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7"/>
  </p:notesMasterIdLst>
  <p:handoutMasterIdLst>
    <p:handoutMasterId r:id="rId58"/>
  </p:handoutMasterIdLst>
  <p:sldIdLst>
    <p:sldId id="256" r:id="rId2"/>
    <p:sldId id="257" r:id="rId3"/>
    <p:sldId id="259" r:id="rId4"/>
    <p:sldId id="261" r:id="rId5"/>
    <p:sldId id="262" r:id="rId6"/>
    <p:sldId id="267" r:id="rId7"/>
    <p:sldId id="270" r:id="rId8"/>
    <p:sldId id="269" r:id="rId9"/>
    <p:sldId id="274" r:id="rId10"/>
    <p:sldId id="276" r:id="rId11"/>
    <p:sldId id="279" r:id="rId12"/>
    <p:sldId id="280" r:id="rId13"/>
    <p:sldId id="282" r:id="rId14"/>
    <p:sldId id="319" r:id="rId15"/>
    <p:sldId id="318" r:id="rId16"/>
    <p:sldId id="320" r:id="rId17"/>
    <p:sldId id="286" r:id="rId18"/>
    <p:sldId id="285" r:id="rId19"/>
    <p:sldId id="278" r:id="rId20"/>
    <p:sldId id="287" r:id="rId21"/>
    <p:sldId id="288" r:id="rId22"/>
    <p:sldId id="289" r:id="rId23"/>
    <p:sldId id="292" r:id="rId24"/>
    <p:sldId id="294" r:id="rId25"/>
    <p:sldId id="296" r:id="rId26"/>
    <p:sldId id="321" r:id="rId27"/>
    <p:sldId id="322" r:id="rId28"/>
    <p:sldId id="323" r:id="rId29"/>
    <p:sldId id="325" r:id="rId30"/>
    <p:sldId id="326" r:id="rId31"/>
    <p:sldId id="301" r:id="rId32"/>
    <p:sldId id="303" r:id="rId33"/>
    <p:sldId id="327" r:id="rId34"/>
    <p:sldId id="304" r:id="rId35"/>
    <p:sldId id="307" r:id="rId36"/>
    <p:sldId id="308" r:id="rId37"/>
    <p:sldId id="309" r:id="rId38"/>
    <p:sldId id="328" r:id="rId39"/>
    <p:sldId id="329" r:id="rId40"/>
    <p:sldId id="330" r:id="rId41"/>
    <p:sldId id="331" r:id="rId42"/>
    <p:sldId id="332" r:id="rId43"/>
    <p:sldId id="333" r:id="rId44"/>
    <p:sldId id="334" r:id="rId45"/>
    <p:sldId id="335" r:id="rId46"/>
    <p:sldId id="336" r:id="rId47"/>
    <p:sldId id="312" r:id="rId48"/>
    <p:sldId id="337" r:id="rId49"/>
    <p:sldId id="338" r:id="rId50"/>
    <p:sldId id="339" r:id="rId51"/>
    <p:sldId id="313" r:id="rId52"/>
    <p:sldId id="340" r:id="rId53"/>
    <p:sldId id="314" r:id="rId54"/>
    <p:sldId id="316" r:id="rId55"/>
    <p:sldId id="317" r:id="rId56"/>
  </p:sldIdLst>
  <p:sldSz cx="20104100" cy="11309350"/>
  <p:notesSz cx="20104100" cy="1130935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608"/>
    <p:restoredTop sz="76298"/>
  </p:normalViewPr>
  <p:slideViewPr>
    <p:cSldViewPr>
      <p:cViewPr varScale="1">
        <p:scale>
          <a:sx n="59" d="100"/>
          <a:sy n="59" d="100"/>
        </p:scale>
        <p:origin x="1120" y="216"/>
      </p:cViewPr>
      <p:guideLst>
        <p:guide orient="horz" pos="2880"/>
        <p:guide pos="2160"/>
      </p:guideLst>
    </p:cSldViewPr>
  </p:slideViewPr>
  <p:notesTextViewPr>
    <p:cViewPr>
      <p:scale>
        <a:sx n="100" d="100"/>
        <a:sy n="100" d="100"/>
      </p:scale>
      <p:origin x="0" y="0"/>
    </p:cViewPr>
  </p:notesTextViewPr>
  <p:notesViewPr>
    <p:cSldViewPr>
      <p:cViewPr varScale="1">
        <p:scale>
          <a:sx n="72" d="100"/>
          <a:sy n="72" d="100"/>
        </p:scale>
        <p:origin x="1280"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1C0F1228-6D2D-1D40-82C5-DF2E41479A1E}"/>
              </a:ext>
            </a:extLst>
          </p:cNvPr>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6948EC26-32CD-714C-BB87-A2F8BCE74752}"/>
              </a:ext>
            </a:extLst>
          </p:cNvPr>
          <p:cNvSpPr>
            <a:spLocks noGrp="1"/>
          </p:cNvSpPr>
          <p:nvPr>
            <p:ph type="dt" sz="quarter" idx="1"/>
          </p:nvPr>
        </p:nvSpPr>
        <p:spPr>
          <a:xfrm>
            <a:off x="11387138" y="0"/>
            <a:ext cx="8712200" cy="566738"/>
          </a:xfrm>
          <a:prstGeom prst="rect">
            <a:avLst/>
          </a:prstGeom>
        </p:spPr>
        <p:txBody>
          <a:bodyPr vert="horz" lIns="91440" tIns="45720" rIns="91440" bIns="45720" rtlCol="0"/>
          <a:lstStyle>
            <a:lvl1pPr algn="r">
              <a:defRPr sz="1200"/>
            </a:lvl1pPr>
          </a:lstStyle>
          <a:p>
            <a:fld id="{7644BD9B-21C3-A44C-B329-FE0F850999DB}" type="datetimeFigureOut">
              <a:rPr kumimoji="1" lang="zh-CN" altLang="en-US" smtClean="0"/>
              <a:t>2021/4/20</a:t>
            </a:fld>
            <a:endParaRPr kumimoji="1" lang="zh-CN" altLang="en-US"/>
          </a:p>
        </p:txBody>
      </p:sp>
      <p:sp>
        <p:nvSpPr>
          <p:cNvPr id="4" name="页脚占位符 3">
            <a:extLst>
              <a:ext uri="{FF2B5EF4-FFF2-40B4-BE49-F238E27FC236}">
                <a16:creationId xmlns:a16="http://schemas.microsoft.com/office/drawing/2014/main" id="{F140DF02-2C60-534B-BA35-871AA9849A33}"/>
              </a:ext>
            </a:extLst>
          </p:cNvPr>
          <p:cNvSpPr>
            <a:spLocks noGrp="1"/>
          </p:cNvSpPr>
          <p:nvPr>
            <p:ph type="ftr" sz="quarter" idx="2"/>
          </p:nvPr>
        </p:nvSpPr>
        <p:spPr>
          <a:xfrm>
            <a:off x="0" y="10742613"/>
            <a:ext cx="8712200" cy="56673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FF1A7333-91DF-0E4C-83B5-F3A1E89F5AB4}"/>
              </a:ext>
            </a:extLst>
          </p:cNvPr>
          <p:cNvSpPr>
            <a:spLocks noGrp="1"/>
          </p:cNvSpPr>
          <p:nvPr>
            <p:ph type="sldNum" sz="quarter" idx="3"/>
          </p:nvPr>
        </p:nvSpPr>
        <p:spPr>
          <a:xfrm>
            <a:off x="11387138" y="10742613"/>
            <a:ext cx="8712200" cy="566737"/>
          </a:xfrm>
          <a:prstGeom prst="rect">
            <a:avLst/>
          </a:prstGeom>
        </p:spPr>
        <p:txBody>
          <a:bodyPr vert="horz" lIns="91440" tIns="45720" rIns="91440" bIns="45720" rtlCol="0" anchor="b"/>
          <a:lstStyle>
            <a:lvl1pPr algn="r">
              <a:defRPr sz="1200"/>
            </a:lvl1pPr>
          </a:lstStyle>
          <a:p>
            <a:fld id="{21EDBCD6-4AE6-B34F-8B65-A46E83EE5963}" type="slidenum">
              <a:rPr kumimoji="1" lang="zh-CN" altLang="en-US" smtClean="0"/>
              <a:t>‹#›</a:t>
            </a:fld>
            <a:endParaRPr kumimoji="1" lang="zh-CN" altLang="en-US"/>
          </a:p>
        </p:txBody>
      </p:sp>
    </p:spTree>
    <p:extLst>
      <p:ext uri="{BB962C8B-B14F-4D97-AF65-F5344CB8AC3E}">
        <p14:creationId xmlns:p14="http://schemas.microsoft.com/office/powerpoint/2010/main" val="41535762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BA2C0E36-4A29-9D4E-9C34-AE417DF08F51}" type="datetimeFigureOut">
              <a:rPr kumimoji="1" lang="zh-CN" altLang="en-US" smtClean="0"/>
              <a:t>2021/4/20</a:t>
            </a:fld>
            <a:endParaRPr kumimoji="1" lang="zh-CN" altLang="en-US"/>
          </a:p>
        </p:txBody>
      </p:sp>
      <p:sp>
        <p:nvSpPr>
          <p:cNvPr id="4" name="幻灯片图像占位符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B8EDFCF6-1F13-644C-AE9C-0907E741A9B3}" type="slidenum">
              <a:rPr kumimoji="1" lang="zh-CN" altLang="en-US" smtClean="0"/>
              <a:t>‹#›</a:t>
            </a:fld>
            <a:endParaRPr kumimoji="1" lang="zh-CN" altLang="en-US"/>
          </a:p>
        </p:txBody>
      </p:sp>
    </p:spTree>
    <p:extLst>
      <p:ext uri="{BB962C8B-B14F-4D97-AF65-F5344CB8AC3E}">
        <p14:creationId xmlns:p14="http://schemas.microsoft.com/office/powerpoint/2010/main" val="1052700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github.com/umass-forensics/IBLT-optimization"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大家好，我是袁和昕，今天我给大家分享的论文题目是</a:t>
            </a:r>
            <a:r>
              <a:rPr kumimoji="1" lang="en-US" altLang="zh-CN" dirty="0"/>
              <a:t>《》</a:t>
            </a:r>
            <a:r>
              <a:rPr kumimoji="1" lang="zh-CN" altLang="en-US" dirty="0"/>
              <a:t>，这是发表在</a:t>
            </a:r>
            <a:r>
              <a:rPr kumimoji="1" lang="en-US" altLang="zh-CN" dirty="0"/>
              <a:t>sigcomm2019</a:t>
            </a:r>
            <a:r>
              <a:rPr kumimoji="1" lang="zh-CN" altLang="en-US" dirty="0"/>
              <a:t>的一篇论文，他介绍了</a:t>
            </a:r>
            <a:r>
              <a:rPr kumimoji="1" lang="en" altLang="zh-CN" dirty="0"/>
              <a:t>Graphene</a:t>
            </a:r>
            <a:r>
              <a:rPr kumimoji="1" lang="zh-CN" altLang="en" dirty="0"/>
              <a:t>，</a:t>
            </a:r>
            <a:r>
              <a:rPr kumimoji="1" lang="zh-CN" altLang="en-US" dirty="0"/>
              <a:t>这是一种用于区块链和相关分布式系统中的两个端点的数据集合同步的方法和协议。 通过布隆过滤器和可逆布隆查找表（</a:t>
            </a:r>
            <a:r>
              <a:rPr kumimoji="1" lang="en" altLang="zh-CN" dirty="0"/>
              <a:t>IBLT</a:t>
            </a:r>
            <a:r>
              <a:rPr kumimoji="1" lang="zh-CN" altLang="en" dirty="0"/>
              <a:t>）</a:t>
            </a:r>
            <a:r>
              <a:rPr kumimoji="1" lang="zh-CN" altLang="en-US" dirty="0"/>
              <a:t>的新颖组合，</a:t>
            </a:r>
            <a:r>
              <a:rPr kumimoji="1" lang="en-US" altLang="zh-CN" dirty="0"/>
              <a:t>Graphene</a:t>
            </a:r>
            <a:r>
              <a:rPr kumimoji="1" lang="zh-CN" altLang="en-US" dirty="0"/>
              <a:t>将已部署工作使用的网络带宽的一小部分用于单向和双向同步。</a:t>
            </a:r>
          </a:p>
        </p:txBody>
      </p:sp>
      <p:sp>
        <p:nvSpPr>
          <p:cNvPr id="4" name="灯片编号占位符 3"/>
          <p:cNvSpPr>
            <a:spLocks noGrp="1"/>
          </p:cNvSpPr>
          <p:nvPr>
            <p:ph type="sldNum" sz="quarter" idx="5"/>
          </p:nvPr>
        </p:nvSpPr>
        <p:spPr/>
        <p:txBody>
          <a:bodyPr/>
          <a:lstStyle/>
          <a:p>
            <a:fld id="{B8EDFCF6-1F13-644C-AE9C-0907E741A9B3}" type="slidenum">
              <a:rPr kumimoji="1" lang="zh-CN" altLang="en-US" smtClean="0"/>
              <a:t>1</a:t>
            </a:fld>
            <a:endParaRPr kumimoji="1" lang="zh-CN" altLang="en-US"/>
          </a:p>
        </p:txBody>
      </p:sp>
    </p:spTree>
    <p:extLst>
      <p:ext uri="{BB962C8B-B14F-4D97-AF65-F5344CB8AC3E}">
        <p14:creationId xmlns:p14="http://schemas.microsoft.com/office/powerpoint/2010/main" val="14962862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作者设计了一个新协议，解决了确定接收方存储的集合</a:t>
            </a:r>
            <a:r>
              <a:rPr kumimoji="1" lang="en" altLang="zh-CN" dirty="0"/>
              <a:t>M</a:t>
            </a:r>
            <a:r>
              <a:rPr kumimoji="1" lang="zh-CN" altLang="en-US" dirty="0"/>
              <a:t>中的哪些元素是发送方选择的子集</a:t>
            </a:r>
            <a:r>
              <a:rPr kumimoji="1" lang="en" altLang="zh-CN" dirty="0"/>
              <a:t>N⊆M</a:t>
            </a:r>
            <a:r>
              <a:rPr kumimoji="1" lang="zh-CN" altLang="en-US" dirty="0"/>
              <a:t>的成员的问题。作者将解决方案扩展到更普遍的情况，即接收者不存储</a:t>
            </a:r>
            <a:r>
              <a:rPr kumimoji="1" lang="en" altLang="zh-CN" dirty="0"/>
              <a:t>N</a:t>
            </a:r>
            <a:r>
              <a:rPr kumimoji="1" lang="zh-CN" altLang="en-US" dirty="0"/>
              <a:t>的某些元素。因此，</a:t>
            </a:r>
            <a:r>
              <a:rPr kumimoji="1" lang="en-US" altLang="zh-CN" dirty="0"/>
              <a:t>graphene</a:t>
            </a:r>
            <a:r>
              <a:rPr kumimoji="1" lang="zh-CN" altLang="en-US" dirty="0"/>
              <a:t>扩展可以处理接收方在发送方的区块中缺少交易的情况，此外，作者展示了</a:t>
            </a:r>
            <a:r>
              <a:rPr kumimoji="1" lang="en" altLang="zh-CN" dirty="0"/>
              <a:t>Graphene</a:t>
            </a:r>
            <a:r>
              <a:rPr kumimoji="1" lang="zh-CN" altLang="en-US" dirty="0"/>
              <a:t>如何有效识别接收方而不是发送方所持有的交易。我们使用布隆过滤器和可逆布隆查找表（</a:t>
            </a:r>
            <a:r>
              <a:rPr kumimoji="1" lang="en" altLang="zh-CN" dirty="0"/>
              <a:t>IBLT</a:t>
            </a:r>
            <a:r>
              <a:rPr kumimoji="1" lang="zh-CN" altLang="en" dirty="0"/>
              <a:t>）</a:t>
            </a:r>
            <a:r>
              <a:rPr kumimoji="1" lang="zh-CN" altLang="en-US" dirty="0"/>
              <a:t>的新颖组合。并且作者设计并评估了一种有效的搜索算法，用于对</a:t>
            </a:r>
            <a:r>
              <a:rPr kumimoji="1" lang="en" altLang="zh-CN" dirty="0"/>
              <a:t>IBLT</a:t>
            </a:r>
            <a:r>
              <a:rPr kumimoji="1" lang="zh-CN" altLang="en-US" dirty="0"/>
              <a:t>进行参数设置，从而使其尺寸最佳，但可以任意高的概率满足所需的解码率。因为它基于超图表示，所以执行时间更快。该结果也适用于</a:t>
            </a:r>
            <a:r>
              <a:rPr kumimoji="1" lang="en" altLang="zh-CN" dirty="0"/>
              <a:t>IBLT</a:t>
            </a:r>
            <a:r>
              <a:rPr kumimoji="1" lang="zh-CN" altLang="en-US" dirty="0"/>
              <a:t>的任何使用。作者设计和评估了一种方法，该方法可在两个基于大致相同元素集的</a:t>
            </a:r>
            <a:r>
              <a:rPr kumimoji="1" lang="en" altLang="zh-CN" dirty="0"/>
              <a:t>IBLT</a:t>
            </a:r>
            <a:r>
              <a:rPr kumimoji="1" lang="zh-CN" altLang="en-US" dirty="0"/>
              <a:t>可用时，显着提高</a:t>
            </a:r>
            <a:r>
              <a:rPr kumimoji="1" lang="en" altLang="zh-CN" dirty="0"/>
              <a:t>IBLT</a:t>
            </a:r>
            <a:r>
              <a:rPr kumimoji="1" lang="zh-CN" altLang="en-US" dirty="0"/>
              <a:t>的解码率。该方法也是普遍适用的。</a:t>
            </a:r>
          </a:p>
          <a:p>
            <a:r>
              <a:rPr kumimoji="1" lang="zh-CN" altLang="en-US" dirty="0"/>
              <a:t>作者使用理论分析和仿真来提供详细的评估，以量化现有系统的性能。作者还在实时比特币现金部署以及历史区块的以太坊实施中表征协议的性能。作者还表明，</a:t>
            </a:r>
            <a:r>
              <a:rPr kumimoji="1" lang="en-US" altLang="zh-CN" dirty="0"/>
              <a:t>graphene</a:t>
            </a:r>
            <a:r>
              <a:rPr kumimoji="1" lang="zh-CN" altLang="en-US" dirty="0"/>
              <a:t>比以前的方法更具灵活性。作者已经公开发布了</a:t>
            </a:r>
            <a:r>
              <a:rPr kumimoji="1" lang="en-US" altLang="zh-CN" dirty="0"/>
              <a:t>Graphene</a:t>
            </a:r>
            <a:r>
              <a:rPr kumimoji="1" lang="zh-CN" altLang="en-US" dirty="0"/>
              <a:t>的比特币现金和以太坊实现，以及</a:t>
            </a:r>
            <a:r>
              <a:rPr kumimoji="1" lang="en" altLang="zh-CN" dirty="0"/>
              <a:t>IBLT</a:t>
            </a:r>
            <a:r>
              <a:rPr kumimoji="1" lang="zh-CN" altLang="en-US" dirty="0"/>
              <a:t>的</a:t>
            </a:r>
            <a:r>
              <a:rPr kumimoji="1" lang="en" altLang="zh-CN" dirty="0"/>
              <a:t>C ++</a:t>
            </a:r>
            <a:r>
              <a:rPr kumimoji="1" lang="zh-CN" altLang="en-US" dirty="0"/>
              <a:t>和</a:t>
            </a:r>
            <a:r>
              <a:rPr kumimoji="1" lang="en" altLang="zh-CN" dirty="0"/>
              <a:t>Python</a:t>
            </a:r>
            <a:r>
              <a:rPr kumimoji="1" lang="zh-CN" altLang="en-US" dirty="0"/>
              <a:t>实现，包括用于找到其最佳参数的代码。</a:t>
            </a:r>
          </a:p>
        </p:txBody>
      </p:sp>
      <p:sp>
        <p:nvSpPr>
          <p:cNvPr id="4" name="灯片编号占位符 3"/>
          <p:cNvSpPr>
            <a:spLocks noGrp="1"/>
          </p:cNvSpPr>
          <p:nvPr>
            <p:ph type="sldNum" sz="quarter" idx="5"/>
          </p:nvPr>
        </p:nvSpPr>
        <p:spPr/>
        <p:txBody>
          <a:bodyPr/>
          <a:lstStyle/>
          <a:p>
            <a:fld id="{B8EDFCF6-1F13-644C-AE9C-0907E741A9B3}" type="slidenum">
              <a:rPr kumimoji="1" lang="zh-CN" altLang="en-US" smtClean="0"/>
              <a:t>10</a:t>
            </a:fld>
            <a:endParaRPr kumimoji="1" lang="zh-CN" altLang="en-US"/>
          </a:p>
        </p:txBody>
      </p:sp>
    </p:spTree>
    <p:extLst>
      <p:ext uri="{BB962C8B-B14F-4D97-AF65-F5344CB8AC3E}">
        <p14:creationId xmlns:p14="http://schemas.microsoft.com/office/powerpoint/2010/main" val="3900169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我先介绍</a:t>
            </a:r>
            <a:r>
              <a:rPr lang="en-US" altLang="zh-CN" sz="1200" kern="1200" dirty="0">
                <a:solidFill>
                  <a:schemeClr val="tx1"/>
                </a:solidFill>
                <a:effectLst/>
                <a:latin typeface="+mn-lt"/>
                <a:ea typeface="+mn-ea"/>
                <a:cs typeface="+mn-cs"/>
              </a:rPr>
              <a:t>Bloom Filter</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Bloom Filter</a:t>
            </a:r>
            <a:r>
              <a:rPr lang="zh-CN" altLang="zh-CN" sz="1200" kern="1200" dirty="0">
                <a:solidFill>
                  <a:schemeClr val="tx1"/>
                </a:solidFill>
                <a:effectLst/>
                <a:latin typeface="+mn-lt"/>
                <a:ea typeface="+mn-ea"/>
                <a:cs typeface="+mn-cs"/>
              </a:rPr>
              <a:t>是一种空间效率极高的概率型算法和数据结构，用于判断一个元素是否在集合中，其核心一个很长的二进制向量和一系列</a:t>
            </a:r>
            <a:r>
              <a:rPr lang="en-US" altLang="zh-CN" sz="1200" kern="1200" dirty="0">
                <a:solidFill>
                  <a:schemeClr val="tx1"/>
                </a:solidFill>
                <a:effectLst/>
                <a:latin typeface="+mn-lt"/>
                <a:ea typeface="+mn-ea"/>
                <a:cs typeface="+mn-cs"/>
              </a:rPr>
              <a:t>hash</a:t>
            </a:r>
            <a:r>
              <a:rPr lang="zh-CN" altLang="zh-CN" sz="1200" kern="1200" dirty="0">
                <a:solidFill>
                  <a:schemeClr val="tx1"/>
                </a:solidFill>
                <a:effectLst/>
                <a:latin typeface="+mn-lt"/>
                <a:ea typeface="+mn-ea"/>
                <a:cs typeface="+mn-cs"/>
              </a:rPr>
              <a:t>函数。标准</a:t>
            </a:r>
            <a:r>
              <a:rPr lang="en-US" altLang="zh-CN" sz="1200" kern="1200" dirty="0">
                <a:solidFill>
                  <a:schemeClr val="tx1"/>
                </a:solidFill>
                <a:effectLst/>
                <a:latin typeface="+mn-lt"/>
                <a:ea typeface="+mn-ea"/>
                <a:cs typeface="+mn-cs"/>
              </a:rPr>
              <a:t>Bloom Filter</a:t>
            </a:r>
            <a:r>
              <a:rPr lang="zh-CN" altLang="zh-CN" sz="1200" kern="1200" dirty="0">
                <a:solidFill>
                  <a:schemeClr val="tx1"/>
                </a:solidFill>
                <a:effectLst/>
                <a:latin typeface="+mn-lt"/>
                <a:ea typeface="+mn-ea"/>
                <a:cs typeface="+mn-cs"/>
              </a:rPr>
              <a:t>通过使用一个二进制数组</a:t>
            </a:r>
            <a:r>
              <a:rPr lang="en-US" altLang="zh-CN" sz="1200" i="1" kern="1200" dirty="0">
                <a:solidFill>
                  <a:schemeClr val="tx1"/>
                </a:solidFill>
                <a:effectLst/>
                <a:latin typeface="+mn-lt"/>
                <a:ea typeface="+mn-ea"/>
                <a:cs typeface="+mn-cs"/>
              </a:rPr>
              <a:t>T</a:t>
            </a:r>
            <a:r>
              <a:rPr lang="zh-CN" altLang="zh-CN" sz="1200" kern="1200" dirty="0">
                <a:solidFill>
                  <a:schemeClr val="tx1"/>
                </a:solidFill>
                <a:effectLst/>
                <a:latin typeface="+mn-lt"/>
                <a:ea typeface="+mn-ea"/>
                <a:cs typeface="+mn-cs"/>
              </a:rPr>
              <a:t>（初值为</a:t>
            </a:r>
            <a:r>
              <a:rPr lang="en-US" altLang="zh-CN" sz="1200" kern="12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存储</a:t>
            </a:r>
            <a:r>
              <a:rPr lang="en-US" altLang="zh-CN" sz="1200" kern="1200" dirty="0">
                <a:solidFill>
                  <a:schemeClr val="tx1"/>
                </a:solidFill>
                <a:effectLst/>
                <a:latin typeface="+mn-lt"/>
                <a:ea typeface="+mn-ea"/>
                <a:cs typeface="+mn-cs"/>
              </a:rPr>
              <a:t>n</a:t>
            </a:r>
            <a:r>
              <a:rPr lang="zh-CN" altLang="en-US" sz="1200" kern="1200" dirty="0">
                <a:solidFill>
                  <a:schemeClr val="tx1"/>
                </a:solidFill>
                <a:effectLst/>
                <a:latin typeface="+mn-lt"/>
                <a:ea typeface="+mn-ea"/>
                <a:cs typeface="+mn-cs"/>
              </a:rPr>
              <a:t>个数据元素，数组大小为（）</a:t>
            </a:r>
            <a:r>
              <a:rPr lang="en-US" altLang="zh-CN" sz="1200" kern="1200" dirty="0">
                <a:solidFill>
                  <a:schemeClr val="tx1"/>
                </a:solidFill>
                <a:effectLst/>
                <a:latin typeface="+mn-lt"/>
                <a:ea typeface="+mn-ea"/>
                <a:cs typeface="+mn-cs"/>
              </a:rPr>
              <a:t>bit</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f</a:t>
            </a:r>
            <a:r>
              <a:rPr lang="zh-CN" altLang="en-US" sz="1200" kern="1200" dirty="0">
                <a:solidFill>
                  <a:schemeClr val="tx1"/>
                </a:solidFill>
                <a:effectLst/>
                <a:latin typeface="+mn-lt"/>
                <a:ea typeface="+mn-ea"/>
                <a:cs typeface="+mn-cs"/>
              </a:rPr>
              <a:t>表示错误解码率，这个数据来自作者引用的另一篇论文，这里就不详细证明他怎么来的了，</a:t>
            </a:r>
            <a:r>
              <a:rPr lang="zh-CN" altLang="zh-CN" sz="1200" kern="1200" dirty="0">
                <a:solidFill>
                  <a:schemeClr val="tx1"/>
                </a:solidFill>
                <a:effectLst/>
                <a:latin typeface="+mn-lt"/>
                <a:ea typeface="+mn-ea"/>
                <a:cs typeface="+mn-cs"/>
              </a:rPr>
              <a:t>和</a:t>
            </a:r>
            <a:r>
              <a:rPr lang="en-US" altLang="zh-CN" sz="1200" i="1" kern="1200" dirty="0">
                <a:solidFill>
                  <a:schemeClr val="tx1"/>
                </a:solidFill>
                <a:effectLst/>
                <a:latin typeface="+mn-lt"/>
                <a:ea typeface="+mn-ea"/>
                <a:cs typeface="+mn-cs"/>
              </a:rPr>
              <a:t>k</a:t>
            </a:r>
            <a:r>
              <a:rPr lang="zh-CN" altLang="zh-CN" sz="1200" kern="1200" dirty="0">
                <a:solidFill>
                  <a:schemeClr val="tx1"/>
                </a:solidFill>
                <a:effectLst/>
                <a:latin typeface="+mn-lt"/>
                <a:ea typeface="+mn-ea"/>
                <a:cs typeface="+mn-cs"/>
              </a:rPr>
              <a:t>个</a:t>
            </a:r>
            <a:r>
              <a:rPr lang="en-US" altLang="zh-CN" sz="1200" kern="1200" dirty="0">
                <a:solidFill>
                  <a:schemeClr val="tx1"/>
                </a:solidFill>
                <a:effectLst/>
                <a:latin typeface="+mn-lt"/>
                <a:ea typeface="+mn-ea"/>
                <a:cs typeface="+mn-cs"/>
              </a:rPr>
              <a:t>hash</a:t>
            </a:r>
            <a:r>
              <a:rPr lang="zh-CN" altLang="zh-CN" sz="1200" kern="1200" dirty="0">
                <a:solidFill>
                  <a:schemeClr val="tx1"/>
                </a:solidFill>
                <a:effectLst/>
                <a:latin typeface="+mn-lt"/>
                <a:ea typeface="+mn-ea"/>
                <a:cs typeface="+mn-cs"/>
              </a:rPr>
              <a:t>函数</a:t>
            </a:r>
            <a:r>
              <a:rPr lang="en-US" altLang="zh-CN" sz="1200" i="1" kern="1200" dirty="0">
                <a:solidFill>
                  <a:schemeClr val="tx1"/>
                </a:solidFill>
                <a:effectLst/>
                <a:latin typeface="+mn-lt"/>
                <a:ea typeface="+mn-ea"/>
                <a:cs typeface="+mn-cs"/>
              </a:rPr>
              <a:t>h</a:t>
            </a:r>
            <a:r>
              <a:rPr lang="en-US" altLang="zh-CN" sz="1200" i="1" kern="1200" baseline="-25000" dirty="0">
                <a:solidFill>
                  <a:schemeClr val="tx1"/>
                </a:solidFill>
                <a:effectLst/>
                <a:latin typeface="+mn-lt"/>
                <a:ea typeface="+mn-ea"/>
                <a:cs typeface="+mn-cs"/>
              </a:rPr>
              <a:t>1</a:t>
            </a:r>
            <a:r>
              <a:rPr lang="zh-CN" altLang="zh-CN" sz="1200" i="1"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a:t>
            </a:r>
            <a:r>
              <a:rPr lang="zh-CN" altLang="zh-CN" sz="1200" i="1" kern="1200" dirty="0">
                <a:solidFill>
                  <a:schemeClr val="tx1"/>
                </a:solidFill>
                <a:effectLst/>
                <a:latin typeface="+mn-lt"/>
                <a:ea typeface="+mn-ea"/>
                <a:cs typeface="+mn-cs"/>
              </a:rPr>
              <a:t>，</a:t>
            </a:r>
            <a:r>
              <a:rPr lang="en-US" altLang="zh-CN" sz="1200" i="1" kern="1200" dirty="0" err="1">
                <a:solidFill>
                  <a:schemeClr val="tx1"/>
                </a:solidFill>
                <a:effectLst/>
                <a:latin typeface="+mn-lt"/>
                <a:ea typeface="+mn-ea"/>
                <a:cs typeface="+mn-cs"/>
              </a:rPr>
              <a:t>h</a:t>
            </a:r>
            <a:r>
              <a:rPr lang="en-US" altLang="zh-CN" sz="1200" i="1" kern="1200" baseline="-25000" dirty="0" err="1">
                <a:solidFill>
                  <a:schemeClr val="tx1"/>
                </a:solidFill>
                <a:effectLst/>
                <a:latin typeface="+mn-lt"/>
                <a:ea typeface="+mn-ea"/>
                <a:cs typeface="+mn-cs"/>
              </a:rPr>
              <a:t>k</a:t>
            </a:r>
            <a:r>
              <a:rPr lang="zh-CN" altLang="zh-CN" sz="1200" kern="1200" dirty="0">
                <a:solidFill>
                  <a:schemeClr val="tx1"/>
                </a:solidFill>
                <a:effectLst/>
                <a:latin typeface="+mn-lt"/>
                <a:ea typeface="+mn-ea"/>
                <a:cs typeface="+mn-cs"/>
              </a:rPr>
              <a:t>，随后通过</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来表示集合</a:t>
            </a:r>
            <a:r>
              <a:rPr lang="en-US" altLang="zh-CN" sz="1200" i="1" kern="1200" dirty="0">
                <a:solidFill>
                  <a:schemeClr val="tx1"/>
                </a:solidFill>
                <a:effectLst/>
                <a:latin typeface="+mn-lt"/>
                <a:ea typeface="+mn-ea"/>
                <a:cs typeface="+mn-cs"/>
              </a:rPr>
              <a:t>S</a:t>
            </a:r>
            <a:r>
              <a:rPr lang="zh-CN" altLang="zh-CN" sz="1200" kern="1200" dirty="0">
                <a:solidFill>
                  <a:schemeClr val="tx1"/>
                </a:solidFill>
                <a:effectLst/>
                <a:latin typeface="+mn-lt"/>
                <a:ea typeface="+mn-ea"/>
                <a:cs typeface="+mn-cs"/>
              </a:rPr>
              <a:t>的</a:t>
            </a:r>
            <a:r>
              <a:rPr lang="en-US" altLang="zh-CN" sz="1200" kern="1200" dirty="0">
                <a:solidFill>
                  <a:schemeClr val="tx1"/>
                </a:solidFill>
                <a:effectLst/>
                <a:latin typeface="+mn-lt"/>
                <a:ea typeface="+mn-ea"/>
                <a:cs typeface="+mn-cs"/>
              </a:rPr>
              <a:t>Bloom Filter</a:t>
            </a:r>
            <a:r>
              <a:rPr lang="zh-CN" altLang="zh-CN" sz="1200" kern="1200" dirty="0">
                <a:solidFill>
                  <a:schemeClr val="tx1"/>
                </a:solidFill>
                <a:effectLst/>
                <a:latin typeface="+mn-lt"/>
                <a:ea typeface="+mn-ea"/>
                <a:cs typeface="+mn-cs"/>
              </a:rPr>
              <a:t>。为了判断一个元素</a:t>
            </a:r>
            <a:r>
              <a:rPr lang="en-US" altLang="zh-CN" sz="1200" i="1"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是否在集合</a:t>
            </a:r>
            <a:r>
              <a:rPr lang="en-US" altLang="zh-CN" sz="1200" i="1" kern="1200" dirty="0">
                <a:solidFill>
                  <a:schemeClr val="tx1"/>
                </a:solidFill>
                <a:effectLst/>
                <a:latin typeface="+mn-lt"/>
                <a:ea typeface="+mn-ea"/>
                <a:cs typeface="+mn-cs"/>
              </a:rPr>
              <a:t>S</a:t>
            </a:r>
            <a:r>
              <a:rPr lang="zh-CN" altLang="zh-CN" sz="1200" kern="1200" dirty="0">
                <a:solidFill>
                  <a:schemeClr val="tx1"/>
                </a:solidFill>
                <a:effectLst/>
                <a:latin typeface="+mn-lt"/>
                <a:ea typeface="+mn-ea"/>
                <a:cs typeface="+mn-cs"/>
              </a:rPr>
              <a:t>内，需要检查</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是否都成立，如果所有的</a:t>
            </a:r>
            <a:r>
              <a:rPr lang="en-US" altLang="zh-CN" sz="1200" kern="1200" dirty="0">
                <a:solidFill>
                  <a:schemeClr val="tx1"/>
                </a:solidFill>
                <a:effectLst/>
                <a:latin typeface="+mn-lt"/>
                <a:ea typeface="+mn-ea"/>
                <a:cs typeface="+mn-cs"/>
              </a:rPr>
              <a:t>hash</a:t>
            </a:r>
            <a:r>
              <a:rPr lang="zh-CN" altLang="zh-CN" sz="1200" kern="1200" dirty="0">
                <a:solidFill>
                  <a:schemeClr val="tx1"/>
                </a:solidFill>
                <a:effectLst/>
                <a:latin typeface="+mn-lt"/>
                <a:ea typeface="+mn-ea"/>
                <a:cs typeface="+mn-cs"/>
              </a:rPr>
              <a:t>函数后的数组下标在</a:t>
            </a:r>
            <a:r>
              <a:rPr lang="en-US" altLang="zh-CN" sz="1200" i="1" kern="1200" dirty="0">
                <a:solidFill>
                  <a:schemeClr val="tx1"/>
                </a:solidFill>
                <a:effectLst/>
                <a:latin typeface="+mn-lt"/>
                <a:ea typeface="+mn-ea"/>
                <a:cs typeface="+mn-cs"/>
              </a:rPr>
              <a:t>T</a:t>
            </a:r>
            <a:r>
              <a:rPr lang="zh-CN" altLang="zh-CN" sz="1200" kern="1200" dirty="0">
                <a:solidFill>
                  <a:schemeClr val="tx1"/>
                </a:solidFill>
                <a:effectLst/>
                <a:latin typeface="+mn-lt"/>
                <a:ea typeface="+mn-ea"/>
                <a:cs typeface="+mn-cs"/>
              </a:rPr>
              <a:t>中都为</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，那么</a:t>
            </a:r>
            <a:r>
              <a:rPr lang="en-US" altLang="zh-CN" sz="1200" i="1"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以一定概率存在于集合</a:t>
            </a:r>
            <a:r>
              <a:rPr lang="en-US" altLang="zh-CN" sz="1200" i="1" kern="1200" dirty="0">
                <a:solidFill>
                  <a:schemeClr val="tx1"/>
                </a:solidFill>
                <a:effectLst/>
                <a:latin typeface="+mn-lt"/>
                <a:ea typeface="+mn-ea"/>
                <a:cs typeface="+mn-cs"/>
              </a:rPr>
              <a:t>S</a:t>
            </a:r>
            <a:r>
              <a:rPr lang="zh-CN" altLang="zh-CN" sz="1200" kern="1200" dirty="0">
                <a:solidFill>
                  <a:schemeClr val="tx1"/>
                </a:solidFill>
                <a:effectLst/>
                <a:latin typeface="+mn-lt"/>
                <a:ea typeface="+mn-ea"/>
                <a:cs typeface="+mn-cs"/>
              </a:rPr>
              <a:t>，如果至少有一处不为</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，那么</a:t>
            </a:r>
            <a:r>
              <a:rPr lang="en-US" altLang="zh-CN" sz="1200" i="1"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一定不存在于集合</a:t>
            </a:r>
            <a:r>
              <a:rPr lang="en-US" altLang="zh-CN" sz="1200" i="1" kern="1200" dirty="0">
                <a:solidFill>
                  <a:schemeClr val="tx1"/>
                </a:solidFill>
                <a:effectLst/>
                <a:latin typeface="+mn-lt"/>
                <a:ea typeface="+mn-ea"/>
                <a:cs typeface="+mn-cs"/>
              </a:rPr>
              <a:t>S</a:t>
            </a:r>
            <a:r>
              <a:rPr lang="zh-CN" altLang="zh-CN" sz="1200" kern="1200" dirty="0">
                <a:solidFill>
                  <a:schemeClr val="tx1"/>
                </a:solidFill>
                <a:effectLst/>
                <a:latin typeface="+mn-lt"/>
                <a:ea typeface="+mn-ea"/>
                <a:cs typeface="+mn-cs"/>
              </a:rPr>
              <a:t>。</a:t>
            </a:r>
          </a:p>
        </p:txBody>
      </p:sp>
      <p:sp>
        <p:nvSpPr>
          <p:cNvPr id="4" name="灯片编号占位符 3"/>
          <p:cNvSpPr>
            <a:spLocks noGrp="1"/>
          </p:cNvSpPr>
          <p:nvPr>
            <p:ph type="sldNum" sz="quarter" idx="5"/>
          </p:nvPr>
        </p:nvSpPr>
        <p:spPr/>
        <p:txBody>
          <a:bodyPr/>
          <a:lstStyle/>
          <a:p>
            <a:fld id="{B8EDFCF6-1F13-644C-AE9C-0907E741A9B3}" type="slidenum">
              <a:rPr kumimoji="1" lang="zh-CN" altLang="en-US" smtClean="0"/>
              <a:t>11</a:t>
            </a:fld>
            <a:endParaRPr kumimoji="1" lang="zh-CN" altLang="en-US"/>
          </a:p>
        </p:txBody>
      </p:sp>
    </p:spTree>
    <p:extLst>
      <p:ext uri="{BB962C8B-B14F-4D97-AF65-F5344CB8AC3E}">
        <p14:creationId xmlns:p14="http://schemas.microsoft.com/office/powerpoint/2010/main" val="3292412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pc="5" dirty="0"/>
              <a:t>Bloom</a:t>
            </a:r>
            <a:r>
              <a:rPr lang="en" altLang="zh-CN" spc="-65" dirty="0"/>
              <a:t> </a:t>
            </a:r>
            <a:r>
              <a:rPr lang="en" altLang="zh-CN" spc="5" dirty="0"/>
              <a:t>Filters</a:t>
            </a:r>
            <a:r>
              <a:rPr lang="zh-CN" altLang="en" spc="5" dirty="0"/>
              <a:t>的</a:t>
            </a:r>
            <a:r>
              <a:rPr lang="zh-CN" altLang="en-US" spc="5" dirty="0"/>
              <a:t>错误在于误认为一个元素存在于</a:t>
            </a:r>
            <a:r>
              <a:rPr lang="en" altLang="zh-CN" spc="5" dirty="0"/>
              <a:t>Bloom</a:t>
            </a:r>
            <a:r>
              <a:rPr lang="en" altLang="zh-CN" spc="-65" dirty="0"/>
              <a:t> </a:t>
            </a:r>
            <a:r>
              <a:rPr lang="en" altLang="zh-CN" spc="5" dirty="0"/>
              <a:t>Filters</a:t>
            </a:r>
            <a:r>
              <a:rPr lang="zh-CN" altLang="en" spc="5" dirty="0"/>
              <a:t>存储的</a:t>
            </a:r>
            <a:r>
              <a:rPr lang="zh-CN" altLang="en-US" spc="5" dirty="0"/>
              <a:t>集合</a:t>
            </a:r>
            <a:r>
              <a:rPr lang="zh-CN" altLang="en" spc="5" dirty="0"/>
              <a:t>之中</a:t>
            </a:r>
            <a:r>
              <a:rPr lang="zh-CN" altLang="en-US" spc="5" dirty="0"/>
              <a:t>，即通过</a:t>
            </a:r>
            <a:r>
              <a:rPr lang="en-US" altLang="zh-CN" spc="5" dirty="0"/>
              <a:t>k</a:t>
            </a:r>
            <a:r>
              <a:rPr lang="zh-CN" altLang="en-US" spc="5" dirty="0"/>
              <a:t>个哈希函数后，该元素所有位置都为</a:t>
            </a:r>
            <a:r>
              <a:rPr lang="en-US" altLang="zh-CN" spc="5" dirty="0"/>
              <a:t>1</a:t>
            </a:r>
            <a:r>
              <a:rPr lang="zh-CN" altLang="en-US" spc="5" dirty="0"/>
              <a:t>，显然</a:t>
            </a:r>
            <a:r>
              <a:rPr lang="en" altLang="zh-CN" spc="5" dirty="0"/>
              <a:t>Bloom</a:t>
            </a:r>
            <a:r>
              <a:rPr lang="en" altLang="zh-CN" spc="-65" dirty="0"/>
              <a:t> </a:t>
            </a:r>
            <a:r>
              <a:rPr lang="en" altLang="zh-CN" spc="5" dirty="0"/>
              <a:t>Filters</a:t>
            </a:r>
            <a:r>
              <a:rPr lang="zh-CN" altLang="en" spc="5" dirty="0"/>
              <a:t>越小</a:t>
            </a:r>
            <a:r>
              <a:rPr lang="zh-CN" altLang="en-US" spc="5" dirty="0"/>
              <a:t>，这个错误的可能性就越大，换句话说，</a:t>
            </a:r>
            <a:r>
              <a:rPr lang="en" altLang="zh-CN" spc="5" dirty="0"/>
              <a:t>Bloom</a:t>
            </a:r>
            <a:r>
              <a:rPr lang="en" altLang="zh-CN" spc="-65" dirty="0"/>
              <a:t> </a:t>
            </a:r>
            <a:r>
              <a:rPr lang="en" altLang="zh-CN" spc="5" dirty="0"/>
              <a:t>Filters</a:t>
            </a:r>
            <a:r>
              <a:rPr lang="zh-CN" altLang="en" spc="5" dirty="0"/>
              <a:t>的</a:t>
            </a:r>
            <a:r>
              <a:rPr lang="zh-CN" altLang="en-US" spc="5" dirty="0"/>
              <a:t>错误率是可以调节的，</a:t>
            </a:r>
            <a:r>
              <a:rPr lang="en" altLang="zh-CN" spc="5" dirty="0"/>
              <a:t>Bloom</a:t>
            </a:r>
            <a:r>
              <a:rPr lang="en" altLang="zh-CN" spc="-65" dirty="0"/>
              <a:t> </a:t>
            </a:r>
            <a:r>
              <a:rPr lang="en" altLang="zh-CN" spc="5" dirty="0"/>
              <a:t>Filters</a:t>
            </a:r>
            <a:r>
              <a:rPr lang="zh-CN" altLang="en" spc="5" dirty="0"/>
              <a:t>的</a:t>
            </a:r>
            <a:r>
              <a:rPr lang="zh-CN" altLang="en-US" spc="5" dirty="0"/>
              <a:t>错误率一个是在于</a:t>
            </a:r>
            <a:r>
              <a:rPr lang="en" altLang="zh-CN" spc="5" dirty="0"/>
              <a:t>Bloom</a:t>
            </a:r>
            <a:r>
              <a:rPr lang="en" altLang="zh-CN" spc="-65" dirty="0"/>
              <a:t> </a:t>
            </a:r>
            <a:r>
              <a:rPr lang="en" altLang="zh-CN" spc="5" dirty="0"/>
              <a:t>Filters</a:t>
            </a:r>
            <a:r>
              <a:rPr lang="zh-CN" altLang="en" spc="5" dirty="0"/>
              <a:t>的</a:t>
            </a:r>
            <a:r>
              <a:rPr lang="zh-CN" altLang="en-US" spc="5" dirty="0"/>
              <a:t>大小，二个是在于所选的</a:t>
            </a:r>
            <a:r>
              <a:rPr lang="en-US" altLang="zh-CN" spc="5" dirty="0"/>
              <a:t>k</a:t>
            </a:r>
            <a:r>
              <a:rPr lang="zh-CN" altLang="en-US" spc="5" dirty="0"/>
              <a:t>个哈希函数可能发生碰撞，在这里，我们就不细究如何计算</a:t>
            </a:r>
            <a:r>
              <a:rPr lang="en" altLang="zh-CN" spc="5" dirty="0"/>
              <a:t>Bloom</a:t>
            </a:r>
            <a:r>
              <a:rPr lang="en" altLang="zh-CN" spc="-65" dirty="0"/>
              <a:t> </a:t>
            </a:r>
            <a:r>
              <a:rPr lang="en" altLang="zh-CN" spc="5" dirty="0"/>
              <a:t>Filters</a:t>
            </a:r>
            <a:r>
              <a:rPr lang="zh-CN" altLang="en" spc="5" dirty="0"/>
              <a:t>的</a:t>
            </a:r>
            <a:r>
              <a:rPr lang="zh-CN" altLang="en-US" spc="5" dirty="0"/>
              <a:t>错误率；我们可以观察到，</a:t>
            </a:r>
            <a:r>
              <a:rPr lang="en" altLang="zh-CN" spc="5" dirty="0"/>
              <a:t>Bloom</a:t>
            </a:r>
            <a:r>
              <a:rPr lang="en" altLang="zh-CN" spc="-65" dirty="0"/>
              <a:t> </a:t>
            </a:r>
            <a:r>
              <a:rPr lang="en" altLang="zh-CN" spc="5" dirty="0"/>
              <a:t>Filters</a:t>
            </a:r>
            <a:r>
              <a:rPr lang="zh-CN" altLang="en-US" spc="5" dirty="0"/>
              <a:t>发生误报的数量是满足</a:t>
            </a:r>
            <a:r>
              <a:rPr lang="en-US" altLang="zh-CN" spc="5" dirty="0"/>
              <a:t>n</a:t>
            </a:r>
            <a:r>
              <a:rPr lang="zh-CN" altLang="en-US" spc="5" dirty="0"/>
              <a:t>个待测试元素和</a:t>
            </a:r>
            <a:r>
              <a:rPr lang="en" altLang="zh-CN" spc="5" dirty="0"/>
              <a:t>Bloom</a:t>
            </a:r>
            <a:r>
              <a:rPr lang="en" altLang="zh-CN" spc="-65" dirty="0"/>
              <a:t> </a:t>
            </a:r>
            <a:r>
              <a:rPr lang="en" altLang="zh-CN" spc="5" dirty="0"/>
              <a:t>Filters</a:t>
            </a:r>
            <a:r>
              <a:rPr lang="zh-CN" altLang="en" spc="5" dirty="0"/>
              <a:t>的</a:t>
            </a:r>
            <a:r>
              <a:rPr lang="zh-CN" altLang="en-US" spc="5" dirty="0"/>
              <a:t>误报率的二项分布。显然，如果错误率为</a:t>
            </a:r>
            <a:r>
              <a:rPr lang="en-US" altLang="zh-CN" spc="5" dirty="0"/>
              <a:t>1/m-n</a:t>
            </a:r>
            <a:r>
              <a:rPr lang="zh-CN" altLang="en-US" spc="5" dirty="0"/>
              <a:t>，那么每</a:t>
            </a:r>
            <a:r>
              <a:rPr lang="en-US" altLang="zh-CN" spc="5" dirty="0"/>
              <a:t>m-n</a:t>
            </a:r>
            <a:r>
              <a:rPr lang="zh-CN" altLang="en-US" spc="5" dirty="0"/>
              <a:t>个待检测的数据元素期望出现一个错误。</a:t>
            </a:r>
            <a:endParaRPr kumimoji="1" lang="zh-CN" altLang="en-US" dirty="0"/>
          </a:p>
        </p:txBody>
      </p:sp>
      <p:sp>
        <p:nvSpPr>
          <p:cNvPr id="4" name="灯片编号占位符 3"/>
          <p:cNvSpPr>
            <a:spLocks noGrp="1"/>
          </p:cNvSpPr>
          <p:nvPr>
            <p:ph type="sldNum" sz="quarter" idx="5"/>
          </p:nvPr>
        </p:nvSpPr>
        <p:spPr/>
        <p:txBody>
          <a:bodyPr/>
          <a:lstStyle/>
          <a:p>
            <a:fld id="{B8EDFCF6-1F13-644C-AE9C-0907E741A9B3}" type="slidenum">
              <a:rPr kumimoji="1" lang="zh-CN" altLang="en-US" smtClean="0"/>
              <a:t>12</a:t>
            </a:fld>
            <a:endParaRPr kumimoji="1" lang="zh-CN" altLang="en-US"/>
          </a:p>
        </p:txBody>
      </p:sp>
    </p:spTree>
    <p:extLst>
      <p:ext uri="{BB962C8B-B14F-4D97-AF65-F5344CB8AC3E}">
        <p14:creationId xmlns:p14="http://schemas.microsoft.com/office/powerpoint/2010/main" val="1233668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IBLT</a:t>
            </a:r>
            <a:r>
              <a:rPr lang="zh-CN" altLang="zh-CN" sz="1200" kern="1200" dirty="0">
                <a:solidFill>
                  <a:schemeClr val="tx1"/>
                </a:solidFill>
                <a:effectLst/>
                <a:latin typeface="+mn-lt"/>
                <a:ea typeface="+mn-ea"/>
                <a:cs typeface="+mn-cs"/>
              </a:rPr>
              <a:t>的基本思想与</a:t>
            </a:r>
            <a:r>
              <a:rPr lang="en-US" altLang="zh-CN" sz="1200" kern="1200" dirty="0">
                <a:solidFill>
                  <a:schemeClr val="tx1"/>
                </a:solidFill>
                <a:effectLst/>
                <a:latin typeface="+mn-lt"/>
                <a:ea typeface="+mn-ea"/>
                <a:cs typeface="+mn-cs"/>
              </a:rPr>
              <a:t>Bloom Filter</a:t>
            </a:r>
            <a:r>
              <a:rPr lang="zh-CN" altLang="zh-CN" sz="1200" kern="1200" dirty="0">
                <a:solidFill>
                  <a:schemeClr val="tx1"/>
                </a:solidFill>
                <a:effectLst/>
                <a:latin typeface="+mn-lt"/>
                <a:ea typeface="+mn-ea"/>
                <a:cs typeface="+mn-cs"/>
              </a:rPr>
              <a:t>很类似，</a:t>
            </a:r>
            <a:r>
              <a:rPr lang="en-US" altLang="zh-CN" sz="1200" kern="1200" dirty="0">
                <a:solidFill>
                  <a:schemeClr val="tx1"/>
                </a:solidFill>
                <a:effectLst/>
                <a:latin typeface="+mn-lt"/>
                <a:ea typeface="+mn-ea"/>
                <a:cs typeface="+mn-cs"/>
              </a:rPr>
              <a:t>IBLT</a:t>
            </a:r>
            <a:r>
              <a:rPr lang="zh-CN" altLang="zh-CN" sz="1200" kern="1200" dirty="0">
                <a:solidFill>
                  <a:schemeClr val="tx1"/>
                </a:solidFill>
                <a:effectLst/>
                <a:latin typeface="+mn-lt"/>
                <a:ea typeface="+mn-ea"/>
                <a:cs typeface="+mn-cs"/>
              </a:rPr>
              <a:t>保存一组</a:t>
            </a:r>
            <a:r>
              <a:rPr lang="zh-CN" altLang="en-US" sz="1200" kern="1200" dirty="0">
                <a:solidFill>
                  <a:schemeClr val="tx1"/>
                </a:solidFill>
                <a:effectLst/>
                <a:latin typeface="+mn-lt"/>
                <a:ea typeface="+mn-ea"/>
                <a:cs typeface="+mn-cs"/>
              </a:rPr>
              <a:t>元素</a:t>
            </a:r>
            <a:r>
              <a:rPr lang="zh-CN" altLang="zh-CN" sz="1200" kern="1200" dirty="0">
                <a:solidFill>
                  <a:schemeClr val="tx1"/>
                </a:solidFill>
                <a:effectLst/>
                <a:latin typeface="+mn-lt"/>
                <a:ea typeface="+mn-ea"/>
                <a:cs typeface="+mn-cs"/>
              </a:rPr>
              <a:t>的键值对（</a:t>
            </a:r>
            <a:r>
              <a:rPr lang="en-US" altLang="zh-CN" sz="1200" kern="1200" dirty="0">
                <a:solidFill>
                  <a:schemeClr val="tx1"/>
                </a:solidFill>
                <a:effectLst/>
                <a:latin typeface="+mn-lt"/>
                <a:ea typeface="+mn-ea"/>
                <a:cs typeface="+mn-cs"/>
              </a:rPr>
              <a:t>key-value</a:t>
            </a:r>
            <a:r>
              <a:rPr lang="zh-CN" altLang="zh-CN" sz="1200" kern="1200" dirty="0">
                <a:solidFill>
                  <a:schemeClr val="tx1"/>
                </a:solidFill>
                <a:effectLst/>
                <a:latin typeface="+mn-lt"/>
                <a:ea typeface="+mn-ea"/>
                <a:cs typeface="+mn-cs"/>
              </a:rPr>
              <a:t>），每个表行维护</a:t>
            </a:r>
            <a:r>
              <a:rPr lang="en-US" altLang="zh-CN" sz="1200" kern="1200" dirty="0">
                <a:solidFill>
                  <a:schemeClr val="tx1"/>
                </a:solidFill>
                <a:effectLst/>
                <a:latin typeface="+mn-lt"/>
                <a:ea typeface="+mn-ea"/>
                <a:cs typeface="+mn-cs"/>
              </a:rPr>
              <a:t>count</a:t>
            </a:r>
            <a:r>
              <a:rPr lang="zh-CN" altLang="zh-CN" sz="1200" kern="1200" dirty="0">
                <a:solidFill>
                  <a:schemeClr val="tx1"/>
                </a:solidFill>
                <a:effectLst/>
                <a:latin typeface="+mn-lt"/>
                <a:ea typeface="+mn-ea"/>
                <a:cs typeface="+mn-cs"/>
              </a:rPr>
              <a:t>用以计数，</a:t>
            </a:r>
            <a:r>
              <a:rPr lang="zh-CN" altLang="en-US" sz="1200" kern="1200" dirty="0">
                <a:solidFill>
                  <a:schemeClr val="tx1"/>
                </a:solidFill>
                <a:effectLst/>
                <a:latin typeface="+mn-lt"/>
                <a:ea typeface="+mn-ea"/>
                <a:cs typeface="+mn-cs"/>
              </a:rPr>
              <a:t>以及</a:t>
            </a:r>
            <a:r>
              <a:rPr lang="en-US" altLang="zh-CN" sz="1200" kern="1200" dirty="0">
                <a:solidFill>
                  <a:schemeClr val="tx1"/>
                </a:solidFill>
                <a:effectLst/>
                <a:latin typeface="+mn-lt"/>
                <a:ea typeface="+mn-ea"/>
                <a:cs typeface="+mn-cs"/>
              </a:rPr>
              <a:t>checksum</a:t>
            </a:r>
            <a:r>
              <a:rPr lang="zh-CN" altLang="en-US" sz="1200" kern="1200" dirty="0">
                <a:solidFill>
                  <a:schemeClr val="tx1"/>
                </a:solidFill>
                <a:effectLst/>
                <a:latin typeface="+mn-lt"/>
                <a:ea typeface="+mn-ea"/>
                <a:cs typeface="+mn-cs"/>
              </a:rPr>
              <a:t>值用以容错，</a:t>
            </a:r>
            <a:r>
              <a:rPr lang="zh-CN" altLang="zh-CN" sz="1200" kern="1200" dirty="0">
                <a:solidFill>
                  <a:schemeClr val="tx1"/>
                </a:solidFill>
                <a:effectLst/>
                <a:latin typeface="+mn-lt"/>
                <a:ea typeface="+mn-ea"/>
                <a:cs typeface="+mn-cs"/>
              </a:rPr>
              <a:t>如</a:t>
            </a:r>
            <a:r>
              <a:rPr lang="zh-CN" altLang="en-US" sz="1200" kern="1200" dirty="0">
                <a:solidFill>
                  <a:schemeClr val="tx1"/>
                </a:solidFill>
                <a:effectLst/>
                <a:latin typeface="+mn-lt"/>
                <a:ea typeface="+mn-ea"/>
                <a:cs typeface="+mn-cs"/>
              </a:rPr>
              <a:t>上</a:t>
            </a:r>
            <a:r>
              <a:rPr lang="zh-CN" altLang="zh-CN" sz="1200" kern="1200" dirty="0">
                <a:solidFill>
                  <a:schemeClr val="tx1"/>
                </a:solidFill>
                <a:effectLst/>
                <a:latin typeface="+mn-lt"/>
                <a:ea typeface="+mn-ea"/>
                <a:cs typeface="+mn-cs"/>
              </a:rPr>
              <a:t>表所示</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像</a:t>
            </a:r>
            <a:r>
              <a:rPr lang="en-US" altLang="zh-CN" sz="1200" kern="1200" dirty="0">
                <a:solidFill>
                  <a:schemeClr val="tx1"/>
                </a:solidFill>
                <a:effectLst/>
                <a:latin typeface="+mn-lt"/>
                <a:ea typeface="+mn-ea"/>
                <a:cs typeface="+mn-cs"/>
              </a:rPr>
              <a:t>Bloom Filter</a:t>
            </a:r>
            <a:r>
              <a:rPr lang="zh-CN" altLang="zh-CN" sz="1200" kern="1200" dirty="0">
                <a:solidFill>
                  <a:schemeClr val="tx1"/>
                </a:solidFill>
                <a:effectLst/>
                <a:latin typeface="+mn-lt"/>
                <a:ea typeface="+mn-ea"/>
                <a:cs typeface="+mn-cs"/>
              </a:rPr>
              <a:t>一样，</a:t>
            </a:r>
            <a:r>
              <a:rPr lang="en-US" altLang="zh-CN" sz="1200" kern="1200" dirty="0">
                <a:solidFill>
                  <a:schemeClr val="tx1"/>
                </a:solidFill>
                <a:effectLst/>
                <a:latin typeface="+mn-lt"/>
                <a:ea typeface="+mn-ea"/>
                <a:cs typeface="+mn-cs"/>
              </a:rPr>
              <a:t>IBLT</a:t>
            </a:r>
            <a:r>
              <a:rPr lang="zh-CN" altLang="zh-CN" sz="1200" kern="1200" dirty="0">
                <a:solidFill>
                  <a:schemeClr val="tx1"/>
                </a:solidFill>
                <a:effectLst/>
                <a:latin typeface="+mn-lt"/>
                <a:ea typeface="+mn-ea"/>
                <a:cs typeface="+mn-cs"/>
              </a:rPr>
              <a:t>对键值对</a:t>
            </a:r>
            <a:r>
              <a:rPr lang="zh-CN" altLang="en-US" sz="1200" kern="1200" dirty="0">
                <a:solidFill>
                  <a:schemeClr val="tx1"/>
                </a:solidFill>
                <a:effectLst/>
                <a:latin typeface="+mn-lt"/>
                <a:ea typeface="+mn-ea"/>
                <a:cs typeface="+mn-cs"/>
              </a:rPr>
              <a:t>拥有</a:t>
            </a:r>
            <a:r>
              <a:rPr lang="en-US" altLang="zh-CN" sz="1200" kern="1200" dirty="0">
                <a:solidFill>
                  <a:schemeClr val="tx1"/>
                </a:solidFill>
                <a:effectLst/>
                <a:latin typeface="+mn-lt"/>
                <a:ea typeface="+mn-ea"/>
                <a:cs typeface="+mn-cs"/>
              </a:rPr>
              <a:t>c</a:t>
            </a:r>
            <a:r>
              <a:rPr lang="zh-CN" altLang="en-US" sz="1200" kern="1200" dirty="0">
                <a:solidFill>
                  <a:schemeClr val="tx1"/>
                </a:solidFill>
                <a:effectLst/>
                <a:latin typeface="+mn-lt"/>
                <a:ea typeface="+mn-ea"/>
                <a:cs typeface="+mn-cs"/>
              </a:rPr>
              <a:t>个元素的</a:t>
            </a:r>
            <a:r>
              <a:rPr lang="zh-CN" altLang="zh-CN" sz="1200" kern="1200" dirty="0">
                <a:solidFill>
                  <a:schemeClr val="tx1"/>
                </a:solidFill>
                <a:effectLst/>
                <a:latin typeface="+mn-lt"/>
                <a:ea typeface="+mn-ea"/>
                <a:cs typeface="+mn-cs"/>
              </a:rPr>
              <a:t>集合</a:t>
            </a:r>
            <a:r>
              <a:rPr lang="en-US" altLang="zh-CN" sz="1200" i="1" kern="1200" dirty="0">
                <a:solidFill>
                  <a:schemeClr val="tx1"/>
                </a:solidFill>
                <a:effectLst/>
                <a:latin typeface="+mn-lt"/>
                <a:ea typeface="+mn-ea"/>
                <a:cs typeface="+mn-cs"/>
              </a:rPr>
              <a:t>S</a:t>
            </a:r>
            <a:r>
              <a:rPr lang="zh-CN" altLang="zh-CN" sz="1200" kern="1200" dirty="0">
                <a:solidFill>
                  <a:schemeClr val="tx1"/>
                </a:solidFill>
                <a:effectLst/>
                <a:latin typeface="+mn-lt"/>
                <a:ea typeface="+mn-ea"/>
                <a:cs typeface="+mn-cs"/>
              </a:rPr>
              <a:t>构造了一个具有</a:t>
            </a:r>
            <a:r>
              <a:rPr lang="en-US" altLang="zh-CN" sz="1200" i="1" kern="1200" dirty="0">
                <a:solidFill>
                  <a:schemeClr val="tx1"/>
                </a:solidFill>
                <a:effectLst/>
                <a:latin typeface="+mn-lt"/>
                <a:ea typeface="+mn-ea"/>
                <a:cs typeface="+mn-cs"/>
              </a:rPr>
              <a:t>c=</a:t>
            </a:r>
            <a:r>
              <a:rPr lang="en" altLang="zh-CN" sz="1200" kern="1200" dirty="0">
                <a:solidFill>
                  <a:schemeClr val="tx1"/>
                </a:solidFill>
                <a:effectLst/>
                <a:latin typeface="+mn-lt"/>
                <a:ea typeface="+mn-ea"/>
                <a:cs typeface="+mn-cs"/>
              </a:rPr>
              <a:t>j</a:t>
            </a:r>
            <a:r>
              <a:rPr lang="el-GR" altLang="zh-CN" sz="1200" kern="1200" dirty="0">
                <a:solidFill>
                  <a:schemeClr val="tx1"/>
                </a:solidFill>
                <a:effectLst/>
                <a:latin typeface="+mn-lt"/>
                <a:ea typeface="+mn-ea"/>
                <a:cs typeface="+mn-cs"/>
              </a:rPr>
              <a:t>τ </a:t>
            </a:r>
            <a:r>
              <a:rPr lang="zh-CN" altLang="zh-CN" sz="1200" kern="1200" dirty="0">
                <a:solidFill>
                  <a:schemeClr val="tx1"/>
                </a:solidFill>
                <a:effectLst/>
                <a:latin typeface="+mn-lt"/>
                <a:ea typeface="+mn-ea"/>
                <a:cs typeface="+mn-cs"/>
              </a:rPr>
              <a:t>行的表</a:t>
            </a:r>
            <a:r>
              <a:rPr lang="en-US" altLang="zh-CN" sz="1200" i="1" kern="1200" dirty="0">
                <a:solidFill>
                  <a:schemeClr val="tx1"/>
                </a:solidFill>
                <a:effectLst/>
                <a:latin typeface="+mn-lt"/>
                <a:ea typeface="+mn-ea"/>
                <a:cs typeface="+mn-cs"/>
              </a:rPr>
              <a:t>I</a:t>
            </a:r>
            <a:r>
              <a:rPr lang="zh-CN" altLang="zh-CN" sz="1200" kern="1200" dirty="0">
                <a:solidFill>
                  <a:schemeClr val="tx1"/>
                </a:solidFill>
                <a:effectLst/>
                <a:latin typeface="+mn-lt"/>
                <a:ea typeface="+mn-ea"/>
                <a:cs typeface="+mn-cs"/>
              </a:rPr>
              <a:t>，使用</a:t>
            </a:r>
            <a:r>
              <a:rPr lang="en-US" altLang="zh-CN" sz="1200" i="1" kern="1200" dirty="0">
                <a:solidFill>
                  <a:schemeClr val="tx1"/>
                </a:solidFill>
                <a:effectLst/>
                <a:latin typeface="+mn-lt"/>
                <a:ea typeface="+mn-ea"/>
                <a:cs typeface="+mn-cs"/>
              </a:rPr>
              <a:t>k</a:t>
            </a:r>
            <a:r>
              <a:rPr lang="zh-CN" altLang="zh-CN" sz="1200" kern="1200" dirty="0">
                <a:solidFill>
                  <a:schemeClr val="tx1"/>
                </a:solidFill>
                <a:effectLst/>
                <a:latin typeface="+mn-lt"/>
                <a:ea typeface="+mn-ea"/>
                <a:cs typeface="+mn-cs"/>
              </a:rPr>
              <a:t>个</a:t>
            </a:r>
            <a:r>
              <a:rPr lang="en-US" altLang="zh-CN" sz="1200" kern="1200" dirty="0">
                <a:solidFill>
                  <a:schemeClr val="tx1"/>
                </a:solidFill>
                <a:effectLst/>
                <a:latin typeface="+mn-lt"/>
                <a:ea typeface="+mn-ea"/>
                <a:cs typeface="+mn-cs"/>
              </a:rPr>
              <a:t>hash</a:t>
            </a:r>
            <a:r>
              <a:rPr lang="zh-CN" altLang="zh-CN" sz="1200" kern="1200" dirty="0">
                <a:solidFill>
                  <a:schemeClr val="tx1"/>
                </a:solidFill>
                <a:effectLst/>
                <a:latin typeface="+mn-lt"/>
                <a:ea typeface="+mn-ea"/>
                <a:cs typeface="+mn-cs"/>
              </a:rPr>
              <a:t>函数</a:t>
            </a:r>
            <a:r>
              <a:rPr lang="en-US" altLang="zh-CN" sz="1200" i="1" kern="1200" dirty="0">
                <a:solidFill>
                  <a:schemeClr val="tx1"/>
                </a:solidFill>
                <a:effectLst/>
                <a:latin typeface="+mn-lt"/>
                <a:ea typeface="+mn-ea"/>
                <a:cs typeface="+mn-cs"/>
              </a:rPr>
              <a:t>h</a:t>
            </a:r>
            <a:r>
              <a:rPr lang="en-US" altLang="zh-CN" sz="1200" i="1" kern="1200" baseline="-25000" dirty="0">
                <a:solidFill>
                  <a:schemeClr val="tx1"/>
                </a:solidFill>
                <a:effectLst/>
                <a:latin typeface="+mn-lt"/>
                <a:ea typeface="+mn-ea"/>
                <a:cs typeface="+mn-cs"/>
              </a:rPr>
              <a:t>1</a:t>
            </a:r>
            <a:r>
              <a:rPr lang="zh-CN" altLang="zh-CN" sz="1200" i="1"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a:t>
            </a:r>
            <a:r>
              <a:rPr lang="zh-CN" altLang="zh-CN" sz="1200" i="1" kern="1200" dirty="0">
                <a:solidFill>
                  <a:schemeClr val="tx1"/>
                </a:solidFill>
                <a:effectLst/>
                <a:latin typeface="+mn-lt"/>
                <a:ea typeface="+mn-ea"/>
                <a:cs typeface="+mn-cs"/>
              </a:rPr>
              <a:t>，</a:t>
            </a:r>
            <a:r>
              <a:rPr lang="en-US" altLang="zh-CN" sz="1200" i="1" kern="1200" dirty="0" err="1">
                <a:solidFill>
                  <a:schemeClr val="tx1"/>
                </a:solidFill>
                <a:effectLst/>
                <a:latin typeface="+mn-lt"/>
                <a:ea typeface="+mn-ea"/>
                <a:cs typeface="+mn-cs"/>
              </a:rPr>
              <a:t>h</a:t>
            </a:r>
            <a:r>
              <a:rPr lang="en-US" altLang="zh-CN" sz="1200" i="1" kern="1200" baseline="-25000" dirty="0" err="1">
                <a:solidFill>
                  <a:schemeClr val="tx1"/>
                </a:solidFill>
                <a:effectLst/>
                <a:latin typeface="+mn-lt"/>
                <a:ea typeface="+mn-ea"/>
                <a:cs typeface="+mn-cs"/>
              </a:rPr>
              <a:t>k</a:t>
            </a:r>
            <a:r>
              <a:rPr lang="zh-CN" altLang="zh-CN" sz="1200" kern="1200" dirty="0">
                <a:solidFill>
                  <a:schemeClr val="tx1"/>
                </a:solidFill>
                <a:effectLst/>
                <a:latin typeface="+mn-lt"/>
                <a:ea typeface="+mn-ea"/>
                <a:cs typeface="+mn-cs"/>
              </a:rPr>
              <a:t>来确定键值对</a:t>
            </a:r>
            <a:r>
              <a:rPr lang="en-US" altLang="zh-CN" sz="1200" i="1" kern="1200" dirty="0">
                <a:solidFill>
                  <a:schemeClr val="tx1"/>
                </a:solidFill>
                <a:effectLst/>
                <a:latin typeface="+mn-lt"/>
                <a:ea typeface="+mn-ea"/>
                <a:cs typeface="+mn-cs"/>
              </a:rPr>
              <a:t>(x, y)</a:t>
            </a:r>
            <a:r>
              <a:rPr lang="zh-CN" altLang="zh-CN" sz="1200" kern="1200" dirty="0">
                <a:solidFill>
                  <a:schemeClr val="tx1"/>
                </a:solidFill>
                <a:effectLst/>
                <a:latin typeface="+mn-lt"/>
                <a:ea typeface="+mn-ea"/>
                <a:cs typeface="+mn-cs"/>
              </a:rPr>
              <a:t>的存储位置</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以及</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个额外的哈希函数来计算</a:t>
            </a:r>
            <a:r>
              <a:rPr lang="en-US" altLang="zh-CN" sz="1200" kern="1200" dirty="0">
                <a:solidFill>
                  <a:schemeClr val="tx1"/>
                </a:solidFill>
                <a:effectLst/>
                <a:latin typeface="+mn-lt"/>
                <a:ea typeface="+mn-ea"/>
                <a:cs typeface="+mn-cs"/>
              </a:rPr>
              <a:t>checksum</a:t>
            </a:r>
            <a:r>
              <a:rPr lang="zh-CN" altLang="en-US" sz="1200" kern="1200" dirty="0">
                <a:solidFill>
                  <a:schemeClr val="tx1"/>
                </a:solidFill>
                <a:effectLst/>
                <a:latin typeface="+mn-lt"/>
                <a:ea typeface="+mn-ea"/>
                <a:cs typeface="+mn-cs"/>
              </a:rPr>
              <a:t>进行容错处理</a:t>
            </a:r>
            <a:r>
              <a:rPr lang="zh-CN" altLang="zh-CN" sz="1200" kern="1200" dirty="0">
                <a:solidFill>
                  <a:schemeClr val="tx1"/>
                </a:solidFill>
                <a:effectLst/>
                <a:latin typeface="+mn-lt"/>
                <a:ea typeface="+mn-ea"/>
                <a:cs typeface="+mn-cs"/>
              </a:rPr>
              <a:t>。一般地，</a:t>
            </a:r>
            <a:r>
              <a:rPr lang="en-US" altLang="zh-CN" sz="1200" kern="1200" dirty="0">
                <a:solidFill>
                  <a:schemeClr val="tx1"/>
                </a:solidFill>
                <a:effectLst/>
                <a:latin typeface="+mn-lt"/>
                <a:ea typeface="+mn-ea"/>
                <a:cs typeface="+mn-cs"/>
              </a:rPr>
              <a:t>IBLT</a:t>
            </a:r>
            <a:r>
              <a:rPr lang="zh-CN" altLang="zh-CN" sz="1200" kern="1200" dirty="0">
                <a:solidFill>
                  <a:schemeClr val="tx1"/>
                </a:solidFill>
                <a:effectLst/>
                <a:latin typeface="+mn-lt"/>
                <a:ea typeface="+mn-ea"/>
                <a:cs typeface="+mn-cs"/>
              </a:rPr>
              <a:t>将具有</a:t>
            </a:r>
            <a:r>
              <a:rPr lang="en-US" altLang="zh-CN" sz="1200" i="1" kern="1200" dirty="0">
                <a:solidFill>
                  <a:schemeClr val="tx1"/>
                </a:solidFill>
                <a:effectLst/>
                <a:latin typeface="+mn-lt"/>
                <a:ea typeface="+mn-ea"/>
                <a:cs typeface="+mn-cs"/>
              </a:rPr>
              <a:t>c</a:t>
            </a:r>
            <a:r>
              <a:rPr lang="zh-CN" altLang="zh-CN" sz="1200" kern="1200" dirty="0">
                <a:solidFill>
                  <a:schemeClr val="tx1"/>
                </a:solidFill>
                <a:effectLst/>
                <a:latin typeface="+mn-lt"/>
                <a:ea typeface="+mn-ea"/>
                <a:cs typeface="+mn-cs"/>
              </a:rPr>
              <a:t>行的表</a:t>
            </a:r>
            <a:r>
              <a:rPr lang="en-US" altLang="zh-CN" sz="1200" i="1" kern="1200" dirty="0">
                <a:solidFill>
                  <a:schemeClr val="tx1"/>
                </a:solidFill>
                <a:effectLst/>
                <a:latin typeface="+mn-lt"/>
                <a:ea typeface="+mn-ea"/>
                <a:cs typeface="+mn-cs"/>
              </a:rPr>
              <a:t>I</a:t>
            </a:r>
            <a:r>
              <a:rPr lang="zh-CN" altLang="zh-CN" sz="1200" kern="1200" dirty="0">
                <a:solidFill>
                  <a:schemeClr val="tx1"/>
                </a:solidFill>
                <a:effectLst/>
                <a:latin typeface="+mn-lt"/>
                <a:ea typeface="+mn-ea"/>
                <a:cs typeface="+mn-cs"/>
              </a:rPr>
              <a:t>分为</a:t>
            </a:r>
            <a:r>
              <a:rPr lang="en-US" altLang="zh-CN" sz="1200" i="1" kern="1200" dirty="0">
                <a:solidFill>
                  <a:schemeClr val="tx1"/>
                </a:solidFill>
                <a:effectLst/>
                <a:latin typeface="+mn-lt"/>
                <a:ea typeface="+mn-ea"/>
                <a:cs typeface="+mn-cs"/>
              </a:rPr>
              <a:t>k</a:t>
            </a:r>
            <a:r>
              <a:rPr lang="zh-CN" altLang="zh-CN" sz="1200" kern="1200" dirty="0">
                <a:solidFill>
                  <a:schemeClr val="tx1"/>
                </a:solidFill>
                <a:effectLst/>
                <a:latin typeface="+mn-lt"/>
                <a:ea typeface="+mn-ea"/>
                <a:cs typeface="+mn-cs"/>
              </a:rPr>
              <a:t>个大小</a:t>
            </a:r>
            <a:r>
              <a:rPr lang="en-US" altLang="zh-CN" sz="1200" i="1" kern="1200" dirty="0">
                <a:solidFill>
                  <a:schemeClr val="tx1"/>
                </a:solidFill>
                <a:effectLst/>
                <a:latin typeface="+mn-lt"/>
                <a:ea typeface="+mn-ea"/>
                <a:cs typeface="+mn-cs"/>
              </a:rPr>
              <a:t>c/k</a:t>
            </a:r>
            <a:r>
              <a:rPr lang="zh-CN" altLang="zh-CN" sz="1200" kern="1200" dirty="0">
                <a:solidFill>
                  <a:schemeClr val="tx1"/>
                </a:solidFill>
                <a:effectLst/>
                <a:latin typeface="+mn-lt"/>
                <a:ea typeface="+mn-ea"/>
                <a:cs typeface="+mn-cs"/>
              </a:rPr>
              <a:t>的子表</a:t>
            </a:r>
            <a:r>
              <a:rPr lang="en-US" altLang="zh-CN" sz="1200" i="1" kern="1200" dirty="0">
                <a:solidFill>
                  <a:schemeClr val="tx1"/>
                </a:solidFill>
                <a:effectLst/>
                <a:latin typeface="+mn-lt"/>
                <a:ea typeface="+mn-ea"/>
                <a:cs typeface="+mn-cs"/>
              </a:rPr>
              <a:t>I</a:t>
            </a:r>
            <a:r>
              <a:rPr lang="en-US" altLang="zh-CN" sz="1200" i="1" kern="1200" baseline="-25000" dirty="0">
                <a:solidFill>
                  <a:schemeClr val="tx1"/>
                </a:solidFill>
                <a:effectLst/>
                <a:latin typeface="+mn-lt"/>
                <a:ea typeface="+mn-ea"/>
                <a:cs typeface="+mn-cs"/>
              </a:rPr>
              <a:t>i</a:t>
            </a:r>
            <a:r>
              <a:rPr lang="zh-CN" altLang="zh-CN" sz="1200" kern="1200" dirty="0">
                <a:solidFill>
                  <a:schemeClr val="tx1"/>
                </a:solidFill>
                <a:effectLst/>
                <a:latin typeface="+mn-lt"/>
                <a:ea typeface="+mn-ea"/>
                <a:cs typeface="+mn-cs"/>
              </a:rPr>
              <a:t>，使得每个</a:t>
            </a:r>
            <a:r>
              <a:rPr lang="en-US" altLang="zh-CN" sz="1200" kern="1200" dirty="0">
                <a:solidFill>
                  <a:schemeClr val="tx1"/>
                </a:solidFill>
                <a:effectLst/>
                <a:latin typeface="+mn-lt"/>
                <a:ea typeface="+mn-ea"/>
                <a:cs typeface="+mn-cs"/>
              </a:rPr>
              <a:t>hash</a:t>
            </a:r>
            <a:r>
              <a:rPr lang="zh-CN" altLang="zh-CN" sz="1200" kern="1200" dirty="0">
                <a:solidFill>
                  <a:schemeClr val="tx1"/>
                </a:solidFill>
                <a:effectLst/>
                <a:latin typeface="+mn-lt"/>
                <a:ea typeface="+mn-ea"/>
                <a:cs typeface="+mn-cs"/>
              </a:rPr>
              <a:t>函数对应一个子表，</a:t>
            </a:r>
            <a:r>
              <a:rPr lang="zh-CN" altLang="en-US" sz="1200" kern="1200" dirty="0">
                <a:solidFill>
                  <a:schemeClr val="tx1"/>
                </a:solidFill>
                <a:effectLst/>
                <a:latin typeface="+mn-lt"/>
                <a:ea typeface="+mn-ea"/>
                <a:cs typeface="+mn-cs"/>
              </a:rPr>
              <a:t>也就是说</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元素在每个哈希函数计算位置后，就在对应子表的下标位置存储，将</a:t>
            </a:r>
            <a:r>
              <a:rPr lang="en-US" altLang="zh-CN" sz="1200" kern="1200" dirty="0">
                <a:solidFill>
                  <a:schemeClr val="tx1"/>
                </a:solidFill>
                <a:effectLst/>
                <a:latin typeface="+mn-lt"/>
                <a:ea typeface="+mn-ea"/>
                <a:cs typeface="+mn-cs"/>
              </a:rPr>
              <a:t>count+1</a:t>
            </a:r>
            <a:r>
              <a:rPr lang="zh-CN" altLang="en-US" sz="1200" kern="1200" dirty="0">
                <a:solidFill>
                  <a:schemeClr val="tx1"/>
                </a:solidFill>
                <a:effectLst/>
                <a:latin typeface="+mn-lt"/>
                <a:ea typeface="+mn-ea"/>
                <a:cs typeface="+mn-cs"/>
              </a:rPr>
              <a:t>，并对</a:t>
            </a:r>
            <a:r>
              <a:rPr lang="en-US" altLang="zh-CN" sz="1200" kern="1200" dirty="0" err="1">
                <a:solidFill>
                  <a:schemeClr val="tx1"/>
                </a:solidFill>
                <a:effectLst/>
                <a:latin typeface="+mn-lt"/>
                <a:ea typeface="+mn-ea"/>
                <a:cs typeface="+mn-cs"/>
              </a:rPr>
              <a:t>keysum</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value</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checksum</a:t>
            </a:r>
            <a:r>
              <a:rPr lang="zh-CN" altLang="en-US" sz="1200" kern="1200" dirty="0">
                <a:solidFill>
                  <a:schemeClr val="tx1"/>
                </a:solidFill>
                <a:effectLst/>
                <a:latin typeface="+mn-lt"/>
                <a:ea typeface="+mn-ea"/>
                <a:cs typeface="+mn-cs"/>
              </a:rPr>
              <a:t>进行异或处理存储于表之中。</a:t>
            </a:r>
            <a:r>
              <a:rPr lang="zh-CN" altLang="zh-CN" sz="1200" kern="1200" dirty="0">
                <a:solidFill>
                  <a:schemeClr val="tx1"/>
                </a:solidFill>
                <a:effectLst/>
                <a:latin typeface="+mn-lt"/>
                <a:ea typeface="+mn-ea"/>
                <a:cs typeface="+mn-cs"/>
              </a:rPr>
              <a:t>构造了一个</a:t>
            </a:r>
            <a:r>
              <a:rPr lang="en-US" altLang="zh-CN" sz="1200" kern="1200" dirty="0">
                <a:solidFill>
                  <a:schemeClr val="tx1"/>
                </a:solidFill>
                <a:effectLst/>
                <a:latin typeface="+mn-lt"/>
                <a:ea typeface="+mn-ea"/>
                <a:cs typeface="+mn-cs"/>
              </a:rPr>
              <a:t>IBLT</a:t>
            </a:r>
            <a:r>
              <a:rPr lang="zh-CN" altLang="zh-CN" sz="1200" kern="1200" dirty="0">
                <a:solidFill>
                  <a:schemeClr val="tx1"/>
                </a:solidFill>
                <a:effectLst/>
                <a:latin typeface="+mn-lt"/>
                <a:ea typeface="+mn-ea"/>
                <a:cs typeface="+mn-cs"/>
              </a:rPr>
              <a:t>表</a:t>
            </a:r>
            <a:r>
              <a:rPr lang="en-US" altLang="zh-CN" sz="1200" i="1" kern="1200" dirty="0">
                <a:solidFill>
                  <a:schemeClr val="tx1"/>
                </a:solidFill>
                <a:effectLst/>
                <a:latin typeface="+mn-lt"/>
                <a:ea typeface="+mn-ea"/>
                <a:cs typeface="+mn-cs"/>
              </a:rPr>
              <a:t>I</a:t>
            </a:r>
            <a:r>
              <a:rPr lang="zh-CN" altLang="zh-CN" sz="1200" kern="1200" dirty="0">
                <a:solidFill>
                  <a:schemeClr val="tx1"/>
                </a:solidFill>
                <a:effectLst/>
                <a:latin typeface="+mn-lt"/>
                <a:ea typeface="+mn-ea"/>
                <a:cs typeface="+mn-cs"/>
              </a:rPr>
              <a:t>后，我们可以通过</a:t>
            </a:r>
            <a:r>
              <a:rPr lang="en-US" altLang="zh-CN" sz="1200" kern="1200" dirty="0">
                <a:solidFill>
                  <a:schemeClr val="tx1"/>
                </a:solidFill>
                <a:effectLst/>
                <a:latin typeface="+mn-lt"/>
                <a:ea typeface="+mn-ea"/>
                <a:cs typeface="+mn-cs"/>
              </a:rPr>
              <a:t>count</a:t>
            </a:r>
            <a:r>
              <a:rPr lang="zh-CN" altLang="zh-CN" sz="1200" kern="1200" dirty="0">
                <a:solidFill>
                  <a:schemeClr val="tx1"/>
                </a:solidFill>
                <a:effectLst/>
                <a:latin typeface="+mn-lt"/>
                <a:ea typeface="+mn-ea"/>
                <a:cs typeface="+mn-cs"/>
              </a:rPr>
              <a:t>为</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值的表行，将键值对分离出来，并重新计算其插入位置将该键值对从表中删除，通过逐渐删除</a:t>
            </a:r>
            <a:r>
              <a:rPr lang="en-US" altLang="zh-CN" sz="1200" kern="1200" dirty="0">
                <a:solidFill>
                  <a:schemeClr val="tx1"/>
                </a:solidFill>
                <a:effectLst/>
                <a:latin typeface="+mn-lt"/>
                <a:ea typeface="+mn-ea"/>
                <a:cs typeface="+mn-cs"/>
              </a:rPr>
              <a:t>count</a:t>
            </a:r>
            <a:r>
              <a:rPr lang="zh-CN" altLang="zh-CN" sz="1200" kern="1200" dirty="0">
                <a:solidFill>
                  <a:schemeClr val="tx1"/>
                </a:solidFill>
                <a:effectLst/>
                <a:latin typeface="+mn-lt"/>
                <a:ea typeface="+mn-ea"/>
                <a:cs typeface="+mn-cs"/>
              </a:rPr>
              <a:t>为</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的表行，可以从</a:t>
            </a:r>
            <a:r>
              <a:rPr lang="en-US" altLang="zh-CN" sz="1200" kern="1200" dirty="0">
                <a:solidFill>
                  <a:schemeClr val="tx1"/>
                </a:solidFill>
                <a:effectLst/>
                <a:latin typeface="+mn-lt"/>
                <a:ea typeface="+mn-ea"/>
                <a:cs typeface="+mn-cs"/>
              </a:rPr>
              <a:t>IBLT</a:t>
            </a:r>
            <a:r>
              <a:rPr lang="zh-CN" altLang="zh-CN" sz="1200" kern="1200" dirty="0">
                <a:solidFill>
                  <a:schemeClr val="tx1"/>
                </a:solidFill>
                <a:effectLst/>
                <a:latin typeface="+mn-lt"/>
                <a:ea typeface="+mn-ea"/>
                <a:cs typeface="+mn-cs"/>
              </a:rPr>
              <a:t>表</a:t>
            </a:r>
            <a:r>
              <a:rPr lang="en-US" altLang="zh-CN" sz="1200" i="1" kern="1200" dirty="0">
                <a:solidFill>
                  <a:schemeClr val="tx1"/>
                </a:solidFill>
                <a:effectLst/>
                <a:latin typeface="+mn-lt"/>
                <a:ea typeface="+mn-ea"/>
                <a:cs typeface="+mn-cs"/>
              </a:rPr>
              <a:t>I</a:t>
            </a:r>
            <a:r>
              <a:rPr lang="zh-CN" altLang="zh-CN" sz="1200" kern="1200" dirty="0">
                <a:solidFill>
                  <a:schemeClr val="tx1"/>
                </a:solidFill>
                <a:effectLst/>
                <a:latin typeface="+mn-lt"/>
                <a:ea typeface="+mn-ea"/>
                <a:cs typeface="+mn-cs"/>
              </a:rPr>
              <a:t>恢复原始集合</a:t>
            </a:r>
            <a:r>
              <a:rPr lang="en-US" altLang="zh-CN" sz="1200" i="1" kern="1200" dirty="0">
                <a:solidFill>
                  <a:schemeClr val="tx1"/>
                </a:solidFill>
                <a:effectLst/>
                <a:latin typeface="+mn-lt"/>
                <a:ea typeface="+mn-ea"/>
                <a:cs typeface="+mn-cs"/>
              </a:rPr>
              <a:t>S</a:t>
            </a:r>
            <a:r>
              <a:rPr lang="zh-CN" altLang="zh-CN" sz="1200" kern="1200" dirty="0">
                <a:solidFill>
                  <a:schemeClr val="tx1"/>
                </a:solidFill>
                <a:effectLst/>
                <a:latin typeface="+mn-lt"/>
                <a:ea typeface="+mn-ea"/>
                <a:cs typeface="+mn-cs"/>
              </a:rPr>
              <a:t>。</a:t>
            </a:r>
            <a:r>
              <a:rPr lang="zh-CN" altLang="zh-CN" dirty="0">
                <a:effectLst/>
              </a:rPr>
              <a:t>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8EDFCF6-1F13-644C-AE9C-0907E741A9B3}" type="slidenum">
              <a:rPr kumimoji="1" lang="zh-CN" altLang="en-US" smtClean="0"/>
              <a:t>13</a:t>
            </a:fld>
            <a:endParaRPr kumimoji="1" lang="zh-CN" altLang="en-US"/>
          </a:p>
        </p:txBody>
      </p:sp>
    </p:spTree>
    <p:extLst>
      <p:ext uri="{BB962C8B-B14F-4D97-AF65-F5344CB8AC3E}">
        <p14:creationId xmlns:p14="http://schemas.microsoft.com/office/powerpoint/2010/main" val="15114450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构造了一个</a:t>
            </a:r>
            <a:r>
              <a:rPr lang="en-US" altLang="zh-CN" sz="1200" kern="1200" dirty="0">
                <a:solidFill>
                  <a:schemeClr val="tx1"/>
                </a:solidFill>
                <a:effectLst/>
                <a:latin typeface="+mn-lt"/>
                <a:ea typeface="+mn-ea"/>
                <a:cs typeface="+mn-cs"/>
              </a:rPr>
              <a:t>IBLT</a:t>
            </a:r>
            <a:r>
              <a:rPr lang="zh-CN" altLang="zh-CN" sz="1200" kern="1200" dirty="0">
                <a:solidFill>
                  <a:schemeClr val="tx1"/>
                </a:solidFill>
                <a:effectLst/>
                <a:latin typeface="+mn-lt"/>
                <a:ea typeface="+mn-ea"/>
                <a:cs typeface="+mn-cs"/>
              </a:rPr>
              <a:t>表</a:t>
            </a:r>
            <a:r>
              <a:rPr lang="en-US" altLang="zh-CN" sz="1200" i="1" kern="1200" dirty="0">
                <a:solidFill>
                  <a:schemeClr val="tx1"/>
                </a:solidFill>
                <a:effectLst/>
                <a:latin typeface="+mn-lt"/>
                <a:ea typeface="+mn-ea"/>
                <a:cs typeface="+mn-cs"/>
              </a:rPr>
              <a:t>I</a:t>
            </a:r>
            <a:r>
              <a:rPr lang="zh-CN" altLang="zh-CN" sz="1200" kern="1200" dirty="0">
                <a:solidFill>
                  <a:schemeClr val="tx1"/>
                </a:solidFill>
                <a:effectLst/>
                <a:latin typeface="+mn-lt"/>
                <a:ea typeface="+mn-ea"/>
                <a:cs typeface="+mn-cs"/>
              </a:rPr>
              <a:t>后，我们可以通过</a:t>
            </a:r>
            <a:r>
              <a:rPr lang="en-US" altLang="zh-CN" sz="1200" kern="1200" dirty="0">
                <a:solidFill>
                  <a:schemeClr val="tx1"/>
                </a:solidFill>
                <a:effectLst/>
                <a:latin typeface="+mn-lt"/>
                <a:ea typeface="+mn-ea"/>
                <a:cs typeface="+mn-cs"/>
              </a:rPr>
              <a:t>count</a:t>
            </a:r>
            <a:r>
              <a:rPr lang="zh-CN" altLang="zh-CN" sz="1200" kern="1200" dirty="0">
                <a:solidFill>
                  <a:schemeClr val="tx1"/>
                </a:solidFill>
                <a:effectLst/>
                <a:latin typeface="+mn-lt"/>
                <a:ea typeface="+mn-ea"/>
                <a:cs typeface="+mn-cs"/>
              </a:rPr>
              <a:t>为</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值的表行，将键值对分离出来，</a:t>
            </a:r>
            <a:r>
              <a:rPr lang="zh-CN" altLang="en-US" sz="1200" kern="1200" dirty="0">
                <a:solidFill>
                  <a:schemeClr val="tx1"/>
                </a:solidFill>
                <a:effectLst/>
                <a:latin typeface="+mn-lt"/>
                <a:ea typeface="+mn-ea"/>
                <a:cs typeface="+mn-cs"/>
              </a:rPr>
              <a:t>即可以查找出键值对的具体指，</a:t>
            </a:r>
            <a:r>
              <a:rPr lang="zh-CN" altLang="zh-CN" sz="1200" kern="1200" dirty="0">
                <a:solidFill>
                  <a:schemeClr val="tx1"/>
                </a:solidFill>
                <a:effectLst/>
                <a:latin typeface="+mn-lt"/>
                <a:ea typeface="+mn-ea"/>
                <a:cs typeface="+mn-cs"/>
              </a:rPr>
              <a:t>并重新</a:t>
            </a:r>
            <a:r>
              <a:rPr lang="zh-CN" altLang="en-US" sz="1200" kern="1200" dirty="0">
                <a:solidFill>
                  <a:schemeClr val="tx1"/>
                </a:solidFill>
                <a:effectLst/>
                <a:latin typeface="+mn-lt"/>
                <a:ea typeface="+mn-ea"/>
                <a:cs typeface="+mn-cs"/>
              </a:rPr>
              <a:t>通过键值</a:t>
            </a:r>
            <a:r>
              <a:rPr lang="zh-CN" altLang="zh-CN" sz="1200" kern="1200" dirty="0">
                <a:solidFill>
                  <a:schemeClr val="tx1"/>
                </a:solidFill>
                <a:effectLst/>
                <a:latin typeface="+mn-lt"/>
                <a:ea typeface="+mn-ea"/>
                <a:cs typeface="+mn-cs"/>
              </a:rPr>
              <a:t>计算其插入位置将该键值对从表中删除</a:t>
            </a:r>
            <a:r>
              <a:rPr lang="zh-CN" altLang="en-US" sz="1200" kern="1200" dirty="0">
                <a:solidFill>
                  <a:schemeClr val="tx1"/>
                </a:solidFill>
                <a:effectLst/>
                <a:latin typeface="+mn-lt"/>
                <a:ea typeface="+mn-ea"/>
                <a:cs typeface="+mn-cs"/>
              </a:rPr>
              <a:t>，删除同样是进行异或处理</a:t>
            </a:r>
            <a:r>
              <a:rPr lang="zh-CN" altLang="zh-CN" sz="1200" kern="1200" dirty="0">
                <a:solidFill>
                  <a:schemeClr val="tx1"/>
                </a:solidFill>
                <a:effectLst/>
                <a:latin typeface="+mn-lt"/>
                <a:ea typeface="+mn-ea"/>
                <a:cs typeface="+mn-cs"/>
              </a:rPr>
              <a:t>，通过逐渐删除</a:t>
            </a:r>
            <a:r>
              <a:rPr lang="en-US" altLang="zh-CN" sz="1200" kern="1200" dirty="0">
                <a:solidFill>
                  <a:schemeClr val="tx1"/>
                </a:solidFill>
                <a:effectLst/>
                <a:latin typeface="+mn-lt"/>
                <a:ea typeface="+mn-ea"/>
                <a:cs typeface="+mn-cs"/>
              </a:rPr>
              <a:t>count</a:t>
            </a:r>
            <a:r>
              <a:rPr lang="zh-CN" altLang="zh-CN" sz="1200" kern="1200" dirty="0">
                <a:solidFill>
                  <a:schemeClr val="tx1"/>
                </a:solidFill>
                <a:effectLst/>
                <a:latin typeface="+mn-lt"/>
                <a:ea typeface="+mn-ea"/>
                <a:cs typeface="+mn-cs"/>
              </a:rPr>
              <a:t>为</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的表行，可以从</a:t>
            </a:r>
            <a:r>
              <a:rPr lang="en-US" altLang="zh-CN" sz="1200" kern="1200" dirty="0">
                <a:solidFill>
                  <a:schemeClr val="tx1"/>
                </a:solidFill>
                <a:effectLst/>
                <a:latin typeface="+mn-lt"/>
                <a:ea typeface="+mn-ea"/>
                <a:cs typeface="+mn-cs"/>
              </a:rPr>
              <a:t>IBLT</a:t>
            </a:r>
            <a:r>
              <a:rPr lang="zh-CN" altLang="zh-CN" sz="1200" kern="1200" dirty="0">
                <a:solidFill>
                  <a:schemeClr val="tx1"/>
                </a:solidFill>
                <a:effectLst/>
                <a:latin typeface="+mn-lt"/>
                <a:ea typeface="+mn-ea"/>
                <a:cs typeface="+mn-cs"/>
              </a:rPr>
              <a:t>表</a:t>
            </a:r>
            <a:r>
              <a:rPr lang="en-US" altLang="zh-CN" sz="1200" i="1" kern="1200" dirty="0">
                <a:solidFill>
                  <a:schemeClr val="tx1"/>
                </a:solidFill>
                <a:effectLst/>
                <a:latin typeface="+mn-lt"/>
                <a:ea typeface="+mn-ea"/>
                <a:cs typeface="+mn-cs"/>
              </a:rPr>
              <a:t>I</a:t>
            </a:r>
            <a:r>
              <a:rPr lang="zh-CN" altLang="zh-CN" sz="1200" kern="1200" dirty="0">
                <a:solidFill>
                  <a:schemeClr val="tx1"/>
                </a:solidFill>
                <a:effectLst/>
                <a:latin typeface="+mn-lt"/>
                <a:ea typeface="+mn-ea"/>
                <a:cs typeface="+mn-cs"/>
              </a:rPr>
              <a:t>恢复原始集合</a:t>
            </a:r>
            <a:r>
              <a:rPr lang="en-US" altLang="zh-CN" sz="1200" i="1" kern="1200" dirty="0">
                <a:solidFill>
                  <a:schemeClr val="tx1"/>
                </a:solidFill>
                <a:effectLst/>
                <a:latin typeface="+mn-lt"/>
                <a:ea typeface="+mn-ea"/>
                <a:cs typeface="+mn-cs"/>
              </a:rPr>
              <a:t>S</a:t>
            </a:r>
            <a:r>
              <a:rPr lang="zh-CN" altLang="zh-CN" sz="1200" kern="1200" dirty="0">
                <a:solidFill>
                  <a:schemeClr val="tx1"/>
                </a:solidFill>
                <a:effectLst/>
                <a:latin typeface="+mn-lt"/>
                <a:ea typeface="+mn-ea"/>
                <a:cs typeface="+mn-cs"/>
              </a:rPr>
              <a:t>。</a:t>
            </a:r>
            <a:r>
              <a:rPr lang="zh-CN" altLang="zh-CN" dirty="0">
                <a:effectLst/>
              </a:rPr>
              <a:t>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8EDFCF6-1F13-644C-AE9C-0907E741A9B3}" type="slidenum">
              <a:rPr kumimoji="1" lang="zh-CN" altLang="en-US" smtClean="0"/>
              <a:t>14</a:t>
            </a:fld>
            <a:endParaRPr kumimoji="1" lang="zh-CN" altLang="en-US"/>
          </a:p>
        </p:txBody>
      </p:sp>
    </p:spTree>
    <p:extLst>
      <p:ext uri="{BB962C8B-B14F-4D97-AF65-F5344CB8AC3E}">
        <p14:creationId xmlns:p14="http://schemas.microsoft.com/office/powerpoint/2010/main" val="3877886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如果要比对两个集合</a:t>
            </a:r>
            <a:r>
              <a:rPr lang="en-US" altLang="zh-CN" sz="1200" i="1" kern="1200" dirty="0">
                <a:solidFill>
                  <a:schemeClr val="tx1"/>
                </a:solidFill>
                <a:effectLst/>
                <a:latin typeface="+mn-lt"/>
                <a:ea typeface="+mn-ea"/>
                <a:cs typeface="+mn-cs"/>
              </a:rPr>
              <a:t>S</a:t>
            </a:r>
            <a:r>
              <a:rPr lang="en-US" altLang="zh-CN" sz="1200" i="1" kern="1200" baseline="-250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S</a:t>
            </a:r>
            <a:r>
              <a:rPr lang="en-US" altLang="zh-CN" sz="1200" i="1" kern="1200" baseline="-250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之间的</a:t>
            </a:r>
            <a:r>
              <a:rPr lang="zh-CN" altLang="en-US" sz="1200" kern="1200" dirty="0">
                <a:solidFill>
                  <a:schemeClr val="tx1"/>
                </a:solidFill>
                <a:effectLst/>
                <a:latin typeface="+mn-lt"/>
                <a:ea typeface="+mn-ea"/>
                <a:cs typeface="+mn-cs"/>
              </a:rPr>
              <a:t>对称差</a:t>
            </a:r>
            <a:r>
              <a:rPr lang="zh-CN" altLang="zh-CN" sz="1200" kern="1200" dirty="0">
                <a:solidFill>
                  <a:schemeClr val="tx1"/>
                </a:solidFill>
                <a:effectLst/>
                <a:latin typeface="+mn-lt"/>
                <a:ea typeface="+mn-ea"/>
                <a:cs typeface="+mn-cs"/>
              </a:rPr>
              <a:t>（即（</a:t>
            </a:r>
            <a:r>
              <a:rPr lang="en-US" altLang="zh-CN" sz="1200" i="1" kern="1200" dirty="0">
                <a:solidFill>
                  <a:schemeClr val="tx1"/>
                </a:solidFill>
                <a:effectLst/>
                <a:latin typeface="+mn-lt"/>
                <a:ea typeface="+mn-ea"/>
                <a:cs typeface="+mn-cs"/>
              </a:rPr>
              <a:t>S</a:t>
            </a:r>
            <a:r>
              <a:rPr lang="en-US" altLang="zh-CN" sz="1200" i="1" kern="1200" baseline="-25000" dirty="0">
                <a:solidFill>
                  <a:schemeClr val="tx1"/>
                </a:solidFill>
                <a:effectLst/>
                <a:latin typeface="+mn-lt"/>
                <a:ea typeface="+mn-ea"/>
                <a:cs typeface="+mn-cs"/>
              </a:rPr>
              <a:t>A</a:t>
            </a:r>
            <a:r>
              <a:rPr lang="en-US"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S</a:t>
            </a:r>
            <a:r>
              <a:rPr lang="en-US" altLang="zh-CN" sz="1200" i="1" kern="1200" baseline="-250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S</a:t>
            </a:r>
            <a:r>
              <a:rPr lang="en-US" altLang="zh-CN" sz="1200" i="1" kern="1200" baseline="-25000" dirty="0">
                <a:solidFill>
                  <a:schemeClr val="tx1"/>
                </a:solidFill>
                <a:effectLst/>
                <a:latin typeface="+mn-lt"/>
                <a:ea typeface="+mn-ea"/>
                <a:cs typeface="+mn-cs"/>
              </a:rPr>
              <a:t>B</a:t>
            </a:r>
            <a:r>
              <a:rPr lang="en-US"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S</a:t>
            </a:r>
            <a:r>
              <a:rPr lang="en-US" altLang="zh-CN" sz="1200" i="1" kern="1200" baseline="-250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）），分别构造</a:t>
            </a:r>
            <a:r>
              <a:rPr lang="en-US" altLang="zh-CN" sz="1200" kern="1200" dirty="0">
                <a:solidFill>
                  <a:schemeClr val="tx1"/>
                </a:solidFill>
                <a:effectLst/>
                <a:latin typeface="+mn-lt"/>
                <a:ea typeface="+mn-ea"/>
                <a:cs typeface="+mn-cs"/>
              </a:rPr>
              <a:t>IBLT</a:t>
            </a:r>
            <a:r>
              <a:rPr lang="zh-CN" altLang="zh-CN" sz="1200" kern="1200" dirty="0">
                <a:solidFill>
                  <a:schemeClr val="tx1"/>
                </a:solidFill>
                <a:effectLst/>
                <a:latin typeface="+mn-lt"/>
                <a:ea typeface="+mn-ea"/>
                <a:cs typeface="+mn-cs"/>
              </a:rPr>
              <a:t>表</a:t>
            </a:r>
            <a:r>
              <a:rPr lang="en-US" altLang="zh-CN" sz="1200" i="1" kern="1200" dirty="0">
                <a:solidFill>
                  <a:schemeClr val="tx1"/>
                </a:solidFill>
                <a:effectLst/>
                <a:latin typeface="+mn-lt"/>
                <a:ea typeface="+mn-ea"/>
                <a:cs typeface="+mn-cs"/>
              </a:rPr>
              <a:t>I</a:t>
            </a:r>
            <a:r>
              <a:rPr lang="en-US" altLang="zh-CN" sz="1200" i="1" kern="1200" baseline="-250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I</a:t>
            </a:r>
            <a:r>
              <a:rPr lang="en-US" altLang="zh-CN" sz="1200" i="1" kern="1200" baseline="-250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，将</a:t>
            </a:r>
            <a:r>
              <a:rPr lang="en-US" altLang="zh-CN" sz="1200" i="1" kern="1200" dirty="0">
                <a:solidFill>
                  <a:schemeClr val="tx1"/>
                </a:solidFill>
                <a:effectLst/>
                <a:latin typeface="+mn-lt"/>
                <a:ea typeface="+mn-ea"/>
                <a:cs typeface="+mn-cs"/>
              </a:rPr>
              <a:t>I</a:t>
            </a:r>
            <a:r>
              <a:rPr lang="en-US" altLang="zh-CN" sz="1200" i="1" kern="1200" baseline="-250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的每一个表行的</a:t>
            </a:r>
            <a:r>
              <a:rPr lang="en-US" altLang="zh-CN" sz="1200" kern="1200" dirty="0">
                <a:solidFill>
                  <a:schemeClr val="tx1"/>
                </a:solidFill>
                <a:effectLst/>
                <a:latin typeface="+mn-lt"/>
                <a:ea typeface="+mn-ea"/>
                <a:cs typeface="+mn-cs"/>
              </a:rPr>
              <a:t>Count</a:t>
            </a:r>
            <a:r>
              <a:rPr lang="zh-CN" altLang="zh-CN" sz="1200" kern="1200" dirty="0">
                <a:solidFill>
                  <a:schemeClr val="tx1"/>
                </a:solidFill>
                <a:effectLst/>
                <a:latin typeface="+mn-lt"/>
                <a:ea typeface="+mn-ea"/>
                <a:cs typeface="+mn-cs"/>
              </a:rPr>
              <a:t>减去</a:t>
            </a:r>
            <a:r>
              <a:rPr lang="en-US" altLang="zh-CN" sz="1200" i="1" kern="1200" dirty="0">
                <a:solidFill>
                  <a:schemeClr val="tx1"/>
                </a:solidFill>
                <a:effectLst/>
                <a:latin typeface="+mn-lt"/>
                <a:ea typeface="+mn-ea"/>
                <a:cs typeface="+mn-cs"/>
              </a:rPr>
              <a:t>I</a:t>
            </a:r>
            <a:r>
              <a:rPr lang="en-US" altLang="zh-CN" sz="1200" i="1" kern="1200" baseline="-250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对应表行的</a:t>
            </a:r>
            <a:r>
              <a:rPr lang="en-US" altLang="zh-CN" sz="1200" kern="1200" dirty="0">
                <a:solidFill>
                  <a:schemeClr val="tx1"/>
                </a:solidFill>
                <a:effectLst/>
                <a:latin typeface="+mn-lt"/>
                <a:ea typeface="+mn-ea"/>
                <a:cs typeface="+mn-cs"/>
              </a:rPr>
              <a:t>Count</a:t>
            </a:r>
            <a:r>
              <a:rPr lang="zh-CN" altLang="zh-CN" sz="1200" kern="1200" dirty="0">
                <a:solidFill>
                  <a:schemeClr val="tx1"/>
                </a:solidFill>
                <a:effectLst/>
                <a:latin typeface="+mn-lt"/>
                <a:ea typeface="+mn-ea"/>
                <a:cs typeface="+mn-cs"/>
              </a:rPr>
              <a:t>，随后将</a:t>
            </a:r>
            <a:r>
              <a:rPr lang="en-US" altLang="zh-CN" sz="1200" i="1" kern="1200" dirty="0">
                <a:solidFill>
                  <a:schemeClr val="tx1"/>
                </a:solidFill>
                <a:effectLst/>
                <a:latin typeface="+mn-lt"/>
                <a:ea typeface="+mn-ea"/>
                <a:cs typeface="+mn-cs"/>
              </a:rPr>
              <a:t>I</a:t>
            </a:r>
            <a:r>
              <a:rPr lang="en-US" altLang="zh-CN" sz="1200" i="1" kern="1200" baseline="-250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的每一个表行的</a:t>
            </a:r>
            <a:r>
              <a:rPr lang="en-US" altLang="zh-CN" sz="1200" kern="1200" dirty="0" err="1">
                <a:solidFill>
                  <a:schemeClr val="tx1"/>
                </a:solidFill>
                <a:effectLst/>
                <a:latin typeface="+mn-lt"/>
                <a:ea typeface="+mn-ea"/>
                <a:cs typeface="+mn-cs"/>
              </a:rPr>
              <a:t>KeySum</a:t>
            </a:r>
            <a:r>
              <a:rPr lang="zh-CN" altLang="zh-CN" sz="1200" kern="1200" dirty="0">
                <a:solidFill>
                  <a:schemeClr val="tx1"/>
                </a:solidFill>
                <a:effectLst/>
                <a:latin typeface="+mn-lt"/>
                <a:ea typeface="+mn-ea"/>
                <a:cs typeface="+mn-cs"/>
              </a:rPr>
              <a:t>与</a:t>
            </a:r>
            <a:r>
              <a:rPr lang="en-US" altLang="zh-CN" sz="1200" kern="1200" dirty="0">
                <a:solidFill>
                  <a:schemeClr val="tx1"/>
                </a:solidFill>
                <a:effectLst/>
                <a:latin typeface="+mn-lt"/>
                <a:ea typeface="+mn-ea"/>
                <a:cs typeface="+mn-cs"/>
              </a:rPr>
              <a:t>Value</a:t>
            </a:r>
            <a:r>
              <a:rPr lang="zh-CN" altLang="zh-CN" sz="1200" kern="1200" dirty="0">
                <a:solidFill>
                  <a:schemeClr val="tx1"/>
                </a:solidFill>
                <a:effectLst/>
                <a:latin typeface="+mn-lt"/>
                <a:ea typeface="+mn-ea"/>
                <a:cs typeface="+mn-cs"/>
              </a:rPr>
              <a:t>和</a:t>
            </a:r>
            <a:r>
              <a:rPr lang="en-US" altLang="zh-CN" sz="1200" i="1" kern="1200" dirty="0">
                <a:solidFill>
                  <a:schemeClr val="tx1"/>
                </a:solidFill>
                <a:effectLst/>
                <a:latin typeface="+mn-lt"/>
                <a:ea typeface="+mn-ea"/>
                <a:cs typeface="+mn-cs"/>
              </a:rPr>
              <a:t>I</a:t>
            </a:r>
            <a:r>
              <a:rPr lang="en-US" altLang="zh-CN" sz="1200" i="1" kern="1200" baseline="-250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对应表行的</a:t>
            </a:r>
            <a:r>
              <a:rPr lang="en-US" altLang="zh-CN" sz="1200" kern="1200" dirty="0">
                <a:solidFill>
                  <a:schemeClr val="tx1"/>
                </a:solidFill>
                <a:effectLst/>
                <a:latin typeface="+mn-lt"/>
                <a:ea typeface="+mn-ea"/>
                <a:cs typeface="+mn-cs"/>
              </a:rPr>
              <a:t>Key</a:t>
            </a:r>
            <a:r>
              <a:rPr lang="zh-CN" altLang="zh-CN" sz="1200" kern="1200" dirty="0">
                <a:solidFill>
                  <a:schemeClr val="tx1"/>
                </a:solidFill>
                <a:effectLst/>
                <a:latin typeface="+mn-lt"/>
                <a:ea typeface="+mn-ea"/>
                <a:cs typeface="+mn-cs"/>
              </a:rPr>
              <a:t>与</a:t>
            </a:r>
            <a:r>
              <a:rPr lang="en-US" altLang="zh-CN" sz="1200" kern="1200" dirty="0">
                <a:solidFill>
                  <a:schemeClr val="tx1"/>
                </a:solidFill>
                <a:effectLst/>
                <a:latin typeface="+mn-lt"/>
                <a:ea typeface="+mn-ea"/>
                <a:cs typeface="+mn-cs"/>
              </a:rPr>
              <a:t>Value</a:t>
            </a:r>
            <a:r>
              <a:rPr lang="zh-CN" altLang="zh-CN" sz="1200" kern="1200" dirty="0">
                <a:solidFill>
                  <a:schemeClr val="tx1"/>
                </a:solidFill>
                <a:effectLst/>
                <a:latin typeface="+mn-lt"/>
                <a:ea typeface="+mn-ea"/>
                <a:cs typeface="+mn-cs"/>
              </a:rPr>
              <a:t>进行</a:t>
            </a:r>
            <a:r>
              <a:rPr lang="en-US" altLang="zh-CN" sz="1200" kern="1200" dirty="0">
                <a:solidFill>
                  <a:schemeClr val="tx1"/>
                </a:solidFill>
                <a:effectLst/>
                <a:latin typeface="+mn-lt"/>
                <a:ea typeface="+mn-ea"/>
                <a:cs typeface="+mn-cs"/>
              </a:rPr>
              <a:t>XOR</a:t>
            </a:r>
            <a:r>
              <a:rPr lang="zh-CN" altLang="zh-CN" sz="1200" kern="1200" dirty="0">
                <a:solidFill>
                  <a:schemeClr val="tx1"/>
                </a:solidFill>
                <a:effectLst/>
                <a:latin typeface="+mn-lt"/>
                <a:ea typeface="+mn-ea"/>
                <a:cs typeface="+mn-cs"/>
              </a:rPr>
              <a:t>操作，所得到的</a:t>
            </a:r>
            <a:r>
              <a:rPr lang="en-US" altLang="zh-CN" sz="1200" kern="1200" dirty="0">
                <a:solidFill>
                  <a:schemeClr val="tx1"/>
                </a:solidFill>
                <a:effectLst/>
                <a:latin typeface="+mn-lt"/>
                <a:ea typeface="+mn-ea"/>
                <a:cs typeface="+mn-cs"/>
              </a:rPr>
              <a:t>IBLT</a:t>
            </a:r>
            <a:r>
              <a:rPr lang="zh-CN" altLang="zh-CN" sz="1200" kern="1200" dirty="0">
                <a:solidFill>
                  <a:schemeClr val="tx1"/>
                </a:solidFill>
                <a:effectLst/>
                <a:latin typeface="+mn-lt"/>
                <a:ea typeface="+mn-ea"/>
                <a:cs typeface="+mn-cs"/>
              </a:rPr>
              <a:t>表</a:t>
            </a:r>
            <a:r>
              <a:rPr lang="en-US" altLang="zh-CN" sz="1200" i="1" kern="1200" dirty="0">
                <a:solidFill>
                  <a:schemeClr val="tx1"/>
                </a:solidFill>
                <a:effectLst/>
                <a:latin typeface="+mn-lt"/>
                <a:ea typeface="+mn-ea"/>
                <a:cs typeface="+mn-cs"/>
              </a:rPr>
              <a:t>I</a:t>
            </a:r>
            <a:r>
              <a:rPr lang="en-US" altLang="zh-CN" sz="1200" i="1" kern="1200" baseline="-25000" dirty="0">
                <a:solidFill>
                  <a:schemeClr val="tx1"/>
                </a:solidFill>
                <a:effectLst/>
                <a:latin typeface="+mn-lt"/>
                <a:ea typeface="+mn-ea"/>
                <a:cs typeface="+mn-cs"/>
              </a:rPr>
              <a:t>C</a:t>
            </a:r>
            <a:r>
              <a:rPr lang="zh-CN" altLang="zh-CN" sz="1200" kern="1200" dirty="0">
                <a:solidFill>
                  <a:schemeClr val="tx1"/>
                </a:solidFill>
                <a:effectLst/>
                <a:latin typeface="+mn-lt"/>
                <a:ea typeface="+mn-ea"/>
                <a:cs typeface="+mn-cs"/>
              </a:rPr>
              <a:t>即为两个集合</a:t>
            </a:r>
            <a:r>
              <a:rPr lang="en-US" altLang="zh-CN" sz="1200" i="1" kern="1200" dirty="0">
                <a:solidFill>
                  <a:schemeClr val="tx1"/>
                </a:solidFill>
                <a:effectLst/>
                <a:latin typeface="+mn-lt"/>
                <a:ea typeface="+mn-ea"/>
                <a:cs typeface="+mn-cs"/>
              </a:rPr>
              <a:t>S</a:t>
            </a:r>
            <a:r>
              <a:rPr lang="en-US" altLang="zh-CN" sz="1200" i="1" kern="1200" baseline="-250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S</a:t>
            </a:r>
            <a:r>
              <a:rPr lang="en-US" altLang="zh-CN" sz="1200" i="1" kern="1200" baseline="-250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之间的差异，在本论文中表示为</a:t>
            </a:r>
            <a:r>
              <a:rPr lang="en-US" altLang="zh-CN" sz="1200" i="1" kern="1200" dirty="0">
                <a:solidFill>
                  <a:schemeClr val="tx1"/>
                </a:solidFill>
                <a:effectLst/>
                <a:latin typeface="+mn-lt"/>
                <a:ea typeface="+mn-ea"/>
                <a:cs typeface="+mn-cs"/>
              </a:rPr>
              <a:t>I</a:t>
            </a:r>
            <a:r>
              <a:rPr lang="en-US" altLang="zh-CN" sz="1200" i="1" kern="1200" baseline="-25000" dirty="0">
                <a:solidFill>
                  <a:schemeClr val="tx1"/>
                </a:solidFill>
                <a:effectLst/>
                <a:latin typeface="+mn-lt"/>
                <a:ea typeface="+mn-ea"/>
                <a:cs typeface="+mn-cs"/>
              </a:rPr>
              <a:t>C</a:t>
            </a:r>
            <a:r>
              <a:rPr lang="en-US" altLang="zh-CN" sz="1200" kern="1200" dirty="0">
                <a:solidFill>
                  <a:schemeClr val="tx1"/>
                </a:solidFill>
                <a:effectLst/>
                <a:latin typeface="+mn-lt"/>
                <a:ea typeface="+mn-ea"/>
                <a:cs typeface="+mn-cs"/>
              </a:rPr>
              <a:t> = </a:t>
            </a:r>
            <a:r>
              <a:rPr lang="en-US" altLang="zh-CN" sz="1200" i="1" kern="1200" dirty="0">
                <a:solidFill>
                  <a:schemeClr val="tx1"/>
                </a:solidFill>
                <a:effectLst/>
                <a:latin typeface="+mn-lt"/>
                <a:ea typeface="+mn-ea"/>
                <a:cs typeface="+mn-cs"/>
              </a:rPr>
              <a:t>I</a:t>
            </a:r>
            <a:r>
              <a:rPr lang="en-US" altLang="zh-CN" sz="1200" i="1" kern="1200" baseline="-25000" dirty="0">
                <a:solidFill>
                  <a:schemeClr val="tx1"/>
                </a:solidFill>
                <a:effectLst/>
                <a:latin typeface="+mn-lt"/>
                <a:ea typeface="+mn-ea"/>
                <a:cs typeface="+mn-cs"/>
              </a:rPr>
              <a:t>B</a:t>
            </a:r>
            <a:r>
              <a:rPr lang="en-US" altLang="zh-CN" sz="1200" kern="1200" dirty="0">
                <a:solidFill>
                  <a:schemeClr val="tx1"/>
                </a:solidFill>
                <a:effectLst/>
                <a:latin typeface="+mn-lt"/>
                <a:ea typeface="+mn-ea"/>
                <a:cs typeface="+mn-cs"/>
              </a:rPr>
              <a:t> △ </a:t>
            </a:r>
            <a:r>
              <a:rPr lang="en-US" altLang="zh-CN" sz="1200" i="1" kern="1200" dirty="0">
                <a:solidFill>
                  <a:schemeClr val="tx1"/>
                </a:solidFill>
                <a:effectLst/>
                <a:latin typeface="+mn-lt"/>
                <a:ea typeface="+mn-ea"/>
                <a:cs typeface="+mn-cs"/>
              </a:rPr>
              <a:t>I</a:t>
            </a:r>
            <a:r>
              <a:rPr lang="en-US" altLang="zh-CN" sz="1200" i="1" kern="1200" baseline="-250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这又叫减法解码，如图为示例。</a:t>
            </a:r>
            <a:endParaRPr kumimoji="1" lang="zh-CN" altLang="en-US" dirty="0"/>
          </a:p>
        </p:txBody>
      </p:sp>
      <p:sp>
        <p:nvSpPr>
          <p:cNvPr id="4" name="灯片编号占位符 3"/>
          <p:cNvSpPr>
            <a:spLocks noGrp="1"/>
          </p:cNvSpPr>
          <p:nvPr>
            <p:ph type="sldNum" sz="quarter" idx="5"/>
          </p:nvPr>
        </p:nvSpPr>
        <p:spPr/>
        <p:txBody>
          <a:bodyPr/>
          <a:lstStyle/>
          <a:p>
            <a:fld id="{B8EDFCF6-1F13-644C-AE9C-0907E741A9B3}" type="slidenum">
              <a:rPr kumimoji="1" lang="zh-CN" altLang="en-US" smtClean="0"/>
              <a:t>15</a:t>
            </a:fld>
            <a:endParaRPr kumimoji="1" lang="zh-CN" altLang="en-US"/>
          </a:p>
        </p:txBody>
      </p:sp>
    </p:spTree>
    <p:extLst>
      <p:ext uri="{BB962C8B-B14F-4D97-AF65-F5344CB8AC3E}">
        <p14:creationId xmlns:p14="http://schemas.microsoft.com/office/powerpoint/2010/main" val="6916078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表中</a:t>
            </a:r>
            <a:r>
              <a:rPr lang="en-US" altLang="zh-CN" sz="1200" kern="1200" dirty="0">
                <a:solidFill>
                  <a:schemeClr val="tx1"/>
                </a:solidFill>
                <a:effectLst/>
                <a:latin typeface="+mn-lt"/>
                <a:ea typeface="+mn-ea"/>
                <a:cs typeface="+mn-cs"/>
              </a:rPr>
              <a:t>Count</a:t>
            </a:r>
            <a:r>
              <a:rPr lang="zh-CN" altLang="zh-CN" sz="1200" kern="1200" dirty="0">
                <a:solidFill>
                  <a:schemeClr val="tx1"/>
                </a:solidFill>
                <a:effectLst/>
                <a:latin typeface="+mn-lt"/>
                <a:ea typeface="+mn-ea"/>
                <a:cs typeface="+mn-cs"/>
              </a:rPr>
              <a:t>为正数的表行代表</a:t>
            </a:r>
            <a:r>
              <a:rPr lang="en-US" altLang="zh-CN" sz="1200" i="1" kern="1200" dirty="0">
                <a:solidFill>
                  <a:schemeClr val="tx1"/>
                </a:solidFill>
                <a:effectLst/>
                <a:latin typeface="+mn-lt"/>
                <a:ea typeface="+mn-ea"/>
                <a:cs typeface="+mn-cs"/>
              </a:rPr>
              <a:t>S</a:t>
            </a:r>
            <a:r>
              <a:rPr lang="en-US" altLang="zh-CN" sz="1200" i="1" kern="1200" baseline="-250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存在而</a:t>
            </a:r>
            <a:r>
              <a:rPr lang="en-US" altLang="zh-CN" sz="1200" i="1" kern="1200" dirty="0">
                <a:solidFill>
                  <a:schemeClr val="tx1"/>
                </a:solidFill>
                <a:effectLst/>
                <a:latin typeface="+mn-lt"/>
                <a:ea typeface="+mn-ea"/>
                <a:cs typeface="+mn-cs"/>
              </a:rPr>
              <a:t>S</a:t>
            </a:r>
            <a:r>
              <a:rPr lang="en-US" altLang="zh-CN" sz="1200" i="1" kern="1200" baseline="-250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不存在的项目，为负数的表行代表</a:t>
            </a:r>
            <a:r>
              <a:rPr lang="en-US" altLang="zh-CN" sz="1200" i="1" kern="1200" dirty="0">
                <a:solidFill>
                  <a:schemeClr val="tx1"/>
                </a:solidFill>
                <a:effectLst/>
                <a:latin typeface="+mn-lt"/>
                <a:ea typeface="+mn-ea"/>
                <a:cs typeface="+mn-cs"/>
              </a:rPr>
              <a:t>S</a:t>
            </a:r>
            <a:r>
              <a:rPr lang="en-US" altLang="zh-CN" sz="1200" i="1" kern="1200" baseline="-250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存在而</a:t>
            </a:r>
            <a:r>
              <a:rPr lang="en-US" altLang="zh-CN" sz="1200" i="1" kern="1200" dirty="0">
                <a:solidFill>
                  <a:schemeClr val="tx1"/>
                </a:solidFill>
                <a:effectLst/>
                <a:latin typeface="+mn-lt"/>
                <a:ea typeface="+mn-ea"/>
                <a:cs typeface="+mn-cs"/>
              </a:rPr>
              <a:t>S</a:t>
            </a:r>
            <a:r>
              <a:rPr lang="en-US" altLang="zh-CN" sz="1200" i="1" kern="1200" baseline="-250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不存在的项目，通过之前说明的</a:t>
            </a:r>
            <a:r>
              <a:rPr lang="en-US" altLang="zh-CN" sz="1200" kern="1200" dirty="0">
                <a:solidFill>
                  <a:schemeClr val="tx1"/>
                </a:solidFill>
                <a:effectLst/>
                <a:latin typeface="+mn-lt"/>
                <a:ea typeface="+mn-ea"/>
                <a:cs typeface="+mn-cs"/>
              </a:rPr>
              <a:t>IBLT</a:t>
            </a:r>
            <a:r>
              <a:rPr lang="zh-CN" altLang="en-US" sz="1200" kern="1200" dirty="0">
                <a:solidFill>
                  <a:schemeClr val="tx1"/>
                </a:solidFill>
                <a:effectLst/>
                <a:latin typeface="+mn-lt"/>
                <a:ea typeface="+mn-ea"/>
                <a:cs typeface="+mn-cs"/>
              </a:rPr>
              <a:t>的</a:t>
            </a:r>
            <a:r>
              <a:rPr lang="zh-CN" altLang="zh-CN" sz="1200" kern="1200" dirty="0">
                <a:solidFill>
                  <a:schemeClr val="tx1"/>
                </a:solidFill>
                <a:effectLst/>
                <a:latin typeface="+mn-lt"/>
                <a:ea typeface="+mn-ea"/>
                <a:cs typeface="+mn-cs"/>
              </a:rPr>
              <a:t>恢复算法</a:t>
            </a:r>
            <a:r>
              <a:rPr lang="zh-CN" altLang="en-US" sz="1200" kern="1200" dirty="0">
                <a:solidFill>
                  <a:schemeClr val="tx1"/>
                </a:solidFill>
                <a:effectLst/>
                <a:latin typeface="+mn-lt"/>
                <a:ea typeface="+mn-ea"/>
                <a:cs typeface="+mn-cs"/>
              </a:rPr>
              <a:t>，通过循环删除</a:t>
            </a:r>
            <a:r>
              <a:rPr lang="en-US" altLang="zh-CN" sz="1200" kern="1200" dirty="0">
                <a:solidFill>
                  <a:schemeClr val="tx1"/>
                </a:solidFill>
                <a:effectLst/>
                <a:latin typeface="+mn-lt"/>
                <a:ea typeface="+mn-ea"/>
                <a:cs typeface="+mn-cs"/>
              </a:rPr>
              <a:t>count</a:t>
            </a:r>
            <a:r>
              <a:rPr lang="zh-CN" altLang="en-US" sz="1200" kern="1200" dirty="0">
                <a:solidFill>
                  <a:schemeClr val="tx1"/>
                </a:solidFill>
                <a:effectLst/>
                <a:latin typeface="+mn-lt"/>
                <a:ea typeface="+mn-ea"/>
                <a:cs typeface="+mn-cs"/>
              </a:rPr>
              <a:t>为正负</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的表行</a:t>
            </a:r>
            <a:r>
              <a:rPr lang="zh-CN" altLang="zh-CN" sz="1200" kern="1200" dirty="0">
                <a:solidFill>
                  <a:schemeClr val="tx1"/>
                </a:solidFill>
                <a:effectLst/>
                <a:latin typeface="+mn-lt"/>
                <a:ea typeface="+mn-ea"/>
                <a:cs typeface="+mn-cs"/>
              </a:rPr>
              <a:t>可以得到两个集合直接具体差异的元素</a:t>
            </a:r>
            <a:r>
              <a:rPr lang="zh-CN" altLang="en-US" sz="1200" kern="1200" dirty="0">
                <a:solidFill>
                  <a:schemeClr val="tx1"/>
                </a:solidFill>
                <a:effectLst/>
                <a:latin typeface="+mn-lt"/>
                <a:ea typeface="+mn-ea"/>
                <a:cs typeface="+mn-cs"/>
              </a:rPr>
              <a:t>，但是单纯地查找</a:t>
            </a:r>
            <a:r>
              <a:rPr lang="en-US" altLang="zh-CN" sz="1200" kern="1200" dirty="0">
                <a:solidFill>
                  <a:schemeClr val="tx1"/>
                </a:solidFill>
                <a:effectLst/>
                <a:latin typeface="+mn-lt"/>
                <a:ea typeface="+mn-ea"/>
                <a:cs typeface="+mn-cs"/>
              </a:rPr>
              <a:t>count</a:t>
            </a:r>
            <a:r>
              <a:rPr lang="zh-CN" altLang="en-US" sz="1200" kern="1200" dirty="0">
                <a:solidFill>
                  <a:schemeClr val="tx1"/>
                </a:solidFill>
                <a:effectLst/>
                <a:latin typeface="+mn-lt"/>
                <a:ea typeface="+mn-ea"/>
                <a:cs typeface="+mn-cs"/>
              </a:rPr>
              <a:t>为正负</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的表行可能出现错误，例如</a:t>
            </a:r>
            <a:r>
              <a:rPr lang="en-US" altLang="zh-CN" sz="1200" kern="1200" dirty="0" err="1">
                <a:solidFill>
                  <a:schemeClr val="tx1"/>
                </a:solidFill>
                <a:effectLst/>
                <a:latin typeface="+mn-lt"/>
                <a:ea typeface="+mn-ea"/>
                <a:cs typeface="+mn-cs"/>
              </a:rPr>
              <a:t>Ib</a:t>
            </a:r>
            <a:r>
              <a:rPr lang="zh-CN" altLang="en-US" sz="1200" kern="1200" dirty="0">
                <a:solidFill>
                  <a:schemeClr val="tx1"/>
                </a:solidFill>
                <a:effectLst/>
                <a:latin typeface="+mn-lt"/>
                <a:ea typeface="+mn-ea"/>
                <a:cs typeface="+mn-cs"/>
              </a:rPr>
              <a:t>在第</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行</a:t>
            </a:r>
            <a:r>
              <a:rPr lang="en-US" altLang="zh-CN" sz="1200" kern="1200" dirty="0">
                <a:solidFill>
                  <a:schemeClr val="tx1"/>
                </a:solidFill>
                <a:effectLst/>
                <a:latin typeface="+mn-lt"/>
                <a:ea typeface="+mn-ea"/>
                <a:cs typeface="+mn-cs"/>
              </a:rPr>
              <a:t>count</a:t>
            </a:r>
            <a:r>
              <a:rPr lang="zh-CN" altLang="en-US" sz="1200" kern="1200" dirty="0">
                <a:solidFill>
                  <a:schemeClr val="tx1"/>
                </a:solidFill>
                <a:effectLst/>
                <a:latin typeface="+mn-lt"/>
                <a:ea typeface="+mn-ea"/>
                <a:cs typeface="+mn-cs"/>
              </a:rPr>
              <a:t>为</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，说明集合</a:t>
            </a:r>
            <a:r>
              <a:rPr lang="en-US" altLang="zh-CN" sz="1200" kern="1200" dirty="0">
                <a:solidFill>
                  <a:schemeClr val="tx1"/>
                </a:solidFill>
                <a:effectLst/>
                <a:latin typeface="+mn-lt"/>
                <a:ea typeface="+mn-ea"/>
                <a:cs typeface="+mn-cs"/>
              </a:rPr>
              <a:t>Sb</a:t>
            </a:r>
            <a:r>
              <a:rPr lang="zh-CN" altLang="en-US" sz="1200" kern="1200" dirty="0">
                <a:solidFill>
                  <a:schemeClr val="tx1"/>
                </a:solidFill>
                <a:effectLst/>
                <a:latin typeface="+mn-lt"/>
                <a:ea typeface="+mn-ea"/>
                <a:cs typeface="+mn-cs"/>
              </a:rPr>
              <a:t>有</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个元素存储于此，</a:t>
            </a:r>
            <a:r>
              <a:rPr lang="en-US" altLang="zh-CN" sz="1200" kern="1200" dirty="0" err="1">
                <a:solidFill>
                  <a:schemeClr val="tx1"/>
                </a:solidFill>
                <a:effectLst/>
                <a:latin typeface="+mn-lt"/>
                <a:ea typeface="+mn-ea"/>
                <a:cs typeface="+mn-cs"/>
              </a:rPr>
              <a:t>Ia</a:t>
            </a:r>
            <a:r>
              <a:rPr lang="zh-CN" altLang="en-US" sz="1200" kern="1200" dirty="0">
                <a:solidFill>
                  <a:schemeClr val="tx1"/>
                </a:solidFill>
                <a:effectLst/>
                <a:latin typeface="+mn-lt"/>
                <a:ea typeface="+mn-ea"/>
                <a:cs typeface="+mn-cs"/>
              </a:rPr>
              <a:t>在第三行</a:t>
            </a:r>
            <a:r>
              <a:rPr lang="en-US" altLang="zh-CN" sz="1200" kern="1200" dirty="0">
                <a:solidFill>
                  <a:schemeClr val="tx1"/>
                </a:solidFill>
                <a:effectLst/>
                <a:latin typeface="+mn-lt"/>
                <a:ea typeface="+mn-ea"/>
                <a:cs typeface="+mn-cs"/>
              </a:rPr>
              <a:t>count</a:t>
            </a:r>
            <a:r>
              <a:rPr lang="zh-CN" altLang="en-US" sz="1200" kern="1200" dirty="0">
                <a:solidFill>
                  <a:schemeClr val="tx1"/>
                </a:solidFill>
                <a:effectLst/>
                <a:latin typeface="+mn-lt"/>
                <a:ea typeface="+mn-ea"/>
                <a:cs typeface="+mn-cs"/>
              </a:rPr>
              <a:t>为</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，说明集合有</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个元素存储于此，但</a:t>
            </a:r>
            <a:r>
              <a:rPr lang="en-US" altLang="zh-CN" sz="1200" kern="1200" dirty="0">
                <a:solidFill>
                  <a:schemeClr val="tx1"/>
                </a:solidFill>
                <a:effectLst/>
                <a:latin typeface="+mn-lt"/>
                <a:ea typeface="+mn-ea"/>
                <a:cs typeface="+mn-cs"/>
              </a:rPr>
              <a:t>sb</a:t>
            </a:r>
            <a:r>
              <a:rPr lang="zh-CN" altLang="en-US" sz="1200" kern="1200" dirty="0">
                <a:solidFill>
                  <a:schemeClr val="tx1"/>
                </a:solidFill>
                <a:effectLst/>
                <a:latin typeface="+mn-lt"/>
                <a:ea typeface="+mn-ea"/>
                <a:cs typeface="+mn-cs"/>
              </a:rPr>
              <a:t>的</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个元素和</a:t>
            </a:r>
            <a:r>
              <a:rPr lang="en-US" altLang="zh-CN" sz="1200" kern="1200" dirty="0" err="1">
                <a:solidFill>
                  <a:schemeClr val="tx1"/>
                </a:solidFill>
                <a:effectLst/>
                <a:latin typeface="+mn-lt"/>
                <a:ea typeface="+mn-ea"/>
                <a:cs typeface="+mn-cs"/>
              </a:rPr>
              <a:t>sa</a:t>
            </a:r>
            <a:r>
              <a:rPr lang="zh-CN" altLang="en-US" sz="1200" kern="1200" dirty="0">
                <a:solidFill>
                  <a:schemeClr val="tx1"/>
                </a:solidFill>
                <a:effectLst/>
                <a:latin typeface="+mn-lt"/>
                <a:ea typeface="+mn-ea"/>
                <a:cs typeface="+mn-cs"/>
              </a:rPr>
              <a:t>的</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个元素完全不同，</a:t>
            </a:r>
            <a:r>
              <a:rPr lang="en-US" altLang="zh-CN" sz="1200" kern="1200" dirty="0" err="1">
                <a:solidFill>
                  <a:schemeClr val="tx1"/>
                </a:solidFill>
                <a:effectLst/>
                <a:latin typeface="+mn-lt"/>
                <a:ea typeface="+mn-ea"/>
                <a:cs typeface="+mn-cs"/>
              </a:rPr>
              <a:t>Ic</a:t>
            </a:r>
            <a:r>
              <a:rPr lang="zh-CN" altLang="en-US" sz="1200" kern="1200" dirty="0">
                <a:solidFill>
                  <a:schemeClr val="tx1"/>
                </a:solidFill>
                <a:effectLst/>
                <a:latin typeface="+mn-lt"/>
                <a:ea typeface="+mn-ea"/>
                <a:cs typeface="+mn-cs"/>
              </a:rPr>
              <a:t>在这里得到的</a:t>
            </a:r>
            <a:r>
              <a:rPr lang="en-US" altLang="zh-CN" sz="1200" kern="1200" dirty="0">
                <a:solidFill>
                  <a:schemeClr val="tx1"/>
                </a:solidFill>
                <a:effectLst/>
                <a:latin typeface="+mn-lt"/>
                <a:ea typeface="+mn-ea"/>
                <a:cs typeface="+mn-cs"/>
              </a:rPr>
              <a:t>count</a:t>
            </a:r>
            <a:r>
              <a:rPr lang="zh-CN" altLang="en-US" sz="1200" kern="1200" dirty="0">
                <a:solidFill>
                  <a:schemeClr val="tx1"/>
                </a:solidFill>
                <a:effectLst/>
                <a:latin typeface="+mn-lt"/>
                <a:ea typeface="+mn-ea"/>
                <a:cs typeface="+mn-cs"/>
              </a:rPr>
              <a:t>仍然为</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，但是不能表面是</a:t>
            </a:r>
            <a:r>
              <a:rPr lang="en-US" altLang="zh-CN" sz="1200" kern="1200" dirty="0">
                <a:solidFill>
                  <a:schemeClr val="tx1"/>
                </a:solidFill>
                <a:effectLst/>
                <a:latin typeface="+mn-lt"/>
                <a:ea typeface="+mn-ea"/>
                <a:cs typeface="+mn-cs"/>
              </a:rPr>
              <a:t>sb</a:t>
            </a:r>
            <a:r>
              <a:rPr lang="zh-CN" altLang="en-US" sz="1200" kern="1200" dirty="0">
                <a:solidFill>
                  <a:schemeClr val="tx1"/>
                </a:solidFill>
                <a:effectLst/>
                <a:latin typeface="+mn-lt"/>
                <a:ea typeface="+mn-ea"/>
                <a:cs typeface="+mn-cs"/>
              </a:rPr>
              <a:t>比</a:t>
            </a:r>
            <a:r>
              <a:rPr lang="en-US" altLang="zh-CN" sz="1200" kern="1200" dirty="0" err="1">
                <a:solidFill>
                  <a:schemeClr val="tx1"/>
                </a:solidFill>
                <a:effectLst/>
                <a:latin typeface="+mn-lt"/>
                <a:ea typeface="+mn-ea"/>
                <a:cs typeface="+mn-cs"/>
              </a:rPr>
              <a:t>sa</a:t>
            </a:r>
            <a:r>
              <a:rPr lang="zh-CN" altLang="en-US" sz="1200" kern="1200" dirty="0">
                <a:solidFill>
                  <a:schemeClr val="tx1"/>
                </a:solidFill>
                <a:effectLst/>
                <a:latin typeface="+mn-lt"/>
                <a:ea typeface="+mn-ea"/>
                <a:cs typeface="+mn-cs"/>
              </a:rPr>
              <a:t>在此刚好多存储了一个元素，所以需要通过</a:t>
            </a:r>
            <a:r>
              <a:rPr lang="en-US" altLang="zh-CN" sz="1200" kern="1200" dirty="0">
                <a:solidFill>
                  <a:schemeClr val="tx1"/>
                </a:solidFill>
                <a:effectLst/>
                <a:latin typeface="+mn-lt"/>
                <a:ea typeface="+mn-ea"/>
                <a:cs typeface="+mn-cs"/>
              </a:rPr>
              <a:t>checksum</a:t>
            </a:r>
            <a:r>
              <a:rPr lang="zh-CN" altLang="en-US" sz="1200" kern="1200" dirty="0">
                <a:solidFill>
                  <a:schemeClr val="tx1"/>
                </a:solidFill>
                <a:effectLst/>
                <a:latin typeface="+mn-lt"/>
                <a:ea typeface="+mn-ea"/>
                <a:cs typeface="+mn-cs"/>
              </a:rPr>
              <a:t>进行检查</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IBLT</a:t>
            </a:r>
            <a:r>
              <a:rPr lang="zh-CN" altLang="zh-CN" sz="1200" kern="1200" dirty="0">
                <a:solidFill>
                  <a:schemeClr val="tx1"/>
                </a:solidFill>
                <a:effectLst/>
                <a:latin typeface="+mn-lt"/>
                <a:ea typeface="+mn-ea"/>
                <a:cs typeface="+mn-cs"/>
              </a:rPr>
              <a:t>是一种概率型的解决方案，一是可能有无法解码的情况，二是可能遇到</a:t>
            </a:r>
            <a:r>
              <a:rPr lang="en-US" altLang="zh-CN" sz="1200" kern="1200" dirty="0">
                <a:solidFill>
                  <a:schemeClr val="tx1"/>
                </a:solidFill>
                <a:effectLst/>
                <a:latin typeface="+mn-lt"/>
                <a:ea typeface="+mn-ea"/>
                <a:cs typeface="+mn-cs"/>
              </a:rPr>
              <a:t>hash</a:t>
            </a:r>
            <a:r>
              <a:rPr lang="zh-CN" altLang="zh-CN" sz="1200" kern="1200" dirty="0">
                <a:solidFill>
                  <a:schemeClr val="tx1"/>
                </a:solidFill>
                <a:effectLst/>
                <a:latin typeface="+mn-lt"/>
                <a:ea typeface="+mn-ea"/>
                <a:cs typeface="+mn-cs"/>
              </a:rPr>
              <a:t>函数的碰撞问题（尽管概率极低）。</a:t>
            </a:r>
            <a:r>
              <a:rPr lang="en-US" altLang="zh-CN" sz="1200" kern="1200" dirty="0">
                <a:solidFill>
                  <a:schemeClr val="tx1"/>
                </a:solidFill>
                <a:effectLst/>
                <a:latin typeface="+mn-lt"/>
                <a:ea typeface="+mn-ea"/>
                <a:cs typeface="+mn-cs"/>
              </a:rPr>
              <a:t>IBLT</a:t>
            </a:r>
            <a:r>
              <a:rPr lang="zh-CN" altLang="zh-CN" sz="1200" kern="1200" dirty="0">
                <a:solidFill>
                  <a:schemeClr val="tx1"/>
                </a:solidFill>
                <a:effectLst/>
                <a:latin typeface="+mn-lt"/>
                <a:ea typeface="+mn-ea"/>
                <a:cs typeface="+mn-cs"/>
              </a:rPr>
              <a:t>的成功率取决于</a:t>
            </a:r>
            <a:r>
              <a:rPr lang="en-US" altLang="zh-CN" sz="1200" kern="1200" dirty="0">
                <a:solidFill>
                  <a:schemeClr val="tx1"/>
                </a:solidFill>
                <a:effectLst/>
                <a:latin typeface="+mn-lt"/>
                <a:ea typeface="+mn-ea"/>
                <a:cs typeface="+mn-cs"/>
              </a:rPr>
              <a:t>IBLT</a:t>
            </a:r>
            <a:r>
              <a:rPr lang="zh-CN" altLang="zh-CN" sz="1200" kern="1200" dirty="0">
                <a:solidFill>
                  <a:schemeClr val="tx1"/>
                </a:solidFill>
                <a:effectLst/>
                <a:latin typeface="+mn-lt"/>
                <a:ea typeface="+mn-ea"/>
                <a:cs typeface="+mn-cs"/>
              </a:rPr>
              <a:t>表</a:t>
            </a:r>
            <a:r>
              <a:rPr lang="en-US" altLang="zh-CN" sz="1200" i="1" kern="1200" dirty="0">
                <a:solidFill>
                  <a:schemeClr val="tx1"/>
                </a:solidFill>
                <a:effectLst/>
                <a:latin typeface="+mn-lt"/>
                <a:ea typeface="+mn-ea"/>
                <a:cs typeface="+mn-cs"/>
              </a:rPr>
              <a:t>I</a:t>
            </a:r>
            <a:r>
              <a:rPr lang="zh-CN" altLang="zh-CN" sz="1200" kern="1200" dirty="0">
                <a:solidFill>
                  <a:schemeClr val="tx1"/>
                </a:solidFill>
                <a:effectLst/>
                <a:latin typeface="+mn-lt"/>
                <a:ea typeface="+mn-ea"/>
                <a:cs typeface="+mn-cs"/>
              </a:rPr>
              <a:t>的大小行数</a:t>
            </a:r>
            <a:r>
              <a:rPr lang="en-US" altLang="zh-CN" sz="1200" i="1" kern="1200" dirty="0">
                <a:solidFill>
                  <a:schemeClr val="tx1"/>
                </a:solidFill>
                <a:effectLst/>
                <a:latin typeface="+mn-lt"/>
                <a:ea typeface="+mn-ea"/>
                <a:cs typeface="+mn-cs"/>
              </a:rPr>
              <a:t>c</a:t>
            </a:r>
            <a:r>
              <a:rPr lang="zh-CN" altLang="zh-CN" sz="1200" kern="1200" dirty="0">
                <a:solidFill>
                  <a:schemeClr val="tx1"/>
                </a:solidFill>
                <a:effectLst/>
                <a:latin typeface="+mn-lt"/>
                <a:ea typeface="+mn-ea"/>
                <a:cs typeface="+mn-cs"/>
              </a:rPr>
              <a:t>与</a:t>
            </a:r>
            <a:r>
              <a:rPr lang="en-US" altLang="zh-CN" sz="1200" kern="1200" dirty="0">
                <a:solidFill>
                  <a:schemeClr val="tx1"/>
                </a:solidFill>
                <a:effectLst/>
                <a:latin typeface="+mn-lt"/>
                <a:ea typeface="+mn-ea"/>
                <a:cs typeface="+mn-cs"/>
              </a:rPr>
              <a:t>hash</a:t>
            </a:r>
            <a:r>
              <a:rPr lang="zh-CN" altLang="zh-CN" sz="1200" kern="1200" dirty="0">
                <a:solidFill>
                  <a:schemeClr val="tx1"/>
                </a:solidFill>
                <a:effectLst/>
                <a:latin typeface="+mn-lt"/>
                <a:ea typeface="+mn-ea"/>
                <a:cs typeface="+mn-cs"/>
              </a:rPr>
              <a:t>函数的个数</a:t>
            </a:r>
            <a:r>
              <a:rPr lang="en-US" altLang="zh-CN" sz="1200" i="1" kern="1200" dirty="0">
                <a:solidFill>
                  <a:schemeClr val="tx1"/>
                </a:solidFill>
                <a:effectLst/>
                <a:latin typeface="+mn-lt"/>
                <a:ea typeface="+mn-ea"/>
                <a:cs typeface="+mn-cs"/>
              </a:rPr>
              <a:t>k</a:t>
            </a:r>
            <a:r>
              <a:rPr lang="zh-CN" altLang="zh-CN" sz="1200" kern="1200" dirty="0">
                <a:solidFill>
                  <a:schemeClr val="tx1"/>
                </a:solidFill>
                <a:effectLst/>
                <a:latin typeface="+mn-lt"/>
                <a:ea typeface="+mn-ea"/>
                <a:cs typeface="+mn-cs"/>
              </a:rPr>
              <a:t>，在我们研读的</a:t>
            </a:r>
            <a:r>
              <a:rPr lang="en-US" altLang="zh-CN" sz="1200" kern="1200" dirty="0">
                <a:solidFill>
                  <a:schemeClr val="tx1"/>
                </a:solidFill>
                <a:effectLst/>
                <a:latin typeface="+mn-lt"/>
                <a:ea typeface="+mn-ea"/>
                <a:cs typeface="+mn-cs"/>
              </a:rPr>
              <a:t>Graphene</a:t>
            </a:r>
            <a:r>
              <a:rPr lang="zh-CN" altLang="zh-CN" sz="1200" kern="1200" dirty="0">
                <a:solidFill>
                  <a:schemeClr val="tx1"/>
                </a:solidFill>
                <a:effectLst/>
                <a:latin typeface="+mn-lt"/>
                <a:ea typeface="+mn-ea"/>
                <a:cs typeface="+mn-cs"/>
              </a:rPr>
              <a:t>论文中给出了在固定解码率</a:t>
            </a:r>
            <a:r>
              <a:rPr lang="en-US" altLang="zh-CN" sz="1200" i="1" kern="1200" dirty="0">
                <a:solidFill>
                  <a:schemeClr val="tx1"/>
                </a:solidFill>
                <a:effectLst/>
                <a:latin typeface="+mn-lt"/>
                <a:ea typeface="+mn-ea"/>
                <a:cs typeface="+mn-cs"/>
              </a:rPr>
              <a:t>p</a:t>
            </a:r>
            <a:r>
              <a:rPr lang="zh-CN" altLang="zh-CN" sz="1200" kern="1200" dirty="0">
                <a:solidFill>
                  <a:schemeClr val="tx1"/>
                </a:solidFill>
                <a:effectLst/>
                <a:latin typeface="+mn-lt"/>
                <a:ea typeface="+mn-ea"/>
                <a:cs typeface="+mn-cs"/>
              </a:rPr>
              <a:t>和</a:t>
            </a:r>
            <a:r>
              <a:rPr lang="en-US" altLang="zh-CN" sz="1200" i="1" kern="1200" dirty="0">
                <a:solidFill>
                  <a:schemeClr val="tx1"/>
                </a:solidFill>
                <a:effectLst/>
                <a:latin typeface="+mn-lt"/>
                <a:ea typeface="+mn-ea"/>
                <a:cs typeface="+mn-cs"/>
              </a:rPr>
              <a:t>j</a:t>
            </a:r>
            <a:r>
              <a:rPr lang="zh-CN" altLang="zh-CN" sz="1200" kern="1200" dirty="0">
                <a:solidFill>
                  <a:schemeClr val="tx1"/>
                </a:solidFill>
                <a:effectLst/>
                <a:latin typeface="+mn-lt"/>
                <a:ea typeface="+mn-ea"/>
                <a:cs typeface="+mn-cs"/>
              </a:rPr>
              <a:t>的情况下，求出最优的</a:t>
            </a:r>
            <a:r>
              <a:rPr lang="en-US" altLang="zh-CN" sz="1200" i="1" kern="1200" dirty="0">
                <a:solidFill>
                  <a:schemeClr val="tx1"/>
                </a:solidFill>
                <a:effectLst/>
                <a:latin typeface="+mn-lt"/>
                <a:ea typeface="+mn-ea"/>
                <a:cs typeface="+mn-cs"/>
              </a:rPr>
              <a:t>c</a:t>
            </a:r>
            <a:r>
              <a:rPr lang="zh-CN" altLang="zh-CN" sz="1200" kern="1200" dirty="0">
                <a:solidFill>
                  <a:schemeClr val="tx1"/>
                </a:solidFill>
                <a:effectLst/>
                <a:latin typeface="+mn-lt"/>
                <a:ea typeface="+mn-ea"/>
                <a:cs typeface="+mn-cs"/>
              </a:rPr>
              <a:t>，即最小的</a:t>
            </a:r>
            <a:r>
              <a:rPr lang="en-US" altLang="zh-CN" sz="1200" kern="1200" dirty="0">
                <a:solidFill>
                  <a:schemeClr val="tx1"/>
                </a:solidFill>
                <a:effectLst/>
                <a:latin typeface="+mn-lt"/>
                <a:ea typeface="+mn-ea"/>
                <a:cs typeface="+mn-cs"/>
              </a:rPr>
              <a:t>IBLT</a:t>
            </a:r>
            <a:r>
              <a:rPr lang="zh-CN" altLang="zh-CN" sz="1200" kern="1200" dirty="0">
                <a:solidFill>
                  <a:schemeClr val="tx1"/>
                </a:solidFill>
                <a:effectLst/>
                <a:latin typeface="+mn-lt"/>
                <a:ea typeface="+mn-ea"/>
                <a:cs typeface="+mn-cs"/>
              </a:rPr>
              <a:t>表的算法，我们将在后文详细介绍。</a:t>
            </a:r>
          </a:p>
        </p:txBody>
      </p:sp>
      <p:sp>
        <p:nvSpPr>
          <p:cNvPr id="4" name="灯片编号占位符 3"/>
          <p:cNvSpPr>
            <a:spLocks noGrp="1"/>
          </p:cNvSpPr>
          <p:nvPr>
            <p:ph type="sldNum" sz="quarter" idx="5"/>
          </p:nvPr>
        </p:nvSpPr>
        <p:spPr/>
        <p:txBody>
          <a:bodyPr/>
          <a:lstStyle/>
          <a:p>
            <a:fld id="{B8EDFCF6-1F13-644C-AE9C-0907E741A9B3}" type="slidenum">
              <a:rPr kumimoji="1" lang="zh-CN" altLang="en-US" smtClean="0"/>
              <a:t>16</a:t>
            </a:fld>
            <a:endParaRPr kumimoji="1" lang="zh-CN" altLang="en-US"/>
          </a:p>
        </p:txBody>
      </p:sp>
    </p:spTree>
    <p:extLst>
      <p:ext uri="{BB962C8B-B14F-4D97-AF65-F5344CB8AC3E}">
        <p14:creationId xmlns:p14="http://schemas.microsoft.com/office/powerpoint/2010/main" val="18706906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介绍完了</a:t>
            </a:r>
            <a:r>
              <a:rPr kumimoji="1" lang="en-US" altLang="zh-CN" dirty="0"/>
              <a:t>bloom</a:t>
            </a:r>
            <a:r>
              <a:rPr kumimoji="1" lang="zh-CN" altLang="en-US" dirty="0"/>
              <a:t> </a:t>
            </a:r>
            <a:r>
              <a:rPr kumimoji="1" lang="en-US" altLang="zh-CN" dirty="0"/>
              <a:t>filter</a:t>
            </a:r>
            <a:r>
              <a:rPr kumimoji="1" lang="zh-CN" altLang="en-US" dirty="0"/>
              <a:t>和</a:t>
            </a:r>
            <a:r>
              <a:rPr kumimoji="1" lang="en-US" altLang="zh-CN" dirty="0" err="1"/>
              <a:t>iblt</a:t>
            </a:r>
            <a:r>
              <a:rPr kumimoji="1" lang="zh-CN" altLang="en-US" dirty="0"/>
              <a:t>之后，我们引入作者设计的</a:t>
            </a:r>
            <a:r>
              <a:rPr kumimoji="1" lang="en-US" altLang="zh-CN" dirty="0" err="1"/>
              <a:t>grahene</a:t>
            </a:r>
            <a:r>
              <a:rPr kumimoji="1" lang="zh-CN" altLang="en-US" dirty="0"/>
              <a:t>，单纯地使用</a:t>
            </a:r>
            <a:r>
              <a:rPr kumimoji="1" lang="en-US" altLang="zh-CN" dirty="0"/>
              <a:t>bf</a:t>
            </a:r>
            <a:r>
              <a:rPr kumimoji="1" lang="zh-CN" altLang="en-US" dirty="0"/>
              <a:t>或者</a:t>
            </a:r>
            <a:r>
              <a:rPr kumimoji="1" lang="en-US" altLang="zh-CN" dirty="0" err="1"/>
              <a:t>iblt</a:t>
            </a:r>
            <a:r>
              <a:rPr kumimoji="1" lang="zh-CN" altLang="en-US" dirty="0"/>
              <a:t>在性能或者错误率上都存在一定问题，在</a:t>
            </a:r>
            <a:r>
              <a:rPr kumimoji="1" lang="en" altLang="zh-CN" dirty="0"/>
              <a:t>Graphene</a:t>
            </a:r>
            <a:r>
              <a:rPr kumimoji="1" lang="zh-CN" altLang="en-US" dirty="0"/>
              <a:t>中，作者通过提高发送者的</a:t>
            </a:r>
            <a:r>
              <a:rPr kumimoji="1" lang="en" altLang="zh-CN" dirty="0"/>
              <a:t>Bloom</a:t>
            </a:r>
            <a:r>
              <a:rPr kumimoji="1" lang="zh-CN" altLang="en-US" dirty="0"/>
              <a:t>过滤器的</a:t>
            </a:r>
            <a:r>
              <a:rPr kumimoji="1" lang="zh-CN" altLang="en" dirty="0"/>
              <a:t>错误率</a:t>
            </a:r>
            <a:r>
              <a:rPr kumimoji="1" lang="zh-CN" altLang="en-US" dirty="0"/>
              <a:t>来缩小其大小，并使用</a:t>
            </a:r>
            <a:r>
              <a:rPr kumimoji="1" lang="en" altLang="zh-CN" dirty="0"/>
              <a:t>IBLT</a:t>
            </a:r>
            <a:r>
              <a:rPr kumimoji="1" lang="zh-CN" altLang="en-US" dirty="0"/>
              <a:t>纠正接收方的误报。这两个结构的总和小于单独使用任何一个。</a:t>
            </a:r>
          </a:p>
        </p:txBody>
      </p:sp>
      <p:sp>
        <p:nvSpPr>
          <p:cNvPr id="4" name="灯片编号占位符 3"/>
          <p:cNvSpPr>
            <a:spLocks noGrp="1"/>
          </p:cNvSpPr>
          <p:nvPr>
            <p:ph type="sldNum" sz="quarter" idx="5"/>
          </p:nvPr>
        </p:nvSpPr>
        <p:spPr/>
        <p:txBody>
          <a:bodyPr/>
          <a:lstStyle/>
          <a:p>
            <a:fld id="{B8EDFCF6-1F13-644C-AE9C-0907E741A9B3}" type="slidenum">
              <a:rPr kumimoji="1" lang="zh-CN" altLang="en-US" smtClean="0"/>
              <a:t>17</a:t>
            </a:fld>
            <a:endParaRPr kumimoji="1" lang="zh-CN" altLang="en-US"/>
          </a:p>
        </p:txBody>
      </p:sp>
    </p:spTree>
    <p:extLst>
      <p:ext uri="{BB962C8B-B14F-4D97-AF65-F5344CB8AC3E}">
        <p14:creationId xmlns:p14="http://schemas.microsoft.com/office/powerpoint/2010/main" val="12530775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我们为当前定义的</a:t>
            </a:r>
            <a:r>
              <a:rPr kumimoji="1" lang="en-US" altLang="zh-CN" dirty="0"/>
              <a:t>Graphene</a:t>
            </a:r>
            <a:r>
              <a:rPr kumimoji="1" lang="zh-CN" altLang="en-US" dirty="0"/>
              <a:t>设计了两种协议。两种协议都使用概率性数据结构，它们以可调节的概率失败。在协议</a:t>
            </a:r>
            <a:r>
              <a:rPr kumimoji="1" lang="en-US" altLang="zh-CN" dirty="0"/>
              <a:t>1</a:t>
            </a:r>
            <a:r>
              <a:rPr kumimoji="1" lang="zh-CN" altLang="en-US" dirty="0"/>
              <a:t>中，我们假设</a:t>
            </a:r>
            <a:r>
              <a:rPr kumimoji="1" lang="en-US" altLang="zh-CN" dirty="0"/>
              <a:t>bob</a:t>
            </a:r>
            <a:r>
              <a:rPr kumimoji="1" lang="zh-CN" altLang="en-US" dirty="0"/>
              <a:t>，也就是接收者的内存池包含该区块中的所有交易，这是典型的情况，这归因于区块链采用的主动同步。因此，我们的第一个设计选择是针对图左所示的这种情况进行优化，协议</a:t>
            </a:r>
            <a:r>
              <a:rPr kumimoji="1" lang="en-US" altLang="zh-CN" dirty="0"/>
              <a:t>1</a:t>
            </a:r>
            <a:r>
              <a:rPr kumimoji="1" lang="zh-CN" altLang="en-US" dirty="0"/>
              <a:t>通常足以传播块。在协议</a:t>
            </a:r>
            <a:r>
              <a:rPr kumimoji="1" lang="en-US" altLang="zh-CN" dirty="0"/>
              <a:t>2</a:t>
            </a:r>
            <a:r>
              <a:rPr kumimoji="1" lang="zh-CN" altLang="en-US" dirty="0"/>
              <a:t>中，我们不假定接收者的内存池是同步的（如图右所示），这使我们可以将其应用于两种情况：（</a:t>
            </a:r>
            <a:r>
              <a:rPr kumimoji="1" lang="en" altLang="zh-CN" dirty="0" err="1"/>
              <a:t>i</a:t>
            </a:r>
            <a:r>
              <a:rPr kumimoji="1" lang="zh-CN" altLang="en" dirty="0"/>
              <a:t>）</a:t>
            </a:r>
            <a:r>
              <a:rPr kumimoji="1" lang="zh-CN" altLang="en-US" dirty="0"/>
              <a:t>不同步两个端点之间的传播； （</a:t>
            </a:r>
            <a:r>
              <a:rPr kumimoji="1" lang="en" altLang="zh-CN" dirty="0"/>
              <a:t>ii</a:t>
            </a:r>
            <a:r>
              <a:rPr kumimoji="1" lang="zh-CN" altLang="en" dirty="0"/>
              <a:t>）</a:t>
            </a:r>
            <a:r>
              <a:rPr kumimoji="1" lang="zh-CN" altLang="en-US" dirty="0"/>
              <a:t>间歇的内存池同步。由于网络故障，相对于数据块而言较慢的事务传播时间，或者如果数据块包含错误传播为垃圾邮件的未传播的低费用事务，则接收者可能无法与发送者同步。</a:t>
            </a:r>
            <a:endParaRPr kumimoji="1" lang="en-US" altLang="zh-CN" dirty="0"/>
          </a:p>
          <a:p>
            <a:r>
              <a:rPr kumimoji="1" lang="zh-CN" altLang="en-US" dirty="0"/>
              <a:t>在整个叙述中，我们使用概率保证的概念。具体地，只要有可能调节数据结构</a:t>
            </a:r>
            <a:r>
              <a:rPr kumimoji="1" lang="en" altLang="zh-CN" dirty="0"/>
              <a:t>X</a:t>
            </a:r>
            <a:r>
              <a:rPr kumimoji="1" lang="zh-CN" altLang="en-US" dirty="0"/>
              <a:t>从而使</a:t>
            </a:r>
            <a:r>
              <a:rPr kumimoji="1" lang="en" altLang="zh-CN" dirty="0"/>
              <a:t>A</a:t>
            </a:r>
            <a:r>
              <a:rPr kumimoji="1" lang="zh-CN" altLang="en-US" dirty="0"/>
              <a:t>以至少</a:t>
            </a:r>
            <a:r>
              <a:rPr kumimoji="1" lang="el-GR" altLang="zh-CN" dirty="0"/>
              <a:t>β</a:t>
            </a:r>
            <a:r>
              <a:rPr kumimoji="1" lang="zh-CN" altLang="en-US" dirty="0"/>
              <a:t>的概率出现在</a:t>
            </a:r>
            <a:r>
              <a:rPr kumimoji="1" lang="en" altLang="zh-CN" dirty="0"/>
              <a:t>X</a:t>
            </a:r>
            <a:r>
              <a:rPr kumimoji="1" lang="zh-CN" altLang="en-US" dirty="0"/>
              <a:t>中，就可以说</a:t>
            </a:r>
            <a:r>
              <a:rPr kumimoji="1" lang="en" altLang="zh-CN" dirty="0"/>
              <a:t>A</a:t>
            </a:r>
            <a:r>
              <a:rPr kumimoji="1" lang="zh-CN" altLang="en-US" dirty="0"/>
              <a:t>被保持在具有</a:t>
            </a:r>
            <a:r>
              <a:rPr kumimoji="1" lang="el-GR" altLang="zh-CN" dirty="0"/>
              <a:t>β</a:t>
            </a:r>
            <a:r>
              <a:rPr kumimoji="1" lang="zh-CN" altLang="en-US" dirty="0"/>
              <a:t>保证的数据结构</a:t>
            </a:r>
            <a:r>
              <a:rPr kumimoji="1" lang="en" altLang="zh-CN" dirty="0"/>
              <a:t>X</a:t>
            </a:r>
            <a:r>
              <a:rPr kumimoji="1" lang="zh-CN" altLang="en-US" dirty="0"/>
              <a:t>中。</a:t>
            </a:r>
          </a:p>
        </p:txBody>
      </p:sp>
      <p:sp>
        <p:nvSpPr>
          <p:cNvPr id="4" name="灯片编号占位符 3"/>
          <p:cNvSpPr>
            <a:spLocks noGrp="1"/>
          </p:cNvSpPr>
          <p:nvPr>
            <p:ph type="sldNum" sz="quarter" idx="5"/>
          </p:nvPr>
        </p:nvSpPr>
        <p:spPr/>
        <p:txBody>
          <a:bodyPr/>
          <a:lstStyle/>
          <a:p>
            <a:fld id="{B8EDFCF6-1F13-644C-AE9C-0907E741A9B3}" type="slidenum">
              <a:rPr kumimoji="1" lang="zh-CN" altLang="en-US" smtClean="0"/>
              <a:t>18</a:t>
            </a:fld>
            <a:endParaRPr kumimoji="1" lang="zh-CN" altLang="en-US"/>
          </a:p>
        </p:txBody>
      </p:sp>
    </p:spTree>
    <p:extLst>
      <p:ext uri="{BB962C8B-B14F-4D97-AF65-F5344CB8AC3E}">
        <p14:creationId xmlns:p14="http://schemas.microsoft.com/office/powerpoint/2010/main" val="34339957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首先我们介绍</a:t>
            </a:r>
            <a:r>
              <a:rPr lang="en-US" altLang="zh-CN" sz="1200" kern="1200" dirty="0">
                <a:solidFill>
                  <a:schemeClr val="tx1"/>
                </a:solidFill>
                <a:effectLst/>
                <a:latin typeface="+mn-lt"/>
                <a:ea typeface="+mn-ea"/>
                <a:cs typeface="+mn-cs"/>
              </a:rPr>
              <a:t>Graphene</a:t>
            </a:r>
            <a:r>
              <a:rPr lang="zh-CN" altLang="en-US" sz="1200" kern="1200" dirty="0">
                <a:solidFill>
                  <a:schemeClr val="tx1"/>
                </a:solidFill>
                <a:effectLst/>
                <a:latin typeface="+mn-lt"/>
                <a:ea typeface="+mn-ea"/>
                <a:cs typeface="+mn-cs"/>
              </a:rPr>
              <a:t>之的区块链一般的通信协议</a:t>
            </a:r>
            <a:r>
              <a:rPr kumimoji="1" lang="zh-CN" altLang="en-US" dirty="0"/>
              <a:t>，</a:t>
            </a:r>
            <a:r>
              <a:rPr kumimoji="1" lang="en-US" altLang="zh-CN" dirty="0" err="1"/>
              <a:t>alice</a:t>
            </a:r>
            <a:r>
              <a:rPr kumimoji="1" lang="zh-CN" altLang="en-US" dirty="0"/>
              <a:t>为</a:t>
            </a:r>
            <a:r>
              <a:rPr kumimoji="1" lang="en-US" altLang="zh-CN" dirty="0"/>
              <a:t>sender</a:t>
            </a:r>
            <a:r>
              <a:rPr kumimoji="1" lang="zh-CN" altLang="en-US" dirty="0"/>
              <a:t>，</a:t>
            </a:r>
            <a:r>
              <a:rPr kumimoji="1" lang="en-US" altLang="zh-CN" dirty="0" err="1"/>
              <a:t>alice</a:t>
            </a:r>
            <a:r>
              <a:rPr kumimoji="1" lang="zh-CN" altLang="en-US" dirty="0"/>
              <a:t>的新区块包含</a:t>
            </a:r>
            <a:r>
              <a:rPr kumimoji="1" lang="en-US" altLang="zh-CN" dirty="0"/>
              <a:t>n</a:t>
            </a:r>
            <a:r>
              <a:rPr kumimoji="1" lang="zh-CN" altLang="en-US" dirty="0"/>
              <a:t>个交易，</a:t>
            </a:r>
            <a:r>
              <a:rPr kumimoji="1" lang="en-US" altLang="zh-CN" dirty="0"/>
              <a:t>bob</a:t>
            </a:r>
            <a:r>
              <a:rPr kumimoji="1" lang="zh-CN" altLang="en-US" dirty="0"/>
              <a:t>为</a:t>
            </a:r>
            <a:r>
              <a:rPr kumimoji="1" lang="en-US" altLang="zh-CN" dirty="0"/>
              <a:t>receiver</a:t>
            </a:r>
            <a:r>
              <a:rPr kumimoji="1" lang="zh-CN" altLang="en-US" dirty="0"/>
              <a:t>，</a:t>
            </a:r>
            <a:r>
              <a:rPr kumimoji="1" lang="en-US" altLang="zh-CN" dirty="0"/>
              <a:t>bob</a:t>
            </a:r>
            <a:r>
              <a:rPr kumimoji="1" lang="zh-CN" altLang="en-US" dirty="0"/>
              <a:t>的内存池包含</a:t>
            </a:r>
            <a:r>
              <a:rPr kumimoji="1" lang="en-US" altLang="zh-CN" dirty="0"/>
              <a:t>m</a:t>
            </a:r>
            <a:r>
              <a:rPr kumimoji="1" lang="zh-CN" altLang="en-US" dirty="0"/>
              <a:t>个交易，区块的传递方式类似：当</a:t>
            </a:r>
            <a:r>
              <a:rPr kumimoji="1" lang="en-US" altLang="zh-CN" dirty="0" err="1"/>
              <a:t>alice</a:t>
            </a:r>
            <a:r>
              <a:rPr kumimoji="1" lang="zh-CN" altLang="en-US" dirty="0"/>
              <a:t>收到一个新区块后，他将会将新区块广播给周围的邻居，在这里为</a:t>
            </a:r>
            <a:r>
              <a:rPr kumimoji="1" lang="en-US" altLang="zh-CN" dirty="0"/>
              <a:t>bob</a:t>
            </a:r>
            <a:r>
              <a:rPr kumimoji="1" lang="zh-CN" altLang="en-US" dirty="0"/>
              <a:t>，</a:t>
            </a:r>
            <a:r>
              <a:rPr kumimoji="1" lang="en-US" altLang="zh-CN" dirty="0" err="1"/>
              <a:t>alice</a:t>
            </a:r>
            <a:r>
              <a:rPr kumimoji="1" lang="zh-CN" altLang="en-US" dirty="0"/>
              <a:t>将</a:t>
            </a:r>
            <a:r>
              <a:rPr kumimoji="1" lang="en" altLang="zh-CN" dirty="0"/>
              <a:t>inv</a:t>
            </a:r>
            <a:r>
              <a:rPr kumimoji="1" lang="zh-CN" altLang="en-US" dirty="0"/>
              <a:t>，也就是区块头发送给</a:t>
            </a:r>
            <a:r>
              <a:rPr kumimoji="1" lang="en-US" altLang="zh-CN" dirty="0"/>
              <a:t>bob</a:t>
            </a:r>
            <a:r>
              <a:rPr kumimoji="1" lang="zh-CN" altLang="en-US" dirty="0"/>
              <a:t>，这是为了节约传输带宽，并告知</a:t>
            </a:r>
            <a:r>
              <a:rPr kumimoji="1" lang="en-US" altLang="zh-CN" dirty="0" err="1"/>
              <a:t>alice</a:t>
            </a:r>
            <a:r>
              <a:rPr kumimoji="1" lang="zh-CN" altLang="en-US" dirty="0"/>
              <a:t>自己的内存池有</a:t>
            </a:r>
            <a:r>
              <a:rPr kumimoji="1" lang="en-US" altLang="zh-CN" dirty="0"/>
              <a:t>m</a:t>
            </a:r>
            <a:r>
              <a:rPr kumimoji="1" lang="zh-CN" altLang="en-US" dirty="0"/>
              <a:t>哥交易，如果该区块对</a:t>
            </a:r>
            <a:r>
              <a:rPr kumimoji="1" lang="en-US" altLang="zh-CN" dirty="0"/>
              <a:t>bob</a:t>
            </a:r>
            <a:r>
              <a:rPr kumimoji="1" lang="zh-CN" altLang="en-US" dirty="0"/>
              <a:t>而言也是新区块那么，</a:t>
            </a:r>
            <a:r>
              <a:rPr kumimoji="1" lang="en-US" altLang="zh-CN" dirty="0"/>
              <a:t>bob</a:t>
            </a:r>
            <a:r>
              <a:rPr kumimoji="1" lang="zh-CN" altLang="en-US" dirty="0"/>
              <a:t>会发起</a:t>
            </a:r>
            <a:r>
              <a:rPr kumimoji="1" lang="en" altLang="zh-CN" dirty="0" err="1"/>
              <a:t>getdata</a:t>
            </a:r>
            <a:r>
              <a:rPr kumimoji="1" lang="zh-CN" altLang="en-US" dirty="0"/>
              <a:t>请求该块的</a:t>
            </a:r>
            <a:r>
              <a:rPr kumimoji="1" lang="en-US" altLang="zh-CN" dirty="0"/>
              <a:t>body</a:t>
            </a:r>
            <a:r>
              <a:rPr kumimoji="1" lang="zh-CN" altLang="en-US" dirty="0"/>
              <a:t>。</a:t>
            </a:r>
          </a:p>
        </p:txBody>
      </p:sp>
      <p:sp>
        <p:nvSpPr>
          <p:cNvPr id="4" name="灯片编号占位符 3"/>
          <p:cNvSpPr>
            <a:spLocks noGrp="1"/>
          </p:cNvSpPr>
          <p:nvPr>
            <p:ph type="sldNum" sz="quarter" idx="5"/>
          </p:nvPr>
        </p:nvSpPr>
        <p:spPr/>
        <p:txBody>
          <a:bodyPr/>
          <a:lstStyle/>
          <a:p>
            <a:fld id="{B8EDFCF6-1F13-644C-AE9C-0907E741A9B3}" type="slidenum">
              <a:rPr kumimoji="1" lang="zh-CN" altLang="en-US" smtClean="0"/>
              <a:t>19</a:t>
            </a:fld>
            <a:endParaRPr kumimoji="1" lang="zh-CN" altLang="en-US"/>
          </a:p>
        </p:txBody>
      </p:sp>
    </p:spTree>
    <p:extLst>
      <p:ext uri="{BB962C8B-B14F-4D97-AF65-F5344CB8AC3E}">
        <p14:creationId xmlns:p14="http://schemas.microsoft.com/office/powerpoint/2010/main" val="179818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区块链、分布式账本和相关技术需要用以新交易和新区块传播的网络协议。几乎所有人都利用了</a:t>
            </a:r>
            <a:r>
              <a:rPr kumimoji="1" lang="en" altLang="zh-CN" dirty="0"/>
              <a:t>p2p</a:t>
            </a:r>
            <a:r>
              <a:rPr kumimoji="1" lang="zh-CN" altLang="en-US" dirty="0"/>
              <a:t>网络，通常是矿工之间的一个集团来验证区块，以及在非矿工全节点之间存储整个链的随机拓扑。</a:t>
            </a:r>
          </a:p>
        </p:txBody>
      </p:sp>
      <p:sp>
        <p:nvSpPr>
          <p:cNvPr id="4" name="灯片编号占位符 3"/>
          <p:cNvSpPr>
            <a:spLocks noGrp="1"/>
          </p:cNvSpPr>
          <p:nvPr>
            <p:ph type="sldNum" sz="quarter" idx="5"/>
          </p:nvPr>
        </p:nvSpPr>
        <p:spPr/>
        <p:txBody>
          <a:bodyPr/>
          <a:lstStyle/>
          <a:p>
            <a:fld id="{B8EDFCF6-1F13-644C-AE9C-0907E741A9B3}" type="slidenum">
              <a:rPr kumimoji="1" lang="zh-CN" altLang="en-US" smtClean="0"/>
              <a:t>2</a:t>
            </a:fld>
            <a:endParaRPr kumimoji="1" lang="zh-CN" altLang="en-US"/>
          </a:p>
        </p:txBody>
      </p:sp>
    </p:spTree>
    <p:extLst>
      <p:ext uri="{BB962C8B-B14F-4D97-AF65-F5344CB8AC3E}">
        <p14:creationId xmlns:p14="http://schemas.microsoft.com/office/powerpoint/2010/main" val="965321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这时，</a:t>
            </a:r>
            <a:r>
              <a:rPr lang="en-US" altLang="zh-CN" sz="1200" kern="1200" dirty="0">
                <a:solidFill>
                  <a:schemeClr val="tx1"/>
                </a:solidFill>
                <a:effectLst/>
                <a:latin typeface="+mn-lt"/>
                <a:ea typeface="+mn-ea"/>
                <a:cs typeface="+mn-cs"/>
              </a:rPr>
              <a:t>Graphene</a:t>
            </a:r>
            <a:r>
              <a:rPr lang="zh-CN" altLang="en-US" sz="1200" kern="1200" dirty="0">
                <a:solidFill>
                  <a:schemeClr val="tx1"/>
                </a:solidFill>
                <a:effectLst/>
                <a:latin typeface="+mn-lt"/>
                <a:ea typeface="+mn-ea"/>
                <a:cs typeface="+mn-cs"/>
              </a:rPr>
              <a:t>协议开始起作用，无论如何，都会首先执行协议</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；那么我们</a:t>
            </a:r>
            <a:r>
              <a:rPr lang="zh-CN" altLang="zh-CN" sz="1200" kern="1200" dirty="0">
                <a:solidFill>
                  <a:schemeClr val="tx1"/>
                </a:solidFill>
                <a:effectLst/>
                <a:latin typeface="+mn-lt"/>
                <a:ea typeface="+mn-ea"/>
                <a:cs typeface="+mn-cs"/>
              </a:rPr>
              <a:t>假设</a:t>
            </a:r>
            <a:r>
              <a:rPr lang="en-US" altLang="zh-CN" sz="1200" kern="1200" dirty="0">
                <a:solidFill>
                  <a:schemeClr val="tx1"/>
                </a:solidFill>
                <a:effectLst/>
                <a:latin typeface="+mn-lt"/>
                <a:ea typeface="+mn-ea"/>
                <a:cs typeface="+mn-cs"/>
              </a:rPr>
              <a:t>bob</a:t>
            </a:r>
            <a:r>
              <a:rPr lang="zh-CN" altLang="zh-CN" sz="1200" kern="1200" dirty="0">
                <a:solidFill>
                  <a:schemeClr val="tx1"/>
                </a:solidFill>
                <a:effectLst/>
                <a:latin typeface="+mn-lt"/>
                <a:ea typeface="+mn-ea"/>
                <a:cs typeface="+mn-cs"/>
              </a:rPr>
              <a:t>的内存池中包含要接收的区块中的所有交易，这也是在区块传播过程中的一个典型场景</a:t>
            </a:r>
            <a:r>
              <a:rPr lang="zh-CN" altLang="en-US" sz="1200" kern="1200" dirty="0">
                <a:solidFill>
                  <a:schemeClr val="tx1"/>
                </a:solidFill>
                <a:effectLst/>
                <a:latin typeface="+mn-lt"/>
                <a:ea typeface="+mn-ea"/>
                <a:cs typeface="+mn-cs"/>
              </a:rPr>
              <a:t>，如右图所示，</a:t>
            </a:r>
            <a:r>
              <a:rPr lang="en-US" altLang="zh-CN" sz="1200" kern="1200" dirty="0">
                <a:solidFill>
                  <a:schemeClr val="tx1"/>
                </a:solidFill>
                <a:effectLst/>
                <a:latin typeface="+mn-lt"/>
                <a:ea typeface="+mn-ea"/>
                <a:cs typeface="+mn-cs"/>
              </a:rPr>
              <a:t>bob</a:t>
            </a:r>
            <a:r>
              <a:rPr lang="zh-CN" altLang="en-US" sz="1200" kern="1200" dirty="0">
                <a:solidFill>
                  <a:schemeClr val="tx1"/>
                </a:solidFill>
                <a:effectLst/>
                <a:latin typeface="+mn-lt"/>
                <a:ea typeface="+mn-ea"/>
                <a:cs typeface="+mn-cs"/>
              </a:rPr>
              <a:t>的内存池有区块的所有内容，和不是新区块的内容。</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8EDFCF6-1F13-644C-AE9C-0907E741A9B3}" type="slidenum">
              <a:rPr kumimoji="1" lang="zh-CN" altLang="en-US" smtClean="0"/>
              <a:t>20</a:t>
            </a:fld>
            <a:endParaRPr kumimoji="1" lang="zh-CN" altLang="en-US"/>
          </a:p>
        </p:txBody>
      </p:sp>
    </p:spTree>
    <p:extLst>
      <p:ext uri="{BB962C8B-B14F-4D97-AF65-F5344CB8AC3E}">
        <p14:creationId xmlns:p14="http://schemas.microsoft.com/office/powerpoint/2010/main" val="24803471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但是双方是不知道具体哪些内存池哪些交易是属于新区块的，</a:t>
            </a:r>
            <a:endParaRPr kumimoji="1" lang="zh-CN" altLang="en-US" dirty="0"/>
          </a:p>
        </p:txBody>
      </p:sp>
      <p:sp>
        <p:nvSpPr>
          <p:cNvPr id="4" name="灯片编号占位符 3"/>
          <p:cNvSpPr>
            <a:spLocks noGrp="1"/>
          </p:cNvSpPr>
          <p:nvPr>
            <p:ph type="sldNum" sz="quarter" idx="5"/>
          </p:nvPr>
        </p:nvSpPr>
        <p:spPr/>
        <p:txBody>
          <a:bodyPr/>
          <a:lstStyle/>
          <a:p>
            <a:fld id="{B8EDFCF6-1F13-644C-AE9C-0907E741A9B3}" type="slidenum">
              <a:rPr kumimoji="1" lang="zh-CN" altLang="en-US" smtClean="0"/>
              <a:t>21</a:t>
            </a:fld>
            <a:endParaRPr kumimoji="1" lang="zh-CN" altLang="en-US"/>
          </a:p>
        </p:txBody>
      </p:sp>
    </p:spTree>
    <p:extLst>
      <p:ext uri="{BB962C8B-B14F-4D97-AF65-F5344CB8AC3E}">
        <p14:creationId xmlns:p14="http://schemas.microsoft.com/office/powerpoint/2010/main" val="10640857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发送方根据区块所包含交易的</a:t>
                </a:r>
                <a:r>
                  <a:rPr lang="en-US" altLang="zh-CN" sz="1200" kern="1200" dirty="0">
                    <a:solidFill>
                      <a:schemeClr val="tx1"/>
                    </a:solidFill>
                    <a:effectLst/>
                    <a:latin typeface="+mn-lt"/>
                    <a:ea typeface="+mn-ea"/>
                    <a:cs typeface="+mn-cs"/>
                  </a:rPr>
                  <a:t>hash</a:t>
                </a:r>
                <a:r>
                  <a:rPr lang="zh-CN" altLang="zh-CN" sz="1200" kern="1200" dirty="0">
                    <a:solidFill>
                      <a:schemeClr val="tx1"/>
                    </a:solidFill>
                    <a:effectLst/>
                    <a:latin typeface="+mn-lt"/>
                    <a:ea typeface="+mn-ea"/>
                    <a:cs typeface="+mn-cs"/>
                  </a:rPr>
                  <a:t>值创建一个</a:t>
                </a:r>
                <a:r>
                  <a:rPr lang="en-US" altLang="zh-CN" sz="1200" kern="1200" dirty="0">
                    <a:solidFill>
                      <a:schemeClr val="tx1"/>
                    </a:solidFill>
                    <a:effectLst/>
                    <a:latin typeface="+mn-lt"/>
                    <a:ea typeface="+mn-ea"/>
                    <a:cs typeface="+mn-cs"/>
                  </a:rPr>
                  <a:t>Bloom filter </a:t>
                </a:r>
                <a:r>
                  <a:rPr lang="en-US" altLang="zh-CN" sz="1200" b="1" kern="1200" dirty="0">
                    <a:solidFill>
                      <a:schemeClr val="tx1"/>
                    </a:solidFill>
                    <a:effectLst/>
                    <a:latin typeface="+mn-lt"/>
                    <a:ea typeface="+mn-ea"/>
                    <a:cs typeface="+mn-cs"/>
                  </a:rPr>
                  <a:t>S</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和一个</a:t>
                </a:r>
                <a:r>
                  <a:rPr lang="en-US" altLang="zh-CN" sz="1200" kern="1200" dirty="0">
                    <a:solidFill>
                      <a:schemeClr val="tx1"/>
                    </a:solidFill>
                    <a:effectLst/>
                    <a:latin typeface="+mn-lt"/>
                    <a:ea typeface="+mn-ea"/>
                    <a:cs typeface="+mn-cs"/>
                  </a:rPr>
                  <a:t>IBLT </a:t>
                </a:r>
                <a:r>
                  <a:rPr lang="en-US" altLang="zh-CN" sz="1200" b="1" kern="1200" dirty="0">
                    <a:solidFill>
                      <a:schemeClr val="tx1"/>
                    </a:solidFill>
                    <a:effectLst/>
                    <a:latin typeface="+mn-lt"/>
                    <a:ea typeface="+mn-ea"/>
                    <a:cs typeface="+mn-cs"/>
                  </a:rPr>
                  <a:t>I</a:t>
                </a:r>
                <a:r>
                  <a:rPr lang="zh-CN" altLang="zh-CN" dirty="0">
                    <a:effectLst/>
                  </a:rPr>
                  <a:t> </a:t>
                </a:r>
                <a:r>
                  <a:rPr lang="zh-CN" altLang="en-US" dirty="0">
                    <a:effectLst/>
                  </a:rPr>
                  <a:t>，</a:t>
                </a:r>
                <a:r>
                  <a:rPr lang="en-US" altLang="zh-CN" sz="1200" b="1" kern="1200" dirty="0">
                    <a:solidFill>
                      <a:schemeClr val="tx1"/>
                    </a:solidFill>
                    <a:effectLst/>
                    <a:latin typeface="+mn-lt"/>
                    <a:ea typeface="+mn-ea"/>
                    <a:cs typeface="+mn-cs"/>
                  </a:rPr>
                  <a:t>S</a:t>
                </a:r>
                <a:r>
                  <a:rPr lang="zh-CN" altLang="zh-CN" sz="1200" kern="1200" dirty="0">
                    <a:solidFill>
                      <a:schemeClr val="tx1"/>
                    </a:solidFill>
                    <a:effectLst/>
                    <a:latin typeface="+mn-lt"/>
                    <a:ea typeface="+mn-ea"/>
                    <a:cs typeface="+mn-cs"/>
                  </a:rPr>
                  <a:t>的误报率为</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𝑓</m:t>
                        </m:r>
                      </m:e>
                      <m:sub>
                        <m:r>
                          <a:rPr lang="en-US" altLang="zh-CN" sz="1200" i="1" kern="1200">
                            <a:solidFill>
                              <a:schemeClr val="tx1"/>
                            </a:solidFill>
                            <a:effectLst/>
                            <a:latin typeface="Cambria Math" panose="02040503050406030204" pitchFamily="18" charset="0"/>
                            <a:ea typeface="+mn-ea"/>
                            <a:cs typeface="+mn-cs"/>
                          </a:rPr>
                          <m:t>𝑆</m:t>
                        </m:r>
                      </m:sub>
                    </m:sSub>
                    <m:r>
                      <a:rPr lang="en-US" altLang="zh-CN" sz="1200" i="1" kern="1200">
                        <a:solidFill>
                          <a:schemeClr val="tx1"/>
                        </a:solidFill>
                        <a:effectLst/>
                        <a:latin typeface="Cambria Math" panose="02040503050406030204" pitchFamily="18" charset="0"/>
                        <a:ea typeface="+mn-ea"/>
                        <a:cs typeface="+mn-cs"/>
                      </a:rPr>
                      <m:t>=</m:t>
                    </m:r>
                    <m:f>
                      <m:fPr>
                        <m:ctrlPr>
                          <a:rPr lang="zh-CN" altLang="zh-CN" sz="1200" i="1" kern="1200">
                            <a:solidFill>
                              <a:schemeClr val="tx1"/>
                            </a:solidFill>
                            <a:effectLst/>
                            <a:latin typeface="Cambria Math" panose="02040503050406030204" pitchFamily="18" charset="0"/>
                            <a:ea typeface="+mn-ea"/>
                            <a:cs typeface="+mn-cs"/>
                          </a:rPr>
                        </m:ctrlPr>
                      </m:fPr>
                      <m:num>
                        <m:r>
                          <a:rPr lang="en-US" altLang="zh-CN" sz="1200" i="1" kern="1200">
                            <a:solidFill>
                              <a:schemeClr val="tx1"/>
                            </a:solidFill>
                            <a:effectLst/>
                            <a:latin typeface="Cambria Math" panose="02040503050406030204" pitchFamily="18" charset="0"/>
                            <a:ea typeface="+mn-ea"/>
                            <a:cs typeface="+mn-cs"/>
                          </a:rPr>
                          <m:t>𝑎</m:t>
                        </m:r>
                      </m:num>
                      <m:den>
                        <m:r>
                          <a:rPr lang="en-US" altLang="zh-CN" sz="1200" i="1" kern="1200">
                            <a:solidFill>
                              <a:schemeClr val="tx1"/>
                            </a:solidFill>
                            <a:effectLst/>
                            <a:latin typeface="Cambria Math" panose="02040503050406030204" pitchFamily="18" charset="0"/>
                            <a:ea typeface="+mn-ea"/>
                            <a:cs typeface="+mn-cs"/>
                          </a:rPr>
                          <m:t>𝑚</m:t>
                        </m:r>
                        <m:r>
                          <a:rPr lang="en-US" altLang="zh-CN" sz="1200" i="1" kern="1200">
                            <a:solidFill>
                              <a:schemeClr val="tx1"/>
                            </a:solidFill>
                            <a:effectLst/>
                            <a:latin typeface="Cambria Math" panose="02040503050406030204" pitchFamily="18" charset="0"/>
                            <a:ea typeface="+mn-ea"/>
                            <a:cs typeface="+mn-cs"/>
                          </a:rPr>
                          <m:t>−</m:t>
                        </m:r>
                        <m:r>
                          <a:rPr lang="en-US" altLang="zh-CN" sz="1200" i="1" kern="1200">
                            <a:solidFill>
                              <a:schemeClr val="tx1"/>
                            </a:solidFill>
                            <a:effectLst/>
                            <a:latin typeface="Cambria Math" panose="02040503050406030204" pitchFamily="18" charset="0"/>
                            <a:ea typeface="+mn-ea"/>
                            <a:cs typeface="+mn-cs"/>
                          </a:rPr>
                          <m:t>𝑛</m:t>
                        </m:r>
                      </m:den>
                    </m:f>
                  </m:oMath>
                </a14:m>
                <a:r>
                  <a:rPr lang="zh-C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即存在于</a:t>
                </a:r>
                <a:r>
                  <a:rPr lang="en-US" altLang="zh-CN" sz="1200" kern="1200" dirty="0">
                    <a:solidFill>
                      <a:schemeClr val="tx1"/>
                    </a:solidFill>
                    <a:effectLst/>
                    <a:latin typeface="+mn-lt"/>
                    <a:ea typeface="+mn-ea"/>
                    <a:cs typeface="+mn-cs"/>
                  </a:rPr>
                  <a:t>bob</a:t>
                </a:r>
                <a:r>
                  <a:rPr lang="zh-CN" altLang="en-US" sz="1200" kern="1200" dirty="0">
                    <a:solidFill>
                      <a:schemeClr val="tx1"/>
                    </a:solidFill>
                    <a:effectLst/>
                    <a:latin typeface="+mn-lt"/>
                    <a:ea typeface="+mn-ea"/>
                    <a:cs typeface="+mn-cs"/>
                  </a:rPr>
                  <a:t>的内存池而不在</a:t>
                </a:r>
                <a:r>
                  <a:rPr lang="en-US" altLang="zh-CN" sz="1200" kern="1200" dirty="0" err="1">
                    <a:solidFill>
                      <a:schemeClr val="tx1"/>
                    </a:solidFill>
                    <a:effectLst/>
                    <a:latin typeface="+mn-lt"/>
                    <a:ea typeface="+mn-ea"/>
                    <a:cs typeface="+mn-cs"/>
                  </a:rPr>
                  <a:t>alice</a:t>
                </a:r>
                <a:r>
                  <a:rPr lang="zh-CN" altLang="en-US" sz="1200" kern="1200" dirty="0">
                    <a:solidFill>
                      <a:schemeClr val="tx1"/>
                    </a:solidFill>
                    <a:effectLst/>
                    <a:latin typeface="+mn-lt"/>
                    <a:ea typeface="+mn-ea"/>
                    <a:cs typeface="+mn-cs"/>
                  </a:rPr>
                  <a:t>的区块的</a:t>
                </a:r>
                <a:r>
                  <a:rPr lang="en-US" altLang="zh-CN" sz="1200" kern="1200" dirty="0">
                    <a:solidFill>
                      <a:schemeClr val="tx1"/>
                    </a:solidFill>
                    <a:effectLst/>
                    <a:latin typeface="+mn-lt"/>
                    <a:ea typeface="+mn-ea"/>
                    <a:cs typeface="+mn-cs"/>
                  </a:rPr>
                  <a:t>m-n</a:t>
                </a:r>
                <a:r>
                  <a:rPr lang="zh-CN" altLang="en-US" sz="1200" kern="1200" dirty="0">
                    <a:solidFill>
                      <a:schemeClr val="tx1"/>
                    </a:solidFill>
                    <a:effectLst/>
                    <a:latin typeface="+mn-lt"/>
                    <a:ea typeface="+mn-ea"/>
                    <a:cs typeface="+mn-cs"/>
                  </a:rPr>
                  <a:t>个交易中，期望</a:t>
                </a:r>
                <a:r>
                  <a:rPr lang="en-US" altLang="zh-CN" sz="1200" kern="1200" dirty="0">
                    <a:solidFill>
                      <a:schemeClr val="tx1"/>
                    </a:solidFill>
                    <a:effectLst/>
                    <a:latin typeface="+mn-lt"/>
                    <a:ea typeface="+mn-ea"/>
                    <a:cs typeface="+mn-cs"/>
                  </a:rPr>
                  <a:t>bob</a:t>
                </a:r>
                <a:r>
                  <a:rPr lang="zh-CN" altLang="en-US" sz="1200" kern="1200" dirty="0">
                    <a:solidFill>
                      <a:schemeClr val="tx1"/>
                    </a:solidFill>
                    <a:effectLst/>
                    <a:latin typeface="+mn-lt"/>
                    <a:ea typeface="+mn-ea"/>
                    <a:cs typeface="+mn-cs"/>
                  </a:rPr>
                  <a:t>有将</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个交易错误地认为存在于区块中，如右图深蓝色部分；</a:t>
                </a:r>
                <a:r>
                  <a:rPr lang="zh-CN" altLang="zh-CN" sz="1200" kern="1200" dirty="0">
                    <a:solidFill>
                      <a:schemeClr val="tx1"/>
                    </a:solidFill>
                    <a:effectLst/>
                    <a:latin typeface="+mn-lt"/>
                    <a:ea typeface="+mn-ea"/>
                    <a:cs typeface="+mn-cs"/>
                  </a:rPr>
                  <a:t>而</a:t>
                </a:r>
                <a:r>
                  <a:rPr lang="en-US" altLang="zh-CN" sz="1200" kern="1200" dirty="0">
                    <a:solidFill>
                      <a:schemeClr val="tx1"/>
                    </a:solidFill>
                    <a:effectLst/>
                    <a:latin typeface="+mn-lt"/>
                    <a:ea typeface="+mn-ea"/>
                    <a:cs typeface="+mn-cs"/>
                  </a:rPr>
                  <a:t>IBLT</a:t>
                </a:r>
                <a:r>
                  <a:rPr lang="zh-CN" altLang="zh-CN" sz="1200" kern="1200" dirty="0">
                    <a:solidFill>
                      <a:schemeClr val="tx1"/>
                    </a:solidFill>
                    <a:effectLst/>
                    <a:latin typeface="+mn-lt"/>
                    <a:ea typeface="+mn-ea"/>
                    <a:cs typeface="+mn-cs"/>
                  </a:rPr>
                  <a:t>被参数化成可以保证有</a:t>
                </a:r>
                <a14:m>
                  <m:oMath xmlns:m="http://schemas.openxmlformats.org/officeDocument/2006/math">
                    <m:sSup>
                      <m:sSupPr>
                        <m:ctrlPr>
                          <a:rPr lang="zh-CN" altLang="zh-CN" sz="1200" i="1" kern="1200">
                            <a:solidFill>
                              <a:schemeClr val="tx1"/>
                            </a:solidFill>
                            <a:effectLst/>
                            <a:latin typeface="Cambria Math" panose="02040503050406030204" pitchFamily="18" charset="0"/>
                            <a:ea typeface="+mn-ea"/>
                            <a:cs typeface="+mn-cs"/>
                          </a:rPr>
                        </m:ctrlPr>
                      </m:sSupPr>
                      <m:e>
                        <m:r>
                          <a:rPr lang="en-US" altLang="zh-CN" sz="1200" i="1" kern="1200">
                            <a:solidFill>
                              <a:schemeClr val="tx1"/>
                            </a:solidFill>
                            <a:effectLst/>
                            <a:latin typeface="Cambria Math" panose="02040503050406030204" pitchFamily="18" charset="0"/>
                            <a:ea typeface="+mn-ea"/>
                            <a:cs typeface="+mn-cs"/>
                          </a:rPr>
                          <m:t>𝑎</m:t>
                        </m:r>
                      </m:e>
                      <m:sup>
                        <m:r>
                          <a:rPr lang="en-US" altLang="zh-CN" sz="1200" i="1" kern="1200">
                            <a:solidFill>
                              <a:schemeClr val="tx1"/>
                            </a:solidFill>
                            <a:effectLst/>
                            <a:latin typeface="Cambria Math" panose="02040503050406030204" pitchFamily="18" charset="0"/>
                            <a:ea typeface="+mn-ea"/>
                            <a:cs typeface="+mn-cs"/>
                          </a:rPr>
                          <m:t>∗</m:t>
                        </m:r>
                      </m:sup>
                    </m:sSup>
                  </m:oMath>
                </a14:m>
                <a:r>
                  <a:rPr lang="zh-CN" altLang="zh-CN" sz="1200" kern="1200" dirty="0">
                    <a:solidFill>
                      <a:schemeClr val="tx1"/>
                    </a:solidFill>
                    <a:effectLst/>
                    <a:latin typeface="+mn-lt"/>
                    <a:ea typeface="+mn-ea"/>
                    <a:cs typeface="+mn-cs"/>
                  </a:rPr>
                  <a:t>个项能够成功解码，此时</a:t>
                </a:r>
                <a14:m>
                  <m:oMath xmlns:m="http://schemas.openxmlformats.org/officeDocument/2006/math">
                    <m:sSup>
                      <m:sSupPr>
                        <m:ctrlPr>
                          <a:rPr lang="zh-CN" altLang="zh-CN" sz="1200" i="1" kern="1200">
                            <a:solidFill>
                              <a:schemeClr val="tx1"/>
                            </a:solidFill>
                            <a:effectLst/>
                            <a:latin typeface="Cambria Math" panose="02040503050406030204" pitchFamily="18" charset="0"/>
                            <a:ea typeface="+mn-ea"/>
                            <a:cs typeface="+mn-cs"/>
                          </a:rPr>
                        </m:ctrlPr>
                      </m:sSupPr>
                      <m:e>
                        <m:r>
                          <a:rPr lang="en-US" altLang="zh-CN" sz="1200" i="1" kern="1200">
                            <a:solidFill>
                              <a:schemeClr val="tx1"/>
                            </a:solidFill>
                            <a:effectLst/>
                            <a:latin typeface="Cambria Math" panose="02040503050406030204" pitchFamily="18" charset="0"/>
                            <a:ea typeface="+mn-ea"/>
                            <a:cs typeface="+mn-cs"/>
                          </a:rPr>
                          <m:t>𝑎</m:t>
                        </m:r>
                      </m:e>
                      <m:sup>
                        <m:r>
                          <a:rPr lang="en-US" altLang="zh-CN" sz="1200" i="1" kern="1200">
                            <a:solidFill>
                              <a:schemeClr val="tx1"/>
                            </a:solidFill>
                            <a:effectLst/>
                            <a:latin typeface="Cambria Math" panose="02040503050406030204" pitchFamily="18" charset="0"/>
                            <a:ea typeface="+mn-ea"/>
                            <a:cs typeface="+mn-cs"/>
                          </a:rPr>
                          <m:t>∗</m:t>
                        </m:r>
                      </m:sup>
                    </m:sSup>
                    <m:r>
                      <a:rPr lang="en-US" altLang="zh-CN" sz="1200" i="1" kern="1200">
                        <a:solidFill>
                          <a:schemeClr val="tx1"/>
                        </a:solidFill>
                        <a:effectLst/>
                        <a:latin typeface="Cambria Math" panose="02040503050406030204" pitchFamily="18" charset="0"/>
                        <a:ea typeface="+mn-ea"/>
                        <a:cs typeface="+mn-cs"/>
                      </a:rPr>
                      <m:t>&gt;</m:t>
                    </m:r>
                    <m:r>
                      <a:rPr lang="en-US" altLang="zh-CN" sz="1200" i="1" kern="1200">
                        <a:solidFill>
                          <a:schemeClr val="tx1"/>
                        </a:solidFill>
                        <a:effectLst/>
                        <a:latin typeface="Cambria Math" panose="02040503050406030204" pitchFamily="18" charset="0"/>
                        <a:ea typeface="+mn-ea"/>
                        <a:cs typeface="+mn-cs"/>
                      </a:rPr>
                      <m:t>𝑎</m:t>
                    </m:r>
                  </m:oMath>
                </a14:m>
                <a:r>
                  <a:rPr lang="zh-CN" altLang="zh-CN" sz="1200" kern="1200" dirty="0">
                    <a:solidFill>
                      <a:schemeClr val="tx1"/>
                    </a:solidFill>
                    <a:effectLst/>
                    <a:latin typeface="+mn-lt"/>
                    <a:ea typeface="+mn-ea"/>
                    <a:cs typeface="+mn-cs"/>
                  </a:rPr>
                  <a:t>的概率最小为</a:t>
                </a:r>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𝛽</m:t>
                    </m:r>
                  </m:oMath>
                </a14:m>
                <a:r>
                  <a:rPr lang="zh-C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右图</a:t>
                </a:r>
                <a:r>
                  <a:rPr lang="zh-CN" altLang="zh-CN" sz="1200" kern="1200" dirty="0">
                    <a:solidFill>
                      <a:schemeClr val="tx1"/>
                    </a:solidFill>
                    <a:effectLst/>
                    <a:latin typeface="+mn-lt"/>
                    <a:ea typeface="+mn-ea"/>
                    <a:cs typeface="+mn-cs"/>
                  </a:rPr>
                  <a:t>中绿线标出的区域）。通过调节</a:t>
                </a:r>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𝑎</m:t>
                    </m:r>
                  </m:oMath>
                </a14:m>
                <a:r>
                  <a:rPr lang="zh-CN" altLang="zh-CN" sz="1200" kern="1200" dirty="0">
                    <a:solidFill>
                      <a:schemeClr val="tx1"/>
                    </a:solidFill>
                    <a:effectLst/>
                    <a:latin typeface="+mn-lt"/>
                    <a:ea typeface="+mn-ea"/>
                    <a:cs typeface="+mn-cs"/>
                  </a:rPr>
                  <a:t>的大小可以实现最小化</a:t>
                </a:r>
                <a:r>
                  <a:rPr lang="en-US" altLang="zh-CN" sz="1200" b="1" kern="1200" dirty="0">
                    <a:solidFill>
                      <a:schemeClr val="tx1"/>
                    </a:solidFill>
                    <a:effectLst/>
                    <a:latin typeface="+mn-lt"/>
                    <a:ea typeface="+mn-ea"/>
                    <a:cs typeface="+mn-cs"/>
                  </a:rPr>
                  <a:t>S</a:t>
                </a:r>
                <a:r>
                  <a:rPr lang="zh-CN" altLang="zh-CN" sz="1200" kern="1200" dirty="0">
                    <a:solidFill>
                      <a:schemeClr val="tx1"/>
                    </a:solidFill>
                    <a:effectLst/>
                    <a:latin typeface="+mn-lt"/>
                    <a:ea typeface="+mn-ea"/>
                    <a:cs typeface="+mn-cs"/>
                  </a:rPr>
                  <a:t>和</a:t>
                </a:r>
                <a:r>
                  <a:rPr lang="en-US" altLang="zh-CN" sz="1200" b="1" kern="1200" dirty="0">
                    <a:solidFill>
                      <a:schemeClr val="tx1"/>
                    </a:solidFill>
                    <a:effectLst/>
                    <a:latin typeface="+mn-lt"/>
                    <a:ea typeface="+mn-ea"/>
                    <a:cs typeface="+mn-cs"/>
                  </a:rPr>
                  <a:t>I</a:t>
                </a:r>
                <a:r>
                  <a:rPr lang="zh-CN" altLang="zh-CN" sz="1200" kern="1200" dirty="0">
                    <a:solidFill>
                      <a:schemeClr val="tx1"/>
                    </a:solidFill>
                    <a:effectLst/>
                    <a:latin typeface="+mn-lt"/>
                    <a:ea typeface="+mn-ea"/>
                    <a:cs typeface="+mn-cs"/>
                  </a:rPr>
                  <a:t>的总体大小。最终</a:t>
                </a:r>
                <a:r>
                  <a:rPr lang="en-US" altLang="zh-CN" sz="1200" b="1" kern="1200" dirty="0">
                    <a:solidFill>
                      <a:schemeClr val="tx1"/>
                    </a:solidFill>
                    <a:effectLst/>
                    <a:latin typeface="+mn-lt"/>
                    <a:ea typeface="+mn-ea"/>
                    <a:cs typeface="+mn-cs"/>
                  </a:rPr>
                  <a:t>S</a:t>
                </a:r>
                <a:r>
                  <a:rPr lang="zh-CN" altLang="zh-CN" sz="1200" kern="1200" dirty="0">
                    <a:solidFill>
                      <a:schemeClr val="tx1"/>
                    </a:solidFill>
                    <a:effectLst/>
                    <a:latin typeface="+mn-lt"/>
                    <a:ea typeface="+mn-ea"/>
                    <a:cs typeface="+mn-cs"/>
                  </a:rPr>
                  <a:t>和</a:t>
                </a:r>
                <a:r>
                  <a:rPr lang="en-US" altLang="zh-CN" sz="1200" b="1" kern="1200" dirty="0">
                    <a:solidFill>
                      <a:schemeClr val="tx1"/>
                    </a:solidFill>
                    <a:effectLst/>
                    <a:latin typeface="+mn-lt"/>
                    <a:ea typeface="+mn-ea"/>
                    <a:cs typeface="+mn-cs"/>
                  </a:rPr>
                  <a:t>I</a:t>
                </a:r>
                <a:r>
                  <a:rPr lang="zh-CN" altLang="zh-CN" sz="1200" kern="1200" dirty="0">
                    <a:solidFill>
                      <a:schemeClr val="tx1"/>
                    </a:solidFill>
                    <a:effectLst/>
                    <a:latin typeface="+mn-lt"/>
                    <a:ea typeface="+mn-ea"/>
                    <a:cs typeface="+mn-cs"/>
                  </a:rPr>
                  <a:t>会一起发送给接收方。</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发送方根据区块所包含交易的</a:t>
                </a:r>
                <a:r>
                  <a:rPr lang="en-US" altLang="zh-CN" sz="1200" kern="1200" dirty="0">
                    <a:solidFill>
                      <a:schemeClr val="tx1"/>
                    </a:solidFill>
                    <a:effectLst/>
                    <a:latin typeface="+mn-lt"/>
                    <a:ea typeface="+mn-ea"/>
                    <a:cs typeface="+mn-cs"/>
                  </a:rPr>
                  <a:t>hash</a:t>
                </a:r>
                <a:r>
                  <a:rPr lang="zh-CN" altLang="zh-CN" sz="1200" kern="1200" dirty="0">
                    <a:solidFill>
                      <a:schemeClr val="tx1"/>
                    </a:solidFill>
                    <a:effectLst/>
                    <a:latin typeface="+mn-lt"/>
                    <a:ea typeface="+mn-ea"/>
                    <a:cs typeface="+mn-cs"/>
                  </a:rPr>
                  <a:t>值创建一个</a:t>
                </a:r>
                <a:r>
                  <a:rPr lang="en-US" altLang="zh-CN" sz="1200" kern="1200" dirty="0">
                    <a:solidFill>
                      <a:schemeClr val="tx1"/>
                    </a:solidFill>
                    <a:effectLst/>
                    <a:latin typeface="+mn-lt"/>
                    <a:ea typeface="+mn-ea"/>
                    <a:cs typeface="+mn-cs"/>
                  </a:rPr>
                  <a:t>Bloom filter </a:t>
                </a:r>
                <a:r>
                  <a:rPr lang="en-US" altLang="zh-CN" sz="1200" b="1" kern="1200" dirty="0">
                    <a:solidFill>
                      <a:schemeClr val="tx1"/>
                    </a:solidFill>
                    <a:effectLst/>
                    <a:latin typeface="+mn-lt"/>
                    <a:ea typeface="+mn-ea"/>
                    <a:cs typeface="+mn-cs"/>
                  </a:rPr>
                  <a:t>S</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和一个</a:t>
                </a:r>
                <a:r>
                  <a:rPr lang="en-US" altLang="zh-CN" sz="1200" kern="1200" dirty="0">
                    <a:solidFill>
                      <a:schemeClr val="tx1"/>
                    </a:solidFill>
                    <a:effectLst/>
                    <a:latin typeface="+mn-lt"/>
                    <a:ea typeface="+mn-ea"/>
                    <a:cs typeface="+mn-cs"/>
                  </a:rPr>
                  <a:t>IBLT </a:t>
                </a:r>
                <a:r>
                  <a:rPr lang="en-US" altLang="zh-CN" sz="1200" b="1" kern="1200" dirty="0">
                    <a:solidFill>
                      <a:schemeClr val="tx1"/>
                    </a:solidFill>
                    <a:effectLst/>
                    <a:latin typeface="+mn-lt"/>
                    <a:ea typeface="+mn-ea"/>
                    <a:cs typeface="+mn-cs"/>
                  </a:rPr>
                  <a:t>I</a:t>
                </a:r>
                <a:r>
                  <a:rPr lang="zh-CN" altLang="zh-CN" dirty="0">
                    <a:effectLst/>
                  </a:rPr>
                  <a:t> </a:t>
                </a:r>
                <a:r>
                  <a:rPr lang="zh-CN" altLang="en-US" dirty="0">
                    <a:effectLst/>
                  </a:rPr>
                  <a:t>，</a:t>
                </a:r>
                <a:r>
                  <a:rPr lang="en-US" altLang="zh-CN" sz="1200" b="1" kern="1200" dirty="0">
                    <a:solidFill>
                      <a:schemeClr val="tx1"/>
                    </a:solidFill>
                    <a:effectLst/>
                    <a:latin typeface="+mn-lt"/>
                    <a:ea typeface="+mn-ea"/>
                    <a:cs typeface="+mn-cs"/>
                  </a:rPr>
                  <a:t>S</a:t>
                </a:r>
                <a:r>
                  <a:rPr lang="zh-CN" altLang="zh-CN" sz="1200" kern="1200" dirty="0">
                    <a:solidFill>
                      <a:schemeClr val="tx1"/>
                    </a:solidFill>
                    <a:effectLst/>
                    <a:latin typeface="+mn-lt"/>
                    <a:ea typeface="+mn-ea"/>
                    <a:cs typeface="+mn-cs"/>
                  </a:rPr>
                  <a:t>的误报率为</a:t>
                </a:r>
                <a:r>
                  <a:rPr lang="en-US" altLang="zh-CN" sz="1200" i="0" kern="1200">
                    <a:solidFill>
                      <a:schemeClr val="tx1"/>
                    </a:solidFill>
                    <a:effectLst/>
                    <a:latin typeface="+mn-lt"/>
                    <a:ea typeface="+mn-ea"/>
                    <a:cs typeface="+mn-cs"/>
                  </a:rPr>
                  <a:t>𝑓</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𝑆=𝑎</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𝑚−𝑛</a:t>
                </a:r>
                <a:r>
                  <a:rPr lang="zh-CN" altLang="zh-CN" sz="1200" i="0" kern="120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即存在于</a:t>
                </a:r>
                <a:r>
                  <a:rPr lang="en-US" altLang="zh-CN" sz="1200" kern="1200" dirty="0">
                    <a:solidFill>
                      <a:schemeClr val="tx1"/>
                    </a:solidFill>
                    <a:effectLst/>
                    <a:latin typeface="+mn-lt"/>
                    <a:ea typeface="+mn-ea"/>
                    <a:cs typeface="+mn-cs"/>
                  </a:rPr>
                  <a:t>bob</a:t>
                </a:r>
                <a:r>
                  <a:rPr lang="zh-CN" altLang="en-US" sz="1200" kern="1200" dirty="0">
                    <a:solidFill>
                      <a:schemeClr val="tx1"/>
                    </a:solidFill>
                    <a:effectLst/>
                    <a:latin typeface="+mn-lt"/>
                    <a:ea typeface="+mn-ea"/>
                    <a:cs typeface="+mn-cs"/>
                  </a:rPr>
                  <a:t>的内存池而不在</a:t>
                </a:r>
                <a:r>
                  <a:rPr lang="en-US" altLang="zh-CN" sz="1200" kern="1200" dirty="0" err="1">
                    <a:solidFill>
                      <a:schemeClr val="tx1"/>
                    </a:solidFill>
                    <a:effectLst/>
                    <a:latin typeface="+mn-lt"/>
                    <a:ea typeface="+mn-ea"/>
                    <a:cs typeface="+mn-cs"/>
                  </a:rPr>
                  <a:t>alice</a:t>
                </a:r>
                <a:r>
                  <a:rPr lang="zh-CN" altLang="en-US" sz="1200" kern="1200" dirty="0">
                    <a:solidFill>
                      <a:schemeClr val="tx1"/>
                    </a:solidFill>
                    <a:effectLst/>
                    <a:latin typeface="+mn-lt"/>
                    <a:ea typeface="+mn-ea"/>
                    <a:cs typeface="+mn-cs"/>
                  </a:rPr>
                  <a:t>的区块的</a:t>
                </a:r>
                <a:r>
                  <a:rPr lang="en-US" altLang="zh-CN" sz="1200" kern="1200" dirty="0">
                    <a:solidFill>
                      <a:schemeClr val="tx1"/>
                    </a:solidFill>
                    <a:effectLst/>
                    <a:latin typeface="+mn-lt"/>
                    <a:ea typeface="+mn-ea"/>
                    <a:cs typeface="+mn-cs"/>
                  </a:rPr>
                  <a:t>m-n</a:t>
                </a:r>
                <a:r>
                  <a:rPr lang="zh-CN" altLang="en-US" sz="1200" kern="1200" dirty="0">
                    <a:solidFill>
                      <a:schemeClr val="tx1"/>
                    </a:solidFill>
                    <a:effectLst/>
                    <a:latin typeface="+mn-lt"/>
                    <a:ea typeface="+mn-ea"/>
                    <a:cs typeface="+mn-cs"/>
                  </a:rPr>
                  <a:t>个交易中，期望</a:t>
                </a:r>
                <a:r>
                  <a:rPr lang="en-US" altLang="zh-CN" sz="1200" kern="1200" dirty="0">
                    <a:solidFill>
                      <a:schemeClr val="tx1"/>
                    </a:solidFill>
                    <a:effectLst/>
                    <a:latin typeface="+mn-lt"/>
                    <a:ea typeface="+mn-ea"/>
                    <a:cs typeface="+mn-cs"/>
                  </a:rPr>
                  <a:t>bob</a:t>
                </a:r>
                <a:r>
                  <a:rPr lang="zh-CN" altLang="en-US" sz="1200" kern="1200" dirty="0">
                    <a:solidFill>
                      <a:schemeClr val="tx1"/>
                    </a:solidFill>
                    <a:effectLst/>
                    <a:latin typeface="+mn-lt"/>
                    <a:ea typeface="+mn-ea"/>
                    <a:cs typeface="+mn-cs"/>
                  </a:rPr>
                  <a:t>有将</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个交易错误地认为存在于区块中，如右图深蓝色部分；</a:t>
                </a:r>
                <a:r>
                  <a:rPr lang="zh-CN" altLang="zh-CN" sz="1200" kern="1200" dirty="0">
                    <a:solidFill>
                      <a:schemeClr val="tx1"/>
                    </a:solidFill>
                    <a:effectLst/>
                    <a:latin typeface="+mn-lt"/>
                    <a:ea typeface="+mn-ea"/>
                    <a:cs typeface="+mn-cs"/>
                  </a:rPr>
                  <a:t>而</a:t>
                </a:r>
                <a:r>
                  <a:rPr lang="en-US" altLang="zh-CN" sz="1200" kern="1200" dirty="0">
                    <a:solidFill>
                      <a:schemeClr val="tx1"/>
                    </a:solidFill>
                    <a:effectLst/>
                    <a:latin typeface="+mn-lt"/>
                    <a:ea typeface="+mn-ea"/>
                    <a:cs typeface="+mn-cs"/>
                  </a:rPr>
                  <a:t>IBLT</a:t>
                </a:r>
                <a:r>
                  <a:rPr lang="zh-CN" altLang="zh-CN" sz="1200" kern="1200" dirty="0">
                    <a:solidFill>
                      <a:schemeClr val="tx1"/>
                    </a:solidFill>
                    <a:effectLst/>
                    <a:latin typeface="+mn-lt"/>
                    <a:ea typeface="+mn-ea"/>
                    <a:cs typeface="+mn-cs"/>
                  </a:rPr>
                  <a:t>被参数化成可以保证有</a:t>
                </a:r>
                <a:r>
                  <a:rPr lang="en-US" altLang="zh-CN" sz="1200" i="0" kern="1200">
                    <a:solidFill>
                      <a:schemeClr val="tx1"/>
                    </a:solidFill>
                    <a:effectLst/>
                    <a:latin typeface="+mn-lt"/>
                    <a:ea typeface="+mn-ea"/>
                    <a:cs typeface="+mn-cs"/>
                  </a:rPr>
                  <a:t>𝑎</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个项能够成功解码，此时</a:t>
                </a:r>
                <a:r>
                  <a:rPr lang="en-US" altLang="zh-CN" sz="1200" i="0" kern="1200">
                    <a:solidFill>
                      <a:schemeClr val="tx1"/>
                    </a:solidFill>
                    <a:effectLst/>
                    <a:latin typeface="+mn-lt"/>
                    <a:ea typeface="+mn-ea"/>
                    <a:cs typeface="+mn-cs"/>
                  </a:rPr>
                  <a:t>𝑎</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∗&gt;𝑎</a:t>
                </a:r>
                <a:r>
                  <a:rPr lang="zh-CN" altLang="zh-CN" sz="1200" kern="1200" dirty="0">
                    <a:solidFill>
                      <a:schemeClr val="tx1"/>
                    </a:solidFill>
                    <a:effectLst/>
                    <a:latin typeface="+mn-lt"/>
                    <a:ea typeface="+mn-ea"/>
                    <a:cs typeface="+mn-cs"/>
                  </a:rPr>
                  <a:t>的概率最小为</a:t>
                </a:r>
                <a:r>
                  <a:rPr lang="en-US" altLang="zh-CN" sz="1200" i="0" kern="1200">
                    <a:solidFill>
                      <a:schemeClr val="tx1"/>
                    </a:solidFill>
                    <a:effectLst/>
                    <a:latin typeface="+mn-lt"/>
                    <a:ea typeface="+mn-ea"/>
                    <a:cs typeface="+mn-cs"/>
                  </a:rPr>
                  <a:t>𝛽</a:t>
                </a:r>
                <a:r>
                  <a:rPr lang="zh-C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右图</a:t>
                </a:r>
                <a:r>
                  <a:rPr lang="zh-CN" altLang="zh-CN" sz="1200" kern="1200" dirty="0">
                    <a:solidFill>
                      <a:schemeClr val="tx1"/>
                    </a:solidFill>
                    <a:effectLst/>
                    <a:latin typeface="+mn-lt"/>
                    <a:ea typeface="+mn-ea"/>
                    <a:cs typeface="+mn-cs"/>
                  </a:rPr>
                  <a:t>中绿线标出的区域）。通过调节</a:t>
                </a:r>
                <a:r>
                  <a:rPr lang="en-US" altLang="zh-CN" sz="1200" i="0" kern="1200">
                    <a:solidFill>
                      <a:schemeClr val="tx1"/>
                    </a:solidFill>
                    <a:effectLst/>
                    <a:latin typeface="+mn-lt"/>
                    <a:ea typeface="+mn-ea"/>
                    <a:cs typeface="+mn-cs"/>
                  </a:rPr>
                  <a:t>𝑎</a:t>
                </a:r>
                <a:r>
                  <a:rPr lang="zh-CN" altLang="zh-CN" sz="1200" kern="1200" dirty="0">
                    <a:solidFill>
                      <a:schemeClr val="tx1"/>
                    </a:solidFill>
                    <a:effectLst/>
                    <a:latin typeface="+mn-lt"/>
                    <a:ea typeface="+mn-ea"/>
                    <a:cs typeface="+mn-cs"/>
                  </a:rPr>
                  <a:t>的大小可以实现最小化</a:t>
                </a:r>
                <a:r>
                  <a:rPr lang="en-US" altLang="zh-CN" sz="1200" b="1" kern="1200" dirty="0">
                    <a:solidFill>
                      <a:schemeClr val="tx1"/>
                    </a:solidFill>
                    <a:effectLst/>
                    <a:latin typeface="+mn-lt"/>
                    <a:ea typeface="+mn-ea"/>
                    <a:cs typeface="+mn-cs"/>
                  </a:rPr>
                  <a:t>S</a:t>
                </a:r>
                <a:r>
                  <a:rPr lang="zh-CN" altLang="zh-CN" sz="1200" kern="1200" dirty="0">
                    <a:solidFill>
                      <a:schemeClr val="tx1"/>
                    </a:solidFill>
                    <a:effectLst/>
                    <a:latin typeface="+mn-lt"/>
                    <a:ea typeface="+mn-ea"/>
                    <a:cs typeface="+mn-cs"/>
                  </a:rPr>
                  <a:t>和</a:t>
                </a:r>
                <a:r>
                  <a:rPr lang="en-US" altLang="zh-CN" sz="1200" b="1" kern="1200" dirty="0">
                    <a:solidFill>
                      <a:schemeClr val="tx1"/>
                    </a:solidFill>
                    <a:effectLst/>
                    <a:latin typeface="+mn-lt"/>
                    <a:ea typeface="+mn-ea"/>
                    <a:cs typeface="+mn-cs"/>
                  </a:rPr>
                  <a:t>I</a:t>
                </a:r>
                <a:r>
                  <a:rPr lang="zh-CN" altLang="zh-CN" sz="1200" kern="1200" dirty="0">
                    <a:solidFill>
                      <a:schemeClr val="tx1"/>
                    </a:solidFill>
                    <a:effectLst/>
                    <a:latin typeface="+mn-lt"/>
                    <a:ea typeface="+mn-ea"/>
                    <a:cs typeface="+mn-cs"/>
                  </a:rPr>
                  <a:t>的总体大小。最终</a:t>
                </a:r>
                <a:r>
                  <a:rPr lang="en-US" altLang="zh-CN" sz="1200" b="1" kern="1200" dirty="0">
                    <a:solidFill>
                      <a:schemeClr val="tx1"/>
                    </a:solidFill>
                    <a:effectLst/>
                    <a:latin typeface="+mn-lt"/>
                    <a:ea typeface="+mn-ea"/>
                    <a:cs typeface="+mn-cs"/>
                  </a:rPr>
                  <a:t>S</a:t>
                </a:r>
                <a:r>
                  <a:rPr lang="zh-CN" altLang="zh-CN" sz="1200" kern="1200" dirty="0">
                    <a:solidFill>
                      <a:schemeClr val="tx1"/>
                    </a:solidFill>
                    <a:effectLst/>
                    <a:latin typeface="+mn-lt"/>
                    <a:ea typeface="+mn-ea"/>
                    <a:cs typeface="+mn-cs"/>
                  </a:rPr>
                  <a:t>和</a:t>
                </a:r>
                <a:r>
                  <a:rPr lang="en-US" altLang="zh-CN" sz="1200" b="1" kern="1200" dirty="0">
                    <a:solidFill>
                      <a:schemeClr val="tx1"/>
                    </a:solidFill>
                    <a:effectLst/>
                    <a:latin typeface="+mn-lt"/>
                    <a:ea typeface="+mn-ea"/>
                    <a:cs typeface="+mn-cs"/>
                  </a:rPr>
                  <a:t>I</a:t>
                </a:r>
                <a:r>
                  <a:rPr lang="zh-CN" altLang="zh-CN" sz="1200" kern="1200" dirty="0">
                    <a:solidFill>
                      <a:schemeClr val="tx1"/>
                    </a:solidFill>
                    <a:effectLst/>
                    <a:latin typeface="+mn-lt"/>
                    <a:ea typeface="+mn-ea"/>
                    <a:cs typeface="+mn-cs"/>
                  </a:rPr>
                  <a:t>会一起发送给接收方。</a:t>
                </a:r>
              </a:p>
            </p:txBody>
          </p:sp>
        </mc:Fallback>
      </mc:AlternateContent>
      <p:sp>
        <p:nvSpPr>
          <p:cNvPr id="4" name="灯片编号占位符 3"/>
          <p:cNvSpPr>
            <a:spLocks noGrp="1"/>
          </p:cNvSpPr>
          <p:nvPr>
            <p:ph type="sldNum" sz="quarter" idx="5"/>
          </p:nvPr>
        </p:nvSpPr>
        <p:spPr/>
        <p:txBody>
          <a:bodyPr/>
          <a:lstStyle/>
          <a:p>
            <a:fld id="{B8EDFCF6-1F13-644C-AE9C-0907E741A9B3}" type="slidenum">
              <a:rPr kumimoji="1" lang="zh-CN" altLang="en-US" smtClean="0"/>
              <a:t>22</a:t>
            </a:fld>
            <a:endParaRPr kumimoji="1" lang="zh-CN" altLang="en-US"/>
          </a:p>
        </p:txBody>
      </p:sp>
    </p:spTree>
    <p:extLst>
      <p:ext uri="{BB962C8B-B14F-4D97-AF65-F5344CB8AC3E}">
        <p14:creationId xmlns:p14="http://schemas.microsoft.com/office/powerpoint/2010/main" val="41088554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Bob</a:t>
            </a:r>
            <a:r>
              <a:rPr lang="zh-CN" altLang="en-US" sz="1200" kern="1200" dirty="0">
                <a:solidFill>
                  <a:schemeClr val="tx1"/>
                </a:solidFill>
                <a:effectLst/>
                <a:latin typeface="+mn-lt"/>
                <a:ea typeface="+mn-ea"/>
                <a:cs typeface="+mn-cs"/>
              </a:rPr>
              <a:t>首先</a:t>
            </a:r>
            <a:r>
              <a:rPr lang="zh-CN" altLang="zh-CN" sz="1200" kern="1200" dirty="0">
                <a:solidFill>
                  <a:schemeClr val="tx1"/>
                </a:solidFill>
                <a:effectLst/>
                <a:latin typeface="+mn-lt"/>
                <a:ea typeface="+mn-ea"/>
                <a:cs typeface="+mn-cs"/>
              </a:rPr>
              <a:t>通过</a:t>
            </a:r>
            <a:r>
              <a:rPr lang="en-US" altLang="zh-CN" sz="1200" kern="1200" dirty="0">
                <a:solidFill>
                  <a:schemeClr val="tx1"/>
                </a:solidFill>
                <a:effectLst/>
                <a:latin typeface="+mn-lt"/>
                <a:ea typeface="+mn-ea"/>
                <a:cs typeface="+mn-cs"/>
              </a:rPr>
              <a:t>bf</a:t>
            </a:r>
            <a:r>
              <a:rPr lang="zh-CN" altLang="en-US" sz="1200" kern="1200" dirty="0">
                <a:solidFill>
                  <a:schemeClr val="tx1"/>
                </a:solidFill>
                <a:effectLst/>
                <a:latin typeface="+mn-lt"/>
                <a:ea typeface="+mn-ea"/>
                <a:cs typeface="+mn-cs"/>
              </a:rPr>
              <a:t> </a:t>
            </a:r>
            <a:r>
              <a:rPr lang="en-US" altLang="zh-CN" sz="1200" b="1" kern="1200" dirty="0">
                <a:solidFill>
                  <a:schemeClr val="tx1"/>
                </a:solidFill>
                <a:effectLst/>
                <a:latin typeface="+mn-lt"/>
                <a:ea typeface="+mn-ea"/>
                <a:cs typeface="+mn-cs"/>
              </a:rPr>
              <a:t>S</a:t>
            </a:r>
            <a:r>
              <a:rPr lang="zh-CN" altLang="en-US" sz="1200" b="1" kern="1200" dirty="0">
                <a:solidFill>
                  <a:schemeClr val="tx1"/>
                </a:solidFill>
                <a:effectLst/>
                <a:latin typeface="+mn-lt"/>
                <a:ea typeface="+mn-ea"/>
                <a:cs typeface="+mn-cs"/>
              </a:rPr>
              <a:t>，根据我们之前讲述的如何判断某个元素是否存在于</a:t>
            </a:r>
            <a:r>
              <a:rPr lang="en-US" altLang="zh-CN" sz="1200" b="1" kern="1200" dirty="0">
                <a:solidFill>
                  <a:schemeClr val="tx1"/>
                </a:solidFill>
                <a:effectLst/>
                <a:latin typeface="+mn-lt"/>
                <a:ea typeface="+mn-ea"/>
                <a:cs typeface="+mn-cs"/>
              </a:rPr>
              <a:t>bf</a:t>
            </a:r>
            <a:r>
              <a:rPr lang="zh-CN" altLang="en-US" sz="1200" b="1" kern="1200" dirty="0">
                <a:solidFill>
                  <a:schemeClr val="tx1"/>
                </a:solidFill>
                <a:effectLst/>
                <a:latin typeface="+mn-lt"/>
                <a:ea typeface="+mn-ea"/>
                <a:cs typeface="+mn-cs"/>
              </a:rPr>
              <a:t>的方法，遍历他的所有交易，对存在于</a:t>
            </a:r>
            <a:r>
              <a:rPr lang="en-US" altLang="zh-CN" sz="1200" b="1" kern="1200" dirty="0">
                <a:solidFill>
                  <a:schemeClr val="tx1"/>
                </a:solidFill>
                <a:effectLst/>
                <a:latin typeface="+mn-lt"/>
                <a:ea typeface="+mn-ea"/>
                <a:cs typeface="+mn-cs"/>
              </a:rPr>
              <a:t>bf</a:t>
            </a:r>
            <a:r>
              <a:rPr lang="zh-CN" altLang="en-US" sz="1200" b="1" kern="1200" dirty="0">
                <a:solidFill>
                  <a:schemeClr val="tx1"/>
                </a:solidFill>
                <a:effectLst/>
                <a:latin typeface="+mn-lt"/>
                <a:ea typeface="+mn-ea"/>
                <a:cs typeface="+mn-cs"/>
              </a:rPr>
              <a:t> </a:t>
            </a:r>
            <a:r>
              <a:rPr lang="en-US" altLang="zh-CN" sz="1200" b="1" kern="1200" dirty="0">
                <a:solidFill>
                  <a:schemeClr val="tx1"/>
                </a:solidFill>
                <a:effectLst/>
                <a:latin typeface="+mn-lt"/>
                <a:ea typeface="+mn-ea"/>
                <a:cs typeface="+mn-cs"/>
              </a:rPr>
              <a:t>s</a:t>
            </a:r>
            <a:r>
              <a:rPr lang="zh-CN" altLang="en-US" sz="1200" b="1" kern="1200" dirty="0">
                <a:solidFill>
                  <a:schemeClr val="tx1"/>
                </a:solidFill>
                <a:effectLst/>
                <a:latin typeface="+mn-lt"/>
                <a:ea typeface="+mn-ea"/>
                <a:cs typeface="+mn-cs"/>
              </a:rPr>
              <a:t>的交易，创</a:t>
            </a:r>
            <a:r>
              <a:rPr lang="zh-CN" altLang="zh-CN" sz="1200" kern="1200" dirty="0">
                <a:solidFill>
                  <a:schemeClr val="tx1"/>
                </a:solidFill>
                <a:effectLst/>
                <a:latin typeface="+mn-lt"/>
                <a:ea typeface="+mn-ea"/>
                <a:cs typeface="+mn-cs"/>
              </a:rPr>
              <a:t>建一个包含交易</a:t>
            </a:r>
            <a:r>
              <a:rPr lang="en-US" altLang="zh-CN" sz="1200" kern="1200" dirty="0">
                <a:solidFill>
                  <a:schemeClr val="tx1"/>
                </a:solidFill>
                <a:effectLst/>
                <a:latin typeface="+mn-lt"/>
                <a:ea typeface="+mn-ea"/>
                <a:cs typeface="+mn-cs"/>
              </a:rPr>
              <a:t>hash</a:t>
            </a:r>
            <a:r>
              <a:rPr lang="zh-CN" altLang="zh-CN" sz="1200" kern="1200" dirty="0">
                <a:solidFill>
                  <a:schemeClr val="tx1"/>
                </a:solidFill>
                <a:effectLst/>
                <a:latin typeface="+mn-lt"/>
                <a:ea typeface="+mn-ea"/>
                <a:cs typeface="+mn-cs"/>
              </a:rPr>
              <a:t>值的</a:t>
            </a:r>
            <a:r>
              <a:rPr lang="zh-CN" altLang="en-US" sz="1200" kern="1200" dirty="0">
                <a:solidFill>
                  <a:schemeClr val="tx1"/>
                </a:solidFill>
                <a:effectLst/>
                <a:latin typeface="+mn-lt"/>
                <a:ea typeface="+mn-ea"/>
                <a:cs typeface="+mn-cs"/>
              </a:rPr>
              <a:t>集合</a:t>
            </a:r>
            <a:r>
              <a:rPr lang="en-US" altLang="zh-CN" sz="1200" b="1" kern="1200" dirty="0">
                <a:solidFill>
                  <a:schemeClr val="tx1"/>
                </a:solidFill>
                <a:effectLst/>
                <a:latin typeface="+mn-lt"/>
                <a:ea typeface="+mn-ea"/>
                <a:cs typeface="+mn-cs"/>
              </a:rPr>
              <a:t>Z</a:t>
            </a:r>
            <a:r>
              <a:rPr lang="zh-CN" altLang="zh-CN" sz="1200" kern="1200" dirty="0">
                <a:solidFill>
                  <a:schemeClr val="tx1"/>
                </a:solidFill>
                <a:effectLst/>
                <a:latin typeface="+mn-lt"/>
                <a:ea typeface="+mn-ea"/>
                <a:cs typeface="+mn-cs"/>
              </a:rPr>
              <a:t>，</a:t>
            </a:r>
            <a:r>
              <a:rPr lang="en-US" altLang="zh-CN" sz="1200" b="1" kern="1200" dirty="0">
                <a:solidFill>
                  <a:schemeClr val="tx1"/>
                </a:solidFill>
                <a:effectLst/>
                <a:latin typeface="+mn-lt"/>
                <a:ea typeface="+mn-ea"/>
                <a:cs typeface="+mn-cs"/>
              </a:rPr>
              <a:t>Z</a:t>
            </a:r>
            <a:r>
              <a:rPr lang="zh-CN" altLang="zh-CN" sz="1200" kern="1200" dirty="0">
                <a:solidFill>
                  <a:schemeClr val="tx1"/>
                </a:solidFill>
                <a:effectLst/>
                <a:latin typeface="+mn-lt"/>
                <a:ea typeface="+mn-ea"/>
                <a:cs typeface="+mn-cs"/>
              </a:rPr>
              <a:t>中也包含有误报的交易（</a:t>
            </a:r>
            <a:r>
              <a:rPr lang="zh-CN" altLang="en-US" sz="1200" kern="1200" dirty="0">
                <a:solidFill>
                  <a:schemeClr val="tx1"/>
                </a:solidFill>
                <a:effectLst/>
                <a:latin typeface="+mn-lt"/>
                <a:ea typeface="+mn-ea"/>
                <a:cs typeface="+mn-cs"/>
              </a:rPr>
              <a:t>左图</a:t>
            </a:r>
            <a:r>
              <a:rPr lang="zh-CN" altLang="zh-CN" sz="1200" kern="1200" dirty="0">
                <a:solidFill>
                  <a:schemeClr val="tx1"/>
                </a:solidFill>
                <a:effectLst/>
                <a:latin typeface="+mn-lt"/>
                <a:ea typeface="+mn-ea"/>
                <a:cs typeface="+mn-cs"/>
              </a:rPr>
              <a:t>中紫色和深蓝色区域）</a:t>
            </a:r>
            <a:r>
              <a:rPr lang="zh-CN" altLang="en-US" sz="1200" kern="1200" dirty="0">
                <a:solidFill>
                  <a:schemeClr val="tx1"/>
                </a:solidFill>
                <a:effectLst/>
                <a:latin typeface="+mn-lt"/>
                <a:ea typeface="+mn-ea"/>
                <a:cs typeface="+mn-cs"/>
              </a:rPr>
              <a:t>，这个集合的</a:t>
            </a:r>
            <a:r>
              <a:rPr lang="en-US" altLang="zh-CN" sz="1200" kern="1200" dirty="0">
                <a:solidFill>
                  <a:schemeClr val="tx1"/>
                </a:solidFill>
                <a:effectLst/>
                <a:latin typeface="+mn-lt"/>
                <a:ea typeface="+mn-ea"/>
                <a:cs typeface="+mn-cs"/>
              </a:rPr>
              <a:t>size</a:t>
            </a:r>
            <a:r>
              <a:rPr lang="zh-CN" altLang="en-US" sz="1200" kern="1200" dirty="0">
                <a:solidFill>
                  <a:schemeClr val="tx1"/>
                </a:solidFill>
                <a:effectLst/>
                <a:latin typeface="+mn-lt"/>
                <a:ea typeface="+mn-ea"/>
                <a:cs typeface="+mn-cs"/>
              </a:rPr>
              <a:t>为</a:t>
            </a:r>
            <a:r>
              <a:rPr lang="en-US" altLang="zh-CN" sz="1200" kern="1200" dirty="0" err="1">
                <a:solidFill>
                  <a:schemeClr val="tx1"/>
                </a:solidFill>
                <a:effectLst/>
                <a:latin typeface="+mn-lt"/>
                <a:ea typeface="+mn-ea"/>
                <a:cs typeface="+mn-cs"/>
              </a:rPr>
              <a:t>n+a</a:t>
            </a:r>
            <a:r>
              <a:rPr lang="zh-CN" altLang="en-US" sz="1200" kern="1200" dirty="0">
                <a:solidFill>
                  <a:schemeClr val="tx1"/>
                </a:solidFill>
                <a:effectLst/>
                <a:latin typeface="+mn-lt"/>
                <a:ea typeface="+mn-ea"/>
                <a:cs typeface="+mn-cs"/>
              </a:rPr>
              <a:t>。</a:t>
            </a:r>
            <a:endParaRPr kumimoji="1" lang="zh-CN" altLang="en-US" dirty="0"/>
          </a:p>
        </p:txBody>
      </p:sp>
      <p:sp>
        <p:nvSpPr>
          <p:cNvPr id="4" name="灯片编号占位符 3"/>
          <p:cNvSpPr>
            <a:spLocks noGrp="1"/>
          </p:cNvSpPr>
          <p:nvPr>
            <p:ph type="sldNum" sz="quarter" idx="5"/>
          </p:nvPr>
        </p:nvSpPr>
        <p:spPr/>
        <p:txBody>
          <a:bodyPr/>
          <a:lstStyle/>
          <a:p>
            <a:fld id="{B8EDFCF6-1F13-644C-AE9C-0907E741A9B3}" type="slidenum">
              <a:rPr kumimoji="1" lang="zh-CN" altLang="en-US" smtClean="0"/>
              <a:t>23</a:t>
            </a:fld>
            <a:endParaRPr kumimoji="1" lang="zh-CN" altLang="en-US"/>
          </a:p>
        </p:txBody>
      </p:sp>
    </p:spTree>
    <p:extLst>
      <p:ext uri="{BB962C8B-B14F-4D97-AF65-F5344CB8AC3E}">
        <p14:creationId xmlns:p14="http://schemas.microsoft.com/office/powerpoint/2010/main" val="21197284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接收方根据</a:t>
            </a:r>
            <a:r>
              <a:rPr lang="en-US" altLang="zh-CN" sz="1200" b="1" kern="1200" dirty="0">
                <a:solidFill>
                  <a:schemeClr val="tx1"/>
                </a:solidFill>
                <a:effectLst/>
                <a:latin typeface="+mn-lt"/>
                <a:ea typeface="+mn-ea"/>
                <a:cs typeface="+mn-cs"/>
              </a:rPr>
              <a:t>Z</a:t>
            </a:r>
            <a:r>
              <a:rPr lang="zh-CN" altLang="zh-CN" sz="1200" kern="1200" dirty="0">
                <a:solidFill>
                  <a:schemeClr val="tx1"/>
                </a:solidFill>
                <a:effectLst/>
                <a:latin typeface="+mn-lt"/>
                <a:ea typeface="+mn-ea"/>
                <a:cs typeface="+mn-cs"/>
              </a:rPr>
              <a:t>创建一个</a:t>
            </a:r>
            <a:r>
              <a:rPr lang="en-US" altLang="zh-CN" sz="1200" kern="1200" dirty="0">
                <a:solidFill>
                  <a:schemeClr val="tx1"/>
                </a:solidFill>
                <a:effectLst/>
                <a:latin typeface="+mn-lt"/>
                <a:ea typeface="+mn-ea"/>
                <a:cs typeface="+mn-cs"/>
              </a:rPr>
              <a:t>IBLT </a:t>
            </a:r>
            <a:r>
              <a:rPr lang="en-US" altLang="zh-CN" sz="1200" b="1" kern="1200" dirty="0">
                <a:solidFill>
                  <a:schemeClr val="tx1"/>
                </a:solidFill>
                <a:effectLst/>
                <a:latin typeface="+mn-lt"/>
                <a:ea typeface="+mn-ea"/>
                <a:cs typeface="+mn-cs"/>
              </a:rPr>
              <a:t>I’</a:t>
            </a:r>
            <a:r>
              <a:rPr lang="zh-CN" altLang="zh-CN" sz="1200" kern="1200" dirty="0">
                <a:solidFill>
                  <a:schemeClr val="tx1"/>
                </a:solidFill>
                <a:effectLst/>
                <a:latin typeface="+mn-lt"/>
                <a:ea typeface="+mn-ea"/>
                <a:cs typeface="+mn-cs"/>
              </a:rPr>
              <a:t>，同时计算</a:t>
            </a:r>
            <a:r>
              <a:rPr lang="en-US" altLang="zh-CN" sz="1200" b="1" kern="1200" dirty="0">
                <a:solidFill>
                  <a:schemeClr val="tx1"/>
                </a:solidFill>
                <a:effectLst/>
                <a:latin typeface="+mn-lt"/>
                <a:ea typeface="+mn-ea"/>
                <a:cs typeface="+mn-cs"/>
              </a:rPr>
              <a:t>I</a:t>
            </a:r>
            <a:r>
              <a:rPr lang="zh-CN" altLang="zh-CN" sz="1200" kern="1200" dirty="0">
                <a:solidFill>
                  <a:schemeClr val="tx1"/>
                </a:solidFill>
                <a:effectLst/>
                <a:latin typeface="+mn-lt"/>
                <a:ea typeface="+mn-ea"/>
                <a:cs typeface="+mn-cs"/>
              </a:rPr>
              <a:t>和</a:t>
            </a:r>
            <a:r>
              <a:rPr lang="en-US" altLang="zh-CN" sz="1200" b="1" kern="1200" dirty="0">
                <a:solidFill>
                  <a:schemeClr val="tx1"/>
                </a:solidFill>
                <a:effectLst/>
                <a:latin typeface="+mn-lt"/>
                <a:ea typeface="+mn-ea"/>
                <a:cs typeface="+mn-cs"/>
              </a:rPr>
              <a:t>I’</a:t>
            </a:r>
            <a:r>
              <a:rPr lang="zh-CN" altLang="zh-CN" sz="1200" kern="1200" dirty="0">
                <a:solidFill>
                  <a:schemeClr val="tx1"/>
                </a:solidFill>
                <a:effectLst/>
                <a:latin typeface="+mn-lt"/>
                <a:ea typeface="+mn-ea"/>
                <a:cs typeface="+mn-cs"/>
              </a:rPr>
              <a:t>的对称差分，</a:t>
            </a:r>
            <a:r>
              <a:rPr lang="en-US" altLang="zh-CN" sz="1200" b="1" kern="1200" dirty="0">
                <a:solidFill>
                  <a:schemeClr val="tx1"/>
                </a:solidFill>
                <a:effectLst/>
                <a:latin typeface="+mn-lt"/>
                <a:ea typeface="+mn-ea"/>
                <a:cs typeface="+mn-cs"/>
              </a:rPr>
              <a:t>I</a:t>
            </a:r>
            <a:r>
              <a:rPr lang="zh-CN" altLang="zh-CN" sz="1200" kern="1200" dirty="0">
                <a:solidFill>
                  <a:schemeClr val="tx1"/>
                </a:solidFill>
                <a:effectLst/>
                <a:latin typeface="+mn-lt"/>
                <a:ea typeface="+mn-ea"/>
                <a:cs typeface="+mn-cs"/>
              </a:rPr>
              <a:t>△</a:t>
            </a:r>
            <a:r>
              <a:rPr lang="en-US" altLang="zh-CN" sz="1200" b="1" kern="1200" dirty="0">
                <a:solidFill>
                  <a:schemeClr val="tx1"/>
                </a:solidFill>
                <a:effectLst/>
                <a:latin typeface="+mn-lt"/>
                <a:ea typeface="+mn-ea"/>
                <a:cs typeface="+mn-cs"/>
              </a:rPr>
              <a:t>I’</a:t>
            </a:r>
            <a:r>
              <a:rPr lang="zh-CN" altLang="en-US" sz="1200" b="1" kern="1200" dirty="0">
                <a:solidFill>
                  <a:schemeClr val="tx1"/>
                </a:solidFill>
                <a:effectLst/>
                <a:latin typeface="+mn-lt"/>
                <a:ea typeface="+mn-ea"/>
                <a:cs typeface="+mn-cs"/>
              </a:rPr>
              <a:t>，这个算法我们之前也讲述过，即通过</a:t>
            </a:r>
            <a:r>
              <a:rPr lang="en-US" altLang="zh-CN" sz="1200" b="1" kern="1200" dirty="0">
                <a:solidFill>
                  <a:schemeClr val="tx1"/>
                </a:solidFill>
                <a:effectLst/>
                <a:latin typeface="+mn-lt"/>
                <a:ea typeface="+mn-ea"/>
                <a:cs typeface="+mn-cs"/>
              </a:rPr>
              <a:t>count</a:t>
            </a:r>
            <a:r>
              <a:rPr lang="zh-CN" altLang="en-US" sz="1200" b="1" kern="1200" dirty="0">
                <a:solidFill>
                  <a:schemeClr val="tx1"/>
                </a:solidFill>
                <a:effectLst/>
                <a:latin typeface="+mn-lt"/>
                <a:ea typeface="+mn-ea"/>
                <a:cs typeface="+mn-cs"/>
              </a:rPr>
              <a:t>为负</a:t>
            </a:r>
            <a:r>
              <a:rPr lang="en-US" altLang="zh-CN" sz="1200" b="1" kern="1200" dirty="0">
                <a:solidFill>
                  <a:schemeClr val="tx1"/>
                </a:solidFill>
                <a:effectLst/>
                <a:latin typeface="+mn-lt"/>
                <a:ea typeface="+mn-ea"/>
                <a:cs typeface="+mn-cs"/>
              </a:rPr>
              <a:t>1</a:t>
            </a:r>
            <a:r>
              <a:rPr lang="zh-CN" altLang="en-US" sz="1200" b="1" kern="1200" dirty="0">
                <a:solidFill>
                  <a:schemeClr val="tx1"/>
                </a:solidFill>
                <a:effectLst/>
                <a:latin typeface="+mn-lt"/>
                <a:ea typeface="+mn-ea"/>
                <a:cs typeface="+mn-cs"/>
              </a:rPr>
              <a:t>的表行进行处理</a:t>
            </a:r>
            <a:r>
              <a:rPr lang="zh-CN" altLang="zh-CN" sz="1200" kern="1200" dirty="0">
                <a:solidFill>
                  <a:schemeClr val="tx1"/>
                </a:solidFill>
                <a:effectLst/>
                <a:latin typeface="+mn-lt"/>
                <a:ea typeface="+mn-ea"/>
                <a:cs typeface="+mn-cs"/>
              </a:rPr>
              <a:t>。基于以上结果，</a:t>
            </a:r>
            <a:r>
              <a:rPr lang="zh-CN" altLang="en-US" sz="1200" kern="1200" dirty="0">
                <a:solidFill>
                  <a:schemeClr val="tx1"/>
                </a:solidFill>
                <a:effectLst/>
                <a:latin typeface="+mn-lt"/>
                <a:ea typeface="+mn-ea"/>
                <a:cs typeface="+mn-cs"/>
              </a:rPr>
              <a:t>我们可以知道哪些是误报的交易。</a:t>
            </a:r>
            <a:endParaRPr kumimoji="1" lang="zh-CN" altLang="en-US" dirty="0"/>
          </a:p>
        </p:txBody>
      </p:sp>
      <p:sp>
        <p:nvSpPr>
          <p:cNvPr id="4" name="灯片编号占位符 3"/>
          <p:cNvSpPr>
            <a:spLocks noGrp="1"/>
          </p:cNvSpPr>
          <p:nvPr>
            <p:ph type="sldNum" sz="quarter" idx="5"/>
          </p:nvPr>
        </p:nvSpPr>
        <p:spPr/>
        <p:txBody>
          <a:bodyPr/>
          <a:lstStyle/>
          <a:p>
            <a:fld id="{B8EDFCF6-1F13-644C-AE9C-0907E741A9B3}" type="slidenum">
              <a:rPr kumimoji="1" lang="zh-CN" altLang="en-US" smtClean="0"/>
              <a:t>24</a:t>
            </a:fld>
            <a:endParaRPr kumimoji="1" lang="zh-CN" altLang="en-US"/>
          </a:p>
        </p:txBody>
      </p:sp>
    </p:spTree>
    <p:extLst>
      <p:ext uri="{BB962C8B-B14F-4D97-AF65-F5344CB8AC3E}">
        <p14:creationId xmlns:p14="http://schemas.microsoft.com/office/powerpoint/2010/main" val="24580893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随后</a:t>
            </a:r>
            <a:r>
              <a:rPr lang="zh-CN" altLang="zh-CN" sz="1200" kern="1200" dirty="0">
                <a:solidFill>
                  <a:schemeClr val="tx1"/>
                </a:solidFill>
                <a:effectLst/>
                <a:latin typeface="+mn-lt"/>
                <a:ea typeface="+mn-ea"/>
                <a:cs typeface="+mn-cs"/>
              </a:rPr>
              <a:t>接收方调整候选集</a:t>
            </a:r>
            <a:r>
              <a:rPr lang="en-US" altLang="zh-CN" sz="1200" b="1" kern="1200" dirty="0">
                <a:solidFill>
                  <a:schemeClr val="tx1"/>
                </a:solidFill>
                <a:effectLst/>
                <a:latin typeface="+mn-lt"/>
                <a:ea typeface="+mn-ea"/>
                <a:cs typeface="+mn-cs"/>
              </a:rPr>
              <a:t>Z</a:t>
            </a:r>
            <a:r>
              <a:rPr lang="zh-CN" altLang="zh-CN" sz="1200" kern="1200" dirty="0">
                <a:solidFill>
                  <a:schemeClr val="tx1"/>
                </a:solidFill>
                <a:effectLst/>
                <a:latin typeface="+mn-lt"/>
                <a:ea typeface="+mn-ea"/>
                <a:cs typeface="+mn-cs"/>
              </a:rPr>
              <a:t>，验证区块头中的</a:t>
            </a:r>
            <a:r>
              <a:rPr lang="en-US" altLang="zh-CN" sz="1200" kern="1200" dirty="0">
                <a:solidFill>
                  <a:schemeClr val="tx1"/>
                </a:solidFill>
                <a:effectLst/>
                <a:latin typeface="+mn-lt"/>
                <a:ea typeface="+mn-ea"/>
                <a:cs typeface="+mn-cs"/>
              </a:rPr>
              <a:t>Merkle root</a:t>
            </a:r>
            <a:r>
              <a:rPr lang="zh-CN" altLang="zh-CN" sz="1200" kern="1200" dirty="0">
                <a:solidFill>
                  <a:schemeClr val="tx1"/>
                </a:solidFill>
                <a:effectLst/>
                <a:latin typeface="+mn-lt"/>
                <a:ea typeface="+mn-ea"/>
                <a:cs typeface="+mn-cs"/>
              </a:rPr>
              <a:t>，并解码区块。</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B8EDFCF6-1F13-644C-AE9C-0907E741A9B3}" type="slidenum">
              <a:rPr kumimoji="1" lang="zh-CN" altLang="en-US" smtClean="0"/>
              <a:t>25</a:t>
            </a:fld>
            <a:endParaRPr kumimoji="1" lang="zh-CN" altLang="en-US"/>
          </a:p>
        </p:txBody>
      </p:sp>
    </p:spTree>
    <p:extLst>
      <p:ext uri="{BB962C8B-B14F-4D97-AF65-F5344CB8AC3E}">
        <p14:creationId xmlns:p14="http://schemas.microsoft.com/office/powerpoint/2010/main" val="26239595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现在我们来对</a:t>
                </a:r>
                <a:r>
                  <a:rPr lang="en-US" altLang="zh-CN" sz="1200" b="1" kern="1200" dirty="0">
                    <a:solidFill>
                      <a:schemeClr val="tx1"/>
                    </a:solidFill>
                    <a:effectLst/>
                    <a:latin typeface="+mn-lt"/>
                    <a:ea typeface="+mn-ea"/>
                    <a:cs typeface="+mn-cs"/>
                  </a:rPr>
                  <a:t>Bloom filter S</a:t>
                </a:r>
                <a:r>
                  <a:rPr lang="zh-CN" altLang="zh-CN" sz="1200" b="1" kern="1200" dirty="0">
                    <a:solidFill>
                      <a:schemeClr val="tx1"/>
                    </a:solidFill>
                    <a:effectLst/>
                    <a:latin typeface="+mn-lt"/>
                    <a:ea typeface="+mn-ea"/>
                    <a:cs typeface="+mn-cs"/>
                  </a:rPr>
                  <a:t>和</a:t>
                </a:r>
                <a:r>
                  <a:rPr lang="en-US" altLang="zh-CN" sz="1200" b="1" kern="1200" dirty="0">
                    <a:solidFill>
                      <a:schemeClr val="tx1"/>
                    </a:solidFill>
                    <a:effectLst/>
                    <a:latin typeface="+mn-lt"/>
                    <a:ea typeface="+mn-ea"/>
                    <a:cs typeface="+mn-cs"/>
                  </a:rPr>
                  <a:t>IBLT I</a:t>
                </a:r>
                <a:r>
                  <a:rPr lang="zh-CN" altLang="zh-CN" sz="1200" b="1" kern="1200" dirty="0">
                    <a:solidFill>
                      <a:schemeClr val="tx1"/>
                    </a:solidFill>
                    <a:effectLst/>
                    <a:latin typeface="+mn-lt"/>
                    <a:ea typeface="+mn-ea"/>
                    <a:cs typeface="+mn-cs"/>
                  </a:rPr>
                  <a:t>的参数设置</a:t>
                </a:r>
                <a:r>
                  <a:rPr lang="zh-CN" altLang="en-US" sz="1200" b="1" kern="1200" dirty="0">
                    <a:solidFill>
                      <a:schemeClr val="tx1"/>
                    </a:solidFill>
                    <a:effectLst/>
                    <a:latin typeface="+mn-lt"/>
                    <a:ea typeface="+mn-ea"/>
                    <a:cs typeface="+mn-cs"/>
                  </a:rPr>
                  <a:t>进行叙述并进行数学上的证明。</a:t>
                </a:r>
                <a:r>
                  <a:rPr lang="zh-CN" altLang="zh-CN" sz="1200" kern="1200" dirty="0">
                    <a:solidFill>
                      <a:schemeClr val="tx1"/>
                    </a:solidFill>
                    <a:effectLst/>
                    <a:latin typeface="+mn-lt"/>
                    <a:ea typeface="+mn-ea"/>
                    <a:cs typeface="+mn-cs"/>
                  </a:rPr>
                  <a:t>当</a:t>
                </a:r>
                <a:r>
                  <a:rPr lang="en-US" altLang="zh-CN" sz="1200" kern="1200" dirty="0">
                    <a:solidFill>
                      <a:schemeClr val="tx1"/>
                    </a:solidFill>
                    <a:effectLst/>
                    <a:latin typeface="+mn-lt"/>
                    <a:ea typeface="+mn-ea"/>
                    <a:cs typeface="+mn-cs"/>
                  </a:rPr>
                  <a:t>Bloom filter S</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IBLT I</a:t>
                </a:r>
                <a:r>
                  <a:rPr lang="zh-CN" altLang="zh-CN" sz="1200" kern="1200" dirty="0">
                    <a:solidFill>
                      <a:schemeClr val="tx1"/>
                    </a:solidFill>
                    <a:effectLst/>
                    <a:latin typeface="+mn-lt"/>
                    <a:ea typeface="+mn-ea"/>
                    <a:cs typeface="+mn-cs"/>
                  </a:rPr>
                  <a:t>的总大小最小时，</a:t>
                </a:r>
                <a:r>
                  <a:rPr lang="en-US" altLang="zh-CN" sz="1200" kern="1200" dirty="0">
                    <a:solidFill>
                      <a:schemeClr val="tx1"/>
                    </a:solidFill>
                    <a:effectLst/>
                    <a:latin typeface="+mn-lt"/>
                    <a:ea typeface="+mn-ea"/>
                    <a:cs typeface="+mn-cs"/>
                  </a:rPr>
                  <a:t>Graphene</a:t>
                </a:r>
                <a:r>
                  <a:rPr lang="zh-CN" altLang="zh-CN" sz="1200" kern="1200" dirty="0">
                    <a:solidFill>
                      <a:schemeClr val="tx1"/>
                    </a:solidFill>
                    <a:effectLst/>
                    <a:latin typeface="+mn-lt"/>
                    <a:ea typeface="+mn-ea"/>
                    <a:cs typeface="+mn-cs"/>
                  </a:rPr>
                  <a:t>协议可以在网络上发送最少数量的数据。令</a:t>
                </a:r>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𝑇</m:t>
                    </m:r>
                    <m:r>
                      <a:rPr lang="en-US" altLang="zh-CN" sz="1200" i="1"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𝑇</m:t>
                        </m:r>
                      </m:e>
                      <m:sub>
                        <m:r>
                          <a:rPr lang="en-US" altLang="zh-CN" sz="1200" i="1" kern="1200">
                            <a:solidFill>
                              <a:schemeClr val="tx1"/>
                            </a:solidFill>
                            <a:effectLst/>
                            <a:latin typeface="Cambria Math" panose="02040503050406030204" pitchFamily="18" charset="0"/>
                            <a:ea typeface="+mn-ea"/>
                            <a:cs typeface="+mn-cs"/>
                          </a:rPr>
                          <m:t>𝐵𝐹</m:t>
                        </m:r>
                      </m:sub>
                    </m:sSub>
                    <m:r>
                      <a:rPr lang="en-US" altLang="zh-CN" sz="1200" i="1"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𝑇</m:t>
                        </m:r>
                      </m:e>
                      <m:sub>
                        <m:r>
                          <a:rPr lang="en-US" altLang="zh-CN" sz="1200" i="1" kern="1200">
                            <a:solidFill>
                              <a:schemeClr val="tx1"/>
                            </a:solidFill>
                            <a:effectLst/>
                            <a:latin typeface="Cambria Math" panose="02040503050406030204" pitchFamily="18" charset="0"/>
                            <a:ea typeface="+mn-ea"/>
                            <a:cs typeface="+mn-cs"/>
                          </a:rPr>
                          <m:t>𝐼</m:t>
                        </m:r>
                      </m:sub>
                    </m:sSub>
                  </m:oMath>
                </a14:m>
                <a:r>
                  <a:rPr lang="zh-CN" altLang="zh-CN" sz="1200" kern="1200" dirty="0">
                    <a:solidFill>
                      <a:schemeClr val="tx1"/>
                    </a:solidFill>
                    <a:effectLst/>
                    <a:latin typeface="+mn-lt"/>
                    <a:ea typeface="+mn-ea"/>
                    <a:cs typeface="+mn-cs"/>
                  </a:rPr>
                  <a:t>表示</a:t>
                </a:r>
                <a:r>
                  <a:rPr lang="en-US" altLang="zh-CN" sz="1200" kern="1200" dirty="0">
                    <a:solidFill>
                      <a:schemeClr val="tx1"/>
                    </a:solidFill>
                    <a:effectLst/>
                    <a:latin typeface="+mn-lt"/>
                    <a:ea typeface="+mn-ea"/>
                    <a:cs typeface="+mn-cs"/>
                  </a:rPr>
                  <a:t>Bloom filter</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IBLT</a:t>
                </a:r>
                <a:r>
                  <a:rPr lang="zh-CN" altLang="zh-CN" sz="1200" kern="1200" dirty="0">
                    <a:solidFill>
                      <a:schemeClr val="tx1"/>
                    </a:solidFill>
                    <a:effectLst/>
                    <a:latin typeface="+mn-lt"/>
                    <a:ea typeface="+mn-ea"/>
                    <a:cs typeface="+mn-cs"/>
                  </a:rPr>
                  <a:t>的总大小，</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𝑇</m:t>
                        </m:r>
                      </m:e>
                      <m:sub>
                        <m:r>
                          <a:rPr lang="en-US" altLang="zh-CN" sz="1200" i="1" kern="1200">
                            <a:solidFill>
                              <a:schemeClr val="tx1"/>
                            </a:solidFill>
                            <a:effectLst/>
                            <a:latin typeface="Cambria Math" panose="02040503050406030204" pitchFamily="18" charset="0"/>
                            <a:ea typeface="+mn-ea"/>
                            <a:cs typeface="+mn-cs"/>
                          </a:rPr>
                          <m:t>𝐵𝐹</m:t>
                        </m:r>
                      </m:sub>
                    </m:sSub>
                  </m:oMath>
                </a14:m>
                <a:r>
                  <a:rPr lang="zh-CN" altLang="zh-CN" sz="1200" kern="1200" dirty="0">
                    <a:solidFill>
                      <a:schemeClr val="tx1"/>
                    </a:solidFill>
                    <a:effectLst/>
                    <a:latin typeface="+mn-lt"/>
                    <a:ea typeface="+mn-ea"/>
                    <a:cs typeface="+mn-cs"/>
                  </a:rPr>
                  <a:t>为</a:t>
                </a:r>
                <a:r>
                  <a:rPr lang="en-US" altLang="zh-CN" sz="1200" kern="1200" dirty="0">
                    <a:solidFill>
                      <a:schemeClr val="tx1"/>
                    </a:solidFill>
                    <a:effectLst/>
                    <a:latin typeface="+mn-lt"/>
                    <a:ea typeface="+mn-ea"/>
                    <a:cs typeface="+mn-cs"/>
                  </a:rPr>
                  <a:t>Bloom filter</a:t>
                </a:r>
                <a:r>
                  <a:rPr lang="zh-CN" altLang="zh-CN" sz="1200" kern="1200" dirty="0">
                    <a:solidFill>
                      <a:schemeClr val="tx1"/>
                    </a:solidFill>
                    <a:effectLst/>
                    <a:latin typeface="+mn-lt"/>
                    <a:ea typeface="+mn-ea"/>
                    <a:cs typeface="+mn-cs"/>
                  </a:rPr>
                  <a:t>的字节数。当误报率为</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𝑓</m:t>
                        </m:r>
                      </m:e>
                      <m:sub>
                        <m:r>
                          <a:rPr lang="en-US" altLang="zh-CN" sz="1200" i="1" kern="1200">
                            <a:solidFill>
                              <a:schemeClr val="tx1"/>
                            </a:solidFill>
                            <a:effectLst/>
                            <a:latin typeface="Cambria Math" panose="02040503050406030204" pitchFamily="18" charset="0"/>
                            <a:ea typeface="+mn-ea"/>
                            <a:cs typeface="+mn-cs"/>
                          </a:rPr>
                          <m:t>𝑆</m:t>
                        </m:r>
                      </m:sub>
                    </m:sSub>
                  </m:oMath>
                </a14:m>
                <a:r>
                  <a:rPr lang="zh-CN" altLang="zh-CN" sz="1200" kern="1200" dirty="0">
                    <a:solidFill>
                      <a:schemeClr val="tx1"/>
                    </a:solidFill>
                    <a:effectLst/>
                    <a:latin typeface="+mn-lt"/>
                    <a:ea typeface="+mn-ea"/>
                    <a:cs typeface="+mn-cs"/>
                  </a:rPr>
                  <a:t>，插入</a:t>
                </a:r>
                <a:r>
                  <a:rPr lang="en-US" altLang="zh-CN" sz="1200" kern="1200" dirty="0">
                    <a:solidFill>
                      <a:schemeClr val="tx1"/>
                    </a:solidFill>
                    <a:effectLst/>
                    <a:latin typeface="+mn-lt"/>
                    <a:ea typeface="+mn-ea"/>
                    <a:cs typeface="+mn-cs"/>
                  </a:rPr>
                  <a:t>n</a:t>
                </a:r>
                <a:r>
                  <a:rPr lang="zh-CN" altLang="zh-CN" sz="1200" kern="1200" dirty="0">
                    <a:solidFill>
                      <a:schemeClr val="tx1"/>
                    </a:solidFill>
                    <a:effectLst/>
                    <a:latin typeface="+mn-lt"/>
                    <a:ea typeface="+mn-ea"/>
                    <a:cs typeface="+mn-cs"/>
                  </a:rPr>
                  <a:t>笔交易时，</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𝑇</m:t>
                        </m:r>
                      </m:e>
                      <m:sub>
                        <m:r>
                          <a:rPr lang="en-US" altLang="zh-CN" sz="1200" i="1" kern="1200">
                            <a:solidFill>
                              <a:schemeClr val="tx1"/>
                            </a:solidFill>
                            <a:effectLst/>
                            <a:latin typeface="Cambria Math" panose="02040503050406030204" pitchFamily="18" charset="0"/>
                            <a:ea typeface="+mn-ea"/>
                            <a:cs typeface="+mn-cs"/>
                          </a:rPr>
                          <m:t>𝐵𝐹</m:t>
                        </m:r>
                      </m:sub>
                    </m:sSub>
                    <m:r>
                      <a:rPr lang="en-US" altLang="zh-CN" sz="1200" i="1" kern="1200">
                        <a:solidFill>
                          <a:schemeClr val="tx1"/>
                        </a:solidFill>
                        <a:effectLst/>
                        <a:latin typeface="Cambria Math" panose="02040503050406030204" pitchFamily="18" charset="0"/>
                        <a:ea typeface="+mn-ea"/>
                        <a:cs typeface="+mn-cs"/>
                      </a:rPr>
                      <m:t>=</m:t>
                    </m:r>
                    <m:f>
                      <m:fPr>
                        <m:ctrlPr>
                          <a:rPr lang="zh-CN" altLang="zh-CN" sz="1200" i="1" kern="1200">
                            <a:solidFill>
                              <a:schemeClr val="tx1"/>
                            </a:solidFill>
                            <a:effectLst/>
                            <a:latin typeface="Cambria Math" panose="02040503050406030204" pitchFamily="18" charset="0"/>
                            <a:ea typeface="+mn-ea"/>
                            <a:cs typeface="+mn-cs"/>
                          </a:rPr>
                        </m:ctrlPr>
                      </m:fPr>
                      <m:num>
                        <m:r>
                          <a:rPr lang="zh-CN" altLang="en-US" sz="1200" i="1" kern="1200">
                            <a:solidFill>
                              <a:schemeClr val="tx1"/>
                            </a:solidFill>
                            <a:effectLst/>
                            <a:latin typeface="Cambria Math" panose="02040503050406030204" pitchFamily="18" charset="0"/>
                            <a:ea typeface="+mn-ea"/>
                            <a:cs typeface="+mn-cs"/>
                          </a:rPr>
                          <m:t>−</m:t>
                        </m:r>
                        <m:r>
                          <a:rPr lang="en-US" altLang="zh-CN" sz="1200" i="1" kern="1200">
                            <a:solidFill>
                              <a:schemeClr val="tx1"/>
                            </a:solidFill>
                            <a:effectLst/>
                            <a:latin typeface="Cambria Math" panose="02040503050406030204" pitchFamily="18" charset="0"/>
                            <a:ea typeface="+mn-ea"/>
                            <a:cs typeface="+mn-cs"/>
                          </a:rPr>
                          <m:t>𝑛</m:t>
                        </m:r>
                        <m:func>
                          <m:funcPr>
                            <m:ctrlPr>
                              <a:rPr lang="zh-CN" altLang="zh-CN" sz="1200" i="1" kern="1200">
                                <a:solidFill>
                                  <a:schemeClr val="tx1"/>
                                </a:solidFill>
                                <a:effectLst/>
                                <a:latin typeface="Cambria Math" panose="02040503050406030204" pitchFamily="18" charset="0"/>
                                <a:ea typeface="+mn-ea"/>
                                <a:cs typeface="+mn-cs"/>
                              </a:rPr>
                            </m:ctrlPr>
                          </m:funcPr>
                          <m:fName>
                            <m:r>
                              <m:rPr>
                                <m:sty m:val="p"/>
                              </m:rPr>
                              <a:rPr lang="en-US" altLang="zh-CN" sz="1200" kern="1200">
                                <a:solidFill>
                                  <a:schemeClr val="tx1"/>
                                </a:solidFill>
                                <a:effectLst/>
                                <a:latin typeface="Cambria Math" panose="02040503050406030204" pitchFamily="18" charset="0"/>
                                <a:ea typeface="+mn-ea"/>
                                <a:cs typeface="+mn-cs"/>
                              </a:rPr>
                              <m:t>ln</m:t>
                            </m:r>
                          </m:fName>
                          <m:e>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𝑓</m:t>
                                </m:r>
                              </m:e>
                              <m:sub>
                                <m:r>
                                  <a:rPr lang="en-US" altLang="zh-CN" sz="1200" i="1" kern="1200">
                                    <a:solidFill>
                                      <a:schemeClr val="tx1"/>
                                    </a:solidFill>
                                    <a:effectLst/>
                                    <a:latin typeface="Cambria Math" panose="02040503050406030204" pitchFamily="18" charset="0"/>
                                    <a:ea typeface="+mn-ea"/>
                                    <a:cs typeface="+mn-cs"/>
                                  </a:rPr>
                                  <m:t>𝑆</m:t>
                                </m:r>
                              </m:sub>
                            </m:sSub>
                          </m:e>
                        </m:func>
                      </m:num>
                      <m:den>
                        <m:r>
                          <a:rPr lang="en-US" altLang="zh-CN" sz="1200" i="1" kern="1200">
                            <a:solidFill>
                              <a:schemeClr val="tx1"/>
                            </a:solidFill>
                            <a:effectLst/>
                            <a:latin typeface="Cambria Math" panose="02040503050406030204" pitchFamily="18" charset="0"/>
                            <a:ea typeface="+mn-ea"/>
                            <a:cs typeface="+mn-cs"/>
                          </a:rPr>
                          <m:t>8(</m:t>
                        </m:r>
                        <m:sSup>
                          <m:sSupPr>
                            <m:ctrlPr>
                              <a:rPr lang="zh-CN" altLang="zh-CN" sz="1200" i="1" kern="1200">
                                <a:solidFill>
                                  <a:schemeClr val="tx1"/>
                                </a:solidFill>
                                <a:effectLst/>
                                <a:latin typeface="Cambria Math" panose="02040503050406030204" pitchFamily="18" charset="0"/>
                                <a:ea typeface="+mn-ea"/>
                                <a:cs typeface="+mn-cs"/>
                              </a:rPr>
                            </m:ctrlPr>
                          </m:sSupPr>
                          <m:e>
                            <m:func>
                              <m:funcPr>
                                <m:ctrlPr>
                                  <a:rPr lang="zh-CN" altLang="zh-CN" sz="1200" i="1" kern="1200">
                                    <a:solidFill>
                                      <a:schemeClr val="tx1"/>
                                    </a:solidFill>
                                    <a:effectLst/>
                                    <a:latin typeface="Cambria Math" panose="02040503050406030204" pitchFamily="18" charset="0"/>
                                    <a:ea typeface="+mn-ea"/>
                                    <a:cs typeface="+mn-cs"/>
                                  </a:rPr>
                                </m:ctrlPr>
                              </m:funcPr>
                              <m:fName>
                                <m:r>
                                  <m:rPr>
                                    <m:sty m:val="p"/>
                                  </m:rPr>
                                  <a:rPr lang="en-US" altLang="zh-CN" sz="1200" kern="1200">
                                    <a:solidFill>
                                      <a:schemeClr val="tx1"/>
                                    </a:solidFill>
                                    <a:effectLst/>
                                    <a:latin typeface="Cambria Math" panose="02040503050406030204" pitchFamily="18" charset="0"/>
                                    <a:ea typeface="+mn-ea"/>
                                    <a:cs typeface="+mn-cs"/>
                                  </a:rPr>
                                  <m:t>ln</m:t>
                                </m:r>
                              </m:fName>
                              <m:e>
                                <m:r>
                                  <a:rPr lang="en-US" altLang="zh-CN" sz="1200" i="1" kern="1200">
                                    <a:solidFill>
                                      <a:schemeClr val="tx1"/>
                                    </a:solidFill>
                                    <a:effectLst/>
                                    <a:latin typeface="Cambria Math" panose="02040503050406030204" pitchFamily="18" charset="0"/>
                                    <a:ea typeface="+mn-ea"/>
                                    <a:cs typeface="+mn-cs"/>
                                  </a:rPr>
                                  <m:t>2)</m:t>
                                </m:r>
                              </m:e>
                            </m:func>
                          </m:e>
                          <m:sup>
                            <m:r>
                              <a:rPr lang="en-US" altLang="zh-CN" sz="1200" i="1" kern="1200">
                                <a:solidFill>
                                  <a:schemeClr val="tx1"/>
                                </a:solidFill>
                                <a:effectLst/>
                                <a:latin typeface="Cambria Math" panose="02040503050406030204" pitchFamily="18" charset="0"/>
                                <a:ea typeface="+mn-ea"/>
                                <a:cs typeface="+mn-cs"/>
                              </a:rPr>
                              <m:t>2</m:t>
                            </m:r>
                          </m:sup>
                        </m:sSup>
                      </m:den>
                    </m:f>
                  </m:oMath>
                </a14:m>
                <a:r>
                  <a:rPr lang="zh-CN" altLang="en-US" sz="1200" kern="1200" dirty="0">
                    <a:solidFill>
                      <a:schemeClr val="tx1"/>
                    </a:solidFill>
                    <a:effectLst/>
                    <a:latin typeface="+mn-lt"/>
                    <a:ea typeface="+mn-ea"/>
                    <a:cs typeface="+mn-cs"/>
                  </a:rPr>
                  <a:t>，这个值我们在前文介绍过。</a:t>
                </a:r>
                <a:r>
                  <a:rPr lang="zh-CN" altLang="zh-CN" sz="1200" kern="1200" dirty="0">
                    <a:solidFill>
                      <a:schemeClr val="tx1"/>
                    </a:solidFill>
                    <a:effectLst/>
                    <a:latin typeface="+mn-lt"/>
                    <a:ea typeface="+mn-ea"/>
                    <a:cs typeface="+mn-cs"/>
                  </a:rPr>
                  <a:t>根据前面的介绍，从</a:t>
                </a:r>
                <a:r>
                  <a:rPr lang="en-US" altLang="zh-CN" sz="1200" kern="1200" dirty="0">
                    <a:solidFill>
                      <a:schemeClr val="tx1"/>
                    </a:solidFill>
                    <a:effectLst/>
                    <a:latin typeface="+mn-lt"/>
                    <a:ea typeface="+mn-ea"/>
                    <a:cs typeface="+mn-cs"/>
                  </a:rPr>
                  <a:t>IBLT</a:t>
                </a:r>
                <a:r>
                  <a:rPr lang="zh-CN" altLang="zh-CN" sz="1200" kern="1200" dirty="0">
                    <a:solidFill>
                      <a:schemeClr val="tx1"/>
                    </a:solidFill>
                    <a:effectLst/>
                    <a:latin typeface="+mn-lt"/>
                    <a:ea typeface="+mn-ea"/>
                    <a:cs typeface="+mn-cs"/>
                  </a:rPr>
                  <a:t>中可以解码得到</a:t>
                </a:r>
                <a14:m>
                  <m:oMath xmlns:m="http://schemas.openxmlformats.org/officeDocument/2006/math">
                    <m:sSup>
                      <m:sSupPr>
                        <m:ctrlPr>
                          <a:rPr lang="zh-CN" altLang="zh-CN" sz="1200" i="1" kern="1200">
                            <a:solidFill>
                              <a:schemeClr val="tx1"/>
                            </a:solidFill>
                            <a:effectLst/>
                            <a:latin typeface="Cambria Math" panose="02040503050406030204" pitchFamily="18" charset="0"/>
                            <a:ea typeface="+mn-ea"/>
                            <a:cs typeface="+mn-cs"/>
                          </a:rPr>
                        </m:ctrlPr>
                      </m:sSupPr>
                      <m:e>
                        <m:r>
                          <a:rPr lang="en-US" altLang="zh-CN" sz="1200" i="1" kern="1200">
                            <a:solidFill>
                              <a:schemeClr val="tx1"/>
                            </a:solidFill>
                            <a:effectLst/>
                            <a:latin typeface="Cambria Math" panose="02040503050406030204" pitchFamily="18" charset="0"/>
                            <a:ea typeface="+mn-ea"/>
                            <a:cs typeface="+mn-cs"/>
                          </a:rPr>
                          <m:t>𝑎</m:t>
                        </m:r>
                      </m:e>
                      <m:sup>
                        <m:r>
                          <a:rPr lang="en-US" altLang="zh-CN" sz="1200" i="1" kern="1200">
                            <a:solidFill>
                              <a:schemeClr val="tx1"/>
                            </a:solidFill>
                            <a:effectLst/>
                            <a:latin typeface="Cambria Math" panose="02040503050406030204" pitchFamily="18" charset="0"/>
                            <a:ea typeface="+mn-ea"/>
                            <a:cs typeface="+mn-cs"/>
                          </a:rPr>
                          <m:t>∗</m:t>
                        </m:r>
                      </m:sup>
                    </m:sSup>
                  </m:oMath>
                </a14:m>
                <a:r>
                  <a:rPr lang="zh-CN" altLang="zh-CN" sz="1200" kern="1200" dirty="0">
                    <a:solidFill>
                      <a:schemeClr val="tx1"/>
                    </a:solidFill>
                    <a:effectLst/>
                    <a:latin typeface="+mn-lt"/>
                    <a:ea typeface="+mn-ea"/>
                    <a:cs typeface="+mn-cs"/>
                  </a:rPr>
                  <a:t>笔交易，且</a:t>
                </a:r>
                <a14:m>
                  <m:oMath xmlns:m="http://schemas.openxmlformats.org/officeDocument/2006/math">
                    <m:sSup>
                      <m:sSupPr>
                        <m:ctrlPr>
                          <a:rPr lang="zh-CN" altLang="zh-CN" sz="1200" i="1" kern="1200">
                            <a:solidFill>
                              <a:schemeClr val="tx1"/>
                            </a:solidFill>
                            <a:effectLst/>
                            <a:latin typeface="Cambria Math" panose="02040503050406030204" pitchFamily="18" charset="0"/>
                            <a:ea typeface="+mn-ea"/>
                            <a:cs typeface="+mn-cs"/>
                          </a:rPr>
                        </m:ctrlPr>
                      </m:sSupPr>
                      <m:e>
                        <m:r>
                          <a:rPr lang="en-US" altLang="zh-CN" sz="1200" i="1" kern="1200">
                            <a:solidFill>
                              <a:schemeClr val="tx1"/>
                            </a:solidFill>
                            <a:effectLst/>
                            <a:latin typeface="Cambria Math" panose="02040503050406030204" pitchFamily="18" charset="0"/>
                            <a:ea typeface="+mn-ea"/>
                            <a:cs typeface="+mn-cs"/>
                          </a:rPr>
                          <m:t>𝑎</m:t>
                        </m:r>
                      </m:e>
                      <m:sup>
                        <m:r>
                          <a:rPr lang="en-US" altLang="zh-CN" sz="1200" i="1" kern="1200">
                            <a:solidFill>
                              <a:schemeClr val="tx1"/>
                            </a:solidFill>
                            <a:effectLst/>
                            <a:latin typeface="Cambria Math" panose="02040503050406030204" pitchFamily="18" charset="0"/>
                            <a:ea typeface="+mn-ea"/>
                            <a:cs typeface="+mn-cs"/>
                          </a:rPr>
                          <m:t>∗</m:t>
                        </m:r>
                      </m:sup>
                    </m:sSup>
                    <m:r>
                      <a:rPr lang="en-US" altLang="zh-CN" sz="1200" i="1" kern="1200">
                        <a:solidFill>
                          <a:schemeClr val="tx1"/>
                        </a:solidFill>
                        <a:effectLst/>
                        <a:latin typeface="Cambria Math" panose="02040503050406030204" pitchFamily="18" charset="0"/>
                        <a:ea typeface="+mn-ea"/>
                        <a:cs typeface="+mn-cs"/>
                      </a:rPr>
                      <m:t>&gt;</m:t>
                    </m:r>
                    <m:r>
                      <a:rPr lang="en-US" altLang="zh-CN" sz="1200" i="1" kern="1200">
                        <a:solidFill>
                          <a:schemeClr val="tx1"/>
                        </a:solidFill>
                        <a:effectLst/>
                        <a:latin typeface="Cambria Math" panose="02040503050406030204" pitchFamily="18" charset="0"/>
                        <a:ea typeface="+mn-ea"/>
                        <a:cs typeface="+mn-cs"/>
                      </a:rPr>
                      <m:t>𝑎</m:t>
                    </m:r>
                  </m:oMath>
                </a14:m>
                <a:r>
                  <a:rPr lang="zh-CN" altLang="zh-CN" sz="1200" kern="1200" dirty="0">
                    <a:solidFill>
                      <a:schemeClr val="tx1"/>
                    </a:solidFill>
                    <a:effectLst/>
                    <a:latin typeface="+mn-lt"/>
                    <a:ea typeface="+mn-ea"/>
                    <a:cs typeface="+mn-cs"/>
                  </a:rPr>
                  <a:t>的概率至少为</a:t>
                </a:r>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𝛽</m:t>
                    </m:r>
                  </m:oMath>
                </a14:m>
                <a:r>
                  <a:rPr lang="zh-CN" altLang="zh-CN" sz="1200" kern="1200" dirty="0">
                    <a:solidFill>
                      <a:schemeClr val="tx1"/>
                    </a:solidFill>
                    <a:effectLst/>
                    <a:latin typeface="+mn-lt"/>
                    <a:ea typeface="+mn-ea"/>
                    <a:cs typeface="+mn-cs"/>
                  </a:rPr>
                  <a:t>。令</a:t>
                </a:r>
                <a14:m>
                  <m:oMath xmlns:m="http://schemas.openxmlformats.org/officeDocument/2006/math">
                    <m:sSup>
                      <m:sSupPr>
                        <m:ctrlPr>
                          <a:rPr lang="zh-CN" altLang="zh-CN" sz="1200" i="1" kern="1200">
                            <a:solidFill>
                              <a:schemeClr val="tx1"/>
                            </a:solidFill>
                            <a:effectLst/>
                            <a:latin typeface="Cambria Math" panose="02040503050406030204" pitchFamily="18" charset="0"/>
                            <a:ea typeface="+mn-ea"/>
                            <a:cs typeface="+mn-cs"/>
                          </a:rPr>
                        </m:ctrlPr>
                      </m:sSupPr>
                      <m:e>
                        <m:r>
                          <a:rPr lang="en-US" altLang="zh-CN" sz="1200" i="1" kern="1200">
                            <a:solidFill>
                              <a:schemeClr val="tx1"/>
                            </a:solidFill>
                            <a:effectLst/>
                            <a:latin typeface="Cambria Math" panose="02040503050406030204" pitchFamily="18" charset="0"/>
                            <a:ea typeface="+mn-ea"/>
                            <a:cs typeface="+mn-cs"/>
                          </a:rPr>
                          <m:t>𝑎</m:t>
                        </m:r>
                      </m:e>
                      <m:sup>
                        <m:r>
                          <a:rPr lang="en-US" altLang="zh-CN" sz="1200" i="1" kern="1200">
                            <a:solidFill>
                              <a:schemeClr val="tx1"/>
                            </a:solidFill>
                            <a:effectLst/>
                            <a:latin typeface="Cambria Math" panose="02040503050406030204" pitchFamily="18" charset="0"/>
                            <a:ea typeface="+mn-ea"/>
                            <a:cs typeface="+mn-cs"/>
                          </a:rPr>
                          <m:t>∗</m:t>
                        </m:r>
                      </m:sup>
                    </m:sSup>
                    <m:r>
                      <a:rPr lang="en-US" altLang="zh-CN" sz="1200" i="1" kern="1200">
                        <a:solidFill>
                          <a:schemeClr val="tx1"/>
                        </a:solidFill>
                        <a:effectLst/>
                        <a:latin typeface="Cambria Math" panose="02040503050406030204" pitchFamily="18" charset="0"/>
                        <a:ea typeface="+mn-ea"/>
                        <a:cs typeface="+mn-cs"/>
                      </a:rPr>
                      <m:t>=(1+</m:t>
                    </m:r>
                    <m:r>
                      <a:rPr lang="en-US" altLang="zh-CN" sz="1200" i="1" kern="1200">
                        <a:solidFill>
                          <a:schemeClr val="tx1"/>
                        </a:solidFill>
                        <a:effectLst/>
                        <a:latin typeface="Cambria Math" panose="02040503050406030204" pitchFamily="18" charset="0"/>
                        <a:ea typeface="+mn-ea"/>
                        <a:cs typeface="+mn-cs"/>
                      </a:rPr>
                      <m:t>𝛿</m:t>
                    </m:r>
                    <m:r>
                      <a:rPr lang="en-US" altLang="zh-CN" sz="1200" i="1" kern="1200">
                        <a:solidFill>
                          <a:schemeClr val="tx1"/>
                        </a:solidFill>
                        <a:effectLst/>
                        <a:latin typeface="Cambria Math" panose="02040503050406030204" pitchFamily="18" charset="0"/>
                        <a:ea typeface="+mn-ea"/>
                        <a:cs typeface="+mn-cs"/>
                      </a:rPr>
                      <m:t>)</m:t>
                    </m:r>
                    <m:r>
                      <a:rPr lang="en-US" altLang="zh-CN" sz="1200" i="1" kern="1200">
                        <a:solidFill>
                          <a:schemeClr val="tx1"/>
                        </a:solidFill>
                        <a:effectLst/>
                        <a:latin typeface="Cambria Math" panose="02040503050406030204" pitchFamily="18" charset="0"/>
                        <a:ea typeface="+mn-ea"/>
                        <a:cs typeface="+mn-cs"/>
                      </a:rPr>
                      <m:t>𝑎</m:t>
                    </m:r>
                  </m:oMath>
                </a14:m>
                <a:r>
                  <a:rPr lang="zh-CN" altLang="zh-CN" sz="1200" kern="1200" dirty="0">
                    <a:solidFill>
                      <a:schemeClr val="tx1"/>
                    </a:solidFill>
                    <a:effectLst/>
                    <a:latin typeface="+mn-lt"/>
                    <a:ea typeface="+mn-ea"/>
                    <a:cs typeface="+mn-cs"/>
                  </a:rPr>
                  <a:t>，</a:t>
                </a:r>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𝛿</m:t>
                    </m:r>
                  </m:oMath>
                </a14:m>
                <a:r>
                  <a:rPr lang="zh-CN" altLang="en-US" sz="1200" kern="1200" dirty="0">
                    <a:solidFill>
                      <a:schemeClr val="tx1"/>
                    </a:solidFill>
                    <a:effectLst/>
                    <a:latin typeface="+mn-lt"/>
                    <a:ea typeface="+mn-ea"/>
                    <a:cs typeface="+mn-cs"/>
                  </a:rPr>
                  <a:t>的大小</a:t>
                </a:r>
                <a:r>
                  <a:rPr lang="zh-CN" altLang="zh-CN" sz="1200" kern="1200" dirty="0">
                    <a:solidFill>
                      <a:schemeClr val="tx1"/>
                    </a:solidFill>
                    <a:effectLst/>
                    <a:latin typeface="+mn-lt"/>
                    <a:ea typeface="+mn-ea"/>
                    <a:cs typeface="+mn-cs"/>
                  </a:rPr>
                  <a:t>取决于</a:t>
                </a:r>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𝛽</m:t>
                    </m:r>
                  </m:oMath>
                </a14:m>
                <a:r>
                  <a:rPr lang="zh-CN" altLang="zh-CN" sz="1200" kern="1200" dirty="0">
                    <a:solidFill>
                      <a:schemeClr val="tx1"/>
                    </a:solidFill>
                    <a:effectLst/>
                    <a:latin typeface="+mn-lt"/>
                    <a:ea typeface="+mn-ea"/>
                    <a:cs typeface="+mn-cs"/>
                  </a:rPr>
                  <a:t>。一个</a:t>
                </a:r>
                <a:r>
                  <a:rPr lang="en-US" altLang="zh-CN" sz="1200" kern="1200" dirty="0">
                    <a:solidFill>
                      <a:schemeClr val="tx1"/>
                    </a:solidFill>
                    <a:effectLst/>
                    <a:latin typeface="+mn-lt"/>
                    <a:ea typeface="+mn-ea"/>
                    <a:cs typeface="+mn-cs"/>
                  </a:rPr>
                  <a:t>IBLT</a:t>
                </a:r>
                <a:r>
                  <a:rPr lang="zh-CN" altLang="zh-CN" sz="1200" kern="1200" dirty="0">
                    <a:solidFill>
                      <a:schemeClr val="tx1"/>
                    </a:solidFill>
                    <a:effectLst/>
                    <a:latin typeface="+mn-lt"/>
                    <a:ea typeface="+mn-ea"/>
                    <a:cs typeface="+mn-cs"/>
                  </a:rPr>
                  <a:t>的大小是两个部分的乘积，一部分是从一个对称差分中恢复得到的交易数，另一部分是一个因子</a:t>
                </a:r>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𝜏</m:t>
                    </m:r>
                  </m:oMath>
                </a14:m>
                <a:r>
                  <a:rPr lang="zh-CN" altLang="zh-CN" sz="1200" kern="1200" dirty="0">
                    <a:solidFill>
                      <a:schemeClr val="tx1"/>
                    </a:solidFill>
                    <a:effectLst/>
                    <a:latin typeface="+mn-lt"/>
                    <a:ea typeface="+mn-ea"/>
                    <a:cs typeface="+mn-cs"/>
                  </a:rPr>
                  <a:t>，用来确保一定的解码成功率</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这个</a:t>
                </a:r>
                <a14:m>
                  <m:oMath xmlns:m="http://schemas.openxmlformats.org/officeDocument/2006/math">
                    <m:r>
                      <a:rPr lang="en-US" altLang="zh-CN" sz="1200" i="1" kern="1200" smtClean="0">
                        <a:solidFill>
                          <a:schemeClr val="tx1"/>
                        </a:solidFill>
                        <a:effectLst/>
                        <a:latin typeface="Cambria Math" panose="02040503050406030204" pitchFamily="18" charset="0"/>
                        <a:ea typeface="+mn-ea"/>
                        <a:cs typeface="+mn-cs"/>
                      </a:rPr>
                      <m:t>𝜏</m:t>
                    </m:r>
                  </m:oMath>
                </a14:m>
                <a:r>
                  <a:rPr lang="zh-CN" altLang="en-US" sz="1200" kern="1200" dirty="0">
                    <a:solidFill>
                      <a:schemeClr val="tx1"/>
                    </a:solidFill>
                    <a:effectLst/>
                    <a:latin typeface="+mn-lt"/>
                    <a:ea typeface="+mn-ea"/>
                    <a:cs typeface="+mn-cs"/>
                  </a:rPr>
                  <a:t>我们在后面介绍如何求解</a:t>
                </a:r>
                <a:r>
                  <a:rPr lang="zh-CN" altLang="zh-CN" sz="1200" kern="1200" dirty="0">
                    <a:solidFill>
                      <a:schemeClr val="tx1"/>
                    </a:solidFill>
                    <a:effectLst/>
                    <a:latin typeface="+mn-lt"/>
                    <a:ea typeface="+mn-ea"/>
                    <a:cs typeface="+mn-cs"/>
                  </a:rPr>
                  <a:t>。因此，当</a:t>
                </a:r>
                <a:r>
                  <a:rPr lang="en-US" altLang="zh-CN" sz="1200" kern="1200" dirty="0">
                    <a:solidFill>
                      <a:schemeClr val="tx1"/>
                    </a:solidFill>
                    <a:effectLst/>
                    <a:latin typeface="+mn-lt"/>
                    <a:ea typeface="+mn-ea"/>
                    <a:cs typeface="+mn-cs"/>
                  </a:rPr>
                  <a:t>IBLT</a:t>
                </a:r>
                <a:r>
                  <a:rPr lang="zh-CN" altLang="zh-CN" sz="1200" kern="1200" dirty="0">
                    <a:solidFill>
                      <a:schemeClr val="tx1"/>
                    </a:solidFill>
                    <a:effectLst/>
                    <a:latin typeface="+mn-lt"/>
                    <a:ea typeface="+mn-ea"/>
                    <a:cs typeface="+mn-cs"/>
                  </a:rPr>
                  <a:t>中每个</a:t>
                </a:r>
                <a:r>
                  <a:rPr lang="en-US" altLang="zh-CN" sz="1200" kern="1200" dirty="0">
                    <a:solidFill>
                      <a:schemeClr val="tx1"/>
                    </a:solidFill>
                    <a:effectLst/>
                    <a:latin typeface="+mn-lt"/>
                    <a:ea typeface="+mn-ea"/>
                    <a:cs typeface="+mn-cs"/>
                  </a:rPr>
                  <a:t>cell</a:t>
                </a:r>
                <a:r>
                  <a:rPr lang="zh-CN" altLang="zh-CN" sz="1200" kern="1200" dirty="0">
                    <a:solidFill>
                      <a:schemeClr val="tx1"/>
                    </a:solidFill>
                    <a:effectLst/>
                    <a:latin typeface="+mn-lt"/>
                    <a:ea typeface="+mn-ea"/>
                    <a:cs typeface="+mn-cs"/>
                  </a:rPr>
                  <a:t>的大小为</a:t>
                </a:r>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𝑟</m:t>
                    </m:r>
                  </m:oMath>
                </a14:m>
                <a:r>
                  <a:rPr lang="zh-CN" altLang="zh-CN" sz="1200" kern="1200" dirty="0">
                    <a:solidFill>
                      <a:schemeClr val="tx1"/>
                    </a:solidFill>
                    <a:effectLst/>
                    <a:latin typeface="+mn-lt"/>
                    <a:ea typeface="+mn-ea"/>
                    <a:cs typeface="+mn-cs"/>
                  </a:rPr>
                  <a:t>字节时，有</a:t>
                </a:r>
                <a:r>
                  <a:rPr lang="en-US" altLang="zh-CN" sz="1200" kern="1200" dirty="0" err="1">
                    <a:solidFill>
                      <a:schemeClr val="tx1"/>
                    </a:solidFill>
                    <a:effectLst/>
                    <a:latin typeface="+mn-lt"/>
                    <a:ea typeface="+mn-ea"/>
                    <a:cs typeface="+mn-cs"/>
                  </a:rPr>
                  <a:t>Ti</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若令</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𝑓</m:t>
                        </m:r>
                      </m:e>
                      <m:sub>
                        <m:r>
                          <a:rPr lang="en-US" altLang="zh-CN" sz="1200" i="1" kern="1200">
                            <a:solidFill>
                              <a:schemeClr val="tx1"/>
                            </a:solidFill>
                            <a:effectLst/>
                            <a:latin typeface="Cambria Math" panose="02040503050406030204" pitchFamily="18" charset="0"/>
                            <a:ea typeface="+mn-ea"/>
                            <a:cs typeface="+mn-cs"/>
                          </a:rPr>
                          <m:t>𝑆</m:t>
                        </m:r>
                      </m:sub>
                    </m:sSub>
                    <m:r>
                      <a:rPr lang="en-US" altLang="zh-CN" sz="1200" i="1" kern="1200">
                        <a:solidFill>
                          <a:schemeClr val="tx1"/>
                        </a:solidFill>
                        <a:effectLst/>
                        <a:latin typeface="Cambria Math" panose="02040503050406030204" pitchFamily="18" charset="0"/>
                        <a:ea typeface="+mn-ea"/>
                        <a:cs typeface="+mn-cs"/>
                      </a:rPr>
                      <m:t>=</m:t>
                    </m:r>
                    <m:f>
                      <m:fPr>
                        <m:ctrlPr>
                          <a:rPr lang="zh-CN" altLang="zh-CN" sz="1200" i="1" kern="1200">
                            <a:solidFill>
                              <a:schemeClr val="tx1"/>
                            </a:solidFill>
                            <a:effectLst/>
                            <a:latin typeface="Cambria Math" panose="02040503050406030204" pitchFamily="18" charset="0"/>
                            <a:ea typeface="+mn-ea"/>
                            <a:cs typeface="+mn-cs"/>
                          </a:rPr>
                        </m:ctrlPr>
                      </m:fPr>
                      <m:num>
                        <m:r>
                          <a:rPr lang="en-US" altLang="zh-CN" sz="1200" i="1" kern="1200">
                            <a:solidFill>
                              <a:schemeClr val="tx1"/>
                            </a:solidFill>
                            <a:effectLst/>
                            <a:latin typeface="Cambria Math" panose="02040503050406030204" pitchFamily="18" charset="0"/>
                            <a:ea typeface="+mn-ea"/>
                            <a:cs typeface="+mn-cs"/>
                          </a:rPr>
                          <m:t>𝑎</m:t>
                        </m:r>
                      </m:num>
                      <m:den>
                        <m:r>
                          <a:rPr lang="en-US" altLang="zh-CN" sz="1200" i="1" kern="1200">
                            <a:solidFill>
                              <a:schemeClr val="tx1"/>
                            </a:solidFill>
                            <a:effectLst/>
                            <a:latin typeface="Cambria Math" panose="02040503050406030204" pitchFamily="18" charset="0"/>
                            <a:ea typeface="+mn-ea"/>
                            <a:cs typeface="+mn-cs"/>
                          </a:rPr>
                          <m:t>𝑚</m:t>
                        </m:r>
                        <m:r>
                          <a:rPr lang="en-US" altLang="zh-CN" sz="1200" i="1" kern="1200">
                            <a:solidFill>
                              <a:schemeClr val="tx1"/>
                            </a:solidFill>
                            <a:effectLst/>
                            <a:latin typeface="Cambria Math" panose="02040503050406030204" pitchFamily="18" charset="0"/>
                            <a:ea typeface="+mn-ea"/>
                            <a:cs typeface="+mn-cs"/>
                          </a:rPr>
                          <m:t>−</m:t>
                        </m:r>
                        <m:r>
                          <a:rPr lang="en-US" altLang="zh-CN" sz="1200" i="1" kern="1200">
                            <a:solidFill>
                              <a:schemeClr val="tx1"/>
                            </a:solidFill>
                            <a:effectLst/>
                            <a:latin typeface="Cambria Math" panose="02040503050406030204" pitchFamily="18" charset="0"/>
                            <a:ea typeface="+mn-ea"/>
                            <a:cs typeface="+mn-cs"/>
                          </a:rPr>
                          <m:t>𝑛</m:t>
                        </m:r>
                      </m:den>
                    </m:f>
                  </m:oMath>
                </a14:m>
                <a:r>
                  <a:rPr lang="zh-CN" altLang="zh-CN" sz="1200" kern="1200" dirty="0">
                    <a:solidFill>
                      <a:schemeClr val="tx1"/>
                    </a:solidFill>
                    <a:effectLst/>
                    <a:latin typeface="+mn-lt"/>
                    <a:ea typeface="+mn-ea"/>
                    <a:cs typeface="+mn-cs"/>
                  </a:rPr>
                  <a:t>，则</a:t>
                </a:r>
                <a:r>
                  <a:rPr lang="en-US" altLang="zh-CN" sz="1200" kern="1200" dirty="0">
                    <a:solidFill>
                      <a:schemeClr val="tx1"/>
                    </a:solidFill>
                    <a:effectLst/>
                    <a:latin typeface="+mn-lt"/>
                    <a:ea typeface="+mn-ea"/>
                    <a:cs typeface="+mn-cs"/>
                  </a:rPr>
                  <a:t>Bloom filter</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IBLT</a:t>
                </a:r>
                <a:r>
                  <a:rPr lang="zh-CN" altLang="zh-CN" sz="1200" kern="1200" dirty="0">
                    <a:solidFill>
                      <a:schemeClr val="tx1"/>
                    </a:solidFill>
                    <a:effectLst/>
                    <a:latin typeface="+mn-lt"/>
                    <a:ea typeface="+mn-ea"/>
                    <a:cs typeface="+mn-cs"/>
                  </a:rPr>
                  <a:t>的总字节数为</a:t>
                </a:r>
                <a:r>
                  <a:rPr lang="en-US" altLang="zh-CN" sz="1200" kern="1200" dirty="0">
                    <a:solidFill>
                      <a:schemeClr val="tx1"/>
                    </a:solidFill>
                    <a:effectLst/>
                    <a:latin typeface="+mn-lt"/>
                    <a:ea typeface="+mn-ea"/>
                    <a:cs typeface="+mn-cs"/>
                  </a:rPr>
                  <a:t>T=</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现在我们来对</a:t>
                </a:r>
                <a:r>
                  <a:rPr lang="en-US" altLang="zh-CN" sz="1200" b="1" kern="1200" dirty="0">
                    <a:solidFill>
                      <a:schemeClr val="tx1"/>
                    </a:solidFill>
                    <a:effectLst/>
                    <a:latin typeface="+mn-lt"/>
                    <a:ea typeface="+mn-ea"/>
                    <a:cs typeface="+mn-cs"/>
                  </a:rPr>
                  <a:t>Bloom filter S</a:t>
                </a:r>
                <a:r>
                  <a:rPr lang="zh-CN" altLang="zh-CN" sz="1200" b="1" kern="1200" dirty="0">
                    <a:solidFill>
                      <a:schemeClr val="tx1"/>
                    </a:solidFill>
                    <a:effectLst/>
                    <a:latin typeface="+mn-lt"/>
                    <a:ea typeface="+mn-ea"/>
                    <a:cs typeface="+mn-cs"/>
                  </a:rPr>
                  <a:t>和</a:t>
                </a:r>
                <a:r>
                  <a:rPr lang="en-US" altLang="zh-CN" sz="1200" b="1" kern="1200" dirty="0">
                    <a:solidFill>
                      <a:schemeClr val="tx1"/>
                    </a:solidFill>
                    <a:effectLst/>
                    <a:latin typeface="+mn-lt"/>
                    <a:ea typeface="+mn-ea"/>
                    <a:cs typeface="+mn-cs"/>
                  </a:rPr>
                  <a:t>IBLT I</a:t>
                </a:r>
                <a:r>
                  <a:rPr lang="zh-CN" altLang="zh-CN" sz="1200" b="1" kern="1200" dirty="0">
                    <a:solidFill>
                      <a:schemeClr val="tx1"/>
                    </a:solidFill>
                    <a:effectLst/>
                    <a:latin typeface="+mn-lt"/>
                    <a:ea typeface="+mn-ea"/>
                    <a:cs typeface="+mn-cs"/>
                  </a:rPr>
                  <a:t>的参数设置</a:t>
                </a:r>
                <a:r>
                  <a:rPr lang="zh-CN" altLang="en-US" sz="1200" b="1" kern="1200" dirty="0">
                    <a:solidFill>
                      <a:schemeClr val="tx1"/>
                    </a:solidFill>
                    <a:effectLst/>
                    <a:latin typeface="+mn-lt"/>
                    <a:ea typeface="+mn-ea"/>
                    <a:cs typeface="+mn-cs"/>
                  </a:rPr>
                  <a:t>进行叙述并进行数学上的证明。</a:t>
                </a:r>
                <a:r>
                  <a:rPr lang="zh-CN" altLang="zh-CN" sz="1200" kern="1200" dirty="0">
                    <a:solidFill>
                      <a:schemeClr val="tx1"/>
                    </a:solidFill>
                    <a:effectLst/>
                    <a:latin typeface="+mn-lt"/>
                    <a:ea typeface="+mn-ea"/>
                    <a:cs typeface="+mn-cs"/>
                  </a:rPr>
                  <a:t>当</a:t>
                </a:r>
                <a:r>
                  <a:rPr lang="en-US" altLang="zh-CN" sz="1200" kern="1200" dirty="0">
                    <a:solidFill>
                      <a:schemeClr val="tx1"/>
                    </a:solidFill>
                    <a:effectLst/>
                    <a:latin typeface="+mn-lt"/>
                    <a:ea typeface="+mn-ea"/>
                    <a:cs typeface="+mn-cs"/>
                  </a:rPr>
                  <a:t>Bloom filter S</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IBLT I</a:t>
                </a:r>
                <a:r>
                  <a:rPr lang="zh-CN" altLang="zh-CN" sz="1200" kern="1200" dirty="0">
                    <a:solidFill>
                      <a:schemeClr val="tx1"/>
                    </a:solidFill>
                    <a:effectLst/>
                    <a:latin typeface="+mn-lt"/>
                    <a:ea typeface="+mn-ea"/>
                    <a:cs typeface="+mn-cs"/>
                  </a:rPr>
                  <a:t>的总大小最小时，</a:t>
                </a:r>
                <a:r>
                  <a:rPr lang="en-US" altLang="zh-CN" sz="1200" kern="1200" dirty="0">
                    <a:solidFill>
                      <a:schemeClr val="tx1"/>
                    </a:solidFill>
                    <a:effectLst/>
                    <a:latin typeface="+mn-lt"/>
                    <a:ea typeface="+mn-ea"/>
                    <a:cs typeface="+mn-cs"/>
                  </a:rPr>
                  <a:t>Graphene</a:t>
                </a:r>
                <a:r>
                  <a:rPr lang="zh-CN" altLang="zh-CN" sz="1200" kern="1200" dirty="0">
                    <a:solidFill>
                      <a:schemeClr val="tx1"/>
                    </a:solidFill>
                    <a:effectLst/>
                    <a:latin typeface="+mn-lt"/>
                    <a:ea typeface="+mn-ea"/>
                    <a:cs typeface="+mn-cs"/>
                  </a:rPr>
                  <a:t>协议可以在网络上发送最少数量的数据。令</a:t>
                </a:r>
                <a:r>
                  <a:rPr lang="en-US" altLang="zh-CN" sz="1200" i="0" kern="1200">
                    <a:solidFill>
                      <a:schemeClr val="tx1"/>
                    </a:solidFill>
                    <a:effectLst/>
                    <a:latin typeface="+mn-lt"/>
                    <a:ea typeface="+mn-ea"/>
                    <a:cs typeface="+mn-cs"/>
                  </a:rPr>
                  <a:t>𝑇=𝑇</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𝐵𝐹+𝑇</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𝐼</a:t>
                </a:r>
                <a:r>
                  <a:rPr lang="zh-CN" altLang="zh-CN" sz="1200" kern="1200" dirty="0">
                    <a:solidFill>
                      <a:schemeClr val="tx1"/>
                    </a:solidFill>
                    <a:effectLst/>
                    <a:latin typeface="+mn-lt"/>
                    <a:ea typeface="+mn-ea"/>
                    <a:cs typeface="+mn-cs"/>
                  </a:rPr>
                  <a:t>表示</a:t>
                </a:r>
                <a:r>
                  <a:rPr lang="en-US" altLang="zh-CN" sz="1200" kern="1200" dirty="0">
                    <a:solidFill>
                      <a:schemeClr val="tx1"/>
                    </a:solidFill>
                    <a:effectLst/>
                    <a:latin typeface="+mn-lt"/>
                    <a:ea typeface="+mn-ea"/>
                    <a:cs typeface="+mn-cs"/>
                  </a:rPr>
                  <a:t>Bloom filter</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IBLT</a:t>
                </a:r>
                <a:r>
                  <a:rPr lang="zh-CN" altLang="zh-CN" sz="1200" kern="1200" dirty="0">
                    <a:solidFill>
                      <a:schemeClr val="tx1"/>
                    </a:solidFill>
                    <a:effectLst/>
                    <a:latin typeface="+mn-lt"/>
                    <a:ea typeface="+mn-ea"/>
                    <a:cs typeface="+mn-cs"/>
                  </a:rPr>
                  <a:t>的总大小，</a:t>
                </a:r>
                <a:r>
                  <a:rPr lang="en-US" altLang="zh-CN" sz="1200" i="0" kern="1200">
                    <a:solidFill>
                      <a:schemeClr val="tx1"/>
                    </a:solidFill>
                    <a:effectLst/>
                    <a:latin typeface="+mn-lt"/>
                    <a:ea typeface="+mn-ea"/>
                    <a:cs typeface="+mn-cs"/>
                  </a:rPr>
                  <a:t>𝑇</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𝐵𝐹</a:t>
                </a:r>
                <a:r>
                  <a:rPr lang="zh-CN" altLang="zh-CN" sz="1200" kern="1200" dirty="0">
                    <a:solidFill>
                      <a:schemeClr val="tx1"/>
                    </a:solidFill>
                    <a:effectLst/>
                    <a:latin typeface="+mn-lt"/>
                    <a:ea typeface="+mn-ea"/>
                    <a:cs typeface="+mn-cs"/>
                  </a:rPr>
                  <a:t>为</a:t>
                </a:r>
                <a:r>
                  <a:rPr lang="en-US" altLang="zh-CN" sz="1200" kern="1200" dirty="0">
                    <a:solidFill>
                      <a:schemeClr val="tx1"/>
                    </a:solidFill>
                    <a:effectLst/>
                    <a:latin typeface="+mn-lt"/>
                    <a:ea typeface="+mn-ea"/>
                    <a:cs typeface="+mn-cs"/>
                  </a:rPr>
                  <a:t>Bloom filter</a:t>
                </a:r>
                <a:r>
                  <a:rPr lang="zh-CN" altLang="zh-CN" sz="1200" kern="1200" dirty="0">
                    <a:solidFill>
                      <a:schemeClr val="tx1"/>
                    </a:solidFill>
                    <a:effectLst/>
                    <a:latin typeface="+mn-lt"/>
                    <a:ea typeface="+mn-ea"/>
                    <a:cs typeface="+mn-cs"/>
                  </a:rPr>
                  <a:t>的字节数。当误报率为</a:t>
                </a:r>
                <a:r>
                  <a:rPr lang="en-US" altLang="zh-CN" sz="1200" i="0" kern="1200">
                    <a:solidFill>
                      <a:schemeClr val="tx1"/>
                    </a:solidFill>
                    <a:effectLst/>
                    <a:latin typeface="+mn-lt"/>
                    <a:ea typeface="+mn-ea"/>
                    <a:cs typeface="+mn-cs"/>
                  </a:rPr>
                  <a:t>𝑓</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𝑆</a:t>
                </a:r>
                <a:r>
                  <a:rPr lang="zh-CN" altLang="zh-CN" sz="1200" kern="1200" dirty="0">
                    <a:solidFill>
                      <a:schemeClr val="tx1"/>
                    </a:solidFill>
                    <a:effectLst/>
                    <a:latin typeface="+mn-lt"/>
                    <a:ea typeface="+mn-ea"/>
                    <a:cs typeface="+mn-cs"/>
                  </a:rPr>
                  <a:t>，插入</a:t>
                </a:r>
                <a:r>
                  <a:rPr lang="en-US" altLang="zh-CN" sz="1200" kern="1200" dirty="0">
                    <a:solidFill>
                      <a:schemeClr val="tx1"/>
                    </a:solidFill>
                    <a:effectLst/>
                    <a:latin typeface="+mn-lt"/>
                    <a:ea typeface="+mn-ea"/>
                    <a:cs typeface="+mn-cs"/>
                  </a:rPr>
                  <a:t>n</a:t>
                </a:r>
                <a:r>
                  <a:rPr lang="zh-CN" altLang="zh-CN" sz="1200" kern="1200" dirty="0">
                    <a:solidFill>
                      <a:schemeClr val="tx1"/>
                    </a:solidFill>
                    <a:effectLst/>
                    <a:latin typeface="+mn-lt"/>
                    <a:ea typeface="+mn-ea"/>
                    <a:cs typeface="+mn-cs"/>
                  </a:rPr>
                  <a:t>笔交易时，</a:t>
                </a:r>
                <a:r>
                  <a:rPr lang="en-US" altLang="zh-CN" sz="1200" i="0" kern="1200">
                    <a:solidFill>
                      <a:schemeClr val="tx1"/>
                    </a:solidFill>
                    <a:effectLst/>
                    <a:latin typeface="+mn-lt"/>
                    <a:ea typeface="+mn-ea"/>
                    <a:cs typeface="+mn-cs"/>
                  </a:rPr>
                  <a:t>𝑇</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𝐵𝐹=</a:t>
                </a:r>
                <a:r>
                  <a:rPr lang="zh-CN" altLang="zh-CN" sz="1200" i="0" kern="1200">
                    <a:solidFill>
                      <a:schemeClr val="tx1"/>
                    </a:solidFill>
                    <a:effectLst/>
                    <a:latin typeface="+mn-lt"/>
                    <a:ea typeface="+mn-ea"/>
                    <a:cs typeface="+mn-cs"/>
                  </a:rPr>
                  <a:t>(</a:t>
                </a:r>
                <a:r>
                  <a:rPr lang="zh-CN" altLang="en-US"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𝑛 ln</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𝑓</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𝑆 </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8(</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ln</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2)</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2 </a:t>
                </a:r>
                <a:r>
                  <a:rPr lang="zh-CN" altLang="zh-CN" sz="1200" i="0" kern="120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。根据前面的介绍，从</a:t>
                </a:r>
                <a:r>
                  <a:rPr lang="en-US" altLang="zh-CN" sz="1200" kern="1200" dirty="0">
                    <a:solidFill>
                      <a:schemeClr val="tx1"/>
                    </a:solidFill>
                    <a:effectLst/>
                    <a:latin typeface="+mn-lt"/>
                    <a:ea typeface="+mn-ea"/>
                    <a:cs typeface="+mn-cs"/>
                  </a:rPr>
                  <a:t>IBLT</a:t>
                </a:r>
                <a:r>
                  <a:rPr lang="zh-CN" altLang="zh-CN" sz="1200" kern="1200" dirty="0">
                    <a:solidFill>
                      <a:schemeClr val="tx1"/>
                    </a:solidFill>
                    <a:effectLst/>
                    <a:latin typeface="+mn-lt"/>
                    <a:ea typeface="+mn-ea"/>
                    <a:cs typeface="+mn-cs"/>
                  </a:rPr>
                  <a:t>中可以解码得到</a:t>
                </a:r>
                <a:r>
                  <a:rPr lang="en-US" altLang="zh-CN" sz="1200" i="0" kern="1200">
                    <a:solidFill>
                      <a:schemeClr val="tx1"/>
                    </a:solidFill>
                    <a:effectLst/>
                    <a:latin typeface="+mn-lt"/>
                    <a:ea typeface="+mn-ea"/>
                    <a:cs typeface="+mn-cs"/>
                  </a:rPr>
                  <a:t>𝑎</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笔交易，且</a:t>
                </a:r>
                <a:r>
                  <a:rPr lang="en-US" altLang="zh-CN" sz="1200" i="0" kern="1200">
                    <a:solidFill>
                      <a:schemeClr val="tx1"/>
                    </a:solidFill>
                    <a:effectLst/>
                    <a:latin typeface="+mn-lt"/>
                    <a:ea typeface="+mn-ea"/>
                    <a:cs typeface="+mn-cs"/>
                  </a:rPr>
                  <a:t>𝑎</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∗&gt;𝑎</a:t>
                </a:r>
                <a:r>
                  <a:rPr lang="zh-CN" altLang="zh-CN" sz="1200" kern="1200" dirty="0">
                    <a:solidFill>
                      <a:schemeClr val="tx1"/>
                    </a:solidFill>
                    <a:effectLst/>
                    <a:latin typeface="+mn-lt"/>
                    <a:ea typeface="+mn-ea"/>
                    <a:cs typeface="+mn-cs"/>
                  </a:rPr>
                  <a:t>的概率至少为</a:t>
                </a:r>
                <a:r>
                  <a:rPr lang="en-US" altLang="zh-CN" sz="1200" i="0" kern="1200">
                    <a:solidFill>
                      <a:schemeClr val="tx1"/>
                    </a:solidFill>
                    <a:effectLst/>
                    <a:latin typeface="+mn-lt"/>
                    <a:ea typeface="+mn-ea"/>
                    <a:cs typeface="+mn-cs"/>
                  </a:rPr>
                  <a:t>𝛽</a:t>
                </a:r>
                <a:r>
                  <a:rPr lang="zh-CN" altLang="zh-CN" sz="1200" kern="1200" dirty="0">
                    <a:solidFill>
                      <a:schemeClr val="tx1"/>
                    </a:solidFill>
                    <a:effectLst/>
                    <a:latin typeface="+mn-lt"/>
                    <a:ea typeface="+mn-ea"/>
                    <a:cs typeface="+mn-cs"/>
                  </a:rPr>
                  <a:t>。令</a:t>
                </a:r>
                <a:r>
                  <a:rPr lang="en-US" altLang="zh-CN" sz="1200" i="0" kern="1200">
                    <a:solidFill>
                      <a:schemeClr val="tx1"/>
                    </a:solidFill>
                    <a:effectLst/>
                    <a:latin typeface="+mn-lt"/>
                    <a:ea typeface="+mn-ea"/>
                    <a:cs typeface="+mn-cs"/>
                  </a:rPr>
                  <a:t>𝑎</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∗=(1+𝛿)𝑎</a:t>
                </a:r>
                <a:r>
                  <a:rPr lang="zh-CN" altLang="zh-CN" sz="1200" kern="1200" dirty="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𝛿</a:t>
                </a:r>
                <a:r>
                  <a:rPr lang="zh-CN" altLang="zh-CN" sz="1200" kern="1200" dirty="0">
                    <a:solidFill>
                      <a:schemeClr val="tx1"/>
                    </a:solidFill>
                    <a:effectLst/>
                    <a:latin typeface="+mn-lt"/>
                    <a:ea typeface="+mn-ea"/>
                    <a:cs typeface="+mn-cs"/>
                  </a:rPr>
                  <a:t>取决于</a:t>
                </a:r>
                <a:r>
                  <a:rPr lang="en-US" altLang="zh-CN" sz="1200" i="0" kern="1200">
                    <a:solidFill>
                      <a:schemeClr val="tx1"/>
                    </a:solidFill>
                    <a:effectLst/>
                    <a:latin typeface="+mn-lt"/>
                    <a:ea typeface="+mn-ea"/>
                    <a:cs typeface="+mn-cs"/>
                  </a:rPr>
                  <a:t>𝛽</a:t>
                </a:r>
                <a:r>
                  <a:rPr lang="zh-CN" altLang="zh-CN" sz="1200" kern="1200" dirty="0">
                    <a:solidFill>
                      <a:schemeClr val="tx1"/>
                    </a:solidFill>
                    <a:effectLst/>
                    <a:latin typeface="+mn-lt"/>
                    <a:ea typeface="+mn-ea"/>
                    <a:cs typeface="+mn-cs"/>
                  </a:rPr>
                  <a:t>。一个</a:t>
                </a:r>
                <a:r>
                  <a:rPr lang="en-US" altLang="zh-CN" sz="1200" kern="1200" dirty="0">
                    <a:solidFill>
                      <a:schemeClr val="tx1"/>
                    </a:solidFill>
                    <a:effectLst/>
                    <a:latin typeface="+mn-lt"/>
                    <a:ea typeface="+mn-ea"/>
                    <a:cs typeface="+mn-cs"/>
                  </a:rPr>
                  <a:t>IBLT</a:t>
                </a:r>
                <a:r>
                  <a:rPr lang="zh-CN" altLang="zh-CN" sz="1200" kern="1200" dirty="0">
                    <a:solidFill>
                      <a:schemeClr val="tx1"/>
                    </a:solidFill>
                    <a:effectLst/>
                    <a:latin typeface="+mn-lt"/>
                    <a:ea typeface="+mn-ea"/>
                    <a:cs typeface="+mn-cs"/>
                  </a:rPr>
                  <a:t>的大小是两个部分的乘积，一部分是从一个对称差分中恢复得到的交易数，另一部分是一个因子</a:t>
                </a:r>
                <a:r>
                  <a:rPr lang="en-US" altLang="zh-CN" sz="1200" i="0" kern="1200">
                    <a:solidFill>
                      <a:schemeClr val="tx1"/>
                    </a:solidFill>
                    <a:effectLst/>
                    <a:latin typeface="+mn-lt"/>
                    <a:ea typeface="+mn-ea"/>
                    <a:cs typeface="+mn-cs"/>
                  </a:rPr>
                  <a:t>𝜏</a:t>
                </a:r>
                <a:r>
                  <a:rPr lang="zh-CN" altLang="zh-CN" sz="1200" kern="1200" dirty="0">
                    <a:solidFill>
                      <a:schemeClr val="tx1"/>
                    </a:solidFill>
                    <a:effectLst/>
                    <a:latin typeface="+mn-lt"/>
                    <a:ea typeface="+mn-ea"/>
                    <a:cs typeface="+mn-cs"/>
                  </a:rPr>
                  <a:t>，用来确保一定的解码成功率</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这个</a:t>
                </a:r>
                <a:r>
                  <a:rPr lang="en-US" altLang="zh-CN" sz="1200" i="0" kern="1200">
                    <a:solidFill>
                      <a:schemeClr val="tx1"/>
                    </a:solidFill>
                    <a:effectLst/>
                    <a:latin typeface="Cambria Math" panose="02040503050406030204" pitchFamily="18" charset="0"/>
                    <a:ea typeface="+mn-ea"/>
                    <a:cs typeface="+mn-cs"/>
                  </a:rPr>
                  <a:t>𝜏</a:t>
                </a:r>
                <a:r>
                  <a:rPr lang="zh-CN" altLang="en-US" sz="1200" kern="1200" dirty="0">
                    <a:solidFill>
                      <a:schemeClr val="tx1"/>
                    </a:solidFill>
                    <a:effectLst/>
                    <a:latin typeface="+mn-lt"/>
                    <a:ea typeface="+mn-ea"/>
                    <a:cs typeface="+mn-cs"/>
                  </a:rPr>
                  <a:t>我们在后面介绍如何求解</a:t>
                </a:r>
                <a:r>
                  <a:rPr lang="zh-CN" altLang="zh-CN" sz="1200" kern="1200" dirty="0">
                    <a:solidFill>
                      <a:schemeClr val="tx1"/>
                    </a:solidFill>
                    <a:effectLst/>
                    <a:latin typeface="+mn-lt"/>
                    <a:ea typeface="+mn-ea"/>
                    <a:cs typeface="+mn-cs"/>
                  </a:rPr>
                  <a:t>。因此，当</a:t>
                </a:r>
                <a:r>
                  <a:rPr lang="en-US" altLang="zh-CN" sz="1200" kern="1200" dirty="0">
                    <a:solidFill>
                      <a:schemeClr val="tx1"/>
                    </a:solidFill>
                    <a:effectLst/>
                    <a:latin typeface="+mn-lt"/>
                    <a:ea typeface="+mn-ea"/>
                    <a:cs typeface="+mn-cs"/>
                  </a:rPr>
                  <a:t>IBLT</a:t>
                </a:r>
                <a:r>
                  <a:rPr lang="zh-CN" altLang="zh-CN" sz="1200" kern="1200" dirty="0">
                    <a:solidFill>
                      <a:schemeClr val="tx1"/>
                    </a:solidFill>
                    <a:effectLst/>
                    <a:latin typeface="+mn-lt"/>
                    <a:ea typeface="+mn-ea"/>
                    <a:cs typeface="+mn-cs"/>
                  </a:rPr>
                  <a:t>中每个</a:t>
                </a:r>
                <a:r>
                  <a:rPr lang="en-US" altLang="zh-CN" sz="1200" kern="1200" dirty="0">
                    <a:solidFill>
                      <a:schemeClr val="tx1"/>
                    </a:solidFill>
                    <a:effectLst/>
                    <a:latin typeface="+mn-lt"/>
                    <a:ea typeface="+mn-ea"/>
                    <a:cs typeface="+mn-cs"/>
                  </a:rPr>
                  <a:t>cell</a:t>
                </a:r>
                <a:r>
                  <a:rPr lang="zh-CN" altLang="zh-CN" sz="1200" kern="1200" dirty="0">
                    <a:solidFill>
                      <a:schemeClr val="tx1"/>
                    </a:solidFill>
                    <a:effectLst/>
                    <a:latin typeface="+mn-lt"/>
                    <a:ea typeface="+mn-ea"/>
                    <a:cs typeface="+mn-cs"/>
                  </a:rPr>
                  <a:t>的大小为</a:t>
                </a:r>
                <a:r>
                  <a:rPr lang="en-US" altLang="zh-CN" sz="1200" i="0" kern="1200">
                    <a:solidFill>
                      <a:schemeClr val="tx1"/>
                    </a:solidFill>
                    <a:effectLst/>
                    <a:latin typeface="+mn-lt"/>
                    <a:ea typeface="+mn-ea"/>
                    <a:cs typeface="+mn-cs"/>
                  </a:rPr>
                  <a:t>𝑟</a:t>
                </a:r>
                <a:r>
                  <a:rPr lang="zh-CN" altLang="zh-CN" sz="1200" kern="1200" dirty="0">
                    <a:solidFill>
                      <a:schemeClr val="tx1"/>
                    </a:solidFill>
                    <a:effectLst/>
                    <a:latin typeface="+mn-lt"/>
                    <a:ea typeface="+mn-ea"/>
                    <a:cs typeface="+mn-cs"/>
                  </a:rPr>
                  <a:t>字节时，有</a:t>
                </a:r>
                <a:r>
                  <a:rPr lang="en-US" altLang="zh-CN" sz="1200" kern="1200" dirty="0" err="1">
                    <a:solidFill>
                      <a:schemeClr val="tx1"/>
                    </a:solidFill>
                    <a:effectLst/>
                    <a:latin typeface="+mn-lt"/>
                    <a:ea typeface="+mn-ea"/>
                    <a:cs typeface="+mn-cs"/>
                  </a:rPr>
                  <a:t>Ti</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若令</a:t>
                </a:r>
                <a:r>
                  <a:rPr lang="en-US" altLang="zh-CN" sz="1200" i="0" kern="1200">
                    <a:solidFill>
                      <a:schemeClr val="tx1"/>
                    </a:solidFill>
                    <a:effectLst/>
                    <a:latin typeface="+mn-lt"/>
                    <a:ea typeface="+mn-ea"/>
                    <a:cs typeface="+mn-cs"/>
                  </a:rPr>
                  <a:t>𝑓</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𝑆=𝑎</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𝑚−𝑛</a:t>
                </a:r>
                <a:r>
                  <a:rPr lang="zh-CN" altLang="zh-CN" sz="1200" i="0" kern="120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，则</a:t>
                </a:r>
                <a:r>
                  <a:rPr lang="en-US" altLang="zh-CN" sz="1200" kern="1200" dirty="0">
                    <a:solidFill>
                      <a:schemeClr val="tx1"/>
                    </a:solidFill>
                    <a:effectLst/>
                    <a:latin typeface="+mn-lt"/>
                    <a:ea typeface="+mn-ea"/>
                    <a:cs typeface="+mn-cs"/>
                  </a:rPr>
                  <a:t>Bloom filter</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IBLT</a:t>
                </a:r>
                <a:r>
                  <a:rPr lang="zh-CN" altLang="zh-CN" sz="1200" kern="1200" dirty="0">
                    <a:solidFill>
                      <a:schemeClr val="tx1"/>
                    </a:solidFill>
                    <a:effectLst/>
                    <a:latin typeface="+mn-lt"/>
                    <a:ea typeface="+mn-ea"/>
                    <a:cs typeface="+mn-cs"/>
                  </a:rPr>
                  <a:t>的总字节数为</a:t>
                </a:r>
                <a:r>
                  <a:rPr lang="en-US" altLang="zh-CN" sz="1200" kern="1200" dirty="0">
                    <a:solidFill>
                      <a:schemeClr val="tx1"/>
                    </a:solidFill>
                    <a:effectLst/>
                    <a:latin typeface="+mn-lt"/>
                    <a:ea typeface="+mn-ea"/>
                    <a:cs typeface="+mn-cs"/>
                  </a:rPr>
                  <a:t>T=</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mc:Fallback>
      </mc:AlternateContent>
      <p:sp>
        <p:nvSpPr>
          <p:cNvPr id="4" name="灯片编号占位符 3"/>
          <p:cNvSpPr>
            <a:spLocks noGrp="1"/>
          </p:cNvSpPr>
          <p:nvPr>
            <p:ph type="sldNum" sz="quarter" idx="5"/>
          </p:nvPr>
        </p:nvSpPr>
        <p:spPr/>
        <p:txBody>
          <a:bodyPr/>
          <a:lstStyle/>
          <a:p>
            <a:fld id="{B8EDFCF6-1F13-644C-AE9C-0907E741A9B3}" type="slidenum">
              <a:rPr kumimoji="1" lang="zh-CN" altLang="en-US" smtClean="0"/>
              <a:t>26</a:t>
            </a:fld>
            <a:endParaRPr kumimoji="1" lang="zh-CN" altLang="en-US"/>
          </a:p>
        </p:txBody>
      </p:sp>
    </p:spTree>
    <p:extLst>
      <p:ext uri="{BB962C8B-B14F-4D97-AF65-F5344CB8AC3E}">
        <p14:creationId xmlns:p14="http://schemas.microsoft.com/office/powerpoint/2010/main" val="32731048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由此我们得到</a:t>
                </a:r>
                <a:r>
                  <a:rPr lang="en-US" altLang="zh-CN" sz="1200" kern="1200" dirty="0">
                    <a:solidFill>
                      <a:schemeClr val="tx1"/>
                    </a:solidFill>
                    <a:effectLst/>
                    <a:latin typeface="+mn-lt"/>
                    <a:ea typeface="+mn-ea"/>
                    <a:cs typeface="+mn-cs"/>
                  </a:rPr>
                  <a:t>T</a:t>
                </a:r>
                <a:r>
                  <a:rPr lang="zh-CN" altLang="en-US" sz="1200" kern="1200" dirty="0">
                    <a:solidFill>
                      <a:schemeClr val="tx1"/>
                    </a:solidFill>
                    <a:effectLst/>
                    <a:latin typeface="+mn-lt"/>
                    <a:ea typeface="+mn-ea"/>
                    <a:cs typeface="+mn-cs"/>
                  </a:rPr>
                  <a:t>对</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的表达式，除了</a:t>
                </a:r>
                <a14:m>
                  <m:oMath xmlns:m="http://schemas.openxmlformats.org/officeDocument/2006/math">
                    <m:r>
                      <a:rPr lang="el-GR" altLang="zh-CN" sz="1200" i="1" dirty="0" smtClean="0">
                        <a:latin typeface="Cambria Math" panose="02040503050406030204" pitchFamily="18" charset="0"/>
                        <a:cs typeface="Arial"/>
                      </a:rPr>
                      <m:t>𝛿</m:t>
                    </m:r>
                  </m:oMath>
                </a14:m>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，其他都是已知量，我们假定</a:t>
                </a:r>
                <a14:m>
                  <m:oMath xmlns:m="http://schemas.openxmlformats.org/officeDocument/2006/math">
                    <m:r>
                      <a:rPr lang="el-GR" altLang="zh-CN" sz="1200" i="1" dirty="0" smtClean="0">
                        <a:latin typeface="Cambria Math" panose="02040503050406030204" pitchFamily="18" charset="0"/>
                        <a:cs typeface="Arial"/>
                      </a:rPr>
                      <m:t>𝛿</m:t>
                    </m:r>
                  </m:oMath>
                </a14:m>
                <a:r>
                  <a:rPr lang="en-US" altLang="zh-CN" sz="1200" kern="1200" dirty="0">
                    <a:solidFill>
                      <a:schemeClr val="tx1"/>
                    </a:solidFill>
                    <a:effectLst/>
                    <a:latin typeface="+mn-lt"/>
                    <a:ea typeface="+mn-ea"/>
                    <a:cs typeface="+mn-cs"/>
                  </a:rPr>
                  <a:t>=0</a:t>
                </a:r>
                <a:r>
                  <a:rPr lang="zh-CN" altLang="en-US" sz="1200" kern="1200" dirty="0">
                    <a:solidFill>
                      <a:schemeClr val="tx1"/>
                    </a:solidFill>
                    <a:effectLst/>
                    <a:latin typeface="+mn-lt"/>
                    <a:ea typeface="+mn-ea"/>
                    <a:cs typeface="+mn-cs"/>
                  </a:rPr>
                  <a:t>，并对</a:t>
                </a:r>
                <a:r>
                  <a:rPr lang="en-US" altLang="zh-CN" sz="1200" kern="1200" dirty="0">
                    <a:solidFill>
                      <a:schemeClr val="tx1"/>
                    </a:solidFill>
                    <a:effectLst/>
                    <a:latin typeface="+mn-lt"/>
                    <a:ea typeface="+mn-ea"/>
                    <a:cs typeface="+mn-cs"/>
                  </a:rPr>
                  <a:t>T</a:t>
                </a:r>
                <a:r>
                  <a:rPr lang="zh-CN" altLang="en-US" sz="1200" kern="1200" dirty="0">
                    <a:solidFill>
                      <a:schemeClr val="tx1"/>
                    </a:solidFill>
                    <a:effectLst/>
                    <a:latin typeface="+mn-lt"/>
                    <a:ea typeface="+mn-ea"/>
                    <a:cs typeface="+mn-cs"/>
                  </a:rPr>
                  <a:t>求导求解最小值可得（），这个</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是对最小值的一个比较好的近似，并且精确值是很难计算的。同时，</a:t>
                </a:r>
                <a:r>
                  <a:rPr lang="en-US" altLang="zh-CN" sz="1200" kern="1200" dirty="0">
                    <a:solidFill>
                      <a:schemeClr val="tx1"/>
                    </a:solidFill>
                    <a:effectLst/>
                    <a:latin typeface="+mn-lt"/>
                    <a:ea typeface="+mn-ea"/>
                    <a:cs typeface="+mn-cs"/>
                  </a:rPr>
                  <a:t>Bloom filter</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IBLT</a:t>
                </a:r>
                <a:r>
                  <a:rPr lang="zh-CN" altLang="zh-CN" sz="1200" kern="1200" dirty="0">
                    <a:solidFill>
                      <a:schemeClr val="tx1"/>
                    </a:solidFill>
                    <a:effectLst/>
                    <a:latin typeface="+mn-lt"/>
                    <a:ea typeface="+mn-ea"/>
                    <a:cs typeface="+mn-cs"/>
                  </a:rPr>
                  <a:t>的实现需要使用非连续上限函数，因此只有当</a:t>
                </a:r>
                <a:r>
                  <a:rPr lang="en-US" altLang="zh-CN" sz="1200" kern="1200" dirty="0">
                    <a:solidFill>
                      <a:schemeClr val="tx1"/>
                    </a:solidFill>
                    <a:effectLst/>
                    <a:latin typeface="+mn-lt"/>
                    <a:ea typeface="+mn-ea"/>
                    <a:cs typeface="+mn-cs"/>
                  </a:rPr>
                  <a:t>a&gt;100</a:t>
                </a:r>
                <a:r>
                  <a:rPr lang="zh-CN" altLang="zh-CN" sz="1200" kern="1200" dirty="0">
                    <a:solidFill>
                      <a:schemeClr val="tx1"/>
                    </a:solidFill>
                    <a:effectLst/>
                    <a:latin typeface="+mn-lt"/>
                    <a:ea typeface="+mn-ea"/>
                    <a:cs typeface="+mn-cs"/>
                  </a:rPr>
                  <a:t>时，</a:t>
                </a:r>
                <a:r>
                  <a:rPr lang="zh-CN" altLang="en-US" sz="1200" kern="1200" dirty="0">
                    <a:solidFill>
                      <a:schemeClr val="tx1"/>
                    </a:solidFill>
                    <a:effectLst/>
                    <a:latin typeface="+mn-lt"/>
                    <a:ea typeface="+mn-ea"/>
                    <a:cs typeface="+mn-cs"/>
                  </a:rPr>
                  <a:t>这个</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才是有效的；否则由</a:t>
                </a:r>
                <a:r>
                  <a:rPr lang="zh-CN" altLang="en-US" sz="1200" kern="1200" dirty="0">
                    <a:solidFill>
                      <a:schemeClr val="tx1"/>
                    </a:solidFill>
                    <a:effectLst/>
                    <a:latin typeface="+mn-lt"/>
                    <a:ea typeface="+mn-ea"/>
                    <a:cs typeface="+mn-cs"/>
                  </a:rPr>
                  <a:t>这种情况</a:t>
                </a:r>
                <a:r>
                  <a:rPr lang="zh-CN" altLang="zh-CN" sz="1200" kern="1200" dirty="0">
                    <a:solidFill>
                      <a:schemeClr val="tx1"/>
                    </a:solidFill>
                    <a:effectLst/>
                    <a:latin typeface="+mn-lt"/>
                    <a:ea typeface="+mn-ea"/>
                    <a:cs typeface="+mn-cs"/>
                  </a:rPr>
                  <a:t>计算出来的最小值</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将比实际最小值大约</a:t>
                </a:r>
                <a:r>
                  <a:rPr lang="en-US" altLang="zh-CN" sz="1200" kern="1200" dirty="0">
                    <a:solidFill>
                      <a:schemeClr val="tx1"/>
                    </a:solidFill>
                    <a:effectLst/>
                    <a:latin typeface="+mn-lt"/>
                    <a:ea typeface="+mn-ea"/>
                    <a:cs typeface="+mn-cs"/>
                  </a:rPr>
                  <a:t>20%</a:t>
                </a:r>
                <a:r>
                  <a:rPr lang="zh-CN" altLang="zh-CN" sz="1200" kern="1200" dirty="0">
                    <a:solidFill>
                      <a:schemeClr val="tx1"/>
                    </a:solidFill>
                    <a:effectLst/>
                    <a:latin typeface="+mn-lt"/>
                    <a:ea typeface="+mn-ea"/>
                    <a:cs typeface="+mn-cs"/>
                  </a:rPr>
                  <a:t>。为了实现最佳的性能，还需要做额外一步操作。如果由方程</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计算出来的</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值小于</a:t>
                </a:r>
                <a:r>
                  <a:rPr lang="en-US" altLang="zh-CN" sz="1200" kern="1200" dirty="0">
                    <a:solidFill>
                      <a:schemeClr val="tx1"/>
                    </a:solidFill>
                    <a:effectLst/>
                    <a:latin typeface="+mn-lt"/>
                    <a:ea typeface="+mn-ea"/>
                    <a:cs typeface="+mn-cs"/>
                  </a:rPr>
                  <a:t>100</a:t>
                </a:r>
                <a:r>
                  <a:rPr lang="zh-CN" altLang="zh-CN" sz="1200" kern="1200" dirty="0">
                    <a:solidFill>
                      <a:schemeClr val="tx1"/>
                    </a:solidFill>
                    <a:effectLst/>
                    <a:latin typeface="+mn-lt"/>
                    <a:ea typeface="+mn-ea"/>
                    <a:cs typeface="+mn-cs"/>
                  </a:rPr>
                  <a:t>，则需要使用精确的上限函数计算它的值，并与所有</a:t>
                </a:r>
                <a:r>
                  <a:rPr lang="en-US" altLang="zh-CN" sz="1200" kern="1200" dirty="0">
                    <a:solidFill>
                      <a:schemeClr val="tx1"/>
                    </a:solidFill>
                    <a:effectLst/>
                    <a:latin typeface="+mn-lt"/>
                    <a:ea typeface="+mn-ea"/>
                    <a:cs typeface="+mn-cs"/>
                  </a:rPr>
                  <a:t>a&lt;100</a:t>
                </a:r>
                <a:r>
                  <a:rPr lang="zh-CN" altLang="zh-CN" sz="1200" kern="1200" dirty="0">
                    <a:solidFill>
                      <a:schemeClr val="tx1"/>
                    </a:solidFill>
                    <a:effectLst/>
                    <a:latin typeface="+mn-lt"/>
                    <a:ea typeface="+mn-ea"/>
                    <a:cs typeface="+mn-cs"/>
                  </a:rPr>
                  <a:t>的情况进行比较</a:t>
                </a:r>
                <a:r>
                  <a:rPr lang="zh-CN" altLang="en-US" sz="1200" kern="1200" dirty="0">
                    <a:solidFill>
                      <a:schemeClr val="tx1"/>
                    </a:solidFill>
                    <a:effectLst/>
                    <a:latin typeface="+mn-lt"/>
                    <a:ea typeface="+mn-ea"/>
                    <a:cs typeface="+mn-cs"/>
                  </a:rPr>
                  <a:t>，这里作者没有详细进行讨论，我也就不再赘述。</a:t>
                </a:r>
                <a:endParaRPr lang="zh-CN" altLang="zh-CN" sz="120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我们假定</a:t>
                </a:r>
                <a:r>
                  <a:rPr lang="el-GR" altLang="zh-CN" sz="1200" i="0" dirty="0">
                    <a:latin typeface="Cambria Math" panose="02040503050406030204" pitchFamily="18" charset="0"/>
                    <a:cs typeface="Arial"/>
                  </a:rPr>
                  <a:t>𝛿</a:t>
                </a:r>
                <a:r>
                  <a:rPr lang="en-US" altLang="zh-CN" sz="1200" kern="1200" dirty="0">
                    <a:solidFill>
                      <a:schemeClr val="tx1"/>
                    </a:solidFill>
                    <a:effectLst/>
                    <a:latin typeface="+mn-lt"/>
                    <a:ea typeface="+mn-ea"/>
                    <a:cs typeface="+mn-cs"/>
                  </a:rPr>
                  <a:t>=0</a:t>
                </a:r>
                <a:r>
                  <a:rPr lang="zh-CN" altLang="en-US" sz="1200" kern="1200" dirty="0">
                    <a:solidFill>
                      <a:schemeClr val="tx1"/>
                    </a:solidFill>
                    <a:effectLst/>
                    <a:latin typeface="+mn-lt"/>
                    <a:ea typeface="+mn-ea"/>
                    <a:cs typeface="+mn-cs"/>
                  </a:rPr>
                  <a:t>，并对</a:t>
                </a:r>
                <a:r>
                  <a:rPr lang="en-US" altLang="zh-CN" sz="1200" kern="1200" dirty="0">
                    <a:solidFill>
                      <a:schemeClr val="tx1"/>
                    </a:solidFill>
                    <a:effectLst/>
                    <a:latin typeface="+mn-lt"/>
                    <a:ea typeface="+mn-ea"/>
                    <a:cs typeface="+mn-cs"/>
                  </a:rPr>
                  <a:t>T</a:t>
                </a:r>
                <a:r>
                  <a:rPr lang="zh-CN" altLang="en-US" sz="1200" kern="1200" dirty="0">
                    <a:solidFill>
                      <a:schemeClr val="tx1"/>
                    </a:solidFill>
                    <a:effectLst/>
                    <a:latin typeface="+mn-lt"/>
                    <a:ea typeface="+mn-ea"/>
                    <a:cs typeface="+mn-cs"/>
                  </a:rPr>
                  <a:t>求导求解最小值可得（），这个</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是对最小值的一个比较好的近似，并且精确值是很难计算的。同时，</a:t>
                </a:r>
                <a:r>
                  <a:rPr lang="en-US" altLang="zh-CN" sz="1200" kern="1200" dirty="0">
                    <a:solidFill>
                      <a:schemeClr val="tx1"/>
                    </a:solidFill>
                    <a:effectLst/>
                    <a:latin typeface="+mn-lt"/>
                    <a:ea typeface="+mn-ea"/>
                    <a:cs typeface="+mn-cs"/>
                  </a:rPr>
                  <a:t>Bloom filter</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IBLT</a:t>
                </a:r>
                <a:r>
                  <a:rPr lang="zh-CN" altLang="zh-CN" sz="1200" kern="1200" dirty="0">
                    <a:solidFill>
                      <a:schemeClr val="tx1"/>
                    </a:solidFill>
                    <a:effectLst/>
                    <a:latin typeface="+mn-lt"/>
                    <a:ea typeface="+mn-ea"/>
                    <a:cs typeface="+mn-cs"/>
                  </a:rPr>
                  <a:t>的实现需要使用非连续上限函数，因此只有当</a:t>
                </a:r>
                <a:r>
                  <a:rPr lang="en-US" altLang="zh-CN" sz="1200" kern="1200" dirty="0">
                    <a:solidFill>
                      <a:schemeClr val="tx1"/>
                    </a:solidFill>
                    <a:effectLst/>
                    <a:latin typeface="+mn-lt"/>
                    <a:ea typeface="+mn-ea"/>
                    <a:cs typeface="+mn-cs"/>
                  </a:rPr>
                  <a:t>a&gt;100</a:t>
                </a:r>
                <a:r>
                  <a:rPr lang="zh-CN" altLang="zh-CN" sz="1200" kern="1200" dirty="0">
                    <a:solidFill>
                      <a:schemeClr val="tx1"/>
                    </a:solidFill>
                    <a:effectLst/>
                    <a:latin typeface="+mn-lt"/>
                    <a:ea typeface="+mn-ea"/>
                    <a:cs typeface="+mn-cs"/>
                  </a:rPr>
                  <a:t>时，</a:t>
                </a:r>
                <a:r>
                  <a:rPr lang="zh-CN" altLang="en-US" sz="1200" kern="1200" dirty="0">
                    <a:solidFill>
                      <a:schemeClr val="tx1"/>
                    </a:solidFill>
                    <a:effectLst/>
                    <a:latin typeface="+mn-lt"/>
                    <a:ea typeface="+mn-ea"/>
                    <a:cs typeface="+mn-cs"/>
                  </a:rPr>
                  <a:t>这个</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才是有效的；否则</a:t>
                </a:r>
                <a:r>
                  <a:rPr lang="zh-CN" altLang="zh-CN" sz="1200" kern="1200">
                    <a:solidFill>
                      <a:schemeClr val="tx1"/>
                    </a:solidFill>
                    <a:effectLst/>
                    <a:latin typeface="+mn-lt"/>
                    <a:ea typeface="+mn-ea"/>
                    <a:cs typeface="+mn-cs"/>
                  </a:rPr>
                  <a:t>由</a:t>
                </a:r>
                <a:r>
                  <a:rPr lang="zh-CN" altLang="en-US" sz="1200" kern="1200">
                    <a:solidFill>
                      <a:schemeClr val="tx1"/>
                    </a:solidFill>
                    <a:effectLst/>
                    <a:latin typeface="+mn-lt"/>
                    <a:ea typeface="+mn-ea"/>
                    <a:cs typeface="+mn-cs"/>
                  </a:rPr>
                  <a:t>这种情况</a:t>
                </a:r>
                <a:r>
                  <a:rPr lang="zh-CN" altLang="zh-CN" sz="1200" kern="1200">
                    <a:solidFill>
                      <a:schemeClr val="tx1"/>
                    </a:solidFill>
                    <a:effectLst/>
                    <a:latin typeface="+mn-lt"/>
                    <a:ea typeface="+mn-ea"/>
                    <a:cs typeface="+mn-cs"/>
                  </a:rPr>
                  <a:t>计算</a:t>
                </a:r>
                <a:r>
                  <a:rPr lang="zh-CN" altLang="zh-CN" sz="1200" kern="1200" dirty="0">
                    <a:solidFill>
                      <a:schemeClr val="tx1"/>
                    </a:solidFill>
                    <a:effectLst/>
                    <a:latin typeface="+mn-lt"/>
                    <a:ea typeface="+mn-ea"/>
                    <a:cs typeface="+mn-cs"/>
                  </a:rPr>
                  <a:t>出来的最小值</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将比实际最小值大约</a:t>
                </a:r>
                <a:r>
                  <a:rPr lang="en-US" altLang="zh-CN" sz="1200" kern="1200" dirty="0">
                    <a:solidFill>
                      <a:schemeClr val="tx1"/>
                    </a:solidFill>
                    <a:effectLst/>
                    <a:latin typeface="+mn-lt"/>
                    <a:ea typeface="+mn-ea"/>
                    <a:cs typeface="+mn-cs"/>
                  </a:rPr>
                  <a:t>20%</a:t>
                </a:r>
                <a:r>
                  <a:rPr lang="zh-CN" altLang="zh-CN" sz="1200" kern="1200" dirty="0">
                    <a:solidFill>
                      <a:schemeClr val="tx1"/>
                    </a:solidFill>
                    <a:effectLst/>
                    <a:latin typeface="+mn-lt"/>
                    <a:ea typeface="+mn-ea"/>
                    <a:cs typeface="+mn-cs"/>
                  </a:rPr>
                  <a:t>。为了实现最佳的性能，还需要做额外一步操作。如果由方程</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计算出来的</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值小于</a:t>
                </a:r>
                <a:r>
                  <a:rPr lang="en-US" altLang="zh-CN" sz="1200" kern="1200" dirty="0">
                    <a:solidFill>
                      <a:schemeClr val="tx1"/>
                    </a:solidFill>
                    <a:effectLst/>
                    <a:latin typeface="+mn-lt"/>
                    <a:ea typeface="+mn-ea"/>
                    <a:cs typeface="+mn-cs"/>
                  </a:rPr>
                  <a:t>100</a:t>
                </a:r>
                <a:r>
                  <a:rPr lang="zh-CN" altLang="zh-CN" sz="1200" kern="1200" dirty="0">
                    <a:solidFill>
                      <a:schemeClr val="tx1"/>
                    </a:solidFill>
                    <a:effectLst/>
                    <a:latin typeface="+mn-lt"/>
                    <a:ea typeface="+mn-ea"/>
                    <a:cs typeface="+mn-cs"/>
                  </a:rPr>
                  <a:t>，则需要使用精确的上限函数计算它的值，并与所有</a:t>
                </a:r>
                <a:r>
                  <a:rPr lang="en-US" altLang="zh-CN" sz="1200" kern="1200" dirty="0">
                    <a:solidFill>
                      <a:schemeClr val="tx1"/>
                    </a:solidFill>
                    <a:effectLst/>
                    <a:latin typeface="+mn-lt"/>
                    <a:ea typeface="+mn-ea"/>
                    <a:cs typeface="+mn-cs"/>
                  </a:rPr>
                  <a:t>a&lt;100</a:t>
                </a:r>
                <a:r>
                  <a:rPr lang="zh-CN" altLang="zh-CN" sz="1200" kern="1200" dirty="0">
                    <a:solidFill>
                      <a:schemeClr val="tx1"/>
                    </a:solidFill>
                    <a:effectLst/>
                    <a:latin typeface="+mn-lt"/>
                    <a:ea typeface="+mn-ea"/>
                    <a:cs typeface="+mn-cs"/>
                  </a:rPr>
                  <a:t>的情况进行比较。</a:t>
                </a:r>
              </a:p>
            </p:txBody>
          </p:sp>
        </mc:Fallback>
      </mc:AlternateContent>
      <p:sp>
        <p:nvSpPr>
          <p:cNvPr id="4" name="灯片编号占位符 3"/>
          <p:cNvSpPr>
            <a:spLocks noGrp="1"/>
          </p:cNvSpPr>
          <p:nvPr>
            <p:ph type="sldNum" sz="quarter" idx="5"/>
          </p:nvPr>
        </p:nvSpPr>
        <p:spPr/>
        <p:txBody>
          <a:bodyPr/>
          <a:lstStyle/>
          <a:p>
            <a:fld id="{B8EDFCF6-1F13-644C-AE9C-0907E741A9B3}" type="slidenum">
              <a:rPr kumimoji="1" lang="zh-CN" altLang="en-US" smtClean="0"/>
              <a:t>27</a:t>
            </a:fld>
            <a:endParaRPr kumimoji="1" lang="zh-CN" altLang="en-US"/>
          </a:p>
        </p:txBody>
      </p:sp>
    </p:spTree>
    <p:extLst>
      <p:ext uri="{BB962C8B-B14F-4D97-AF65-F5344CB8AC3E}">
        <p14:creationId xmlns:p14="http://schemas.microsoft.com/office/powerpoint/2010/main" val="23303302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dirty="0">
                    <a:cs typeface="Arial"/>
                  </a:rPr>
                  <a:t>下面我们讨论定理</a:t>
                </a:r>
                <a:r>
                  <a:rPr lang="en-US" altLang="zh-CN" sz="1200" dirty="0">
                    <a:cs typeface="Arial"/>
                  </a:rPr>
                  <a:t>1</a:t>
                </a:r>
                <a:r>
                  <a:rPr lang="zh-CN" altLang="en-US" sz="1200" dirty="0">
                    <a:cs typeface="Arial"/>
                  </a:rPr>
                  <a:t>，即与</a:t>
                </a:r>
                <a:r>
                  <a:rPr lang="en-US" altLang="zh-CN" sz="1200" dirty="0">
                    <a:cs typeface="Arial"/>
                  </a:rPr>
                  <a:t>IBLT</a:t>
                </a:r>
                <a:r>
                  <a:rPr lang="zh-CN" altLang="en-US" sz="1200" dirty="0">
                    <a:cs typeface="Arial"/>
                  </a:rPr>
                  <a:t> </a:t>
                </a:r>
                <a:r>
                  <a:rPr lang="en-US" altLang="zh-CN" sz="1200" dirty="0">
                    <a:cs typeface="Arial"/>
                  </a:rPr>
                  <a:t>I</a:t>
                </a:r>
                <a:r>
                  <a:rPr lang="zh-CN" altLang="en-US" sz="1200" dirty="0">
                    <a:cs typeface="Arial"/>
                  </a:rPr>
                  <a:t>大小有关的</a:t>
                </a:r>
                <a:r>
                  <a:rPr lang="en-US" altLang="zh-CN" sz="1200" dirty="0">
                    <a:cs typeface="Arial"/>
                  </a:rPr>
                  <a:t>a</a:t>
                </a:r>
                <a:r>
                  <a:rPr lang="zh-CN" altLang="en-US" sz="1200" dirty="0">
                    <a:cs typeface="Arial"/>
                  </a:rPr>
                  <a:t>*的计算，令</a:t>
                </a:r>
                <a:r>
                  <a:rPr lang="en" altLang="zh-CN" sz="1200" dirty="0">
                    <a:cs typeface="Arial"/>
                  </a:rPr>
                  <a:t>m</a:t>
                </a:r>
                <a:r>
                  <a:rPr lang="zh-CN" altLang="en-US" sz="1200" dirty="0">
                    <a:cs typeface="Arial"/>
                  </a:rPr>
                  <a:t>为一个内存池中所包含的交易数，且包含一个区块中的</a:t>
                </a:r>
                <a:r>
                  <a:rPr lang="en" altLang="zh-CN" sz="1200" dirty="0">
                    <a:cs typeface="Arial"/>
                  </a:rPr>
                  <a:t>n</a:t>
                </a:r>
                <a:r>
                  <a:rPr lang="zh-CN" altLang="en-US" sz="1200" dirty="0">
                    <a:cs typeface="Arial"/>
                  </a:rPr>
                  <a:t>笔交易。如果令</a:t>
                </a:r>
                <a:r>
                  <a:rPr lang="en" altLang="zh-CN" sz="1200" dirty="0">
                    <a:cs typeface="Arial"/>
                  </a:rPr>
                  <a:t>a</a:t>
                </a:r>
                <a:r>
                  <a:rPr lang="zh-CN" altLang="en-US" sz="1200" dirty="0">
                    <a:cs typeface="Arial"/>
                  </a:rPr>
                  <a:t>表示由内存池根据</a:t>
                </a:r>
                <a:r>
                  <a:rPr lang="en" altLang="zh-CN" sz="1200" dirty="0">
                    <a:cs typeface="Arial"/>
                  </a:rPr>
                  <a:t>Bloom filter S</a:t>
                </a:r>
                <a:r>
                  <a:rPr lang="zh-CN" altLang="en-US" sz="1200" dirty="0">
                    <a:cs typeface="Arial"/>
                  </a:rPr>
                  <a:t>解码得到的误报的交易数量，且误报率为</a:t>
                </a:r>
                <a:r>
                  <a:rPr lang="en" altLang="zh-CN" sz="1200" dirty="0" err="1">
                    <a:cs typeface="Arial"/>
                  </a:rPr>
                  <a:t>fS</a:t>
                </a:r>
                <a:r>
                  <a:rPr lang="zh-CN" altLang="en" sz="1200" dirty="0">
                    <a:cs typeface="Arial"/>
                  </a:rPr>
                  <a:t>。</a:t>
                </a:r>
                <a:r>
                  <a:rPr lang="zh-CN" altLang="en-US" sz="1200" dirty="0">
                    <a:cs typeface="Arial"/>
                  </a:rPr>
                  <a:t>那么</a:t>
                </a:r>
                <a:r>
                  <a:rPr lang="en" altLang="zh-CN" sz="1200" dirty="0">
                    <a:cs typeface="Arial"/>
                  </a:rPr>
                  <a:t>a*&gt;</a:t>
                </a:r>
                <a:r>
                  <a:rPr lang="en-US" altLang="zh-CN" sz="1200" dirty="0">
                    <a:cs typeface="Arial"/>
                  </a:rPr>
                  <a:t>=</a:t>
                </a:r>
                <a:r>
                  <a:rPr lang="en" altLang="zh-CN" sz="1200" dirty="0">
                    <a:cs typeface="Arial"/>
                  </a:rPr>
                  <a:t>a</a:t>
                </a:r>
                <a:r>
                  <a:rPr lang="zh-CN" altLang="en-US" sz="1200" dirty="0">
                    <a:cs typeface="Arial"/>
                  </a:rPr>
                  <a:t>的概率至少为</a:t>
                </a:r>
                <a:r>
                  <a:rPr lang="el-GR" altLang="zh-CN" sz="1200" dirty="0">
                    <a:cs typeface="Arial"/>
                  </a:rPr>
                  <a:t>β</a:t>
                </a:r>
                <a:r>
                  <a:rPr lang="zh-CN" altLang="el-GR" sz="1200" dirty="0">
                    <a:cs typeface="Arial"/>
                  </a:rPr>
                  <a:t>，</a:t>
                </a:r>
                <a:r>
                  <a:rPr lang="zh-CN" altLang="en-US" sz="1200" dirty="0">
                    <a:cs typeface="Arial"/>
                  </a:rPr>
                  <a:t>当且仅当（），其中（）</a:t>
                </a:r>
              </a:p>
            </p:txBody>
          </p:sp>
        </mc:Choice>
        <mc:Fallback xmlns="">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我们假定</a:t>
                </a:r>
                <a:r>
                  <a:rPr lang="el-GR" altLang="zh-CN" sz="1200" i="0" dirty="0">
                    <a:latin typeface="Cambria Math" panose="02040503050406030204" pitchFamily="18" charset="0"/>
                    <a:cs typeface="Arial"/>
                  </a:rPr>
                  <a:t>𝛿</a:t>
                </a:r>
                <a:r>
                  <a:rPr lang="en-US" altLang="zh-CN" sz="1200" kern="1200" dirty="0">
                    <a:solidFill>
                      <a:schemeClr val="tx1"/>
                    </a:solidFill>
                    <a:effectLst/>
                    <a:latin typeface="+mn-lt"/>
                    <a:ea typeface="+mn-ea"/>
                    <a:cs typeface="+mn-cs"/>
                  </a:rPr>
                  <a:t>=0</a:t>
                </a:r>
                <a:r>
                  <a:rPr lang="zh-CN" altLang="en-US" sz="1200" kern="1200" dirty="0">
                    <a:solidFill>
                      <a:schemeClr val="tx1"/>
                    </a:solidFill>
                    <a:effectLst/>
                    <a:latin typeface="+mn-lt"/>
                    <a:ea typeface="+mn-ea"/>
                    <a:cs typeface="+mn-cs"/>
                  </a:rPr>
                  <a:t>，并对</a:t>
                </a:r>
                <a:r>
                  <a:rPr lang="en-US" altLang="zh-CN" sz="1200" kern="1200" dirty="0">
                    <a:solidFill>
                      <a:schemeClr val="tx1"/>
                    </a:solidFill>
                    <a:effectLst/>
                    <a:latin typeface="+mn-lt"/>
                    <a:ea typeface="+mn-ea"/>
                    <a:cs typeface="+mn-cs"/>
                  </a:rPr>
                  <a:t>T</a:t>
                </a:r>
                <a:r>
                  <a:rPr lang="zh-CN" altLang="en-US" sz="1200" kern="1200" dirty="0">
                    <a:solidFill>
                      <a:schemeClr val="tx1"/>
                    </a:solidFill>
                    <a:effectLst/>
                    <a:latin typeface="+mn-lt"/>
                    <a:ea typeface="+mn-ea"/>
                    <a:cs typeface="+mn-cs"/>
                  </a:rPr>
                  <a:t>求导求解最小值可得（），这个</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是对最小值的一个比较好的近似，并且精确值是很难计算的。同时，</a:t>
                </a:r>
                <a:r>
                  <a:rPr lang="en-US" altLang="zh-CN" sz="1200" kern="1200" dirty="0">
                    <a:solidFill>
                      <a:schemeClr val="tx1"/>
                    </a:solidFill>
                    <a:effectLst/>
                    <a:latin typeface="+mn-lt"/>
                    <a:ea typeface="+mn-ea"/>
                    <a:cs typeface="+mn-cs"/>
                  </a:rPr>
                  <a:t>Bloom filter</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IBLT</a:t>
                </a:r>
                <a:r>
                  <a:rPr lang="zh-CN" altLang="zh-CN" sz="1200" kern="1200" dirty="0">
                    <a:solidFill>
                      <a:schemeClr val="tx1"/>
                    </a:solidFill>
                    <a:effectLst/>
                    <a:latin typeface="+mn-lt"/>
                    <a:ea typeface="+mn-ea"/>
                    <a:cs typeface="+mn-cs"/>
                  </a:rPr>
                  <a:t>的实现需要使用非连续上限函数，因此只有当</a:t>
                </a:r>
                <a:r>
                  <a:rPr lang="en-US" altLang="zh-CN" sz="1200" kern="1200" dirty="0">
                    <a:solidFill>
                      <a:schemeClr val="tx1"/>
                    </a:solidFill>
                    <a:effectLst/>
                    <a:latin typeface="+mn-lt"/>
                    <a:ea typeface="+mn-ea"/>
                    <a:cs typeface="+mn-cs"/>
                  </a:rPr>
                  <a:t>a&gt;100</a:t>
                </a:r>
                <a:r>
                  <a:rPr lang="zh-CN" altLang="zh-CN" sz="1200" kern="1200" dirty="0">
                    <a:solidFill>
                      <a:schemeClr val="tx1"/>
                    </a:solidFill>
                    <a:effectLst/>
                    <a:latin typeface="+mn-lt"/>
                    <a:ea typeface="+mn-ea"/>
                    <a:cs typeface="+mn-cs"/>
                  </a:rPr>
                  <a:t>时，</a:t>
                </a:r>
                <a:r>
                  <a:rPr lang="zh-CN" altLang="en-US" sz="1200" kern="1200" dirty="0">
                    <a:solidFill>
                      <a:schemeClr val="tx1"/>
                    </a:solidFill>
                    <a:effectLst/>
                    <a:latin typeface="+mn-lt"/>
                    <a:ea typeface="+mn-ea"/>
                    <a:cs typeface="+mn-cs"/>
                  </a:rPr>
                  <a:t>这个</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才是有效的；否则</a:t>
                </a:r>
                <a:r>
                  <a:rPr lang="zh-CN" altLang="zh-CN" sz="1200" kern="1200">
                    <a:solidFill>
                      <a:schemeClr val="tx1"/>
                    </a:solidFill>
                    <a:effectLst/>
                    <a:latin typeface="+mn-lt"/>
                    <a:ea typeface="+mn-ea"/>
                    <a:cs typeface="+mn-cs"/>
                  </a:rPr>
                  <a:t>由</a:t>
                </a:r>
                <a:r>
                  <a:rPr lang="zh-CN" altLang="en-US" sz="1200" kern="1200">
                    <a:solidFill>
                      <a:schemeClr val="tx1"/>
                    </a:solidFill>
                    <a:effectLst/>
                    <a:latin typeface="+mn-lt"/>
                    <a:ea typeface="+mn-ea"/>
                    <a:cs typeface="+mn-cs"/>
                  </a:rPr>
                  <a:t>这种情况</a:t>
                </a:r>
                <a:r>
                  <a:rPr lang="zh-CN" altLang="zh-CN" sz="1200" kern="1200">
                    <a:solidFill>
                      <a:schemeClr val="tx1"/>
                    </a:solidFill>
                    <a:effectLst/>
                    <a:latin typeface="+mn-lt"/>
                    <a:ea typeface="+mn-ea"/>
                    <a:cs typeface="+mn-cs"/>
                  </a:rPr>
                  <a:t>计算</a:t>
                </a:r>
                <a:r>
                  <a:rPr lang="zh-CN" altLang="zh-CN" sz="1200" kern="1200" dirty="0">
                    <a:solidFill>
                      <a:schemeClr val="tx1"/>
                    </a:solidFill>
                    <a:effectLst/>
                    <a:latin typeface="+mn-lt"/>
                    <a:ea typeface="+mn-ea"/>
                    <a:cs typeface="+mn-cs"/>
                  </a:rPr>
                  <a:t>出来的最小值</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将比实际最小值大约</a:t>
                </a:r>
                <a:r>
                  <a:rPr lang="en-US" altLang="zh-CN" sz="1200" kern="1200" dirty="0">
                    <a:solidFill>
                      <a:schemeClr val="tx1"/>
                    </a:solidFill>
                    <a:effectLst/>
                    <a:latin typeface="+mn-lt"/>
                    <a:ea typeface="+mn-ea"/>
                    <a:cs typeface="+mn-cs"/>
                  </a:rPr>
                  <a:t>20%</a:t>
                </a:r>
                <a:r>
                  <a:rPr lang="zh-CN" altLang="zh-CN" sz="1200" kern="1200" dirty="0">
                    <a:solidFill>
                      <a:schemeClr val="tx1"/>
                    </a:solidFill>
                    <a:effectLst/>
                    <a:latin typeface="+mn-lt"/>
                    <a:ea typeface="+mn-ea"/>
                    <a:cs typeface="+mn-cs"/>
                  </a:rPr>
                  <a:t>。为了实现最佳的性能，还需要做额外一步操作。如果由方程</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计算出来的</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值小于</a:t>
                </a:r>
                <a:r>
                  <a:rPr lang="en-US" altLang="zh-CN" sz="1200" kern="1200" dirty="0">
                    <a:solidFill>
                      <a:schemeClr val="tx1"/>
                    </a:solidFill>
                    <a:effectLst/>
                    <a:latin typeface="+mn-lt"/>
                    <a:ea typeface="+mn-ea"/>
                    <a:cs typeface="+mn-cs"/>
                  </a:rPr>
                  <a:t>100</a:t>
                </a:r>
                <a:r>
                  <a:rPr lang="zh-CN" altLang="zh-CN" sz="1200" kern="1200" dirty="0">
                    <a:solidFill>
                      <a:schemeClr val="tx1"/>
                    </a:solidFill>
                    <a:effectLst/>
                    <a:latin typeface="+mn-lt"/>
                    <a:ea typeface="+mn-ea"/>
                    <a:cs typeface="+mn-cs"/>
                  </a:rPr>
                  <a:t>，则需要使用精确的上限函数计算它的值，并与所有</a:t>
                </a:r>
                <a:r>
                  <a:rPr lang="en-US" altLang="zh-CN" sz="1200" kern="1200" dirty="0">
                    <a:solidFill>
                      <a:schemeClr val="tx1"/>
                    </a:solidFill>
                    <a:effectLst/>
                    <a:latin typeface="+mn-lt"/>
                    <a:ea typeface="+mn-ea"/>
                    <a:cs typeface="+mn-cs"/>
                  </a:rPr>
                  <a:t>a&lt;100</a:t>
                </a:r>
                <a:r>
                  <a:rPr lang="zh-CN" altLang="zh-CN" sz="1200" kern="1200" dirty="0">
                    <a:solidFill>
                      <a:schemeClr val="tx1"/>
                    </a:solidFill>
                    <a:effectLst/>
                    <a:latin typeface="+mn-lt"/>
                    <a:ea typeface="+mn-ea"/>
                    <a:cs typeface="+mn-cs"/>
                  </a:rPr>
                  <a:t>的情况进行比较。</a:t>
                </a:r>
              </a:p>
            </p:txBody>
          </p:sp>
        </mc:Fallback>
      </mc:AlternateContent>
      <p:sp>
        <p:nvSpPr>
          <p:cNvPr id="4" name="灯片编号占位符 3"/>
          <p:cNvSpPr>
            <a:spLocks noGrp="1"/>
          </p:cNvSpPr>
          <p:nvPr>
            <p:ph type="sldNum" sz="quarter" idx="5"/>
          </p:nvPr>
        </p:nvSpPr>
        <p:spPr/>
        <p:txBody>
          <a:bodyPr/>
          <a:lstStyle/>
          <a:p>
            <a:fld id="{B8EDFCF6-1F13-644C-AE9C-0907E741A9B3}" type="slidenum">
              <a:rPr kumimoji="1" lang="zh-CN" altLang="en-US" smtClean="0"/>
              <a:t>28</a:t>
            </a:fld>
            <a:endParaRPr kumimoji="1" lang="zh-CN" altLang="en-US"/>
          </a:p>
        </p:txBody>
      </p:sp>
    </p:spTree>
    <p:extLst>
      <p:ext uri="{BB962C8B-B14F-4D97-AF65-F5344CB8AC3E}">
        <p14:creationId xmlns:p14="http://schemas.microsoft.com/office/powerpoint/2010/main" val="8193625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dirty="0">
                    <a:cs typeface="Arial"/>
                  </a:rPr>
                  <a:t>在证明前，首先我们引入引理</a:t>
                </a:r>
                <a:r>
                  <a:rPr lang="en-US" altLang="zh-CN" sz="1200" dirty="0">
                    <a:cs typeface="Arial"/>
                  </a:rPr>
                  <a:t>1</a:t>
                </a:r>
                <a:r>
                  <a:rPr lang="zh-CN" altLang="en-US" sz="1200" dirty="0">
                    <a:cs typeface="Arial"/>
                  </a:rPr>
                  <a:t>，设</a:t>
                </a:r>
                <a:r>
                  <a:rPr lang="en" altLang="zh-CN" sz="1200" dirty="0">
                    <a:cs typeface="Arial"/>
                  </a:rPr>
                  <a:t>A</a:t>
                </a:r>
                <a:r>
                  <a:rPr lang="zh-CN" altLang="en-US" sz="1200" dirty="0">
                    <a:cs typeface="Arial"/>
                  </a:rPr>
                  <a:t>为</a:t>
                </a:r>
                <a:r>
                  <a:rPr lang="en" altLang="zh-CN" sz="1200" dirty="0" err="1">
                    <a:cs typeface="Arial"/>
                  </a:rPr>
                  <a:t>i</a:t>
                </a:r>
                <a:r>
                  <a:rPr lang="zh-CN" altLang="en-US" sz="1200" dirty="0">
                    <a:cs typeface="Arial"/>
                  </a:rPr>
                  <a:t>个独立的伯努利试验</a:t>
                </a:r>
                <a:r>
                  <a:rPr lang="en" altLang="zh-CN" sz="1200" dirty="0">
                    <a:cs typeface="Arial"/>
                  </a:rPr>
                  <a:t>A1</a:t>
                </a:r>
                <a:r>
                  <a:rPr lang="zh-CN" altLang="en-US" sz="1200" dirty="0">
                    <a:cs typeface="Arial"/>
                  </a:rPr>
                  <a:t>～</a:t>
                </a:r>
                <a:r>
                  <a:rPr lang="en" altLang="zh-CN" sz="1200" dirty="0">
                    <a:cs typeface="Arial"/>
                  </a:rPr>
                  <a:t>Ai</a:t>
                </a:r>
                <a:r>
                  <a:rPr lang="zh-CN" altLang="en" sz="1200" dirty="0">
                    <a:cs typeface="Arial"/>
                  </a:rPr>
                  <a:t>的</a:t>
                </a:r>
                <a:r>
                  <a:rPr lang="zh-CN" altLang="en-US" sz="1200" dirty="0">
                    <a:cs typeface="Arial"/>
                  </a:rPr>
                  <a:t>总和</a:t>
                </a:r>
                <a:r>
                  <a:rPr lang="zh-CN" altLang="en" sz="1200" dirty="0">
                    <a:cs typeface="Arial"/>
                  </a:rPr>
                  <a:t>，</a:t>
                </a:r>
                <a:r>
                  <a:rPr lang="zh-CN" altLang="en-US" sz="1200" dirty="0">
                    <a:cs typeface="Arial"/>
                  </a:rPr>
                  <a:t>期望</a:t>
                </a:r>
                <a:r>
                  <a:rPr lang="el-GR" altLang="zh-CN" sz="1200" dirty="0">
                    <a:cs typeface="Arial"/>
                  </a:rPr>
                  <a:t>μ= </a:t>
                </a:r>
                <a:r>
                  <a:rPr lang="en" altLang="zh-CN" sz="1200" dirty="0">
                    <a:cs typeface="Arial"/>
                  </a:rPr>
                  <a:t>E [A]</a:t>
                </a:r>
                <a:r>
                  <a:rPr lang="zh-CN" altLang="en" sz="1200" dirty="0">
                    <a:cs typeface="Arial"/>
                  </a:rPr>
                  <a:t>。 </a:t>
                </a:r>
                <a:r>
                  <a:rPr lang="zh-CN" altLang="en-US" sz="1200" dirty="0">
                    <a:cs typeface="Arial"/>
                  </a:rPr>
                  <a:t>然后对于</a:t>
                </a:r>
                <a:r>
                  <a:rPr lang="el-GR" altLang="zh-CN" sz="1200" dirty="0">
                    <a:cs typeface="Arial"/>
                  </a:rPr>
                  <a:t>δ&gt; 0</a:t>
                </a:r>
                <a:r>
                  <a:rPr lang="zh-CN" altLang="en-US" sz="1200" dirty="0">
                    <a:cs typeface="Arial"/>
                  </a:rPr>
                  <a:t>我们有，对这个引理的证明首先从一个知名版本的切诺夫界开始，这个版本的证明是另外一篇论文里面的，这里也不赘述；（）</a:t>
                </a:r>
                <a:r>
                  <a:rPr lang="en-US" altLang="zh-CN" sz="1200" dirty="0">
                    <a:cs typeface="Arial"/>
                  </a:rPr>
                  <a:t>=</a:t>
                </a:r>
                <a:r>
                  <a:rPr lang="zh-CN" altLang="en-US" sz="1200" dirty="0">
                    <a:cs typeface="Arial"/>
                  </a:rPr>
                  <a:t>（），由于（），可得（）</a:t>
                </a:r>
              </a:p>
            </p:txBody>
          </p:sp>
        </mc:Choice>
        <mc:Fallback xmlns="">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我们假定</a:t>
                </a:r>
                <a:r>
                  <a:rPr lang="el-GR" altLang="zh-CN" sz="1200" i="0" dirty="0">
                    <a:latin typeface="Cambria Math" panose="02040503050406030204" pitchFamily="18" charset="0"/>
                    <a:cs typeface="Arial"/>
                  </a:rPr>
                  <a:t>𝛿</a:t>
                </a:r>
                <a:r>
                  <a:rPr lang="en-US" altLang="zh-CN" sz="1200" kern="1200" dirty="0">
                    <a:solidFill>
                      <a:schemeClr val="tx1"/>
                    </a:solidFill>
                    <a:effectLst/>
                    <a:latin typeface="+mn-lt"/>
                    <a:ea typeface="+mn-ea"/>
                    <a:cs typeface="+mn-cs"/>
                  </a:rPr>
                  <a:t>=0</a:t>
                </a:r>
                <a:r>
                  <a:rPr lang="zh-CN" altLang="en-US" sz="1200" kern="1200" dirty="0">
                    <a:solidFill>
                      <a:schemeClr val="tx1"/>
                    </a:solidFill>
                    <a:effectLst/>
                    <a:latin typeface="+mn-lt"/>
                    <a:ea typeface="+mn-ea"/>
                    <a:cs typeface="+mn-cs"/>
                  </a:rPr>
                  <a:t>，并对</a:t>
                </a:r>
                <a:r>
                  <a:rPr lang="en-US" altLang="zh-CN" sz="1200" kern="1200" dirty="0">
                    <a:solidFill>
                      <a:schemeClr val="tx1"/>
                    </a:solidFill>
                    <a:effectLst/>
                    <a:latin typeface="+mn-lt"/>
                    <a:ea typeface="+mn-ea"/>
                    <a:cs typeface="+mn-cs"/>
                  </a:rPr>
                  <a:t>T</a:t>
                </a:r>
                <a:r>
                  <a:rPr lang="zh-CN" altLang="en-US" sz="1200" kern="1200" dirty="0">
                    <a:solidFill>
                      <a:schemeClr val="tx1"/>
                    </a:solidFill>
                    <a:effectLst/>
                    <a:latin typeface="+mn-lt"/>
                    <a:ea typeface="+mn-ea"/>
                    <a:cs typeface="+mn-cs"/>
                  </a:rPr>
                  <a:t>求导求解最小值可得（），这个</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是对最小值的一个比较好的近似，并且精确值是很难计算的。同时，</a:t>
                </a:r>
                <a:r>
                  <a:rPr lang="en-US" altLang="zh-CN" sz="1200" kern="1200" dirty="0">
                    <a:solidFill>
                      <a:schemeClr val="tx1"/>
                    </a:solidFill>
                    <a:effectLst/>
                    <a:latin typeface="+mn-lt"/>
                    <a:ea typeface="+mn-ea"/>
                    <a:cs typeface="+mn-cs"/>
                  </a:rPr>
                  <a:t>Bloom filter</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IBLT</a:t>
                </a:r>
                <a:r>
                  <a:rPr lang="zh-CN" altLang="zh-CN" sz="1200" kern="1200" dirty="0">
                    <a:solidFill>
                      <a:schemeClr val="tx1"/>
                    </a:solidFill>
                    <a:effectLst/>
                    <a:latin typeface="+mn-lt"/>
                    <a:ea typeface="+mn-ea"/>
                    <a:cs typeface="+mn-cs"/>
                  </a:rPr>
                  <a:t>的实现需要使用非连续上限函数，因此只有当</a:t>
                </a:r>
                <a:r>
                  <a:rPr lang="en-US" altLang="zh-CN" sz="1200" kern="1200" dirty="0">
                    <a:solidFill>
                      <a:schemeClr val="tx1"/>
                    </a:solidFill>
                    <a:effectLst/>
                    <a:latin typeface="+mn-lt"/>
                    <a:ea typeface="+mn-ea"/>
                    <a:cs typeface="+mn-cs"/>
                  </a:rPr>
                  <a:t>a&gt;100</a:t>
                </a:r>
                <a:r>
                  <a:rPr lang="zh-CN" altLang="zh-CN" sz="1200" kern="1200" dirty="0">
                    <a:solidFill>
                      <a:schemeClr val="tx1"/>
                    </a:solidFill>
                    <a:effectLst/>
                    <a:latin typeface="+mn-lt"/>
                    <a:ea typeface="+mn-ea"/>
                    <a:cs typeface="+mn-cs"/>
                  </a:rPr>
                  <a:t>时，</a:t>
                </a:r>
                <a:r>
                  <a:rPr lang="zh-CN" altLang="en-US" sz="1200" kern="1200" dirty="0">
                    <a:solidFill>
                      <a:schemeClr val="tx1"/>
                    </a:solidFill>
                    <a:effectLst/>
                    <a:latin typeface="+mn-lt"/>
                    <a:ea typeface="+mn-ea"/>
                    <a:cs typeface="+mn-cs"/>
                  </a:rPr>
                  <a:t>这个</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才是有效的；否则</a:t>
                </a:r>
                <a:r>
                  <a:rPr lang="zh-CN" altLang="zh-CN" sz="1200" kern="1200">
                    <a:solidFill>
                      <a:schemeClr val="tx1"/>
                    </a:solidFill>
                    <a:effectLst/>
                    <a:latin typeface="+mn-lt"/>
                    <a:ea typeface="+mn-ea"/>
                    <a:cs typeface="+mn-cs"/>
                  </a:rPr>
                  <a:t>由</a:t>
                </a:r>
                <a:r>
                  <a:rPr lang="zh-CN" altLang="en-US" sz="1200" kern="1200">
                    <a:solidFill>
                      <a:schemeClr val="tx1"/>
                    </a:solidFill>
                    <a:effectLst/>
                    <a:latin typeface="+mn-lt"/>
                    <a:ea typeface="+mn-ea"/>
                    <a:cs typeface="+mn-cs"/>
                  </a:rPr>
                  <a:t>这种情况</a:t>
                </a:r>
                <a:r>
                  <a:rPr lang="zh-CN" altLang="zh-CN" sz="1200" kern="1200">
                    <a:solidFill>
                      <a:schemeClr val="tx1"/>
                    </a:solidFill>
                    <a:effectLst/>
                    <a:latin typeface="+mn-lt"/>
                    <a:ea typeface="+mn-ea"/>
                    <a:cs typeface="+mn-cs"/>
                  </a:rPr>
                  <a:t>计算</a:t>
                </a:r>
                <a:r>
                  <a:rPr lang="zh-CN" altLang="zh-CN" sz="1200" kern="1200" dirty="0">
                    <a:solidFill>
                      <a:schemeClr val="tx1"/>
                    </a:solidFill>
                    <a:effectLst/>
                    <a:latin typeface="+mn-lt"/>
                    <a:ea typeface="+mn-ea"/>
                    <a:cs typeface="+mn-cs"/>
                  </a:rPr>
                  <a:t>出来的最小值</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将比实际最小值大约</a:t>
                </a:r>
                <a:r>
                  <a:rPr lang="en-US" altLang="zh-CN" sz="1200" kern="1200" dirty="0">
                    <a:solidFill>
                      <a:schemeClr val="tx1"/>
                    </a:solidFill>
                    <a:effectLst/>
                    <a:latin typeface="+mn-lt"/>
                    <a:ea typeface="+mn-ea"/>
                    <a:cs typeface="+mn-cs"/>
                  </a:rPr>
                  <a:t>20%</a:t>
                </a:r>
                <a:r>
                  <a:rPr lang="zh-CN" altLang="zh-CN" sz="1200" kern="1200" dirty="0">
                    <a:solidFill>
                      <a:schemeClr val="tx1"/>
                    </a:solidFill>
                    <a:effectLst/>
                    <a:latin typeface="+mn-lt"/>
                    <a:ea typeface="+mn-ea"/>
                    <a:cs typeface="+mn-cs"/>
                  </a:rPr>
                  <a:t>。为了实现最佳的性能，还需要做额外一步操作。如果由方程</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计算出来的</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值小于</a:t>
                </a:r>
                <a:r>
                  <a:rPr lang="en-US" altLang="zh-CN" sz="1200" kern="1200" dirty="0">
                    <a:solidFill>
                      <a:schemeClr val="tx1"/>
                    </a:solidFill>
                    <a:effectLst/>
                    <a:latin typeface="+mn-lt"/>
                    <a:ea typeface="+mn-ea"/>
                    <a:cs typeface="+mn-cs"/>
                  </a:rPr>
                  <a:t>100</a:t>
                </a:r>
                <a:r>
                  <a:rPr lang="zh-CN" altLang="zh-CN" sz="1200" kern="1200" dirty="0">
                    <a:solidFill>
                      <a:schemeClr val="tx1"/>
                    </a:solidFill>
                    <a:effectLst/>
                    <a:latin typeface="+mn-lt"/>
                    <a:ea typeface="+mn-ea"/>
                    <a:cs typeface="+mn-cs"/>
                  </a:rPr>
                  <a:t>，则需要使用精确的上限函数计算它的值，并与所有</a:t>
                </a:r>
                <a:r>
                  <a:rPr lang="en-US" altLang="zh-CN" sz="1200" kern="1200" dirty="0">
                    <a:solidFill>
                      <a:schemeClr val="tx1"/>
                    </a:solidFill>
                    <a:effectLst/>
                    <a:latin typeface="+mn-lt"/>
                    <a:ea typeface="+mn-ea"/>
                    <a:cs typeface="+mn-cs"/>
                  </a:rPr>
                  <a:t>a&lt;100</a:t>
                </a:r>
                <a:r>
                  <a:rPr lang="zh-CN" altLang="zh-CN" sz="1200" kern="1200" dirty="0">
                    <a:solidFill>
                      <a:schemeClr val="tx1"/>
                    </a:solidFill>
                    <a:effectLst/>
                    <a:latin typeface="+mn-lt"/>
                    <a:ea typeface="+mn-ea"/>
                    <a:cs typeface="+mn-cs"/>
                  </a:rPr>
                  <a:t>的情况进行比较。</a:t>
                </a:r>
              </a:p>
            </p:txBody>
          </p:sp>
        </mc:Fallback>
      </mc:AlternateContent>
      <p:sp>
        <p:nvSpPr>
          <p:cNvPr id="4" name="灯片编号占位符 3"/>
          <p:cNvSpPr>
            <a:spLocks noGrp="1"/>
          </p:cNvSpPr>
          <p:nvPr>
            <p:ph type="sldNum" sz="quarter" idx="5"/>
          </p:nvPr>
        </p:nvSpPr>
        <p:spPr/>
        <p:txBody>
          <a:bodyPr/>
          <a:lstStyle/>
          <a:p>
            <a:fld id="{B8EDFCF6-1F13-644C-AE9C-0907E741A9B3}" type="slidenum">
              <a:rPr kumimoji="1" lang="zh-CN" altLang="en-US" smtClean="0"/>
              <a:t>29</a:t>
            </a:fld>
            <a:endParaRPr kumimoji="1" lang="zh-CN" altLang="en-US"/>
          </a:p>
        </p:txBody>
      </p:sp>
    </p:spTree>
    <p:extLst>
      <p:ext uri="{BB962C8B-B14F-4D97-AF65-F5344CB8AC3E}">
        <p14:creationId xmlns:p14="http://schemas.microsoft.com/office/powerpoint/2010/main" val="2683740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在区块链系统中，任何操作都被认作是交易，每一笔交易意味着一笔数字货币的转移，每一笔交易都会通过</a:t>
            </a:r>
            <a:r>
              <a:rPr kumimoji="1" lang="en-US" altLang="zh-CN" dirty="0"/>
              <a:t>p2p</a:t>
            </a:r>
            <a:r>
              <a:rPr kumimoji="1" lang="zh-CN" altLang="en-US" dirty="0"/>
              <a:t>网络进行传播。未经认证的交易，即未写入区块链的交易，会在交易后在网络中广播；接收到新交易后，某个端点会将</a:t>
            </a:r>
            <a:r>
              <a:rPr kumimoji="1" lang="zh-CN" altLang="en" dirty="0"/>
              <a:t>交易</a:t>
            </a:r>
            <a:r>
              <a:rPr kumimoji="1" lang="zh-CN" altLang="en-US" dirty="0"/>
              <a:t>哈希作为</a:t>
            </a:r>
            <a:r>
              <a:rPr kumimoji="1" lang="en" altLang="zh-CN" dirty="0"/>
              <a:t>inv</a:t>
            </a:r>
            <a:r>
              <a:rPr kumimoji="1" lang="zh-CN" altLang="en-US" dirty="0"/>
              <a:t>消息发送给所有</a:t>
            </a:r>
            <a:r>
              <a:rPr kumimoji="1" lang="en" altLang="zh-CN" dirty="0"/>
              <a:t>d</a:t>
            </a:r>
            <a:r>
              <a:rPr kumimoji="1" lang="zh-CN" altLang="en-US" dirty="0"/>
              <a:t>个邻居端点，如果对邻居端点是新的交易，则它们会请求获取完整的数据。</a:t>
            </a:r>
          </a:p>
        </p:txBody>
      </p:sp>
      <p:sp>
        <p:nvSpPr>
          <p:cNvPr id="4" name="灯片编号占位符 3"/>
          <p:cNvSpPr>
            <a:spLocks noGrp="1"/>
          </p:cNvSpPr>
          <p:nvPr>
            <p:ph type="sldNum" sz="quarter" idx="5"/>
          </p:nvPr>
        </p:nvSpPr>
        <p:spPr/>
        <p:txBody>
          <a:bodyPr/>
          <a:lstStyle/>
          <a:p>
            <a:fld id="{B8EDFCF6-1F13-644C-AE9C-0907E741A9B3}" type="slidenum">
              <a:rPr kumimoji="1" lang="zh-CN" altLang="en-US" smtClean="0"/>
              <a:t>3</a:t>
            </a:fld>
            <a:endParaRPr kumimoji="1" lang="zh-CN" altLang="en-US"/>
          </a:p>
        </p:txBody>
      </p:sp>
    </p:spTree>
    <p:extLst>
      <p:ext uri="{BB962C8B-B14F-4D97-AF65-F5344CB8AC3E}">
        <p14:creationId xmlns:p14="http://schemas.microsoft.com/office/powerpoint/2010/main" val="18117157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dirty="0">
                    <a:cs typeface="Arial"/>
                  </a:rPr>
                  <a:t>我们回到</a:t>
                </a:r>
                <a:r>
                  <a:rPr lang="en-US" altLang="zh-CN" sz="1200" dirty="0">
                    <a:cs typeface="Arial"/>
                  </a:rPr>
                  <a:t>Graphene</a:t>
                </a:r>
                <a:r>
                  <a:rPr lang="zh-CN" altLang="en-US" sz="1200" dirty="0">
                    <a:cs typeface="Arial"/>
                  </a:rPr>
                  <a:t>上来，通过</a:t>
                </a:r>
                <a:r>
                  <a:rPr lang="en-US" altLang="zh-CN" sz="1200" dirty="0">
                    <a:cs typeface="Arial"/>
                  </a:rPr>
                  <a:t>bf</a:t>
                </a:r>
                <a:r>
                  <a:rPr lang="zh-CN" altLang="en-US" sz="1200" dirty="0">
                    <a:cs typeface="Arial"/>
                  </a:rPr>
                  <a:t> </a:t>
                </a:r>
                <a:r>
                  <a:rPr lang="en-US" altLang="zh-CN" sz="1200" dirty="0">
                    <a:cs typeface="Arial"/>
                  </a:rPr>
                  <a:t>s</a:t>
                </a:r>
                <a:r>
                  <a:rPr lang="zh-CN" altLang="en-US" sz="1200" dirty="0">
                    <a:cs typeface="Arial"/>
                  </a:rPr>
                  <a:t>有</a:t>
                </a:r>
                <a:r>
                  <a:rPr lang="en-US" altLang="zh-CN" sz="1200" dirty="0">
                    <a:cs typeface="Arial"/>
                  </a:rPr>
                  <a:t>m-n</a:t>
                </a:r>
                <a:r>
                  <a:rPr lang="zh-CN" altLang="en-US" sz="1200" dirty="0">
                    <a:cs typeface="Arial"/>
                  </a:rPr>
                  <a:t>个可能存在误报的交易，他们是</a:t>
                </a:r>
                <a:r>
                  <a:rPr lang="en-US" altLang="zh-CN" sz="1200" dirty="0">
                    <a:cs typeface="Arial"/>
                  </a:rPr>
                  <a:t>m-n</a:t>
                </a:r>
                <a:r>
                  <a:rPr lang="zh-CN" altLang="en-US" sz="1200" dirty="0">
                    <a:cs typeface="Arial"/>
                  </a:rPr>
                  <a:t>个独立的伯努利实验的集合，每次的失败率为</a:t>
                </a:r>
                <a:r>
                  <a:rPr lang="en-US" altLang="zh-CN" sz="1200" dirty="0">
                    <a:cs typeface="Arial"/>
                  </a:rPr>
                  <a:t>fs</a:t>
                </a:r>
                <a:r>
                  <a:rPr lang="zh-CN" altLang="en-US" sz="1200" dirty="0">
                    <a:cs typeface="Arial"/>
                  </a:rPr>
                  <a:t>，我们让（），这个值即为错误数量，期望（），通过引理</a:t>
                </a:r>
                <a:r>
                  <a:rPr lang="en-US" altLang="zh-CN" sz="1200" dirty="0">
                    <a:cs typeface="Arial"/>
                  </a:rPr>
                  <a:t>1</a:t>
                </a:r>
                <a:r>
                  <a:rPr lang="zh-CN" altLang="en-US" sz="1200" dirty="0">
                    <a:cs typeface="Arial"/>
                  </a:rPr>
                  <a:t>，我们得到。我们对这个式子求反</a:t>
                </a:r>
                <a:r>
                  <a:rPr lang="zh-CN" altLang="en-US" sz="1200" i="1" dirty="0">
                    <a:cs typeface="Arial"/>
                  </a:rPr>
                  <a:t>，即（），我们求右式的下届，可得到，整理得。</a:t>
                </a:r>
                <a:endParaRPr lang="zh-CN" altLang="en-US" sz="1200" dirty="0">
                  <a:cs typeface="Arial"/>
                </a:endParaRPr>
              </a:p>
            </p:txBody>
          </p:sp>
        </mc:Choice>
        <mc:Fallback xmlns="">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我们假定</a:t>
                </a:r>
                <a:r>
                  <a:rPr lang="el-GR" altLang="zh-CN" sz="1200" i="0" dirty="0">
                    <a:latin typeface="Cambria Math" panose="02040503050406030204" pitchFamily="18" charset="0"/>
                    <a:cs typeface="Arial"/>
                  </a:rPr>
                  <a:t>𝛿</a:t>
                </a:r>
                <a:r>
                  <a:rPr lang="en-US" altLang="zh-CN" sz="1200" kern="1200" dirty="0">
                    <a:solidFill>
                      <a:schemeClr val="tx1"/>
                    </a:solidFill>
                    <a:effectLst/>
                    <a:latin typeface="+mn-lt"/>
                    <a:ea typeface="+mn-ea"/>
                    <a:cs typeface="+mn-cs"/>
                  </a:rPr>
                  <a:t>=0</a:t>
                </a:r>
                <a:r>
                  <a:rPr lang="zh-CN" altLang="en-US" sz="1200" kern="1200" dirty="0">
                    <a:solidFill>
                      <a:schemeClr val="tx1"/>
                    </a:solidFill>
                    <a:effectLst/>
                    <a:latin typeface="+mn-lt"/>
                    <a:ea typeface="+mn-ea"/>
                    <a:cs typeface="+mn-cs"/>
                  </a:rPr>
                  <a:t>，并对</a:t>
                </a:r>
                <a:r>
                  <a:rPr lang="en-US" altLang="zh-CN" sz="1200" kern="1200" dirty="0">
                    <a:solidFill>
                      <a:schemeClr val="tx1"/>
                    </a:solidFill>
                    <a:effectLst/>
                    <a:latin typeface="+mn-lt"/>
                    <a:ea typeface="+mn-ea"/>
                    <a:cs typeface="+mn-cs"/>
                  </a:rPr>
                  <a:t>T</a:t>
                </a:r>
                <a:r>
                  <a:rPr lang="zh-CN" altLang="en-US" sz="1200" kern="1200" dirty="0">
                    <a:solidFill>
                      <a:schemeClr val="tx1"/>
                    </a:solidFill>
                    <a:effectLst/>
                    <a:latin typeface="+mn-lt"/>
                    <a:ea typeface="+mn-ea"/>
                    <a:cs typeface="+mn-cs"/>
                  </a:rPr>
                  <a:t>求导求解最小值可得（），这个</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是对最小值的一个比较好的近似，并且精确值是很难计算的。同时，</a:t>
                </a:r>
                <a:r>
                  <a:rPr lang="en-US" altLang="zh-CN" sz="1200" kern="1200" dirty="0">
                    <a:solidFill>
                      <a:schemeClr val="tx1"/>
                    </a:solidFill>
                    <a:effectLst/>
                    <a:latin typeface="+mn-lt"/>
                    <a:ea typeface="+mn-ea"/>
                    <a:cs typeface="+mn-cs"/>
                  </a:rPr>
                  <a:t>Bloom filter</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IBLT</a:t>
                </a:r>
                <a:r>
                  <a:rPr lang="zh-CN" altLang="zh-CN" sz="1200" kern="1200" dirty="0">
                    <a:solidFill>
                      <a:schemeClr val="tx1"/>
                    </a:solidFill>
                    <a:effectLst/>
                    <a:latin typeface="+mn-lt"/>
                    <a:ea typeface="+mn-ea"/>
                    <a:cs typeface="+mn-cs"/>
                  </a:rPr>
                  <a:t>的实现需要使用非连续上限函数，因此只有当</a:t>
                </a:r>
                <a:r>
                  <a:rPr lang="en-US" altLang="zh-CN" sz="1200" kern="1200" dirty="0">
                    <a:solidFill>
                      <a:schemeClr val="tx1"/>
                    </a:solidFill>
                    <a:effectLst/>
                    <a:latin typeface="+mn-lt"/>
                    <a:ea typeface="+mn-ea"/>
                    <a:cs typeface="+mn-cs"/>
                  </a:rPr>
                  <a:t>a&gt;100</a:t>
                </a:r>
                <a:r>
                  <a:rPr lang="zh-CN" altLang="zh-CN" sz="1200" kern="1200" dirty="0">
                    <a:solidFill>
                      <a:schemeClr val="tx1"/>
                    </a:solidFill>
                    <a:effectLst/>
                    <a:latin typeface="+mn-lt"/>
                    <a:ea typeface="+mn-ea"/>
                    <a:cs typeface="+mn-cs"/>
                  </a:rPr>
                  <a:t>时，</a:t>
                </a:r>
                <a:r>
                  <a:rPr lang="zh-CN" altLang="en-US" sz="1200" kern="1200" dirty="0">
                    <a:solidFill>
                      <a:schemeClr val="tx1"/>
                    </a:solidFill>
                    <a:effectLst/>
                    <a:latin typeface="+mn-lt"/>
                    <a:ea typeface="+mn-ea"/>
                    <a:cs typeface="+mn-cs"/>
                  </a:rPr>
                  <a:t>这个</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才是有效的；否则</a:t>
                </a:r>
                <a:r>
                  <a:rPr lang="zh-CN" altLang="zh-CN" sz="1200" kern="1200">
                    <a:solidFill>
                      <a:schemeClr val="tx1"/>
                    </a:solidFill>
                    <a:effectLst/>
                    <a:latin typeface="+mn-lt"/>
                    <a:ea typeface="+mn-ea"/>
                    <a:cs typeface="+mn-cs"/>
                  </a:rPr>
                  <a:t>由</a:t>
                </a:r>
                <a:r>
                  <a:rPr lang="zh-CN" altLang="en-US" sz="1200" kern="1200">
                    <a:solidFill>
                      <a:schemeClr val="tx1"/>
                    </a:solidFill>
                    <a:effectLst/>
                    <a:latin typeface="+mn-lt"/>
                    <a:ea typeface="+mn-ea"/>
                    <a:cs typeface="+mn-cs"/>
                  </a:rPr>
                  <a:t>这种情况</a:t>
                </a:r>
                <a:r>
                  <a:rPr lang="zh-CN" altLang="zh-CN" sz="1200" kern="1200">
                    <a:solidFill>
                      <a:schemeClr val="tx1"/>
                    </a:solidFill>
                    <a:effectLst/>
                    <a:latin typeface="+mn-lt"/>
                    <a:ea typeface="+mn-ea"/>
                    <a:cs typeface="+mn-cs"/>
                  </a:rPr>
                  <a:t>计算</a:t>
                </a:r>
                <a:r>
                  <a:rPr lang="zh-CN" altLang="zh-CN" sz="1200" kern="1200" dirty="0">
                    <a:solidFill>
                      <a:schemeClr val="tx1"/>
                    </a:solidFill>
                    <a:effectLst/>
                    <a:latin typeface="+mn-lt"/>
                    <a:ea typeface="+mn-ea"/>
                    <a:cs typeface="+mn-cs"/>
                  </a:rPr>
                  <a:t>出来的最小值</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将比实际最小值大约</a:t>
                </a:r>
                <a:r>
                  <a:rPr lang="en-US" altLang="zh-CN" sz="1200" kern="1200" dirty="0">
                    <a:solidFill>
                      <a:schemeClr val="tx1"/>
                    </a:solidFill>
                    <a:effectLst/>
                    <a:latin typeface="+mn-lt"/>
                    <a:ea typeface="+mn-ea"/>
                    <a:cs typeface="+mn-cs"/>
                  </a:rPr>
                  <a:t>20%</a:t>
                </a:r>
                <a:r>
                  <a:rPr lang="zh-CN" altLang="zh-CN" sz="1200" kern="1200" dirty="0">
                    <a:solidFill>
                      <a:schemeClr val="tx1"/>
                    </a:solidFill>
                    <a:effectLst/>
                    <a:latin typeface="+mn-lt"/>
                    <a:ea typeface="+mn-ea"/>
                    <a:cs typeface="+mn-cs"/>
                  </a:rPr>
                  <a:t>。为了实现最佳的性能，还需要做额外一步操作。如果由方程</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计算出来的</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值小于</a:t>
                </a:r>
                <a:r>
                  <a:rPr lang="en-US" altLang="zh-CN" sz="1200" kern="1200" dirty="0">
                    <a:solidFill>
                      <a:schemeClr val="tx1"/>
                    </a:solidFill>
                    <a:effectLst/>
                    <a:latin typeface="+mn-lt"/>
                    <a:ea typeface="+mn-ea"/>
                    <a:cs typeface="+mn-cs"/>
                  </a:rPr>
                  <a:t>100</a:t>
                </a:r>
                <a:r>
                  <a:rPr lang="zh-CN" altLang="zh-CN" sz="1200" kern="1200" dirty="0">
                    <a:solidFill>
                      <a:schemeClr val="tx1"/>
                    </a:solidFill>
                    <a:effectLst/>
                    <a:latin typeface="+mn-lt"/>
                    <a:ea typeface="+mn-ea"/>
                    <a:cs typeface="+mn-cs"/>
                  </a:rPr>
                  <a:t>，则需要使用精确的上限函数计算它的值，并与所有</a:t>
                </a:r>
                <a:r>
                  <a:rPr lang="en-US" altLang="zh-CN" sz="1200" kern="1200" dirty="0">
                    <a:solidFill>
                      <a:schemeClr val="tx1"/>
                    </a:solidFill>
                    <a:effectLst/>
                    <a:latin typeface="+mn-lt"/>
                    <a:ea typeface="+mn-ea"/>
                    <a:cs typeface="+mn-cs"/>
                  </a:rPr>
                  <a:t>a&lt;100</a:t>
                </a:r>
                <a:r>
                  <a:rPr lang="zh-CN" altLang="zh-CN" sz="1200" kern="1200" dirty="0">
                    <a:solidFill>
                      <a:schemeClr val="tx1"/>
                    </a:solidFill>
                    <a:effectLst/>
                    <a:latin typeface="+mn-lt"/>
                    <a:ea typeface="+mn-ea"/>
                    <a:cs typeface="+mn-cs"/>
                  </a:rPr>
                  <a:t>的情况进行比较。</a:t>
                </a:r>
              </a:p>
            </p:txBody>
          </p:sp>
        </mc:Fallback>
      </mc:AlternateContent>
      <p:sp>
        <p:nvSpPr>
          <p:cNvPr id="4" name="灯片编号占位符 3"/>
          <p:cNvSpPr>
            <a:spLocks noGrp="1"/>
          </p:cNvSpPr>
          <p:nvPr>
            <p:ph type="sldNum" sz="quarter" idx="5"/>
          </p:nvPr>
        </p:nvSpPr>
        <p:spPr/>
        <p:txBody>
          <a:bodyPr/>
          <a:lstStyle/>
          <a:p>
            <a:fld id="{B8EDFCF6-1F13-644C-AE9C-0907E741A9B3}" type="slidenum">
              <a:rPr kumimoji="1" lang="zh-CN" altLang="en-US" smtClean="0"/>
              <a:t>30</a:t>
            </a:fld>
            <a:endParaRPr kumimoji="1" lang="zh-CN" altLang="en-US"/>
          </a:p>
        </p:txBody>
      </p:sp>
    </p:spTree>
    <p:extLst>
      <p:ext uri="{BB962C8B-B14F-4D97-AF65-F5344CB8AC3E}">
        <p14:creationId xmlns:p14="http://schemas.microsoft.com/office/powerpoint/2010/main" val="34731663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如果</a:t>
            </a:r>
            <a:r>
              <a:rPr kumimoji="1" lang="en-US" altLang="zh-CN" dirty="0"/>
              <a:t>bob</a:t>
            </a:r>
            <a:r>
              <a:rPr kumimoji="1" lang="zh-CN" altLang="en-US" dirty="0"/>
              <a:t>在该新区块中没有所有事务，则协议</a:t>
            </a:r>
            <a:r>
              <a:rPr kumimoji="1" lang="en-US" altLang="zh-CN" dirty="0"/>
              <a:t>1</a:t>
            </a:r>
            <a:r>
              <a:rPr kumimoji="1" lang="zh-CN" altLang="en-US" dirty="0"/>
              <a:t>中的</a:t>
            </a:r>
            <a:r>
              <a:rPr kumimoji="1" lang="en" altLang="zh-CN" dirty="0"/>
              <a:t>IBLT</a:t>
            </a:r>
            <a:r>
              <a:rPr kumimoji="1" lang="zh-CN" altLang="en-US" dirty="0"/>
              <a:t>减法将不会成功。 在这种情况下，接收器应继续使用下面的协议，即协议</a:t>
            </a:r>
            <a:r>
              <a:rPr kumimoji="1" lang="en-US" altLang="zh-CN" dirty="0"/>
              <a:t>2</a:t>
            </a:r>
            <a:r>
              <a:rPr kumimoji="1" lang="zh-CN" altLang="en-US" dirty="0"/>
              <a:t>。</a:t>
            </a:r>
          </a:p>
        </p:txBody>
      </p:sp>
      <p:sp>
        <p:nvSpPr>
          <p:cNvPr id="4" name="灯片编号占位符 3"/>
          <p:cNvSpPr>
            <a:spLocks noGrp="1"/>
          </p:cNvSpPr>
          <p:nvPr>
            <p:ph type="sldNum" sz="quarter" idx="5"/>
          </p:nvPr>
        </p:nvSpPr>
        <p:spPr/>
        <p:txBody>
          <a:bodyPr/>
          <a:lstStyle/>
          <a:p>
            <a:fld id="{B8EDFCF6-1F13-644C-AE9C-0907E741A9B3}" type="slidenum">
              <a:rPr kumimoji="1" lang="zh-CN" altLang="en-US" smtClean="0"/>
              <a:t>31</a:t>
            </a:fld>
            <a:endParaRPr kumimoji="1" lang="zh-CN" altLang="en-US"/>
          </a:p>
        </p:txBody>
      </p:sp>
    </p:spTree>
    <p:extLst>
      <p:ext uri="{BB962C8B-B14F-4D97-AF65-F5344CB8AC3E}">
        <p14:creationId xmlns:p14="http://schemas.microsoft.com/office/powerpoint/2010/main" val="28332749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我们之前提到，</a:t>
                </a:r>
                <a:r>
                  <a:rPr lang="en-US" altLang="zh-CN" sz="1200" kern="1200" dirty="0">
                    <a:solidFill>
                      <a:schemeClr val="tx1"/>
                    </a:solidFill>
                    <a:effectLst/>
                    <a:latin typeface="+mn-lt"/>
                    <a:ea typeface="+mn-ea"/>
                    <a:cs typeface="+mn-cs"/>
                  </a:rPr>
                  <a:t>bob</a:t>
                </a:r>
                <a:r>
                  <a:rPr lang="zh-CN" altLang="en-US" sz="1200" kern="1200" dirty="0">
                    <a:solidFill>
                      <a:schemeClr val="tx1"/>
                    </a:solidFill>
                    <a:effectLst/>
                    <a:latin typeface="+mn-lt"/>
                    <a:ea typeface="+mn-ea"/>
                    <a:cs typeface="+mn-cs"/>
                  </a:rPr>
                  <a:t>通过</a:t>
                </a:r>
                <a:r>
                  <a:rPr lang="en-US" altLang="zh-CN" sz="1200" kern="1200" dirty="0">
                    <a:solidFill>
                      <a:schemeClr val="tx1"/>
                    </a:solidFill>
                    <a:effectLst/>
                    <a:latin typeface="+mn-lt"/>
                    <a:ea typeface="+mn-ea"/>
                    <a:cs typeface="+mn-cs"/>
                  </a:rPr>
                  <a:t>bf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a:t>
                </a:r>
                <a:r>
                  <a:rPr lang="zh-CN" altLang="en-US" sz="1200" kern="1200" dirty="0">
                    <a:solidFill>
                      <a:schemeClr val="tx1"/>
                    </a:solidFill>
                    <a:effectLst/>
                    <a:latin typeface="+mn-lt"/>
                    <a:ea typeface="+mn-ea"/>
                    <a:cs typeface="+mn-cs"/>
                  </a:rPr>
                  <a:t>获得的</a:t>
                </a:r>
                <a:r>
                  <a:rPr lang="zh-CN" altLang="zh-CN" sz="1200" kern="1200" dirty="0">
                    <a:solidFill>
                      <a:schemeClr val="tx1"/>
                    </a:solidFill>
                    <a:effectLst/>
                    <a:latin typeface="+mn-lt"/>
                    <a:ea typeface="+mn-ea"/>
                    <a:cs typeface="+mn-cs"/>
                  </a:rPr>
                  <a:t>候选集的大小为</a:t>
                </a:r>
                <a14:m>
                  <m:oMath xmlns:m="http://schemas.openxmlformats.org/officeDocument/2006/math">
                    <m:d>
                      <m:dPr>
                        <m:begChr m:val="|"/>
                        <m:endChr m:val="|"/>
                        <m:ctrlPr>
                          <a:rPr lang="zh-CN" altLang="zh-CN" sz="1200" i="1" kern="1200">
                            <a:solidFill>
                              <a:schemeClr val="tx1"/>
                            </a:solidFill>
                            <a:effectLst/>
                            <a:latin typeface="Cambria Math" panose="02040503050406030204" pitchFamily="18" charset="0"/>
                            <a:ea typeface="+mn-ea"/>
                            <a:cs typeface="+mn-cs"/>
                          </a:rPr>
                        </m:ctrlPr>
                      </m:dPr>
                      <m:e>
                        <m:r>
                          <a:rPr lang="en-US" altLang="zh-CN" sz="1200" i="1" kern="1200">
                            <a:solidFill>
                              <a:schemeClr val="tx1"/>
                            </a:solidFill>
                            <a:effectLst/>
                            <a:latin typeface="Cambria Math" panose="02040503050406030204" pitchFamily="18" charset="0"/>
                            <a:ea typeface="+mn-ea"/>
                            <a:cs typeface="+mn-cs"/>
                          </a:rPr>
                          <m:t>𝑍</m:t>
                        </m:r>
                      </m:e>
                    </m:d>
                    <m:r>
                      <a:rPr lang="en-US" altLang="zh-CN" sz="1200" i="1" kern="1200">
                        <a:solidFill>
                          <a:schemeClr val="tx1"/>
                        </a:solidFill>
                        <a:effectLst/>
                        <a:latin typeface="Cambria Math" panose="02040503050406030204" pitchFamily="18" charset="0"/>
                        <a:ea typeface="+mn-ea"/>
                        <a:cs typeface="+mn-cs"/>
                      </a:rPr>
                      <m:t>=</m:t>
                    </m:r>
                    <m:r>
                      <a:rPr lang="en-US" altLang="zh-CN" sz="1200" i="1" kern="1200">
                        <a:solidFill>
                          <a:schemeClr val="tx1"/>
                        </a:solidFill>
                        <a:effectLst/>
                        <a:latin typeface="Cambria Math" panose="02040503050406030204" pitchFamily="18" charset="0"/>
                        <a:ea typeface="+mn-ea"/>
                        <a:cs typeface="+mn-cs"/>
                      </a:rPr>
                      <m:t>𝑧</m:t>
                    </m:r>
                  </m:oMath>
                </a14:m>
                <a:r>
                  <a:rPr lang="zh-CN" altLang="zh-CN" sz="1200" kern="1200" dirty="0">
                    <a:solidFill>
                      <a:schemeClr val="tx1"/>
                    </a:solidFill>
                    <a:effectLst/>
                    <a:latin typeface="+mn-lt"/>
                    <a:ea typeface="+mn-ea"/>
                    <a:cs typeface="+mn-cs"/>
                  </a:rPr>
                  <a:t>，且</a:t>
                </a:r>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𝑧</m:t>
                    </m:r>
                    <m:r>
                      <a:rPr lang="en-US" altLang="zh-CN" sz="1200" i="1" kern="1200">
                        <a:solidFill>
                          <a:schemeClr val="tx1"/>
                        </a:solidFill>
                        <a:effectLst/>
                        <a:latin typeface="Cambria Math" panose="02040503050406030204" pitchFamily="18" charset="0"/>
                        <a:ea typeface="+mn-ea"/>
                        <a:cs typeface="+mn-cs"/>
                      </a:rPr>
                      <m:t>=</m:t>
                    </m:r>
                    <m:r>
                      <a:rPr lang="en-US" altLang="zh-CN" sz="1200" i="1" kern="1200">
                        <a:solidFill>
                          <a:schemeClr val="tx1"/>
                        </a:solidFill>
                        <a:effectLst/>
                        <a:latin typeface="Cambria Math" panose="02040503050406030204" pitchFamily="18" charset="0"/>
                        <a:ea typeface="+mn-ea"/>
                        <a:cs typeface="+mn-cs"/>
                      </a:rPr>
                      <m:t>𝑥</m:t>
                    </m:r>
                    <m:r>
                      <a:rPr lang="en-US" altLang="zh-CN" sz="1200" i="1" kern="1200">
                        <a:solidFill>
                          <a:schemeClr val="tx1"/>
                        </a:solidFill>
                        <a:effectLst/>
                        <a:latin typeface="Cambria Math" panose="02040503050406030204" pitchFamily="18" charset="0"/>
                        <a:ea typeface="+mn-ea"/>
                        <a:cs typeface="+mn-cs"/>
                      </a:rPr>
                      <m:t>+</m:t>
                    </m:r>
                    <m:r>
                      <a:rPr lang="en-US" altLang="zh-CN" sz="1200" i="1" kern="1200">
                        <a:solidFill>
                          <a:schemeClr val="tx1"/>
                        </a:solidFill>
                        <a:effectLst/>
                        <a:latin typeface="Cambria Math" panose="02040503050406030204" pitchFamily="18" charset="0"/>
                        <a:ea typeface="+mn-ea"/>
                        <a:cs typeface="+mn-cs"/>
                      </a:rPr>
                      <m:t>𝑦</m:t>
                    </m:r>
                  </m:oMath>
                </a14:m>
                <a:r>
                  <a:rPr lang="zh-CN" altLang="zh-CN" sz="1200" kern="1200" dirty="0">
                    <a:solidFill>
                      <a:schemeClr val="tx1"/>
                    </a:solidFill>
                    <a:effectLst/>
                    <a:latin typeface="+mn-lt"/>
                    <a:ea typeface="+mn-ea"/>
                    <a:cs typeface="+mn-cs"/>
                  </a:rPr>
                  <a:t>，</a:t>
                </a:r>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𝑥</m:t>
                    </m:r>
                  </m:oMath>
                </a14:m>
                <a:r>
                  <a:rPr lang="zh-CN" altLang="zh-CN" sz="1200" kern="1200" dirty="0">
                    <a:solidFill>
                      <a:schemeClr val="tx1"/>
                    </a:solidFill>
                    <a:effectLst/>
                    <a:latin typeface="+mn-lt"/>
                    <a:ea typeface="+mn-ea"/>
                    <a:cs typeface="+mn-cs"/>
                  </a:rPr>
                  <a:t>代表由</a:t>
                </a:r>
                <a:r>
                  <a:rPr lang="en-US" altLang="zh-CN" sz="1200" b="1" kern="1200" dirty="0">
                    <a:solidFill>
                      <a:schemeClr val="tx1"/>
                    </a:solidFill>
                    <a:effectLst/>
                    <a:latin typeface="+mn-lt"/>
                    <a:ea typeface="+mn-ea"/>
                    <a:cs typeface="+mn-cs"/>
                  </a:rPr>
                  <a:t>S</a:t>
                </a:r>
                <a:r>
                  <a:rPr lang="zh-CN" altLang="zh-CN" sz="1200" kern="1200" dirty="0">
                    <a:solidFill>
                      <a:schemeClr val="tx1"/>
                    </a:solidFill>
                    <a:effectLst/>
                    <a:latin typeface="+mn-lt"/>
                    <a:ea typeface="+mn-ea"/>
                    <a:cs typeface="+mn-cs"/>
                  </a:rPr>
                  <a:t>解码得到的正确交易的个数，</a:t>
                </a:r>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𝑦</m:t>
                    </m:r>
                  </m:oMath>
                </a14:m>
                <a:r>
                  <a:rPr lang="zh-CN" altLang="zh-CN" sz="1200" kern="1200" dirty="0">
                    <a:solidFill>
                      <a:schemeClr val="tx1"/>
                    </a:solidFill>
                    <a:effectLst/>
                    <a:latin typeface="+mn-lt"/>
                    <a:ea typeface="+mn-ea"/>
                    <a:cs typeface="+mn-cs"/>
                  </a:rPr>
                  <a:t>代表在</a:t>
                </a:r>
                <a:r>
                  <a:rPr lang="en-US" altLang="zh-CN" sz="1200" b="1" kern="1200" dirty="0">
                    <a:solidFill>
                      <a:schemeClr val="tx1"/>
                    </a:solidFill>
                    <a:effectLst/>
                    <a:latin typeface="+mn-lt"/>
                    <a:ea typeface="+mn-ea"/>
                    <a:cs typeface="+mn-cs"/>
                  </a:rPr>
                  <a:t>S</a:t>
                </a:r>
                <a:r>
                  <a:rPr lang="zh-CN" altLang="zh-CN" sz="1200" kern="1200" dirty="0">
                    <a:solidFill>
                      <a:schemeClr val="tx1"/>
                    </a:solidFill>
                    <a:effectLst/>
                    <a:latin typeface="+mn-lt"/>
                    <a:ea typeface="+mn-ea"/>
                    <a:cs typeface="+mn-cs"/>
                  </a:rPr>
                  <a:t>解码过程中误报的交易个数（</a:t>
                </a:r>
                <a:r>
                  <a:rPr lang="zh-CN" altLang="en-US" sz="1200" kern="1200" dirty="0">
                    <a:solidFill>
                      <a:schemeClr val="tx1"/>
                    </a:solidFill>
                    <a:effectLst/>
                    <a:latin typeface="+mn-lt"/>
                    <a:ea typeface="+mn-ea"/>
                    <a:cs typeface="+mn-cs"/>
                  </a:rPr>
                  <a:t>左</a:t>
                </a:r>
                <a:r>
                  <a:rPr lang="zh-CN" altLang="zh-CN" sz="1200" kern="1200" dirty="0">
                    <a:solidFill>
                      <a:schemeClr val="tx1"/>
                    </a:solidFill>
                    <a:effectLst/>
                    <a:latin typeface="+mn-lt"/>
                    <a:ea typeface="+mn-ea"/>
                    <a:cs typeface="+mn-cs"/>
                  </a:rPr>
                  <a:t>图中紫色和深蓝色区域）。由于</a:t>
                </a:r>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𝑥</m:t>
                    </m:r>
                  </m:oMath>
                </a14:m>
                <a:r>
                  <a:rPr lang="zh-CN" altLang="zh-CN" sz="1200" kern="1200" dirty="0">
                    <a:solidFill>
                      <a:schemeClr val="tx1"/>
                    </a:solidFill>
                    <a:effectLst/>
                    <a:latin typeface="+mn-lt"/>
                    <a:ea typeface="+mn-ea"/>
                    <a:cs typeface="+mn-cs"/>
                  </a:rPr>
                  <a:t>和</a:t>
                </a:r>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𝑦</m:t>
                    </m:r>
                  </m:oMath>
                </a14:m>
                <a:r>
                  <a:rPr lang="zh-CN" altLang="zh-CN" sz="1200" kern="1200" dirty="0">
                    <a:solidFill>
                      <a:schemeClr val="tx1"/>
                    </a:solidFill>
                    <a:effectLst/>
                    <a:latin typeface="+mn-lt"/>
                    <a:ea typeface="+mn-ea"/>
                    <a:cs typeface="+mn-cs"/>
                  </a:rPr>
                  <a:t>的具体数值在</a:t>
                </a:r>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𝑧</m:t>
                    </m:r>
                  </m:oMath>
                </a14:m>
                <a:r>
                  <a:rPr lang="zh-CN" altLang="zh-CN" sz="1200" kern="1200" dirty="0">
                    <a:solidFill>
                      <a:schemeClr val="tx1"/>
                    </a:solidFill>
                    <a:effectLst/>
                    <a:latin typeface="+mn-lt"/>
                    <a:ea typeface="+mn-ea"/>
                    <a:cs typeface="+mn-cs"/>
                  </a:rPr>
                  <a:t>中并不好计算，因此</a:t>
                </a:r>
                <a:r>
                  <a:rPr lang="en-US" altLang="zh-CN" sz="1200" kern="1200" dirty="0">
                    <a:solidFill>
                      <a:schemeClr val="tx1"/>
                    </a:solidFill>
                    <a:effectLst/>
                    <a:latin typeface="+mn-lt"/>
                    <a:ea typeface="+mn-ea"/>
                    <a:cs typeface="+mn-cs"/>
                  </a:rPr>
                  <a:t>bob</a:t>
                </a:r>
                <a:r>
                  <a:rPr lang="zh-CN" altLang="zh-CN" sz="1200" kern="1200" dirty="0">
                    <a:solidFill>
                      <a:schemeClr val="tx1"/>
                    </a:solidFill>
                    <a:effectLst/>
                    <a:latin typeface="+mn-lt"/>
                    <a:ea typeface="+mn-ea"/>
                    <a:cs typeface="+mn-cs"/>
                  </a:rPr>
                  <a:t>会计算</a:t>
                </a:r>
                <a14:m>
                  <m:oMath xmlns:m="http://schemas.openxmlformats.org/officeDocument/2006/math">
                    <m:sSup>
                      <m:sSupPr>
                        <m:ctrlPr>
                          <a:rPr lang="zh-CN" altLang="zh-CN" sz="1200" i="1" kern="1200">
                            <a:solidFill>
                              <a:schemeClr val="tx1"/>
                            </a:solidFill>
                            <a:effectLst/>
                            <a:latin typeface="Cambria Math" panose="02040503050406030204" pitchFamily="18" charset="0"/>
                            <a:ea typeface="+mn-ea"/>
                            <a:cs typeface="+mn-cs"/>
                          </a:rPr>
                        </m:ctrlPr>
                      </m:sSupPr>
                      <m:e>
                        <m:r>
                          <a:rPr lang="en-US" altLang="zh-CN" sz="1200" i="1" kern="1200">
                            <a:solidFill>
                              <a:schemeClr val="tx1"/>
                            </a:solidFill>
                            <a:effectLst/>
                            <a:latin typeface="Cambria Math" panose="02040503050406030204" pitchFamily="18" charset="0"/>
                            <a:ea typeface="+mn-ea"/>
                            <a:cs typeface="+mn-cs"/>
                          </a:rPr>
                          <m:t>𝑥</m:t>
                        </m:r>
                      </m:e>
                      <m:sup>
                        <m:r>
                          <a:rPr lang="en-US" altLang="zh-CN" sz="1200" i="1" kern="1200">
                            <a:solidFill>
                              <a:schemeClr val="tx1"/>
                            </a:solidFill>
                            <a:effectLst/>
                            <a:latin typeface="Cambria Math" panose="02040503050406030204" pitchFamily="18" charset="0"/>
                            <a:ea typeface="+mn-ea"/>
                            <a:cs typeface="+mn-cs"/>
                          </a:rPr>
                          <m:t>∗</m:t>
                        </m:r>
                      </m:sup>
                    </m:sSup>
                  </m:oMath>
                </a14:m>
                <a:r>
                  <a:rPr lang="zh-CN" altLang="zh-CN" sz="1200" kern="1200" dirty="0">
                    <a:solidFill>
                      <a:schemeClr val="tx1"/>
                    </a:solidFill>
                    <a:effectLst/>
                    <a:latin typeface="+mn-lt"/>
                    <a:ea typeface="+mn-ea"/>
                    <a:cs typeface="+mn-cs"/>
                  </a:rPr>
                  <a:t>使得</a:t>
                </a:r>
                <a14:m>
                  <m:oMath xmlns:m="http://schemas.openxmlformats.org/officeDocument/2006/math">
                    <m:sSup>
                      <m:sSupPr>
                        <m:ctrlPr>
                          <a:rPr lang="zh-CN" altLang="zh-CN" sz="1200" i="1" kern="1200">
                            <a:solidFill>
                              <a:schemeClr val="tx1"/>
                            </a:solidFill>
                            <a:effectLst/>
                            <a:latin typeface="Cambria Math" panose="02040503050406030204" pitchFamily="18" charset="0"/>
                            <a:ea typeface="+mn-ea"/>
                            <a:cs typeface="+mn-cs"/>
                          </a:rPr>
                        </m:ctrlPr>
                      </m:sSupPr>
                      <m:e>
                        <m:r>
                          <a:rPr lang="en-US" altLang="zh-CN" sz="1200" i="1" kern="1200">
                            <a:solidFill>
                              <a:schemeClr val="tx1"/>
                            </a:solidFill>
                            <a:effectLst/>
                            <a:latin typeface="Cambria Math" panose="02040503050406030204" pitchFamily="18" charset="0"/>
                            <a:ea typeface="+mn-ea"/>
                            <a:cs typeface="+mn-cs"/>
                          </a:rPr>
                          <m:t>𝑥</m:t>
                        </m:r>
                      </m:e>
                      <m:sup>
                        <m:r>
                          <a:rPr lang="en-US" altLang="zh-CN" sz="1200" i="1" kern="1200">
                            <a:solidFill>
                              <a:schemeClr val="tx1"/>
                            </a:solidFill>
                            <a:effectLst/>
                            <a:latin typeface="Cambria Math" panose="02040503050406030204" pitchFamily="18" charset="0"/>
                            <a:ea typeface="+mn-ea"/>
                            <a:cs typeface="+mn-cs"/>
                          </a:rPr>
                          <m:t>∗</m:t>
                        </m:r>
                      </m:sup>
                    </m:sSup>
                    <m:r>
                      <a:rPr lang="en-US" altLang="zh-CN" sz="1200" i="1" kern="1200">
                        <a:solidFill>
                          <a:schemeClr val="tx1"/>
                        </a:solidFill>
                        <a:effectLst/>
                        <a:latin typeface="Cambria Math" panose="02040503050406030204" pitchFamily="18" charset="0"/>
                        <a:ea typeface="+mn-ea"/>
                        <a:cs typeface="+mn-cs"/>
                      </a:rPr>
                      <m:t>≤</m:t>
                    </m:r>
                    <m:r>
                      <a:rPr lang="en-US" altLang="zh-CN" sz="1200" i="1" kern="1200">
                        <a:solidFill>
                          <a:schemeClr val="tx1"/>
                        </a:solidFill>
                        <a:effectLst/>
                        <a:latin typeface="Cambria Math" panose="02040503050406030204" pitchFamily="18" charset="0"/>
                        <a:ea typeface="+mn-ea"/>
                        <a:cs typeface="+mn-cs"/>
                      </a:rPr>
                      <m:t>𝑥</m:t>
                    </m:r>
                  </m:oMath>
                </a14:m>
                <a:r>
                  <a:rPr lang="zh-CN" altLang="zh-CN" sz="1200" kern="1200" dirty="0">
                    <a:solidFill>
                      <a:schemeClr val="tx1"/>
                    </a:solidFill>
                    <a:effectLst/>
                    <a:latin typeface="+mn-lt"/>
                    <a:ea typeface="+mn-ea"/>
                    <a:cs typeface="+mn-cs"/>
                  </a:rPr>
                  <a:t>的概率最小为</a:t>
                </a:r>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𝛽</m:t>
                    </m:r>
                  </m:oMath>
                </a14:m>
                <a:r>
                  <a:rPr lang="zh-C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左</a:t>
                </a:r>
                <a:r>
                  <a:rPr lang="zh-CN" altLang="zh-CN" sz="1200" kern="1200" dirty="0">
                    <a:solidFill>
                      <a:schemeClr val="tx1"/>
                    </a:solidFill>
                    <a:effectLst/>
                    <a:latin typeface="+mn-lt"/>
                    <a:ea typeface="+mn-ea"/>
                    <a:cs typeface="+mn-cs"/>
                  </a:rPr>
                  <a:t>图中绿线标识区域）</a:t>
                </a:r>
                <a:endParaRPr kumimoji="1" lang="zh-CN" altLang="en-US" dirty="0"/>
              </a:p>
            </p:txBody>
          </p:sp>
        </mc:Choice>
        <mc:Fallback xmlns="">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我们之前提到，</a:t>
                </a:r>
                <a:r>
                  <a:rPr lang="en-US" altLang="zh-CN" sz="1200" kern="1200" dirty="0">
                    <a:solidFill>
                      <a:schemeClr val="tx1"/>
                    </a:solidFill>
                    <a:effectLst/>
                    <a:latin typeface="+mn-lt"/>
                    <a:ea typeface="+mn-ea"/>
                    <a:cs typeface="+mn-cs"/>
                  </a:rPr>
                  <a:t>bob</a:t>
                </a:r>
                <a:r>
                  <a:rPr lang="zh-CN" altLang="en-US" sz="1200" kern="1200" dirty="0">
                    <a:solidFill>
                      <a:schemeClr val="tx1"/>
                    </a:solidFill>
                    <a:effectLst/>
                    <a:latin typeface="+mn-lt"/>
                    <a:ea typeface="+mn-ea"/>
                    <a:cs typeface="+mn-cs"/>
                  </a:rPr>
                  <a:t>通过</a:t>
                </a:r>
                <a:r>
                  <a:rPr lang="en-US" altLang="zh-CN" sz="1200" kern="1200" dirty="0">
                    <a:solidFill>
                      <a:schemeClr val="tx1"/>
                    </a:solidFill>
                    <a:effectLst/>
                    <a:latin typeface="+mn-lt"/>
                    <a:ea typeface="+mn-ea"/>
                    <a:cs typeface="+mn-cs"/>
                  </a:rPr>
                  <a:t>bf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a:t>
                </a:r>
                <a:r>
                  <a:rPr lang="zh-CN" altLang="en-US" sz="1200" kern="1200" dirty="0">
                    <a:solidFill>
                      <a:schemeClr val="tx1"/>
                    </a:solidFill>
                    <a:effectLst/>
                    <a:latin typeface="+mn-lt"/>
                    <a:ea typeface="+mn-ea"/>
                    <a:cs typeface="+mn-cs"/>
                  </a:rPr>
                  <a:t>获得的</a:t>
                </a:r>
                <a:r>
                  <a:rPr lang="zh-CN" altLang="zh-CN" sz="1200" kern="1200" dirty="0">
                    <a:solidFill>
                      <a:schemeClr val="tx1"/>
                    </a:solidFill>
                    <a:effectLst/>
                    <a:latin typeface="+mn-lt"/>
                    <a:ea typeface="+mn-ea"/>
                    <a:cs typeface="+mn-cs"/>
                  </a:rPr>
                  <a:t>候选集的大小为</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𝑍|=𝑧</a:t>
                </a:r>
                <a:r>
                  <a:rPr lang="zh-CN" altLang="zh-CN" sz="1200" kern="1200" dirty="0">
                    <a:solidFill>
                      <a:schemeClr val="tx1"/>
                    </a:solidFill>
                    <a:effectLst/>
                    <a:latin typeface="+mn-lt"/>
                    <a:ea typeface="+mn-ea"/>
                    <a:cs typeface="+mn-cs"/>
                  </a:rPr>
                  <a:t>，且</a:t>
                </a:r>
                <a:r>
                  <a:rPr lang="en-US" altLang="zh-CN" sz="1200" i="0" kern="1200">
                    <a:solidFill>
                      <a:schemeClr val="tx1"/>
                    </a:solidFill>
                    <a:effectLst/>
                    <a:latin typeface="+mn-lt"/>
                    <a:ea typeface="+mn-ea"/>
                    <a:cs typeface="+mn-cs"/>
                  </a:rPr>
                  <a:t>𝑧=𝑥+𝑦</a:t>
                </a:r>
                <a:r>
                  <a:rPr lang="zh-CN" altLang="zh-CN" sz="1200" kern="1200" dirty="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𝑥</a:t>
                </a:r>
                <a:r>
                  <a:rPr lang="zh-CN" altLang="zh-CN" sz="1200" kern="1200" dirty="0">
                    <a:solidFill>
                      <a:schemeClr val="tx1"/>
                    </a:solidFill>
                    <a:effectLst/>
                    <a:latin typeface="+mn-lt"/>
                    <a:ea typeface="+mn-ea"/>
                    <a:cs typeface="+mn-cs"/>
                  </a:rPr>
                  <a:t>代表由</a:t>
                </a:r>
                <a:r>
                  <a:rPr lang="en-US" altLang="zh-CN" sz="1200" b="1" kern="1200" dirty="0">
                    <a:solidFill>
                      <a:schemeClr val="tx1"/>
                    </a:solidFill>
                    <a:effectLst/>
                    <a:latin typeface="+mn-lt"/>
                    <a:ea typeface="+mn-ea"/>
                    <a:cs typeface="+mn-cs"/>
                  </a:rPr>
                  <a:t>S</a:t>
                </a:r>
                <a:r>
                  <a:rPr lang="zh-CN" altLang="zh-CN" sz="1200" kern="1200" dirty="0">
                    <a:solidFill>
                      <a:schemeClr val="tx1"/>
                    </a:solidFill>
                    <a:effectLst/>
                    <a:latin typeface="+mn-lt"/>
                    <a:ea typeface="+mn-ea"/>
                    <a:cs typeface="+mn-cs"/>
                  </a:rPr>
                  <a:t>解码得到的正确交易的个数，</a:t>
                </a:r>
                <a:r>
                  <a:rPr lang="en-US" altLang="zh-CN" sz="1200" i="0" kern="1200">
                    <a:solidFill>
                      <a:schemeClr val="tx1"/>
                    </a:solidFill>
                    <a:effectLst/>
                    <a:latin typeface="+mn-lt"/>
                    <a:ea typeface="+mn-ea"/>
                    <a:cs typeface="+mn-cs"/>
                  </a:rPr>
                  <a:t>𝑦</a:t>
                </a:r>
                <a:r>
                  <a:rPr lang="zh-CN" altLang="zh-CN" sz="1200" kern="1200" dirty="0">
                    <a:solidFill>
                      <a:schemeClr val="tx1"/>
                    </a:solidFill>
                    <a:effectLst/>
                    <a:latin typeface="+mn-lt"/>
                    <a:ea typeface="+mn-ea"/>
                    <a:cs typeface="+mn-cs"/>
                  </a:rPr>
                  <a:t>代表在</a:t>
                </a:r>
                <a:r>
                  <a:rPr lang="en-US" altLang="zh-CN" sz="1200" b="1" kern="1200" dirty="0">
                    <a:solidFill>
                      <a:schemeClr val="tx1"/>
                    </a:solidFill>
                    <a:effectLst/>
                    <a:latin typeface="+mn-lt"/>
                    <a:ea typeface="+mn-ea"/>
                    <a:cs typeface="+mn-cs"/>
                  </a:rPr>
                  <a:t>S</a:t>
                </a:r>
                <a:r>
                  <a:rPr lang="zh-CN" altLang="zh-CN" sz="1200" kern="1200" dirty="0">
                    <a:solidFill>
                      <a:schemeClr val="tx1"/>
                    </a:solidFill>
                    <a:effectLst/>
                    <a:latin typeface="+mn-lt"/>
                    <a:ea typeface="+mn-ea"/>
                    <a:cs typeface="+mn-cs"/>
                  </a:rPr>
                  <a:t>解码过程中误报的交易个数（</a:t>
                </a:r>
                <a:r>
                  <a:rPr lang="zh-CN" altLang="en-US" sz="1200" kern="1200" dirty="0">
                    <a:solidFill>
                      <a:schemeClr val="tx1"/>
                    </a:solidFill>
                    <a:effectLst/>
                    <a:latin typeface="+mn-lt"/>
                    <a:ea typeface="+mn-ea"/>
                    <a:cs typeface="+mn-cs"/>
                  </a:rPr>
                  <a:t>左</a:t>
                </a:r>
                <a:r>
                  <a:rPr lang="zh-CN" altLang="zh-CN" sz="1200" kern="1200" dirty="0">
                    <a:solidFill>
                      <a:schemeClr val="tx1"/>
                    </a:solidFill>
                    <a:effectLst/>
                    <a:latin typeface="+mn-lt"/>
                    <a:ea typeface="+mn-ea"/>
                    <a:cs typeface="+mn-cs"/>
                  </a:rPr>
                  <a:t>图中紫色和深蓝色区域）。由于</a:t>
                </a:r>
                <a:r>
                  <a:rPr lang="en-US" altLang="zh-CN" sz="1200" i="0" kern="1200">
                    <a:solidFill>
                      <a:schemeClr val="tx1"/>
                    </a:solidFill>
                    <a:effectLst/>
                    <a:latin typeface="+mn-lt"/>
                    <a:ea typeface="+mn-ea"/>
                    <a:cs typeface="+mn-cs"/>
                  </a:rPr>
                  <a:t>𝑥</a:t>
                </a:r>
                <a:r>
                  <a:rPr lang="zh-CN" altLang="zh-CN" sz="1200" kern="1200" dirty="0">
                    <a:solidFill>
                      <a:schemeClr val="tx1"/>
                    </a:solidFill>
                    <a:effectLst/>
                    <a:latin typeface="+mn-lt"/>
                    <a:ea typeface="+mn-ea"/>
                    <a:cs typeface="+mn-cs"/>
                  </a:rPr>
                  <a:t>和</a:t>
                </a:r>
                <a:r>
                  <a:rPr lang="en-US" altLang="zh-CN" sz="1200" i="0" kern="1200">
                    <a:solidFill>
                      <a:schemeClr val="tx1"/>
                    </a:solidFill>
                    <a:effectLst/>
                    <a:latin typeface="+mn-lt"/>
                    <a:ea typeface="+mn-ea"/>
                    <a:cs typeface="+mn-cs"/>
                  </a:rPr>
                  <a:t>𝑦</a:t>
                </a:r>
                <a:r>
                  <a:rPr lang="zh-CN" altLang="zh-CN" sz="1200" kern="1200" dirty="0">
                    <a:solidFill>
                      <a:schemeClr val="tx1"/>
                    </a:solidFill>
                    <a:effectLst/>
                    <a:latin typeface="+mn-lt"/>
                    <a:ea typeface="+mn-ea"/>
                    <a:cs typeface="+mn-cs"/>
                  </a:rPr>
                  <a:t>的具体数值在</a:t>
                </a:r>
                <a:r>
                  <a:rPr lang="en-US" altLang="zh-CN" sz="1200" i="0" kern="1200">
                    <a:solidFill>
                      <a:schemeClr val="tx1"/>
                    </a:solidFill>
                    <a:effectLst/>
                    <a:latin typeface="+mn-lt"/>
                    <a:ea typeface="+mn-ea"/>
                    <a:cs typeface="+mn-cs"/>
                  </a:rPr>
                  <a:t>𝑧</a:t>
                </a:r>
                <a:r>
                  <a:rPr lang="zh-CN" altLang="zh-CN" sz="1200" kern="1200" dirty="0">
                    <a:solidFill>
                      <a:schemeClr val="tx1"/>
                    </a:solidFill>
                    <a:effectLst/>
                    <a:latin typeface="+mn-lt"/>
                    <a:ea typeface="+mn-ea"/>
                    <a:cs typeface="+mn-cs"/>
                  </a:rPr>
                  <a:t>中并不好计算，因此</a:t>
                </a:r>
                <a:r>
                  <a:rPr lang="en-US" altLang="zh-CN" sz="1200" kern="1200" dirty="0">
                    <a:solidFill>
                      <a:schemeClr val="tx1"/>
                    </a:solidFill>
                    <a:effectLst/>
                    <a:latin typeface="+mn-lt"/>
                    <a:ea typeface="+mn-ea"/>
                    <a:cs typeface="+mn-cs"/>
                  </a:rPr>
                  <a:t>bob</a:t>
                </a:r>
                <a:r>
                  <a:rPr lang="zh-CN" altLang="zh-CN" sz="1200" kern="1200" dirty="0">
                    <a:solidFill>
                      <a:schemeClr val="tx1"/>
                    </a:solidFill>
                    <a:effectLst/>
                    <a:latin typeface="+mn-lt"/>
                    <a:ea typeface="+mn-ea"/>
                    <a:cs typeface="+mn-cs"/>
                  </a:rPr>
                  <a:t>会计算</a:t>
                </a:r>
                <a:r>
                  <a:rPr lang="en-US" altLang="zh-CN" sz="1200" i="0" kern="1200">
                    <a:solidFill>
                      <a:schemeClr val="tx1"/>
                    </a:solidFill>
                    <a:effectLst/>
                    <a:latin typeface="+mn-lt"/>
                    <a:ea typeface="+mn-ea"/>
                    <a:cs typeface="+mn-cs"/>
                  </a:rPr>
                  <a:t>𝑥</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使得</a:t>
                </a:r>
                <a:r>
                  <a:rPr lang="en-US" altLang="zh-CN" sz="1200" i="0" kern="1200">
                    <a:solidFill>
                      <a:schemeClr val="tx1"/>
                    </a:solidFill>
                    <a:effectLst/>
                    <a:latin typeface="+mn-lt"/>
                    <a:ea typeface="+mn-ea"/>
                    <a:cs typeface="+mn-cs"/>
                  </a:rPr>
                  <a:t>𝑥</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∗≤𝑥</a:t>
                </a:r>
                <a:r>
                  <a:rPr lang="zh-CN" altLang="zh-CN" sz="1200" kern="1200" dirty="0">
                    <a:solidFill>
                      <a:schemeClr val="tx1"/>
                    </a:solidFill>
                    <a:effectLst/>
                    <a:latin typeface="+mn-lt"/>
                    <a:ea typeface="+mn-ea"/>
                    <a:cs typeface="+mn-cs"/>
                  </a:rPr>
                  <a:t>的概率最小为</a:t>
                </a:r>
                <a:r>
                  <a:rPr lang="en-US" altLang="zh-CN" sz="1200" i="0" kern="1200">
                    <a:solidFill>
                      <a:schemeClr val="tx1"/>
                    </a:solidFill>
                    <a:effectLst/>
                    <a:latin typeface="+mn-lt"/>
                    <a:ea typeface="+mn-ea"/>
                    <a:cs typeface="+mn-cs"/>
                  </a:rPr>
                  <a:t>𝛽</a:t>
                </a:r>
                <a:r>
                  <a:rPr lang="zh-C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左</a:t>
                </a:r>
                <a:r>
                  <a:rPr lang="zh-CN" altLang="zh-CN" sz="1200" kern="1200" dirty="0">
                    <a:solidFill>
                      <a:schemeClr val="tx1"/>
                    </a:solidFill>
                    <a:effectLst/>
                    <a:latin typeface="+mn-lt"/>
                    <a:ea typeface="+mn-ea"/>
                    <a:cs typeface="+mn-cs"/>
                  </a:rPr>
                  <a:t>图中绿线标识区域）</a:t>
                </a:r>
                <a:endParaRPr kumimoji="1" lang="zh-CN" altLang="en-US" dirty="0"/>
              </a:p>
            </p:txBody>
          </p:sp>
        </mc:Fallback>
      </mc:AlternateContent>
      <p:sp>
        <p:nvSpPr>
          <p:cNvPr id="4" name="灯片编号占位符 3"/>
          <p:cNvSpPr>
            <a:spLocks noGrp="1"/>
          </p:cNvSpPr>
          <p:nvPr>
            <p:ph type="sldNum" sz="quarter" idx="5"/>
          </p:nvPr>
        </p:nvSpPr>
        <p:spPr/>
        <p:txBody>
          <a:bodyPr/>
          <a:lstStyle/>
          <a:p>
            <a:fld id="{B8EDFCF6-1F13-644C-AE9C-0907E741A9B3}" type="slidenum">
              <a:rPr kumimoji="1" lang="zh-CN" altLang="en-US" smtClean="0"/>
              <a:t>32</a:t>
            </a:fld>
            <a:endParaRPr kumimoji="1" lang="zh-CN" altLang="en-US"/>
          </a:p>
        </p:txBody>
      </p:sp>
    </p:spTree>
    <p:extLst>
      <p:ext uri="{BB962C8B-B14F-4D97-AF65-F5344CB8AC3E}">
        <p14:creationId xmlns:p14="http://schemas.microsoft.com/office/powerpoint/2010/main" val="36551177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同理计算</a:t>
                </a:r>
                <a14:m>
                  <m:oMath xmlns:m="http://schemas.openxmlformats.org/officeDocument/2006/math">
                    <m:sSup>
                      <m:sSupPr>
                        <m:ctrlPr>
                          <a:rPr lang="zh-CN" altLang="zh-CN" sz="1200" i="1" kern="1200">
                            <a:solidFill>
                              <a:schemeClr val="tx1"/>
                            </a:solidFill>
                            <a:effectLst/>
                            <a:latin typeface="Cambria Math" panose="02040503050406030204" pitchFamily="18" charset="0"/>
                            <a:ea typeface="+mn-ea"/>
                            <a:cs typeface="+mn-cs"/>
                          </a:rPr>
                        </m:ctrlPr>
                      </m:sSupPr>
                      <m:e>
                        <m:r>
                          <a:rPr lang="en-US" altLang="zh-CN" sz="1200" i="1" kern="1200">
                            <a:solidFill>
                              <a:schemeClr val="tx1"/>
                            </a:solidFill>
                            <a:effectLst/>
                            <a:latin typeface="Cambria Math" panose="02040503050406030204" pitchFamily="18" charset="0"/>
                            <a:ea typeface="+mn-ea"/>
                            <a:cs typeface="+mn-cs"/>
                          </a:rPr>
                          <m:t>𝑦</m:t>
                        </m:r>
                      </m:e>
                      <m:sup>
                        <m:r>
                          <a:rPr lang="en-US" altLang="zh-CN" sz="1200" i="1" kern="1200">
                            <a:solidFill>
                              <a:schemeClr val="tx1"/>
                            </a:solidFill>
                            <a:effectLst/>
                            <a:latin typeface="Cambria Math" panose="02040503050406030204" pitchFamily="18" charset="0"/>
                            <a:ea typeface="+mn-ea"/>
                            <a:cs typeface="+mn-cs"/>
                          </a:rPr>
                          <m:t>∗</m:t>
                        </m:r>
                      </m:sup>
                    </m:sSup>
                  </m:oMath>
                </a14:m>
                <a:r>
                  <a:rPr lang="zh-CN" altLang="zh-CN" sz="1200" kern="1200" dirty="0">
                    <a:solidFill>
                      <a:schemeClr val="tx1"/>
                    </a:solidFill>
                    <a:effectLst/>
                    <a:latin typeface="+mn-lt"/>
                    <a:ea typeface="+mn-ea"/>
                    <a:cs typeface="+mn-cs"/>
                  </a:rPr>
                  <a:t>使得</a:t>
                </a:r>
                <a14:m>
                  <m:oMath xmlns:m="http://schemas.openxmlformats.org/officeDocument/2006/math">
                    <m:sSup>
                      <m:sSupPr>
                        <m:ctrlPr>
                          <a:rPr lang="zh-CN" altLang="zh-CN" sz="1200" i="1" kern="1200">
                            <a:solidFill>
                              <a:schemeClr val="tx1"/>
                            </a:solidFill>
                            <a:effectLst/>
                            <a:latin typeface="Cambria Math" panose="02040503050406030204" pitchFamily="18" charset="0"/>
                            <a:ea typeface="+mn-ea"/>
                            <a:cs typeface="+mn-cs"/>
                          </a:rPr>
                        </m:ctrlPr>
                      </m:sSupPr>
                      <m:e>
                        <m:r>
                          <a:rPr lang="en-US" altLang="zh-CN" sz="1200" i="1" kern="1200">
                            <a:solidFill>
                              <a:schemeClr val="tx1"/>
                            </a:solidFill>
                            <a:effectLst/>
                            <a:latin typeface="Cambria Math" panose="02040503050406030204" pitchFamily="18" charset="0"/>
                            <a:ea typeface="+mn-ea"/>
                            <a:cs typeface="+mn-cs"/>
                          </a:rPr>
                          <m:t>𝑦</m:t>
                        </m:r>
                      </m:e>
                      <m:sup>
                        <m:r>
                          <a:rPr lang="en-US" altLang="zh-CN" sz="1200" i="1" kern="1200">
                            <a:solidFill>
                              <a:schemeClr val="tx1"/>
                            </a:solidFill>
                            <a:effectLst/>
                            <a:latin typeface="Cambria Math" panose="02040503050406030204" pitchFamily="18" charset="0"/>
                            <a:ea typeface="+mn-ea"/>
                            <a:cs typeface="+mn-cs"/>
                          </a:rPr>
                          <m:t>∗</m:t>
                        </m:r>
                      </m:sup>
                    </m:sSup>
                    <m:r>
                      <a:rPr lang="en-US" altLang="zh-CN" sz="1200" i="1" kern="1200">
                        <a:solidFill>
                          <a:schemeClr val="tx1"/>
                        </a:solidFill>
                        <a:effectLst/>
                        <a:latin typeface="Cambria Math" panose="02040503050406030204" pitchFamily="18" charset="0"/>
                        <a:ea typeface="+mn-ea"/>
                        <a:cs typeface="+mn-cs"/>
                      </a:rPr>
                      <m:t>≥</m:t>
                    </m:r>
                    <m:r>
                      <a:rPr lang="en-US" altLang="zh-CN" sz="1200" i="1" kern="1200">
                        <a:solidFill>
                          <a:schemeClr val="tx1"/>
                        </a:solidFill>
                        <a:effectLst/>
                        <a:latin typeface="Cambria Math" panose="02040503050406030204" pitchFamily="18" charset="0"/>
                        <a:ea typeface="+mn-ea"/>
                        <a:cs typeface="+mn-cs"/>
                      </a:rPr>
                      <m:t>𝑦</m:t>
                    </m:r>
                  </m:oMath>
                </a14:m>
                <a:r>
                  <a:rPr lang="zh-CN" altLang="zh-CN" sz="1200" kern="1200" dirty="0">
                    <a:solidFill>
                      <a:schemeClr val="tx1"/>
                    </a:solidFill>
                    <a:effectLst/>
                    <a:latin typeface="+mn-lt"/>
                    <a:ea typeface="+mn-ea"/>
                    <a:cs typeface="+mn-cs"/>
                  </a:rPr>
                  <a:t>的概率最小为</a:t>
                </a:r>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𝛽</m:t>
                    </m:r>
                  </m:oMath>
                </a14:m>
                <a:r>
                  <a:rPr lang="zh-C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左</a:t>
                </a:r>
                <a:r>
                  <a:rPr lang="zh-CN" altLang="zh-CN" sz="1200" kern="1200" dirty="0">
                    <a:solidFill>
                      <a:schemeClr val="tx1"/>
                    </a:solidFill>
                    <a:effectLst/>
                    <a:latin typeface="+mn-lt"/>
                    <a:ea typeface="+mn-ea"/>
                    <a:cs typeface="+mn-cs"/>
                  </a:rPr>
                  <a:t>图中绿线标识区域）。</a:t>
                </a:r>
                <a:r>
                  <a:rPr lang="en-US" altLang="zh-CN" sz="1200" kern="1200" dirty="0">
                    <a:solidFill>
                      <a:schemeClr val="tx1"/>
                    </a:solidFill>
                    <a:effectLst/>
                    <a:latin typeface="+mn-lt"/>
                    <a:ea typeface="+mn-ea"/>
                    <a:cs typeface="+mn-cs"/>
                  </a:rPr>
                  <a:t>bob</a:t>
                </a:r>
                <a:r>
                  <a:rPr lang="zh-CN" altLang="zh-CN" sz="1200" kern="1200" dirty="0">
                    <a:solidFill>
                      <a:schemeClr val="tx1"/>
                    </a:solidFill>
                    <a:effectLst/>
                    <a:latin typeface="+mn-lt"/>
                    <a:ea typeface="+mn-ea"/>
                    <a:cs typeface="+mn-cs"/>
                  </a:rPr>
                  <a:t>创建</a:t>
                </a:r>
                <a:r>
                  <a:rPr lang="en-US" altLang="zh-CN" sz="1200" kern="1200" dirty="0">
                    <a:solidFill>
                      <a:schemeClr val="tx1"/>
                    </a:solidFill>
                    <a:effectLst/>
                    <a:latin typeface="+mn-lt"/>
                    <a:ea typeface="+mn-ea"/>
                    <a:cs typeface="+mn-cs"/>
                  </a:rPr>
                  <a:t>Bloom filter </a:t>
                </a:r>
                <a:r>
                  <a:rPr lang="en-US" altLang="zh-CN" sz="1200" b="1" kern="1200" dirty="0">
                    <a:solidFill>
                      <a:schemeClr val="tx1"/>
                    </a:solidFill>
                    <a:effectLst/>
                    <a:latin typeface="+mn-lt"/>
                    <a:ea typeface="+mn-ea"/>
                    <a:cs typeface="+mn-cs"/>
                  </a:rPr>
                  <a:t>R</a:t>
                </a:r>
                <a:r>
                  <a:rPr lang="zh-CN" altLang="zh-CN" sz="1200" kern="1200" dirty="0">
                    <a:solidFill>
                      <a:schemeClr val="tx1"/>
                    </a:solidFill>
                    <a:effectLst/>
                    <a:latin typeface="+mn-lt"/>
                    <a:ea typeface="+mn-ea"/>
                    <a:cs typeface="+mn-cs"/>
                  </a:rPr>
                  <a:t>，并将</a:t>
                </a:r>
                <a:r>
                  <a:rPr lang="en-US" altLang="zh-CN" sz="1200" b="1" kern="1200" dirty="0">
                    <a:solidFill>
                      <a:schemeClr val="tx1"/>
                    </a:solidFill>
                    <a:effectLst/>
                    <a:latin typeface="+mn-lt"/>
                    <a:ea typeface="+mn-ea"/>
                    <a:cs typeface="+mn-cs"/>
                  </a:rPr>
                  <a:t>Z</a:t>
                </a:r>
                <a:r>
                  <a:rPr lang="zh-CN" altLang="zh-CN" sz="1200" kern="1200" dirty="0">
                    <a:solidFill>
                      <a:schemeClr val="tx1"/>
                    </a:solidFill>
                    <a:effectLst/>
                    <a:latin typeface="+mn-lt"/>
                    <a:ea typeface="+mn-ea"/>
                    <a:cs typeface="+mn-cs"/>
                  </a:rPr>
                  <a:t>中的所有交易添加到</a:t>
                </a:r>
                <a:r>
                  <a:rPr lang="en-US" altLang="zh-CN" sz="1200" b="1" kern="1200" dirty="0">
                    <a:solidFill>
                      <a:schemeClr val="tx1"/>
                    </a:solidFill>
                    <a:effectLst/>
                    <a:latin typeface="+mn-lt"/>
                    <a:ea typeface="+mn-ea"/>
                    <a:cs typeface="+mn-cs"/>
                  </a:rPr>
                  <a:t>R</a:t>
                </a:r>
                <a:r>
                  <a:rPr lang="zh-CN" altLang="zh-CN" sz="1200" kern="1200" dirty="0">
                    <a:solidFill>
                      <a:schemeClr val="tx1"/>
                    </a:solidFill>
                    <a:effectLst/>
                    <a:latin typeface="+mn-lt"/>
                    <a:ea typeface="+mn-ea"/>
                    <a:cs typeface="+mn-cs"/>
                  </a:rPr>
                  <a:t>中，</a:t>
                </a:r>
                <a:r>
                  <a:rPr lang="en-US" altLang="zh-CN" sz="1200" kern="1200" dirty="0">
                    <a:solidFill>
                      <a:schemeClr val="tx1"/>
                    </a:solidFill>
                    <a:effectLst/>
                    <a:latin typeface="+mn-lt"/>
                    <a:ea typeface="+mn-ea"/>
                    <a:cs typeface="+mn-cs"/>
                  </a:rPr>
                  <a:t>R</a:t>
                </a:r>
                <a:r>
                  <a:rPr lang="zh-CN" altLang="zh-CN" sz="1200" kern="1200" dirty="0">
                    <a:solidFill>
                      <a:schemeClr val="tx1"/>
                    </a:solidFill>
                    <a:effectLst/>
                    <a:latin typeface="+mn-lt"/>
                    <a:ea typeface="+mn-ea"/>
                    <a:cs typeface="+mn-cs"/>
                  </a:rPr>
                  <a:t>的误报率为</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𝑓</m:t>
                        </m:r>
                      </m:e>
                      <m:sub>
                        <m:r>
                          <a:rPr lang="en-US" altLang="zh-CN" sz="1200" i="1" kern="1200">
                            <a:solidFill>
                              <a:schemeClr val="tx1"/>
                            </a:solidFill>
                            <a:effectLst/>
                            <a:latin typeface="Cambria Math" panose="02040503050406030204" pitchFamily="18" charset="0"/>
                            <a:ea typeface="+mn-ea"/>
                            <a:cs typeface="+mn-cs"/>
                          </a:rPr>
                          <m:t>𝑅</m:t>
                        </m:r>
                      </m:sub>
                    </m:sSub>
                    <m:r>
                      <a:rPr lang="en-US" altLang="zh-CN" sz="1200" i="1" kern="1200">
                        <a:solidFill>
                          <a:schemeClr val="tx1"/>
                        </a:solidFill>
                        <a:effectLst/>
                        <a:latin typeface="Cambria Math" panose="02040503050406030204" pitchFamily="18" charset="0"/>
                        <a:ea typeface="+mn-ea"/>
                        <a:cs typeface="+mn-cs"/>
                      </a:rPr>
                      <m:t>=</m:t>
                    </m:r>
                    <m:f>
                      <m:fPr>
                        <m:ctrlPr>
                          <a:rPr lang="zh-CN" altLang="zh-CN" sz="1200" i="1" kern="1200">
                            <a:solidFill>
                              <a:schemeClr val="tx1"/>
                            </a:solidFill>
                            <a:effectLst/>
                            <a:latin typeface="Cambria Math" panose="02040503050406030204" pitchFamily="18" charset="0"/>
                            <a:ea typeface="+mn-ea"/>
                            <a:cs typeface="+mn-cs"/>
                          </a:rPr>
                        </m:ctrlPr>
                      </m:fPr>
                      <m:num>
                        <m:r>
                          <a:rPr lang="en-US" altLang="zh-CN" sz="1200" i="1" kern="1200">
                            <a:solidFill>
                              <a:schemeClr val="tx1"/>
                            </a:solidFill>
                            <a:effectLst/>
                            <a:latin typeface="Cambria Math" panose="02040503050406030204" pitchFamily="18" charset="0"/>
                            <a:ea typeface="+mn-ea"/>
                            <a:cs typeface="+mn-cs"/>
                          </a:rPr>
                          <m:t>𝑏</m:t>
                        </m:r>
                      </m:num>
                      <m:den>
                        <m:r>
                          <a:rPr lang="en-US" altLang="zh-CN" sz="1200" i="1" kern="1200">
                            <a:solidFill>
                              <a:schemeClr val="tx1"/>
                            </a:solidFill>
                            <a:effectLst/>
                            <a:latin typeface="Cambria Math" panose="02040503050406030204" pitchFamily="18" charset="0"/>
                            <a:ea typeface="+mn-ea"/>
                            <a:cs typeface="+mn-cs"/>
                          </a:rPr>
                          <m:t>𝑛</m:t>
                        </m:r>
                        <m:r>
                          <a:rPr lang="en-US" altLang="zh-CN" sz="1200" i="1" kern="1200">
                            <a:solidFill>
                              <a:schemeClr val="tx1"/>
                            </a:solidFill>
                            <a:effectLst/>
                            <a:latin typeface="Cambria Math" panose="02040503050406030204" pitchFamily="18" charset="0"/>
                            <a:ea typeface="+mn-ea"/>
                            <a:cs typeface="+mn-cs"/>
                          </a:rPr>
                          <m:t>−</m:t>
                        </m:r>
                        <m:sSup>
                          <m:sSupPr>
                            <m:ctrlPr>
                              <a:rPr lang="zh-CN" altLang="zh-CN" sz="1200" i="1" kern="1200">
                                <a:solidFill>
                                  <a:schemeClr val="tx1"/>
                                </a:solidFill>
                                <a:effectLst/>
                                <a:latin typeface="Cambria Math" panose="02040503050406030204" pitchFamily="18" charset="0"/>
                                <a:ea typeface="+mn-ea"/>
                                <a:cs typeface="+mn-cs"/>
                              </a:rPr>
                            </m:ctrlPr>
                          </m:sSupPr>
                          <m:e>
                            <m:r>
                              <a:rPr lang="en-US" altLang="zh-CN" sz="1200" i="1" kern="1200">
                                <a:solidFill>
                                  <a:schemeClr val="tx1"/>
                                </a:solidFill>
                                <a:effectLst/>
                                <a:latin typeface="Cambria Math" panose="02040503050406030204" pitchFamily="18" charset="0"/>
                                <a:ea typeface="+mn-ea"/>
                                <a:cs typeface="+mn-cs"/>
                              </a:rPr>
                              <m:t>𝑥</m:t>
                            </m:r>
                          </m:e>
                          <m:sup>
                            <m:r>
                              <a:rPr lang="en-US" altLang="zh-CN" sz="1200" i="1" kern="1200">
                                <a:solidFill>
                                  <a:schemeClr val="tx1"/>
                                </a:solidFill>
                                <a:effectLst/>
                                <a:latin typeface="Cambria Math" panose="02040503050406030204" pitchFamily="18" charset="0"/>
                                <a:ea typeface="+mn-ea"/>
                                <a:cs typeface="+mn-cs"/>
                              </a:rPr>
                              <m:t>∗</m:t>
                            </m:r>
                          </m:sup>
                        </m:sSup>
                      </m:den>
                    </m:f>
                  </m:oMath>
                </a14:m>
                <a:r>
                  <a:rPr lang="zh-CN" altLang="zh-CN" sz="1200" kern="1200" dirty="0">
                    <a:solidFill>
                      <a:schemeClr val="tx1"/>
                    </a:solidFill>
                    <a:effectLst/>
                    <a:latin typeface="+mn-lt"/>
                    <a:ea typeface="+mn-ea"/>
                    <a:cs typeface="+mn-cs"/>
                  </a:rPr>
                  <a:t>，最终</a:t>
                </a:r>
                <a:r>
                  <a:rPr lang="en-US" altLang="zh-CN" sz="1200" kern="1200" dirty="0">
                    <a:solidFill>
                      <a:schemeClr val="tx1"/>
                    </a:solidFill>
                    <a:effectLst/>
                    <a:latin typeface="+mn-lt"/>
                    <a:ea typeface="+mn-ea"/>
                    <a:cs typeface="+mn-cs"/>
                  </a:rPr>
                  <a:t>bob</a:t>
                </a:r>
                <a:r>
                  <a:rPr lang="zh-CN" altLang="zh-CN" sz="1200" kern="1200" dirty="0">
                    <a:solidFill>
                      <a:schemeClr val="tx1"/>
                    </a:solidFill>
                    <a:effectLst/>
                    <a:latin typeface="+mn-lt"/>
                    <a:ea typeface="+mn-ea"/>
                    <a:cs typeface="+mn-cs"/>
                  </a:rPr>
                  <a:t>会发送</a:t>
                </a:r>
                <a:r>
                  <a:rPr lang="en-US" altLang="zh-CN" sz="1200" kern="1200" dirty="0">
                    <a:solidFill>
                      <a:schemeClr val="tx1"/>
                    </a:solidFill>
                    <a:effectLst/>
                    <a:latin typeface="+mn-lt"/>
                    <a:ea typeface="+mn-ea"/>
                    <a:cs typeface="+mn-cs"/>
                  </a:rPr>
                  <a:t>bf</a:t>
                </a:r>
                <a:r>
                  <a:rPr lang="zh-CN" altLang="en-US" sz="1200" kern="1200" dirty="0">
                    <a:solidFill>
                      <a:schemeClr val="tx1"/>
                    </a:solidFill>
                    <a:effectLst/>
                    <a:latin typeface="+mn-lt"/>
                    <a:ea typeface="+mn-ea"/>
                    <a:cs typeface="+mn-cs"/>
                  </a:rPr>
                  <a:t> </a:t>
                </a:r>
                <a:r>
                  <a:rPr lang="en-US" altLang="zh-CN" sz="1200" b="1" kern="1200" dirty="0">
                    <a:solidFill>
                      <a:schemeClr val="tx1"/>
                    </a:solidFill>
                    <a:effectLst/>
                    <a:latin typeface="+mn-lt"/>
                    <a:ea typeface="+mn-ea"/>
                    <a:cs typeface="+mn-cs"/>
                  </a:rPr>
                  <a:t>R</a:t>
                </a:r>
                <a:r>
                  <a:rPr lang="zh-CN" altLang="zh-CN" sz="1200" kern="1200" dirty="0">
                    <a:solidFill>
                      <a:schemeClr val="tx1"/>
                    </a:solidFill>
                    <a:effectLst/>
                    <a:latin typeface="+mn-lt"/>
                    <a:ea typeface="+mn-ea"/>
                    <a:cs typeface="+mn-cs"/>
                  </a:rPr>
                  <a:t>，</a:t>
                </a:r>
                <a14:m>
                  <m:oMath xmlns:m="http://schemas.openxmlformats.org/officeDocument/2006/math">
                    <m:sSup>
                      <m:sSupPr>
                        <m:ctrlPr>
                          <a:rPr lang="zh-CN" altLang="zh-CN" sz="1200" i="1" kern="1200">
                            <a:solidFill>
                              <a:schemeClr val="tx1"/>
                            </a:solidFill>
                            <a:effectLst/>
                            <a:latin typeface="Cambria Math" panose="02040503050406030204" pitchFamily="18" charset="0"/>
                            <a:ea typeface="+mn-ea"/>
                            <a:cs typeface="+mn-cs"/>
                          </a:rPr>
                        </m:ctrlPr>
                      </m:sSupPr>
                      <m:e>
                        <m:r>
                          <a:rPr lang="en-US" altLang="zh-CN" sz="1200" i="1" kern="1200">
                            <a:solidFill>
                              <a:schemeClr val="tx1"/>
                            </a:solidFill>
                            <a:effectLst/>
                            <a:latin typeface="Cambria Math" panose="02040503050406030204" pitchFamily="18" charset="0"/>
                            <a:ea typeface="+mn-ea"/>
                            <a:cs typeface="+mn-cs"/>
                          </a:rPr>
                          <m:t>𝑦</m:t>
                        </m:r>
                      </m:e>
                      <m:sup>
                        <m:r>
                          <a:rPr lang="en-US" altLang="zh-CN" sz="1200" i="1" kern="1200">
                            <a:solidFill>
                              <a:schemeClr val="tx1"/>
                            </a:solidFill>
                            <a:effectLst/>
                            <a:latin typeface="Cambria Math" panose="02040503050406030204" pitchFamily="18" charset="0"/>
                            <a:ea typeface="+mn-ea"/>
                            <a:cs typeface="+mn-cs"/>
                          </a:rPr>
                          <m:t>∗</m:t>
                        </m:r>
                      </m:sup>
                    </m:sSup>
                  </m:oMath>
                </a14:m>
                <a:r>
                  <a:rPr lang="zh-CN" altLang="zh-CN" sz="1200" kern="1200" dirty="0">
                    <a:solidFill>
                      <a:schemeClr val="tx1"/>
                    </a:solidFill>
                    <a:effectLst/>
                    <a:latin typeface="+mn-lt"/>
                    <a:ea typeface="+mn-ea"/>
                    <a:cs typeface="+mn-cs"/>
                  </a:rPr>
                  <a:t>和</a:t>
                </a:r>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𝑏</m:t>
                    </m:r>
                  </m:oMath>
                </a14:m>
                <a:r>
                  <a:rPr lang="zh-CN" altLang="zh-CN" sz="1200" kern="1200" dirty="0">
                    <a:solidFill>
                      <a:schemeClr val="tx1"/>
                    </a:solidFill>
                    <a:effectLst/>
                    <a:latin typeface="+mn-lt"/>
                    <a:ea typeface="+mn-ea"/>
                    <a:cs typeface="+mn-cs"/>
                  </a:rPr>
                  <a:t>。</a:t>
                </a:r>
                <a:r>
                  <a:rPr lang="zh-CN" altLang="zh-CN" dirty="0">
                    <a:effectLst/>
                  </a:rPr>
                  <a:t> </a:t>
                </a:r>
                <a:endParaRPr kumimoji="1" lang="zh-CN" altLang="en-US" dirty="0"/>
              </a:p>
            </p:txBody>
          </p:sp>
        </mc:Choice>
        <mc:Fallback xmlns="">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同理计算</a:t>
                </a:r>
                <a:r>
                  <a:rPr lang="en-US" altLang="zh-CN" sz="1200" i="0" kern="1200">
                    <a:solidFill>
                      <a:schemeClr val="tx1"/>
                    </a:solidFill>
                    <a:effectLst/>
                    <a:latin typeface="Cambria Math" panose="02040503050406030204" pitchFamily="18" charset="0"/>
                    <a:ea typeface="+mn-ea"/>
                    <a:cs typeface="+mn-cs"/>
                  </a:rPr>
                  <a:t>𝑦</a:t>
                </a:r>
                <a:r>
                  <a:rPr lang="zh-CN" altLang="zh-CN" sz="1200" i="0" kern="1200">
                    <a:solidFill>
                      <a:schemeClr val="tx1"/>
                    </a:solidFill>
                    <a:effectLst/>
                    <a:latin typeface="Cambria Math" panose="02040503050406030204" pitchFamily="18" charset="0"/>
                    <a:ea typeface="+mn-ea"/>
                    <a:cs typeface="+mn-cs"/>
                  </a:rPr>
                  <a:t>^</a:t>
                </a:r>
                <a:r>
                  <a:rPr lang="en-US" altLang="zh-CN" sz="1200" i="0" kern="1200">
                    <a:solidFill>
                      <a:schemeClr val="tx1"/>
                    </a:solidFill>
                    <a:effectLst/>
                    <a:latin typeface="Cambria Math" panose="02040503050406030204" pitchFamily="18" charset="0"/>
                    <a:ea typeface="+mn-ea"/>
                    <a:cs typeface="+mn-cs"/>
                  </a:rPr>
                  <a:t>∗</a:t>
                </a:r>
                <a:r>
                  <a:rPr lang="zh-CN" altLang="zh-CN" sz="1200" kern="1200" dirty="0">
                    <a:solidFill>
                      <a:schemeClr val="tx1"/>
                    </a:solidFill>
                    <a:effectLst/>
                    <a:latin typeface="+mn-lt"/>
                    <a:ea typeface="+mn-ea"/>
                    <a:cs typeface="+mn-cs"/>
                  </a:rPr>
                  <a:t>使得</a:t>
                </a:r>
                <a:r>
                  <a:rPr lang="en-US" altLang="zh-CN" sz="1200" i="0" kern="1200">
                    <a:solidFill>
                      <a:schemeClr val="tx1"/>
                    </a:solidFill>
                    <a:effectLst/>
                    <a:latin typeface="Cambria Math" panose="02040503050406030204" pitchFamily="18" charset="0"/>
                    <a:ea typeface="+mn-ea"/>
                    <a:cs typeface="+mn-cs"/>
                  </a:rPr>
                  <a:t>𝑦</a:t>
                </a:r>
                <a:r>
                  <a:rPr lang="zh-CN" altLang="zh-CN" sz="1200" i="0" kern="1200">
                    <a:solidFill>
                      <a:schemeClr val="tx1"/>
                    </a:solidFill>
                    <a:effectLst/>
                    <a:latin typeface="Cambria Math" panose="02040503050406030204" pitchFamily="18" charset="0"/>
                    <a:ea typeface="+mn-ea"/>
                    <a:cs typeface="+mn-cs"/>
                  </a:rPr>
                  <a:t>^</a:t>
                </a:r>
                <a:r>
                  <a:rPr lang="en-US" altLang="zh-CN" sz="1200" i="0" kern="1200">
                    <a:solidFill>
                      <a:schemeClr val="tx1"/>
                    </a:solidFill>
                    <a:effectLst/>
                    <a:latin typeface="Cambria Math" panose="02040503050406030204" pitchFamily="18" charset="0"/>
                    <a:ea typeface="+mn-ea"/>
                    <a:cs typeface="+mn-cs"/>
                  </a:rPr>
                  <a:t>∗≥𝑦</a:t>
                </a:r>
                <a:r>
                  <a:rPr lang="zh-CN" altLang="zh-CN" sz="1200" kern="1200" dirty="0">
                    <a:solidFill>
                      <a:schemeClr val="tx1"/>
                    </a:solidFill>
                    <a:effectLst/>
                    <a:latin typeface="+mn-lt"/>
                    <a:ea typeface="+mn-ea"/>
                    <a:cs typeface="+mn-cs"/>
                  </a:rPr>
                  <a:t>的概率最小为</a:t>
                </a:r>
                <a:r>
                  <a:rPr lang="en-US" altLang="zh-CN" sz="1200" i="0" kern="1200">
                    <a:solidFill>
                      <a:schemeClr val="tx1"/>
                    </a:solidFill>
                    <a:effectLst/>
                    <a:latin typeface="Cambria Math" panose="02040503050406030204" pitchFamily="18" charset="0"/>
                    <a:ea typeface="+mn-ea"/>
                    <a:cs typeface="+mn-cs"/>
                  </a:rPr>
                  <a:t>𝛽</a:t>
                </a:r>
                <a:r>
                  <a:rPr lang="zh-C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左</a:t>
                </a:r>
                <a:r>
                  <a:rPr lang="zh-CN" altLang="zh-CN" sz="1200" kern="1200" dirty="0">
                    <a:solidFill>
                      <a:schemeClr val="tx1"/>
                    </a:solidFill>
                    <a:effectLst/>
                    <a:latin typeface="+mn-lt"/>
                    <a:ea typeface="+mn-ea"/>
                    <a:cs typeface="+mn-cs"/>
                  </a:rPr>
                  <a:t>图中绿线标识区域）。</a:t>
                </a:r>
                <a:r>
                  <a:rPr lang="en-US" altLang="zh-CN" sz="1200" kern="1200" dirty="0">
                    <a:solidFill>
                      <a:schemeClr val="tx1"/>
                    </a:solidFill>
                    <a:effectLst/>
                    <a:latin typeface="+mn-lt"/>
                    <a:ea typeface="+mn-ea"/>
                    <a:cs typeface="+mn-cs"/>
                  </a:rPr>
                  <a:t>bob</a:t>
                </a:r>
                <a:r>
                  <a:rPr lang="zh-CN" altLang="zh-CN" sz="1200" kern="1200" dirty="0">
                    <a:solidFill>
                      <a:schemeClr val="tx1"/>
                    </a:solidFill>
                    <a:effectLst/>
                    <a:latin typeface="+mn-lt"/>
                    <a:ea typeface="+mn-ea"/>
                    <a:cs typeface="+mn-cs"/>
                  </a:rPr>
                  <a:t>创建</a:t>
                </a:r>
                <a:r>
                  <a:rPr lang="en-US" altLang="zh-CN" sz="1200" kern="1200" dirty="0">
                    <a:solidFill>
                      <a:schemeClr val="tx1"/>
                    </a:solidFill>
                    <a:effectLst/>
                    <a:latin typeface="+mn-lt"/>
                    <a:ea typeface="+mn-ea"/>
                    <a:cs typeface="+mn-cs"/>
                  </a:rPr>
                  <a:t>Bloom filter </a:t>
                </a:r>
                <a:r>
                  <a:rPr lang="en-US" altLang="zh-CN" sz="1200" b="1" kern="1200" dirty="0">
                    <a:solidFill>
                      <a:schemeClr val="tx1"/>
                    </a:solidFill>
                    <a:effectLst/>
                    <a:latin typeface="+mn-lt"/>
                    <a:ea typeface="+mn-ea"/>
                    <a:cs typeface="+mn-cs"/>
                  </a:rPr>
                  <a:t>R</a:t>
                </a:r>
                <a:r>
                  <a:rPr lang="zh-CN" altLang="zh-CN" sz="1200" kern="1200" dirty="0">
                    <a:solidFill>
                      <a:schemeClr val="tx1"/>
                    </a:solidFill>
                    <a:effectLst/>
                    <a:latin typeface="+mn-lt"/>
                    <a:ea typeface="+mn-ea"/>
                    <a:cs typeface="+mn-cs"/>
                  </a:rPr>
                  <a:t>，并将</a:t>
                </a:r>
                <a:r>
                  <a:rPr lang="en-US" altLang="zh-CN" sz="1200" b="1" kern="1200" dirty="0">
                    <a:solidFill>
                      <a:schemeClr val="tx1"/>
                    </a:solidFill>
                    <a:effectLst/>
                    <a:latin typeface="+mn-lt"/>
                    <a:ea typeface="+mn-ea"/>
                    <a:cs typeface="+mn-cs"/>
                  </a:rPr>
                  <a:t>Z</a:t>
                </a:r>
                <a:r>
                  <a:rPr lang="zh-CN" altLang="zh-CN" sz="1200" kern="1200" dirty="0">
                    <a:solidFill>
                      <a:schemeClr val="tx1"/>
                    </a:solidFill>
                    <a:effectLst/>
                    <a:latin typeface="+mn-lt"/>
                    <a:ea typeface="+mn-ea"/>
                    <a:cs typeface="+mn-cs"/>
                  </a:rPr>
                  <a:t>中的所有交易添加到</a:t>
                </a:r>
                <a:r>
                  <a:rPr lang="en-US" altLang="zh-CN" sz="1200" b="1" kern="1200" dirty="0">
                    <a:solidFill>
                      <a:schemeClr val="tx1"/>
                    </a:solidFill>
                    <a:effectLst/>
                    <a:latin typeface="+mn-lt"/>
                    <a:ea typeface="+mn-ea"/>
                    <a:cs typeface="+mn-cs"/>
                  </a:rPr>
                  <a:t>R</a:t>
                </a:r>
                <a:r>
                  <a:rPr lang="zh-CN" altLang="zh-CN" sz="1200" kern="1200" dirty="0">
                    <a:solidFill>
                      <a:schemeClr val="tx1"/>
                    </a:solidFill>
                    <a:effectLst/>
                    <a:latin typeface="+mn-lt"/>
                    <a:ea typeface="+mn-ea"/>
                    <a:cs typeface="+mn-cs"/>
                  </a:rPr>
                  <a:t>中，</a:t>
                </a:r>
                <a:r>
                  <a:rPr lang="en-US" altLang="zh-CN" sz="1200" kern="1200" dirty="0">
                    <a:solidFill>
                      <a:schemeClr val="tx1"/>
                    </a:solidFill>
                    <a:effectLst/>
                    <a:latin typeface="+mn-lt"/>
                    <a:ea typeface="+mn-ea"/>
                    <a:cs typeface="+mn-cs"/>
                  </a:rPr>
                  <a:t>R</a:t>
                </a:r>
                <a:r>
                  <a:rPr lang="zh-CN" altLang="zh-CN" sz="1200" kern="1200" dirty="0">
                    <a:solidFill>
                      <a:schemeClr val="tx1"/>
                    </a:solidFill>
                    <a:effectLst/>
                    <a:latin typeface="+mn-lt"/>
                    <a:ea typeface="+mn-ea"/>
                    <a:cs typeface="+mn-cs"/>
                  </a:rPr>
                  <a:t>的误报率为</a:t>
                </a:r>
                <a:r>
                  <a:rPr lang="en-US" altLang="zh-CN" sz="1200" i="0" kern="1200">
                    <a:solidFill>
                      <a:schemeClr val="tx1"/>
                    </a:solidFill>
                    <a:effectLst/>
                    <a:latin typeface="+mn-lt"/>
                    <a:ea typeface="+mn-ea"/>
                    <a:cs typeface="+mn-cs"/>
                  </a:rPr>
                  <a:t>𝑓</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𝑅=𝑏</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𝑛−𝑥</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 </a:t>
                </a:r>
                <a:r>
                  <a:rPr lang="zh-CN" altLang="zh-CN" sz="1200" i="0" kern="120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，最终</a:t>
                </a:r>
                <a:r>
                  <a:rPr lang="en-US" altLang="zh-CN" sz="1200" kern="1200" dirty="0">
                    <a:solidFill>
                      <a:schemeClr val="tx1"/>
                    </a:solidFill>
                    <a:effectLst/>
                    <a:latin typeface="+mn-lt"/>
                    <a:ea typeface="+mn-ea"/>
                    <a:cs typeface="+mn-cs"/>
                  </a:rPr>
                  <a:t>bob</a:t>
                </a:r>
                <a:r>
                  <a:rPr lang="zh-CN" altLang="zh-CN" sz="1200" kern="1200" dirty="0">
                    <a:solidFill>
                      <a:schemeClr val="tx1"/>
                    </a:solidFill>
                    <a:effectLst/>
                    <a:latin typeface="+mn-lt"/>
                    <a:ea typeface="+mn-ea"/>
                    <a:cs typeface="+mn-cs"/>
                  </a:rPr>
                  <a:t>会发送</a:t>
                </a:r>
                <a:r>
                  <a:rPr lang="en-US" altLang="zh-CN" sz="1200" kern="1200" dirty="0">
                    <a:solidFill>
                      <a:schemeClr val="tx1"/>
                    </a:solidFill>
                    <a:effectLst/>
                    <a:latin typeface="+mn-lt"/>
                    <a:ea typeface="+mn-ea"/>
                    <a:cs typeface="+mn-cs"/>
                  </a:rPr>
                  <a:t>bf</a:t>
                </a:r>
                <a:r>
                  <a:rPr lang="zh-CN" altLang="en-US" sz="1200" kern="1200" dirty="0">
                    <a:solidFill>
                      <a:schemeClr val="tx1"/>
                    </a:solidFill>
                    <a:effectLst/>
                    <a:latin typeface="+mn-lt"/>
                    <a:ea typeface="+mn-ea"/>
                    <a:cs typeface="+mn-cs"/>
                  </a:rPr>
                  <a:t> </a:t>
                </a:r>
                <a:r>
                  <a:rPr lang="en-US" altLang="zh-CN" sz="1200" b="1" kern="1200" dirty="0">
                    <a:solidFill>
                      <a:schemeClr val="tx1"/>
                    </a:solidFill>
                    <a:effectLst/>
                    <a:latin typeface="+mn-lt"/>
                    <a:ea typeface="+mn-ea"/>
                    <a:cs typeface="+mn-cs"/>
                  </a:rPr>
                  <a:t>R</a:t>
                </a:r>
                <a:r>
                  <a:rPr lang="zh-CN" altLang="zh-CN" sz="1200" kern="1200" dirty="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𝑦</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和</a:t>
                </a:r>
                <a:r>
                  <a:rPr lang="en-US" altLang="zh-CN" sz="1200" i="0" kern="1200">
                    <a:solidFill>
                      <a:schemeClr val="tx1"/>
                    </a:solidFill>
                    <a:effectLst/>
                    <a:latin typeface="+mn-lt"/>
                    <a:ea typeface="+mn-ea"/>
                    <a:cs typeface="+mn-cs"/>
                  </a:rPr>
                  <a:t>𝑏</a:t>
                </a:r>
                <a:r>
                  <a:rPr lang="zh-CN" altLang="zh-CN" sz="1200" kern="1200" dirty="0">
                    <a:solidFill>
                      <a:schemeClr val="tx1"/>
                    </a:solidFill>
                    <a:effectLst/>
                    <a:latin typeface="+mn-lt"/>
                    <a:ea typeface="+mn-ea"/>
                    <a:cs typeface="+mn-cs"/>
                  </a:rPr>
                  <a:t>。</a:t>
                </a:r>
                <a:r>
                  <a:rPr lang="zh-CN" altLang="zh-CN" dirty="0">
                    <a:effectLst/>
                  </a:rPr>
                  <a:t> </a:t>
                </a:r>
                <a:endParaRPr kumimoji="1" lang="zh-CN" altLang="en-US" dirty="0"/>
              </a:p>
            </p:txBody>
          </p:sp>
        </mc:Fallback>
      </mc:AlternateContent>
      <p:sp>
        <p:nvSpPr>
          <p:cNvPr id="4" name="灯片编号占位符 3"/>
          <p:cNvSpPr>
            <a:spLocks noGrp="1"/>
          </p:cNvSpPr>
          <p:nvPr>
            <p:ph type="sldNum" sz="quarter" idx="5"/>
          </p:nvPr>
        </p:nvSpPr>
        <p:spPr/>
        <p:txBody>
          <a:bodyPr/>
          <a:lstStyle/>
          <a:p>
            <a:fld id="{B8EDFCF6-1F13-644C-AE9C-0907E741A9B3}" type="slidenum">
              <a:rPr kumimoji="1" lang="zh-CN" altLang="en-US" smtClean="0"/>
              <a:t>33</a:t>
            </a:fld>
            <a:endParaRPr kumimoji="1" lang="zh-CN" altLang="en-US"/>
          </a:p>
        </p:txBody>
      </p:sp>
    </p:spTree>
    <p:extLst>
      <p:ext uri="{BB962C8B-B14F-4D97-AF65-F5344CB8AC3E}">
        <p14:creationId xmlns:p14="http://schemas.microsoft.com/office/powerpoint/2010/main" val="35683623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err="1">
                <a:solidFill>
                  <a:schemeClr val="tx1"/>
                </a:solidFill>
                <a:effectLst/>
                <a:latin typeface="+mn-lt"/>
                <a:ea typeface="+mn-ea"/>
                <a:cs typeface="+mn-cs"/>
              </a:rPr>
              <a:t>alice</a:t>
            </a:r>
            <a:r>
              <a:rPr lang="zh-CN" altLang="zh-CN" sz="1200" kern="1200" dirty="0">
                <a:solidFill>
                  <a:schemeClr val="tx1"/>
                </a:solidFill>
                <a:effectLst/>
                <a:latin typeface="+mn-lt"/>
                <a:ea typeface="+mn-ea"/>
                <a:cs typeface="+mn-cs"/>
              </a:rPr>
              <a:t>会根据</a:t>
            </a:r>
            <a:r>
              <a:rPr lang="en-US" altLang="zh-CN" sz="1200" b="1" kern="1200" dirty="0">
                <a:solidFill>
                  <a:schemeClr val="tx1"/>
                </a:solidFill>
                <a:effectLst/>
                <a:latin typeface="+mn-lt"/>
                <a:ea typeface="+mn-ea"/>
                <a:cs typeface="+mn-cs"/>
              </a:rPr>
              <a:t>R</a:t>
            </a:r>
            <a:r>
              <a:rPr lang="zh-CN" altLang="zh-CN" sz="1200" kern="1200" dirty="0">
                <a:solidFill>
                  <a:schemeClr val="tx1"/>
                </a:solidFill>
                <a:effectLst/>
                <a:latin typeface="+mn-lt"/>
                <a:ea typeface="+mn-ea"/>
                <a:cs typeface="+mn-cs"/>
              </a:rPr>
              <a:t>来检查区块中的所有交易，然后将不在</a:t>
            </a:r>
            <a:r>
              <a:rPr lang="en-US" altLang="zh-CN" sz="1200" b="1" kern="1200" dirty="0">
                <a:solidFill>
                  <a:schemeClr val="tx1"/>
                </a:solidFill>
                <a:effectLst/>
                <a:latin typeface="+mn-lt"/>
                <a:ea typeface="+mn-ea"/>
                <a:cs typeface="+mn-cs"/>
              </a:rPr>
              <a:t>R</a:t>
            </a:r>
            <a:r>
              <a:rPr lang="zh-CN" altLang="zh-CN" sz="1200" kern="1200" dirty="0">
                <a:solidFill>
                  <a:schemeClr val="tx1"/>
                </a:solidFill>
                <a:effectLst/>
                <a:latin typeface="+mn-lt"/>
                <a:ea typeface="+mn-ea"/>
                <a:cs typeface="+mn-cs"/>
              </a:rPr>
              <a:t>中的交易直接发送给</a:t>
            </a:r>
            <a:r>
              <a:rPr lang="en-US" altLang="zh-CN" sz="1200" kern="1200" dirty="0">
                <a:solidFill>
                  <a:schemeClr val="tx1"/>
                </a:solidFill>
                <a:effectLst/>
                <a:latin typeface="+mn-lt"/>
                <a:ea typeface="+mn-ea"/>
                <a:cs typeface="+mn-cs"/>
              </a:rPr>
              <a:t>bob</a:t>
            </a:r>
            <a:r>
              <a:rPr lang="zh-C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右图</a:t>
            </a:r>
            <a:r>
              <a:rPr lang="zh-CN" altLang="zh-CN" sz="1200" kern="1200" dirty="0">
                <a:solidFill>
                  <a:schemeClr val="tx1"/>
                </a:solidFill>
                <a:effectLst/>
                <a:latin typeface="+mn-lt"/>
                <a:ea typeface="+mn-ea"/>
                <a:cs typeface="+mn-cs"/>
              </a:rPr>
              <a:t>中红色区域）。</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B8EDFCF6-1F13-644C-AE9C-0907E741A9B3}" type="slidenum">
              <a:rPr kumimoji="1" lang="zh-CN" altLang="en-US" smtClean="0"/>
              <a:t>34</a:t>
            </a:fld>
            <a:endParaRPr kumimoji="1" lang="zh-CN" altLang="en-US"/>
          </a:p>
        </p:txBody>
      </p:sp>
    </p:spTree>
    <p:extLst>
      <p:ext uri="{BB962C8B-B14F-4D97-AF65-F5344CB8AC3E}">
        <p14:creationId xmlns:p14="http://schemas.microsoft.com/office/powerpoint/2010/main" val="41551028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err="1">
                    <a:solidFill>
                      <a:schemeClr val="tx1"/>
                    </a:solidFill>
                    <a:effectLst/>
                    <a:latin typeface="+mn-lt"/>
                    <a:ea typeface="+mn-ea"/>
                    <a:cs typeface="+mn-cs"/>
                  </a:rPr>
                  <a:t>alice</a:t>
                </a:r>
                <a:r>
                  <a:rPr lang="zh-CN" altLang="zh-CN" sz="1200" kern="1200" dirty="0">
                    <a:solidFill>
                      <a:schemeClr val="tx1"/>
                    </a:solidFill>
                    <a:effectLst/>
                    <a:latin typeface="+mn-lt"/>
                    <a:ea typeface="+mn-ea"/>
                    <a:cs typeface="+mn-cs"/>
                  </a:rPr>
                  <a:t>会创建并发送一个由区块中所有交易构成的</a:t>
                </a:r>
                <a:r>
                  <a:rPr lang="en-US" altLang="zh-CN" sz="1200" kern="1200" dirty="0">
                    <a:solidFill>
                      <a:schemeClr val="tx1"/>
                    </a:solidFill>
                    <a:effectLst/>
                    <a:latin typeface="+mn-lt"/>
                    <a:ea typeface="+mn-ea"/>
                    <a:cs typeface="+mn-cs"/>
                  </a:rPr>
                  <a:t>IBLT </a:t>
                </a:r>
                <a:r>
                  <a:rPr lang="en-US" altLang="zh-CN" sz="1200" b="1" kern="1200" dirty="0">
                    <a:solidFill>
                      <a:schemeClr val="tx1"/>
                    </a:solidFill>
                    <a:effectLst/>
                    <a:latin typeface="+mn-lt"/>
                    <a:ea typeface="+mn-ea"/>
                    <a:cs typeface="+mn-cs"/>
                  </a:rPr>
                  <a:t>J</a:t>
                </a:r>
                <a:r>
                  <a:rPr lang="zh-CN" altLang="zh-CN" sz="1200" kern="1200" dirty="0">
                    <a:solidFill>
                      <a:schemeClr val="tx1"/>
                    </a:solidFill>
                    <a:effectLst/>
                    <a:latin typeface="+mn-lt"/>
                    <a:ea typeface="+mn-ea"/>
                    <a:cs typeface="+mn-cs"/>
                  </a:rPr>
                  <a:t>，从而使得可以将根据</a:t>
                </a:r>
                <a:r>
                  <a:rPr lang="en-US" altLang="zh-CN" sz="1200" b="1" kern="1200" dirty="0">
                    <a:solidFill>
                      <a:schemeClr val="tx1"/>
                    </a:solidFill>
                    <a:effectLst/>
                    <a:latin typeface="+mn-lt"/>
                    <a:ea typeface="+mn-ea"/>
                    <a:cs typeface="+mn-cs"/>
                  </a:rPr>
                  <a:t>J</a:t>
                </a:r>
                <a:r>
                  <a:rPr lang="zh-CN" altLang="zh-CN" sz="1200" kern="1200" dirty="0">
                    <a:solidFill>
                      <a:schemeClr val="tx1"/>
                    </a:solidFill>
                    <a:effectLst/>
                    <a:latin typeface="+mn-lt"/>
                    <a:ea typeface="+mn-ea"/>
                    <a:cs typeface="+mn-cs"/>
                  </a:rPr>
                  <a:t>解码得到</a:t>
                </a:r>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𝑏</m:t>
                    </m:r>
                    <m:r>
                      <a:rPr lang="en-US" altLang="zh-CN" sz="1200" i="1" kern="1200">
                        <a:solidFill>
                          <a:schemeClr val="tx1"/>
                        </a:solidFill>
                        <a:effectLst/>
                        <a:latin typeface="Cambria Math" panose="02040503050406030204" pitchFamily="18" charset="0"/>
                        <a:ea typeface="+mn-ea"/>
                        <a:cs typeface="+mn-cs"/>
                      </a:rPr>
                      <m:t>+</m:t>
                    </m:r>
                    <m:sSup>
                      <m:sSupPr>
                        <m:ctrlPr>
                          <a:rPr lang="zh-CN" altLang="zh-CN" sz="1200" i="1" kern="1200">
                            <a:solidFill>
                              <a:schemeClr val="tx1"/>
                            </a:solidFill>
                            <a:effectLst/>
                            <a:latin typeface="Cambria Math" panose="02040503050406030204" pitchFamily="18" charset="0"/>
                            <a:ea typeface="+mn-ea"/>
                            <a:cs typeface="+mn-cs"/>
                          </a:rPr>
                        </m:ctrlPr>
                      </m:sSupPr>
                      <m:e>
                        <m:r>
                          <a:rPr lang="en-US" altLang="zh-CN" sz="1200" i="1" kern="1200">
                            <a:solidFill>
                              <a:schemeClr val="tx1"/>
                            </a:solidFill>
                            <a:effectLst/>
                            <a:latin typeface="Cambria Math" panose="02040503050406030204" pitchFamily="18" charset="0"/>
                            <a:ea typeface="+mn-ea"/>
                            <a:cs typeface="+mn-cs"/>
                          </a:rPr>
                          <m:t>𝑦</m:t>
                        </m:r>
                      </m:e>
                      <m:sup>
                        <m:r>
                          <a:rPr lang="en-US" altLang="zh-CN" sz="1200" i="1" kern="1200">
                            <a:solidFill>
                              <a:schemeClr val="tx1"/>
                            </a:solidFill>
                            <a:effectLst/>
                            <a:latin typeface="Cambria Math" panose="02040503050406030204" pitchFamily="18" charset="0"/>
                            <a:ea typeface="+mn-ea"/>
                            <a:cs typeface="+mn-cs"/>
                          </a:rPr>
                          <m:t>∗</m:t>
                        </m:r>
                      </m:sup>
                    </m:sSup>
                  </m:oMath>
                </a14:m>
                <a:r>
                  <a:rPr lang="zh-CN" altLang="zh-CN" sz="1200" kern="1200" dirty="0">
                    <a:solidFill>
                      <a:schemeClr val="tx1"/>
                    </a:solidFill>
                    <a:effectLst/>
                    <a:latin typeface="+mn-lt"/>
                    <a:ea typeface="+mn-ea"/>
                    <a:cs typeface="+mn-cs"/>
                  </a:rPr>
                  <a:t>笔交易。</a:t>
                </a:r>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𝑏</m:t>
                    </m:r>
                  </m:oMath>
                </a14:m>
                <a:r>
                  <a:rPr lang="zh-CN" altLang="zh-CN" sz="1200" kern="1200" dirty="0">
                    <a:solidFill>
                      <a:schemeClr val="tx1"/>
                    </a:solidFill>
                    <a:effectLst/>
                    <a:latin typeface="+mn-lt"/>
                    <a:ea typeface="+mn-ea"/>
                    <a:cs typeface="+mn-cs"/>
                  </a:rPr>
                  <a:t>表示在</a:t>
                </a:r>
                <a:r>
                  <a:rPr lang="en-US" altLang="zh-CN" sz="1200" b="1" kern="1200" dirty="0">
                    <a:solidFill>
                      <a:schemeClr val="tx1"/>
                    </a:solidFill>
                    <a:effectLst/>
                    <a:latin typeface="+mn-lt"/>
                    <a:ea typeface="+mn-ea"/>
                    <a:cs typeface="+mn-cs"/>
                  </a:rPr>
                  <a:t>R</a:t>
                </a:r>
                <a:r>
                  <a:rPr lang="zh-CN" altLang="zh-CN" sz="1200" kern="1200" dirty="0">
                    <a:solidFill>
                      <a:schemeClr val="tx1"/>
                    </a:solidFill>
                    <a:effectLst/>
                    <a:latin typeface="+mn-lt"/>
                    <a:ea typeface="+mn-ea"/>
                    <a:cs typeface="+mn-cs"/>
                  </a:rPr>
                  <a:t>解码过程中误报的交易数量，而</a:t>
                </a:r>
                <a14:m>
                  <m:oMath xmlns:m="http://schemas.openxmlformats.org/officeDocument/2006/math">
                    <m:sSup>
                      <m:sSupPr>
                        <m:ctrlPr>
                          <a:rPr lang="zh-CN" altLang="zh-CN" sz="1200" i="1" kern="1200">
                            <a:solidFill>
                              <a:schemeClr val="tx1"/>
                            </a:solidFill>
                            <a:effectLst/>
                            <a:latin typeface="Cambria Math" panose="02040503050406030204" pitchFamily="18" charset="0"/>
                            <a:ea typeface="+mn-ea"/>
                            <a:cs typeface="+mn-cs"/>
                          </a:rPr>
                        </m:ctrlPr>
                      </m:sSupPr>
                      <m:e>
                        <m:r>
                          <a:rPr lang="en-US" altLang="zh-CN" sz="1200" i="1" kern="1200">
                            <a:solidFill>
                              <a:schemeClr val="tx1"/>
                            </a:solidFill>
                            <a:effectLst/>
                            <a:latin typeface="Cambria Math" panose="02040503050406030204" pitchFamily="18" charset="0"/>
                            <a:ea typeface="+mn-ea"/>
                            <a:cs typeface="+mn-cs"/>
                          </a:rPr>
                          <m:t>𝑦</m:t>
                        </m:r>
                      </m:e>
                      <m:sup>
                        <m:r>
                          <a:rPr lang="en-US" altLang="zh-CN" sz="1200" i="1" kern="1200">
                            <a:solidFill>
                              <a:schemeClr val="tx1"/>
                            </a:solidFill>
                            <a:effectLst/>
                            <a:latin typeface="Cambria Math" panose="02040503050406030204" pitchFamily="18" charset="0"/>
                            <a:ea typeface="+mn-ea"/>
                            <a:cs typeface="+mn-cs"/>
                          </a:rPr>
                          <m:t>∗</m:t>
                        </m:r>
                      </m:sup>
                    </m:sSup>
                  </m:oMath>
                </a14:m>
                <a:r>
                  <a:rPr lang="zh-CN" altLang="zh-CN" sz="1200" kern="1200" dirty="0">
                    <a:solidFill>
                      <a:schemeClr val="tx1"/>
                    </a:solidFill>
                    <a:effectLst/>
                    <a:latin typeface="+mn-lt"/>
                    <a:ea typeface="+mn-ea"/>
                    <a:cs typeface="+mn-cs"/>
                  </a:rPr>
                  <a:t>代表了在</a:t>
                </a:r>
                <a:r>
                  <a:rPr lang="en-US" altLang="zh-CN" sz="1200" b="1" kern="1200" dirty="0">
                    <a:solidFill>
                      <a:schemeClr val="tx1"/>
                    </a:solidFill>
                    <a:effectLst/>
                    <a:latin typeface="+mn-lt"/>
                    <a:ea typeface="+mn-ea"/>
                    <a:cs typeface="+mn-cs"/>
                  </a:rPr>
                  <a:t>S</a:t>
                </a:r>
                <a:r>
                  <a:rPr lang="zh-CN" altLang="zh-CN" sz="1200" kern="1200" dirty="0">
                    <a:solidFill>
                      <a:schemeClr val="tx1"/>
                    </a:solidFill>
                    <a:effectLst/>
                    <a:latin typeface="+mn-lt"/>
                    <a:ea typeface="+mn-ea"/>
                    <a:cs typeface="+mn-cs"/>
                  </a:rPr>
                  <a:t>解码过程中的误报交易数。</a:t>
                </a:r>
              </a:p>
              <a:p>
                <a:endParaRPr kumimoji="1"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err="1">
                    <a:solidFill>
                      <a:schemeClr val="tx1"/>
                    </a:solidFill>
                    <a:effectLst/>
                    <a:latin typeface="+mn-lt"/>
                    <a:ea typeface="+mn-ea"/>
                    <a:cs typeface="+mn-cs"/>
                  </a:rPr>
                  <a:t>alice</a:t>
                </a:r>
                <a:r>
                  <a:rPr lang="zh-CN" altLang="zh-CN" sz="1200" kern="1200" dirty="0">
                    <a:solidFill>
                      <a:schemeClr val="tx1"/>
                    </a:solidFill>
                    <a:effectLst/>
                    <a:latin typeface="+mn-lt"/>
                    <a:ea typeface="+mn-ea"/>
                    <a:cs typeface="+mn-cs"/>
                  </a:rPr>
                  <a:t>会创建并发送一个由区块中所有交易构成的</a:t>
                </a:r>
                <a:r>
                  <a:rPr lang="en-US" altLang="zh-CN" sz="1200" kern="1200" dirty="0">
                    <a:solidFill>
                      <a:schemeClr val="tx1"/>
                    </a:solidFill>
                    <a:effectLst/>
                    <a:latin typeface="+mn-lt"/>
                    <a:ea typeface="+mn-ea"/>
                    <a:cs typeface="+mn-cs"/>
                  </a:rPr>
                  <a:t>IBLT </a:t>
                </a:r>
                <a:r>
                  <a:rPr lang="en-US" altLang="zh-CN" sz="1200" b="1" kern="1200" dirty="0">
                    <a:solidFill>
                      <a:schemeClr val="tx1"/>
                    </a:solidFill>
                    <a:effectLst/>
                    <a:latin typeface="+mn-lt"/>
                    <a:ea typeface="+mn-ea"/>
                    <a:cs typeface="+mn-cs"/>
                  </a:rPr>
                  <a:t>J</a:t>
                </a:r>
                <a:r>
                  <a:rPr lang="zh-CN" altLang="zh-CN" sz="1200" kern="1200" dirty="0">
                    <a:solidFill>
                      <a:schemeClr val="tx1"/>
                    </a:solidFill>
                    <a:effectLst/>
                    <a:latin typeface="+mn-lt"/>
                    <a:ea typeface="+mn-ea"/>
                    <a:cs typeface="+mn-cs"/>
                  </a:rPr>
                  <a:t>，从而使得可以将根据</a:t>
                </a:r>
                <a:r>
                  <a:rPr lang="en-US" altLang="zh-CN" sz="1200" b="1" kern="1200" dirty="0">
                    <a:solidFill>
                      <a:schemeClr val="tx1"/>
                    </a:solidFill>
                    <a:effectLst/>
                    <a:latin typeface="+mn-lt"/>
                    <a:ea typeface="+mn-ea"/>
                    <a:cs typeface="+mn-cs"/>
                  </a:rPr>
                  <a:t>J</a:t>
                </a:r>
                <a:r>
                  <a:rPr lang="zh-CN" altLang="zh-CN" sz="1200" kern="1200" dirty="0">
                    <a:solidFill>
                      <a:schemeClr val="tx1"/>
                    </a:solidFill>
                    <a:effectLst/>
                    <a:latin typeface="+mn-lt"/>
                    <a:ea typeface="+mn-ea"/>
                    <a:cs typeface="+mn-cs"/>
                  </a:rPr>
                  <a:t>解码得到</a:t>
                </a:r>
                <a:r>
                  <a:rPr lang="en-US" altLang="zh-CN" sz="1200" i="0" kern="1200">
                    <a:solidFill>
                      <a:schemeClr val="tx1"/>
                    </a:solidFill>
                    <a:effectLst/>
                    <a:latin typeface="+mn-lt"/>
                    <a:ea typeface="+mn-ea"/>
                    <a:cs typeface="+mn-cs"/>
                  </a:rPr>
                  <a:t>𝑏+𝑦</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笔交易。</a:t>
                </a:r>
                <a:r>
                  <a:rPr lang="en-US" altLang="zh-CN" sz="1200" i="0" kern="1200">
                    <a:solidFill>
                      <a:schemeClr val="tx1"/>
                    </a:solidFill>
                    <a:effectLst/>
                    <a:latin typeface="+mn-lt"/>
                    <a:ea typeface="+mn-ea"/>
                    <a:cs typeface="+mn-cs"/>
                  </a:rPr>
                  <a:t>𝑏</a:t>
                </a:r>
                <a:r>
                  <a:rPr lang="zh-CN" altLang="zh-CN" sz="1200" kern="1200" dirty="0">
                    <a:solidFill>
                      <a:schemeClr val="tx1"/>
                    </a:solidFill>
                    <a:effectLst/>
                    <a:latin typeface="+mn-lt"/>
                    <a:ea typeface="+mn-ea"/>
                    <a:cs typeface="+mn-cs"/>
                  </a:rPr>
                  <a:t>表示在</a:t>
                </a:r>
                <a:r>
                  <a:rPr lang="en-US" altLang="zh-CN" sz="1200" b="1" kern="1200" dirty="0">
                    <a:solidFill>
                      <a:schemeClr val="tx1"/>
                    </a:solidFill>
                    <a:effectLst/>
                    <a:latin typeface="+mn-lt"/>
                    <a:ea typeface="+mn-ea"/>
                    <a:cs typeface="+mn-cs"/>
                  </a:rPr>
                  <a:t>R</a:t>
                </a:r>
                <a:r>
                  <a:rPr lang="zh-CN" altLang="zh-CN" sz="1200" kern="1200" dirty="0">
                    <a:solidFill>
                      <a:schemeClr val="tx1"/>
                    </a:solidFill>
                    <a:effectLst/>
                    <a:latin typeface="+mn-lt"/>
                    <a:ea typeface="+mn-ea"/>
                    <a:cs typeface="+mn-cs"/>
                  </a:rPr>
                  <a:t>解码过程中误报的交易数量，而</a:t>
                </a:r>
                <a:r>
                  <a:rPr lang="en-US" altLang="zh-CN" sz="1200" i="0" kern="1200">
                    <a:solidFill>
                      <a:schemeClr val="tx1"/>
                    </a:solidFill>
                    <a:effectLst/>
                    <a:latin typeface="+mn-lt"/>
                    <a:ea typeface="+mn-ea"/>
                    <a:cs typeface="+mn-cs"/>
                  </a:rPr>
                  <a:t>𝑦</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代表了在</a:t>
                </a:r>
                <a:r>
                  <a:rPr lang="en-US" altLang="zh-CN" sz="1200" b="1" kern="1200" dirty="0">
                    <a:solidFill>
                      <a:schemeClr val="tx1"/>
                    </a:solidFill>
                    <a:effectLst/>
                    <a:latin typeface="+mn-lt"/>
                    <a:ea typeface="+mn-ea"/>
                    <a:cs typeface="+mn-cs"/>
                  </a:rPr>
                  <a:t>S</a:t>
                </a:r>
                <a:r>
                  <a:rPr lang="zh-CN" altLang="zh-CN" sz="1200" kern="1200" dirty="0">
                    <a:solidFill>
                      <a:schemeClr val="tx1"/>
                    </a:solidFill>
                    <a:effectLst/>
                    <a:latin typeface="+mn-lt"/>
                    <a:ea typeface="+mn-ea"/>
                    <a:cs typeface="+mn-cs"/>
                  </a:rPr>
                  <a:t>解码过程中的误报交易数。</a:t>
                </a:r>
              </a:p>
              <a:p>
                <a:endParaRPr kumimoji="1" lang="zh-CN" altLang="en-US" dirty="0"/>
              </a:p>
            </p:txBody>
          </p:sp>
        </mc:Fallback>
      </mc:AlternateContent>
      <p:sp>
        <p:nvSpPr>
          <p:cNvPr id="4" name="灯片编号占位符 3"/>
          <p:cNvSpPr>
            <a:spLocks noGrp="1"/>
          </p:cNvSpPr>
          <p:nvPr>
            <p:ph type="sldNum" sz="quarter" idx="5"/>
          </p:nvPr>
        </p:nvSpPr>
        <p:spPr/>
        <p:txBody>
          <a:bodyPr/>
          <a:lstStyle/>
          <a:p>
            <a:fld id="{B8EDFCF6-1F13-644C-AE9C-0907E741A9B3}" type="slidenum">
              <a:rPr kumimoji="1" lang="zh-CN" altLang="en-US" smtClean="0"/>
              <a:t>35</a:t>
            </a:fld>
            <a:endParaRPr kumimoji="1" lang="zh-CN" altLang="en-US"/>
          </a:p>
        </p:txBody>
      </p:sp>
    </p:spTree>
    <p:extLst>
      <p:ext uri="{BB962C8B-B14F-4D97-AF65-F5344CB8AC3E}">
        <p14:creationId xmlns:p14="http://schemas.microsoft.com/office/powerpoint/2010/main" val="25471006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bob</a:t>
            </a:r>
            <a:r>
              <a:rPr lang="zh-CN" altLang="zh-CN" sz="1200" kern="1200" dirty="0">
                <a:solidFill>
                  <a:schemeClr val="tx1"/>
                </a:solidFill>
                <a:effectLst/>
                <a:latin typeface="+mn-lt"/>
                <a:ea typeface="+mn-ea"/>
                <a:cs typeface="+mn-cs"/>
              </a:rPr>
              <a:t>根据</a:t>
            </a:r>
            <a:r>
              <a:rPr lang="zh-CN" altLang="en-US" sz="1200" kern="1200" dirty="0">
                <a:solidFill>
                  <a:schemeClr val="tx1"/>
                </a:solidFill>
                <a:effectLst/>
                <a:latin typeface="+mn-lt"/>
                <a:ea typeface="+mn-ea"/>
                <a:cs typeface="+mn-cs"/>
              </a:rPr>
              <a:t>之前的候选集</a:t>
            </a:r>
            <a:r>
              <a:rPr lang="en-US" altLang="zh-CN" sz="1200" b="1" kern="1200" dirty="0">
                <a:solidFill>
                  <a:schemeClr val="tx1"/>
                </a:solidFill>
                <a:effectLst/>
                <a:latin typeface="+mn-lt"/>
                <a:ea typeface="+mn-ea"/>
                <a:cs typeface="+mn-cs"/>
              </a:rPr>
              <a:t>Z</a:t>
            </a:r>
            <a:r>
              <a:rPr lang="zh-CN" altLang="zh-CN" sz="1200" kern="1200" dirty="0">
                <a:solidFill>
                  <a:schemeClr val="tx1"/>
                </a:solidFill>
                <a:effectLst/>
                <a:latin typeface="+mn-lt"/>
                <a:ea typeface="+mn-ea"/>
                <a:cs typeface="+mn-cs"/>
              </a:rPr>
              <a:t>中的交易</a:t>
            </a:r>
            <a:r>
              <a:rPr lang="en-US" altLang="zh-CN" sz="1200" kern="1200" dirty="0">
                <a:solidFill>
                  <a:schemeClr val="tx1"/>
                </a:solidFill>
                <a:effectLst/>
                <a:latin typeface="+mn-lt"/>
                <a:ea typeface="+mn-ea"/>
                <a:cs typeface="+mn-cs"/>
              </a:rPr>
              <a:t>hash</a:t>
            </a:r>
            <a:r>
              <a:rPr lang="zh-CN" altLang="zh-CN" sz="1200" kern="1200" dirty="0">
                <a:solidFill>
                  <a:schemeClr val="tx1"/>
                </a:solidFill>
                <a:effectLst/>
                <a:latin typeface="+mn-lt"/>
                <a:ea typeface="+mn-ea"/>
                <a:cs typeface="+mn-cs"/>
              </a:rPr>
              <a:t>值和</a:t>
            </a:r>
            <a:r>
              <a:rPr lang="zh-CN" altLang="en-US" sz="1200" kern="1200" dirty="0">
                <a:solidFill>
                  <a:schemeClr val="tx1"/>
                </a:solidFill>
                <a:effectLst/>
                <a:latin typeface="+mn-lt"/>
                <a:ea typeface="+mn-ea"/>
                <a:cs typeface="+mn-cs"/>
              </a:rPr>
              <a:t>之前</a:t>
            </a:r>
            <a:r>
              <a:rPr lang="en-US" altLang="zh-CN" sz="1200" kern="1200" dirty="0" err="1">
                <a:solidFill>
                  <a:schemeClr val="tx1"/>
                </a:solidFill>
                <a:effectLst/>
                <a:latin typeface="+mn-lt"/>
                <a:ea typeface="+mn-ea"/>
                <a:cs typeface="+mn-cs"/>
              </a:rPr>
              <a:t>alice</a:t>
            </a:r>
            <a:r>
              <a:rPr lang="zh-CN" altLang="zh-CN" sz="1200" kern="1200" dirty="0">
                <a:solidFill>
                  <a:schemeClr val="tx1"/>
                </a:solidFill>
                <a:effectLst/>
                <a:latin typeface="+mn-lt"/>
                <a:ea typeface="+mn-ea"/>
                <a:cs typeface="+mn-cs"/>
              </a:rPr>
              <a:t>将不在</a:t>
            </a:r>
            <a:r>
              <a:rPr lang="en-US" altLang="zh-CN" sz="1200" b="1" kern="1200" dirty="0">
                <a:solidFill>
                  <a:schemeClr val="tx1"/>
                </a:solidFill>
                <a:effectLst/>
                <a:latin typeface="+mn-lt"/>
                <a:ea typeface="+mn-ea"/>
                <a:cs typeface="+mn-cs"/>
              </a:rPr>
              <a:t>R</a:t>
            </a:r>
            <a:r>
              <a:rPr lang="zh-CN" altLang="zh-CN" sz="1200" kern="1200" dirty="0">
                <a:solidFill>
                  <a:schemeClr val="tx1"/>
                </a:solidFill>
                <a:effectLst/>
                <a:latin typeface="+mn-lt"/>
                <a:ea typeface="+mn-ea"/>
                <a:cs typeface="+mn-cs"/>
              </a:rPr>
              <a:t>中的</a:t>
            </a:r>
            <a:r>
              <a:rPr lang="zh-CN" altLang="en-US" sz="1200" kern="1200" dirty="0">
                <a:solidFill>
                  <a:schemeClr val="tx1"/>
                </a:solidFill>
                <a:effectLst/>
                <a:latin typeface="+mn-lt"/>
                <a:ea typeface="+mn-ea"/>
                <a:cs typeface="+mn-cs"/>
              </a:rPr>
              <a:t>直接发送过来的交易</a:t>
            </a:r>
            <a:r>
              <a:rPr lang="en-US" altLang="zh-CN" sz="1200" kern="1200" dirty="0">
                <a:solidFill>
                  <a:schemeClr val="tx1"/>
                </a:solidFill>
                <a:effectLst/>
                <a:latin typeface="+mn-lt"/>
                <a:ea typeface="+mn-ea"/>
                <a:cs typeface="+mn-cs"/>
              </a:rPr>
              <a:t>hash</a:t>
            </a:r>
            <a:r>
              <a:rPr lang="zh-CN" altLang="zh-CN" sz="1200" kern="1200" dirty="0">
                <a:solidFill>
                  <a:schemeClr val="tx1"/>
                </a:solidFill>
                <a:effectLst/>
                <a:latin typeface="+mn-lt"/>
                <a:ea typeface="+mn-ea"/>
                <a:cs typeface="+mn-cs"/>
              </a:rPr>
              <a:t>值构建一个</a:t>
            </a:r>
            <a:r>
              <a:rPr lang="en-US" altLang="zh-CN" sz="1200" kern="1200" dirty="0">
                <a:solidFill>
                  <a:schemeClr val="tx1"/>
                </a:solidFill>
                <a:effectLst/>
                <a:latin typeface="+mn-lt"/>
                <a:ea typeface="+mn-ea"/>
                <a:cs typeface="+mn-cs"/>
              </a:rPr>
              <a:t>IBLT </a:t>
            </a:r>
            <a:r>
              <a:rPr lang="en-US" altLang="zh-CN" sz="1200" b="1" kern="1200" dirty="0">
                <a:solidFill>
                  <a:schemeClr val="tx1"/>
                </a:solidFill>
                <a:effectLst/>
                <a:latin typeface="+mn-lt"/>
                <a:ea typeface="+mn-ea"/>
                <a:cs typeface="+mn-cs"/>
              </a:rPr>
              <a:t>J’</a:t>
            </a:r>
            <a:r>
              <a:rPr lang="zh-CN" altLang="zh-CN" sz="1200" kern="1200" dirty="0">
                <a:solidFill>
                  <a:schemeClr val="tx1"/>
                </a:solidFill>
                <a:effectLst/>
                <a:latin typeface="+mn-lt"/>
                <a:ea typeface="+mn-ea"/>
                <a:cs typeface="+mn-cs"/>
              </a:rPr>
              <a:t>，并计算</a:t>
            </a:r>
            <a:r>
              <a:rPr lang="en-US" altLang="zh-CN" sz="1200" b="1" kern="1200" dirty="0">
                <a:solidFill>
                  <a:schemeClr val="tx1"/>
                </a:solidFill>
                <a:effectLst/>
                <a:latin typeface="+mn-lt"/>
                <a:ea typeface="+mn-ea"/>
                <a:cs typeface="+mn-cs"/>
              </a:rPr>
              <a:t>J</a:t>
            </a:r>
            <a:r>
              <a:rPr lang="zh-CN" altLang="zh-CN" sz="1200" kern="1200" dirty="0">
                <a:solidFill>
                  <a:schemeClr val="tx1"/>
                </a:solidFill>
                <a:effectLst/>
                <a:latin typeface="+mn-lt"/>
                <a:ea typeface="+mn-ea"/>
                <a:cs typeface="+mn-cs"/>
              </a:rPr>
              <a:t>和</a:t>
            </a:r>
            <a:r>
              <a:rPr lang="en-US" altLang="zh-CN" sz="1200" b="1" kern="1200" dirty="0">
                <a:solidFill>
                  <a:schemeClr val="tx1"/>
                </a:solidFill>
                <a:effectLst/>
                <a:latin typeface="+mn-lt"/>
                <a:ea typeface="+mn-ea"/>
                <a:cs typeface="+mn-cs"/>
              </a:rPr>
              <a:t>J’</a:t>
            </a:r>
            <a:r>
              <a:rPr lang="zh-CN" altLang="zh-CN" sz="1200" kern="1200" dirty="0">
                <a:solidFill>
                  <a:schemeClr val="tx1"/>
                </a:solidFill>
                <a:effectLst/>
                <a:latin typeface="+mn-lt"/>
                <a:ea typeface="+mn-ea"/>
                <a:cs typeface="+mn-cs"/>
              </a:rPr>
              <a:t>的</a:t>
            </a:r>
            <a:r>
              <a:rPr lang="zh-CN" altLang="en-US" sz="1200" kern="1200" dirty="0">
                <a:solidFill>
                  <a:schemeClr val="tx1"/>
                </a:solidFill>
                <a:effectLst/>
                <a:latin typeface="+mn-lt"/>
                <a:ea typeface="+mn-ea"/>
                <a:cs typeface="+mn-cs"/>
              </a:rPr>
              <a:t>对称</a:t>
            </a:r>
            <a:r>
              <a:rPr lang="zh-CN" altLang="zh-CN" sz="1200" kern="1200" dirty="0">
                <a:solidFill>
                  <a:schemeClr val="tx1"/>
                </a:solidFill>
                <a:effectLst/>
                <a:latin typeface="+mn-lt"/>
                <a:ea typeface="+mn-ea"/>
                <a:cs typeface="+mn-cs"/>
              </a:rPr>
              <a:t>差分，</a:t>
            </a:r>
            <a:r>
              <a:rPr lang="en-US" altLang="zh-CN" sz="1200" b="1" kern="1200" dirty="0">
                <a:solidFill>
                  <a:schemeClr val="tx1"/>
                </a:solidFill>
                <a:effectLst/>
                <a:latin typeface="+mn-lt"/>
                <a:ea typeface="+mn-ea"/>
                <a:cs typeface="+mn-cs"/>
              </a:rPr>
              <a:t>J</a:t>
            </a:r>
            <a:r>
              <a:rPr lang="zh-CN" altLang="zh-CN" sz="1200" kern="1200" dirty="0">
                <a:solidFill>
                  <a:schemeClr val="tx1"/>
                </a:solidFill>
                <a:effectLst/>
                <a:latin typeface="+mn-lt"/>
                <a:ea typeface="+mn-ea"/>
                <a:cs typeface="+mn-cs"/>
              </a:rPr>
              <a:t>△</a:t>
            </a:r>
            <a:r>
              <a:rPr lang="en-US" altLang="zh-CN" sz="1200" b="1" kern="1200" dirty="0">
                <a:solidFill>
                  <a:schemeClr val="tx1"/>
                </a:solidFill>
                <a:effectLst/>
                <a:latin typeface="+mn-lt"/>
                <a:ea typeface="+mn-ea"/>
                <a:cs typeface="+mn-cs"/>
              </a:rPr>
              <a:t>J’</a:t>
            </a:r>
            <a:r>
              <a:rPr lang="zh-CN" altLang="zh-CN" sz="1200" kern="1200" dirty="0">
                <a:solidFill>
                  <a:schemeClr val="tx1"/>
                </a:solidFill>
                <a:effectLst/>
                <a:latin typeface="+mn-lt"/>
                <a:ea typeface="+mn-ea"/>
                <a:cs typeface="+mn-cs"/>
              </a:rPr>
              <a:t>。最终基于以上结果，</a:t>
            </a:r>
            <a:r>
              <a:rPr lang="en-US" altLang="zh-CN" sz="1200" kern="1200" dirty="0">
                <a:solidFill>
                  <a:schemeClr val="tx1"/>
                </a:solidFill>
                <a:effectLst/>
                <a:latin typeface="+mn-lt"/>
                <a:ea typeface="+mn-ea"/>
                <a:cs typeface="+mn-cs"/>
              </a:rPr>
              <a:t>bob</a:t>
            </a:r>
            <a:r>
              <a:rPr lang="zh-CN" altLang="zh-CN" sz="1200" kern="1200" dirty="0">
                <a:solidFill>
                  <a:schemeClr val="tx1"/>
                </a:solidFill>
                <a:effectLst/>
                <a:latin typeface="+mn-lt"/>
                <a:ea typeface="+mn-ea"/>
                <a:cs typeface="+mn-cs"/>
              </a:rPr>
              <a:t>调整集合</a:t>
            </a:r>
            <a:r>
              <a:rPr lang="en-US" altLang="zh-CN" sz="1200" b="1" kern="1200" dirty="0">
                <a:solidFill>
                  <a:schemeClr val="tx1"/>
                </a:solidFill>
                <a:effectLst/>
                <a:latin typeface="+mn-lt"/>
                <a:ea typeface="+mn-ea"/>
                <a:cs typeface="+mn-cs"/>
              </a:rPr>
              <a:t>Z</a:t>
            </a:r>
            <a:r>
              <a:rPr lang="zh-CN" altLang="zh-CN" sz="1200" kern="1200" dirty="0">
                <a:solidFill>
                  <a:schemeClr val="tx1"/>
                </a:solidFill>
                <a:effectLst/>
                <a:latin typeface="+mn-lt"/>
                <a:ea typeface="+mn-ea"/>
                <a:cs typeface="+mn-cs"/>
              </a:rPr>
              <a:t>，验证</a:t>
            </a:r>
            <a:r>
              <a:rPr lang="en-US" altLang="zh-CN" sz="1200" kern="1200" dirty="0">
                <a:solidFill>
                  <a:schemeClr val="tx1"/>
                </a:solidFill>
                <a:effectLst/>
                <a:latin typeface="+mn-lt"/>
                <a:ea typeface="+mn-ea"/>
                <a:cs typeface="+mn-cs"/>
              </a:rPr>
              <a:t>Merkle root</a:t>
            </a:r>
            <a:r>
              <a:rPr lang="zh-CN" altLang="zh-CN" sz="1200" kern="1200" dirty="0">
                <a:solidFill>
                  <a:schemeClr val="tx1"/>
                </a:solidFill>
                <a:effectLst/>
                <a:latin typeface="+mn-lt"/>
                <a:ea typeface="+mn-ea"/>
                <a:cs typeface="+mn-cs"/>
              </a:rPr>
              <a:t>，解码区块。</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B8EDFCF6-1F13-644C-AE9C-0907E741A9B3}" type="slidenum">
              <a:rPr kumimoji="1" lang="zh-CN" altLang="en-US" smtClean="0"/>
              <a:t>36</a:t>
            </a:fld>
            <a:endParaRPr kumimoji="1" lang="zh-CN" altLang="en-US"/>
          </a:p>
        </p:txBody>
      </p:sp>
    </p:spTree>
    <p:extLst>
      <p:ext uri="{BB962C8B-B14F-4D97-AF65-F5344CB8AC3E}">
        <p14:creationId xmlns:p14="http://schemas.microsoft.com/office/powerpoint/2010/main" val="22119755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如图</a:t>
            </a:r>
            <a:r>
              <a:rPr kumimoji="1" lang="en-US" altLang="zh-CN" dirty="0" err="1"/>
              <a:t>iblt</a:t>
            </a:r>
            <a:r>
              <a:rPr kumimoji="1" lang="zh-CN" altLang="en-US" dirty="0"/>
              <a:t> </a:t>
            </a:r>
            <a:r>
              <a:rPr kumimoji="1" lang="en-US" altLang="zh-CN" dirty="0"/>
              <a:t>j’</a:t>
            </a:r>
            <a:r>
              <a:rPr kumimoji="1" lang="zh-CN" altLang="en-US" dirty="0"/>
              <a:t>是深蓝色</a:t>
            </a:r>
            <a:r>
              <a:rPr kumimoji="1" lang="en-US" altLang="zh-CN" dirty="0"/>
              <a:t>+</a:t>
            </a:r>
            <a:r>
              <a:rPr kumimoji="1" lang="zh-CN" altLang="en-US" dirty="0"/>
              <a:t>紫色</a:t>
            </a:r>
            <a:r>
              <a:rPr kumimoji="1" lang="en-US" altLang="zh-CN" dirty="0"/>
              <a:t>+</a:t>
            </a:r>
            <a:r>
              <a:rPr kumimoji="1" lang="zh-CN" altLang="en-US" dirty="0"/>
              <a:t>红色部分，</a:t>
            </a:r>
            <a:r>
              <a:rPr kumimoji="1" lang="en-US" altLang="zh-CN" dirty="0" err="1"/>
              <a:t>iblt</a:t>
            </a:r>
            <a:r>
              <a:rPr kumimoji="1" lang="zh-CN" altLang="en-US" dirty="0"/>
              <a:t> </a:t>
            </a:r>
            <a:r>
              <a:rPr kumimoji="1" lang="en-US" altLang="zh-CN" dirty="0"/>
              <a:t>j</a:t>
            </a:r>
            <a:r>
              <a:rPr kumimoji="1" lang="zh-CN" altLang="en-US" dirty="0"/>
              <a:t>是紫色和红色部分，我们可以调整误解码的交易。</a:t>
            </a:r>
          </a:p>
        </p:txBody>
      </p:sp>
      <p:sp>
        <p:nvSpPr>
          <p:cNvPr id="4" name="灯片编号占位符 3"/>
          <p:cNvSpPr>
            <a:spLocks noGrp="1"/>
          </p:cNvSpPr>
          <p:nvPr>
            <p:ph type="sldNum" sz="quarter" idx="5"/>
          </p:nvPr>
        </p:nvSpPr>
        <p:spPr/>
        <p:txBody>
          <a:bodyPr/>
          <a:lstStyle/>
          <a:p>
            <a:fld id="{B8EDFCF6-1F13-644C-AE9C-0907E741A9B3}" type="slidenum">
              <a:rPr kumimoji="1" lang="zh-CN" altLang="en-US" smtClean="0"/>
              <a:t>37</a:t>
            </a:fld>
            <a:endParaRPr kumimoji="1" lang="zh-CN" altLang="en-US"/>
          </a:p>
        </p:txBody>
      </p:sp>
    </p:spTree>
    <p:extLst>
      <p:ext uri="{BB962C8B-B14F-4D97-AF65-F5344CB8AC3E}">
        <p14:creationId xmlns:p14="http://schemas.microsoft.com/office/powerpoint/2010/main" val="37653095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现在我们来对</a:t>
                </a:r>
                <a:r>
                  <a:rPr lang="en-US" altLang="zh-CN" sz="1200" b="1" kern="1200" dirty="0">
                    <a:solidFill>
                      <a:schemeClr val="tx1"/>
                    </a:solidFill>
                    <a:effectLst/>
                    <a:latin typeface="+mn-lt"/>
                    <a:ea typeface="+mn-ea"/>
                    <a:cs typeface="+mn-cs"/>
                  </a:rPr>
                  <a:t>Bloom filter R</a:t>
                </a:r>
                <a:r>
                  <a:rPr lang="zh-CN" altLang="zh-CN" sz="1200" b="1" kern="1200" dirty="0">
                    <a:solidFill>
                      <a:schemeClr val="tx1"/>
                    </a:solidFill>
                    <a:effectLst/>
                    <a:latin typeface="+mn-lt"/>
                    <a:ea typeface="+mn-ea"/>
                    <a:cs typeface="+mn-cs"/>
                  </a:rPr>
                  <a:t>和</a:t>
                </a:r>
                <a:r>
                  <a:rPr lang="en-US" altLang="zh-CN" sz="1200" b="1" kern="1200" dirty="0">
                    <a:solidFill>
                      <a:schemeClr val="tx1"/>
                    </a:solidFill>
                    <a:effectLst/>
                    <a:latin typeface="+mn-lt"/>
                    <a:ea typeface="+mn-ea"/>
                    <a:cs typeface="+mn-cs"/>
                  </a:rPr>
                  <a:t>IBLT J</a:t>
                </a:r>
                <a:r>
                  <a:rPr lang="zh-CN" altLang="zh-CN" sz="1200" b="1" kern="1200" dirty="0">
                    <a:solidFill>
                      <a:schemeClr val="tx1"/>
                    </a:solidFill>
                    <a:effectLst/>
                    <a:latin typeface="+mn-lt"/>
                    <a:ea typeface="+mn-ea"/>
                    <a:cs typeface="+mn-cs"/>
                  </a:rPr>
                  <a:t>的参数设置</a:t>
                </a:r>
                <a:r>
                  <a:rPr lang="zh-CN" altLang="en-US" sz="1200" b="1" kern="1200" dirty="0">
                    <a:solidFill>
                      <a:schemeClr val="tx1"/>
                    </a:solidFill>
                    <a:effectLst/>
                    <a:latin typeface="+mn-lt"/>
                    <a:ea typeface="+mn-ea"/>
                    <a:cs typeface="+mn-cs"/>
                  </a:rPr>
                  <a:t>进行叙述并进行数学上的证明。与协议</a:t>
                </a:r>
                <a:r>
                  <a:rPr lang="en-US" altLang="zh-CN" sz="1200" b="1" kern="1200" dirty="0">
                    <a:solidFill>
                      <a:schemeClr val="tx1"/>
                    </a:solidFill>
                    <a:effectLst/>
                    <a:latin typeface="+mn-lt"/>
                    <a:ea typeface="+mn-ea"/>
                    <a:cs typeface="+mn-cs"/>
                  </a:rPr>
                  <a:t>1</a:t>
                </a:r>
                <a:r>
                  <a:rPr lang="zh-CN" altLang="en-US" sz="1200" b="1" kern="1200" dirty="0">
                    <a:solidFill>
                      <a:schemeClr val="tx1"/>
                    </a:solidFill>
                    <a:effectLst/>
                    <a:latin typeface="+mn-lt"/>
                    <a:ea typeface="+mn-ea"/>
                    <a:cs typeface="+mn-cs"/>
                  </a:rPr>
                  <a:t>类似，我们得到</a:t>
                </a:r>
                <a:r>
                  <a:rPr lang="en-US" altLang="zh-CN" sz="1200" b="1" kern="1200" dirty="0">
                    <a:solidFill>
                      <a:schemeClr val="tx1"/>
                    </a:solidFill>
                    <a:effectLst/>
                    <a:latin typeface="+mn-lt"/>
                    <a:ea typeface="+mn-ea"/>
                    <a:cs typeface="+mn-cs"/>
                  </a:rPr>
                  <a:t>bf</a:t>
                </a:r>
                <a:r>
                  <a:rPr lang="zh-CN" altLang="en-US" sz="1200" b="1" kern="1200" dirty="0">
                    <a:solidFill>
                      <a:schemeClr val="tx1"/>
                    </a:solidFill>
                    <a:effectLst/>
                    <a:latin typeface="+mn-lt"/>
                    <a:ea typeface="+mn-ea"/>
                    <a:cs typeface="+mn-cs"/>
                  </a:rPr>
                  <a:t> </a:t>
                </a:r>
                <a:r>
                  <a:rPr lang="en-US" altLang="zh-CN" sz="1200" b="1" kern="1200" dirty="0">
                    <a:solidFill>
                      <a:schemeClr val="tx1"/>
                    </a:solidFill>
                    <a:effectLst/>
                    <a:latin typeface="+mn-lt"/>
                    <a:ea typeface="+mn-ea"/>
                    <a:cs typeface="+mn-cs"/>
                  </a:rPr>
                  <a:t>r</a:t>
                </a:r>
                <a:r>
                  <a:rPr lang="zh-CN" altLang="en-US" sz="1200" b="1" kern="1200" dirty="0">
                    <a:solidFill>
                      <a:schemeClr val="tx1"/>
                    </a:solidFill>
                    <a:effectLst/>
                    <a:latin typeface="+mn-lt"/>
                    <a:ea typeface="+mn-ea"/>
                    <a:cs typeface="+mn-cs"/>
                  </a:rPr>
                  <a:t>和</a:t>
                </a:r>
                <a:r>
                  <a:rPr lang="en-US" altLang="zh-CN" sz="1200" b="1" kern="1200" dirty="0" err="1">
                    <a:solidFill>
                      <a:schemeClr val="tx1"/>
                    </a:solidFill>
                    <a:effectLst/>
                    <a:latin typeface="+mn-lt"/>
                    <a:ea typeface="+mn-ea"/>
                    <a:cs typeface="+mn-cs"/>
                  </a:rPr>
                  <a:t>iblt</a:t>
                </a:r>
                <a:r>
                  <a:rPr lang="zh-CN" altLang="en-US" sz="1200" b="1" kern="1200" dirty="0">
                    <a:solidFill>
                      <a:schemeClr val="tx1"/>
                    </a:solidFill>
                    <a:effectLst/>
                    <a:latin typeface="+mn-lt"/>
                    <a:ea typeface="+mn-ea"/>
                    <a:cs typeface="+mn-cs"/>
                  </a:rPr>
                  <a:t> </a:t>
                </a:r>
                <a:r>
                  <a:rPr lang="en-US" altLang="zh-CN" sz="1200" b="1" kern="1200" dirty="0">
                    <a:solidFill>
                      <a:schemeClr val="tx1"/>
                    </a:solidFill>
                    <a:effectLst/>
                    <a:latin typeface="+mn-lt"/>
                    <a:ea typeface="+mn-ea"/>
                    <a:cs typeface="+mn-cs"/>
                  </a:rPr>
                  <a:t>j</a:t>
                </a:r>
                <a:r>
                  <a:rPr lang="zh-CN" altLang="en-US" sz="1200" b="1" kern="1200" dirty="0">
                    <a:solidFill>
                      <a:schemeClr val="tx1"/>
                    </a:solidFill>
                    <a:effectLst/>
                    <a:latin typeface="+mn-lt"/>
                    <a:ea typeface="+mn-ea"/>
                    <a:cs typeface="+mn-cs"/>
                  </a:rPr>
                  <a:t>的总大小（），同样我们可以得到</a:t>
                </a:r>
                <a:r>
                  <a:rPr lang="en-US" altLang="zh-CN" sz="1200" b="1" kern="1200" dirty="0">
                    <a:solidFill>
                      <a:schemeClr val="tx1"/>
                    </a:solidFill>
                    <a:effectLst/>
                    <a:latin typeface="+mn-lt"/>
                    <a:ea typeface="+mn-ea"/>
                    <a:cs typeface="+mn-cs"/>
                  </a:rPr>
                  <a:t>Bf</a:t>
                </a:r>
                <a:r>
                  <a:rPr lang="zh-CN" altLang="en-US" sz="1200" b="1" kern="1200" dirty="0">
                    <a:solidFill>
                      <a:schemeClr val="tx1"/>
                    </a:solidFill>
                    <a:effectLst/>
                    <a:latin typeface="+mn-lt"/>
                    <a:ea typeface="+mn-ea"/>
                    <a:cs typeface="+mn-cs"/>
                  </a:rPr>
                  <a:t> </a:t>
                </a:r>
                <a:r>
                  <a:rPr lang="en-US" altLang="zh-CN" sz="1200" b="1" kern="1200" dirty="0">
                    <a:solidFill>
                      <a:schemeClr val="tx1"/>
                    </a:solidFill>
                    <a:effectLst/>
                    <a:latin typeface="+mn-lt"/>
                    <a:ea typeface="+mn-ea"/>
                    <a:cs typeface="+mn-cs"/>
                  </a:rPr>
                  <a:t>r</a:t>
                </a:r>
                <a:r>
                  <a:rPr lang="zh-CN" altLang="en-US" sz="1200" b="1" kern="1200" dirty="0">
                    <a:solidFill>
                      <a:schemeClr val="tx1"/>
                    </a:solidFill>
                    <a:effectLst/>
                    <a:latin typeface="+mn-lt"/>
                    <a:ea typeface="+mn-ea"/>
                    <a:cs typeface="+mn-cs"/>
                  </a:rPr>
                  <a:t>的误码率的参数</a:t>
                </a:r>
                <a:r>
                  <a:rPr lang="en-US" altLang="zh-CN" sz="1200" b="1" kern="1200" dirty="0">
                    <a:solidFill>
                      <a:schemeClr val="tx1"/>
                    </a:solidFill>
                    <a:effectLst/>
                    <a:latin typeface="+mn-lt"/>
                    <a:ea typeface="+mn-ea"/>
                    <a:cs typeface="+mn-cs"/>
                  </a:rPr>
                  <a:t>b</a:t>
                </a:r>
                <a:r>
                  <a:rPr lang="zh-CN" altLang="en-US" sz="1200" b="1" kern="1200" dirty="0">
                    <a:solidFill>
                      <a:schemeClr val="tx1"/>
                    </a:solidFill>
                    <a:effectLst/>
                    <a:latin typeface="+mn-lt"/>
                    <a:ea typeface="+mn-ea"/>
                    <a:cs typeface="+mn-cs"/>
                  </a:rPr>
                  <a:t>的近似值（），</a:t>
                </a:r>
                <a:r>
                  <a:rPr lang="zh-CN" altLang="zh-CN" sz="1200" kern="1200" dirty="0">
                    <a:solidFill>
                      <a:schemeClr val="tx1"/>
                    </a:solidFill>
                    <a:effectLst/>
                    <a:latin typeface="+mn-lt"/>
                    <a:ea typeface="+mn-ea"/>
                    <a:cs typeface="+mn-cs"/>
                  </a:rPr>
                  <a:t>与</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类似，</a:t>
                </a:r>
                <a:r>
                  <a:rPr lang="en-US" altLang="zh-CN" sz="1200" kern="12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的精确值难以计算，当</a:t>
                </a:r>
                <a:r>
                  <a:rPr lang="en-US" altLang="zh-CN" sz="1200" kern="1200" dirty="0">
                    <a:solidFill>
                      <a:schemeClr val="tx1"/>
                    </a:solidFill>
                    <a:effectLst/>
                    <a:latin typeface="+mn-lt"/>
                    <a:ea typeface="+mn-ea"/>
                    <a:cs typeface="+mn-cs"/>
                  </a:rPr>
                  <a:t>b&lt;100</a:t>
                </a:r>
                <a:r>
                  <a:rPr lang="zh-CN" altLang="zh-CN" sz="1200" kern="1200" dirty="0">
                    <a:solidFill>
                      <a:schemeClr val="tx1"/>
                    </a:solidFill>
                    <a:effectLst/>
                    <a:latin typeface="+mn-lt"/>
                    <a:ea typeface="+mn-ea"/>
                    <a:cs typeface="+mn-cs"/>
                  </a:rPr>
                  <a:t>时，需要使用上限函数来计算。</a:t>
                </a:r>
              </a:p>
            </p:txBody>
          </p:sp>
        </mc:Choice>
        <mc:Fallback xmlns="">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我们假定</a:t>
                </a:r>
                <a:r>
                  <a:rPr lang="el-GR" altLang="zh-CN" sz="1200" i="0" dirty="0">
                    <a:latin typeface="Cambria Math" panose="02040503050406030204" pitchFamily="18" charset="0"/>
                    <a:cs typeface="Arial"/>
                  </a:rPr>
                  <a:t>𝛿</a:t>
                </a:r>
                <a:r>
                  <a:rPr lang="en-US" altLang="zh-CN" sz="1200" kern="1200" dirty="0">
                    <a:solidFill>
                      <a:schemeClr val="tx1"/>
                    </a:solidFill>
                    <a:effectLst/>
                    <a:latin typeface="+mn-lt"/>
                    <a:ea typeface="+mn-ea"/>
                    <a:cs typeface="+mn-cs"/>
                  </a:rPr>
                  <a:t>=0</a:t>
                </a:r>
                <a:r>
                  <a:rPr lang="zh-CN" altLang="en-US" sz="1200" kern="1200" dirty="0">
                    <a:solidFill>
                      <a:schemeClr val="tx1"/>
                    </a:solidFill>
                    <a:effectLst/>
                    <a:latin typeface="+mn-lt"/>
                    <a:ea typeface="+mn-ea"/>
                    <a:cs typeface="+mn-cs"/>
                  </a:rPr>
                  <a:t>，并对</a:t>
                </a:r>
                <a:r>
                  <a:rPr lang="en-US" altLang="zh-CN" sz="1200" kern="1200" dirty="0">
                    <a:solidFill>
                      <a:schemeClr val="tx1"/>
                    </a:solidFill>
                    <a:effectLst/>
                    <a:latin typeface="+mn-lt"/>
                    <a:ea typeface="+mn-ea"/>
                    <a:cs typeface="+mn-cs"/>
                  </a:rPr>
                  <a:t>T</a:t>
                </a:r>
                <a:r>
                  <a:rPr lang="zh-CN" altLang="en-US" sz="1200" kern="1200" dirty="0">
                    <a:solidFill>
                      <a:schemeClr val="tx1"/>
                    </a:solidFill>
                    <a:effectLst/>
                    <a:latin typeface="+mn-lt"/>
                    <a:ea typeface="+mn-ea"/>
                    <a:cs typeface="+mn-cs"/>
                  </a:rPr>
                  <a:t>求导求解最小值可得（），这个</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是对最小值的一个比较好的近似，并且精确值是很难计算的。同时，</a:t>
                </a:r>
                <a:r>
                  <a:rPr lang="en-US" altLang="zh-CN" sz="1200" kern="1200" dirty="0">
                    <a:solidFill>
                      <a:schemeClr val="tx1"/>
                    </a:solidFill>
                    <a:effectLst/>
                    <a:latin typeface="+mn-lt"/>
                    <a:ea typeface="+mn-ea"/>
                    <a:cs typeface="+mn-cs"/>
                  </a:rPr>
                  <a:t>Bloom filter</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IBLT</a:t>
                </a:r>
                <a:r>
                  <a:rPr lang="zh-CN" altLang="zh-CN" sz="1200" kern="1200" dirty="0">
                    <a:solidFill>
                      <a:schemeClr val="tx1"/>
                    </a:solidFill>
                    <a:effectLst/>
                    <a:latin typeface="+mn-lt"/>
                    <a:ea typeface="+mn-ea"/>
                    <a:cs typeface="+mn-cs"/>
                  </a:rPr>
                  <a:t>的实现需要使用非连续上限函数，因此只有当</a:t>
                </a:r>
                <a:r>
                  <a:rPr lang="en-US" altLang="zh-CN" sz="1200" kern="1200" dirty="0">
                    <a:solidFill>
                      <a:schemeClr val="tx1"/>
                    </a:solidFill>
                    <a:effectLst/>
                    <a:latin typeface="+mn-lt"/>
                    <a:ea typeface="+mn-ea"/>
                    <a:cs typeface="+mn-cs"/>
                  </a:rPr>
                  <a:t>a&gt;100</a:t>
                </a:r>
                <a:r>
                  <a:rPr lang="zh-CN" altLang="zh-CN" sz="1200" kern="1200" dirty="0">
                    <a:solidFill>
                      <a:schemeClr val="tx1"/>
                    </a:solidFill>
                    <a:effectLst/>
                    <a:latin typeface="+mn-lt"/>
                    <a:ea typeface="+mn-ea"/>
                    <a:cs typeface="+mn-cs"/>
                  </a:rPr>
                  <a:t>时，</a:t>
                </a:r>
                <a:r>
                  <a:rPr lang="zh-CN" altLang="en-US" sz="1200" kern="1200" dirty="0">
                    <a:solidFill>
                      <a:schemeClr val="tx1"/>
                    </a:solidFill>
                    <a:effectLst/>
                    <a:latin typeface="+mn-lt"/>
                    <a:ea typeface="+mn-ea"/>
                    <a:cs typeface="+mn-cs"/>
                  </a:rPr>
                  <a:t>这个</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才是有效的；否则</a:t>
                </a:r>
                <a:r>
                  <a:rPr lang="zh-CN" altLang="zh-CN" sz="1200" kern="1200">
                    <a:solidFill>
                      <a:schemeClr val="tx1"/>
                    </a:solidFill>
                    <a:effectLst/>
                    <a:latin typeface="+mn-lt"/>
                    <a:ea typeface="+mn-ea"/>
                    <a:cs typeface="+mn-cs"/>
                  </a:rPr>
                  <a:t>由</a:t>
                </a:r>
                <a:r>
                  <a:rPr lang="zh-CN" altLang="en-US" sz="1200" kern="1200">
                    <a:solidFill>
                      <a:schemeClr val="tx1"/>
                    </a:solidFill>
                    <a:effectLst/>
                    <a:latin typeface="+mn-lt"/>
                    <a:ea typeface="+mn-ea"/>
                    <a:cs typeface="+mn-cs"/>
                  </a:rPr>
                  <a:t>这种情况</a:t>
                </a:r>
                <a:r>
                  <a:rPr lang="zh-CN" altLang="zh-CN" sz="1200" kern="1200">
                    <a:solidFill>
                      <a:schemeClr val="tx1"/>
                    </a:solidFill>
                    <a:effectLst/>
                    <a:latin typeface="+mn-lt"/>
                    <a:ea typeface="+mn-ea"/>
                    <a:cs typeface="+mn-cs"/>
                  </a:rPr>
                  <a:t>计算</a:t>
                </a:r>
                <a:r>
                  <a:rPr lang="zh-CN" altLang="zh-CN" sz="1200" kern="1200" dirty="0">
                    <a:solidFill>
                      <a:schemeClr val="tx1"/>
                    </a:solidFill>
                    <a:effectLst/>
                    <a:latin typeface="+mn-lt"/>
                    <a:ea typeface="+mn-ea"/>
                    <a:cs typeface="+mn-cs"/>
                  </a:rPr>
                  <a:t>出来的最小值</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将比实际最小值大约</a:t>
                </a:r>
                <a:r>
                  <a:rPr lang="en-US" altLang="zh-CN" sz="1200" kern="1200" dirty="0">
                    <a:solidFill>
                      <a:schemeClr val="tx1"/>
                    </a:solidFill>
                    <a:effectLst/>
                    <a:latin typeface="+mn-lt"/>
                    <a:ea typeface="+mn-ea"/>
                    <a:cs typeface="+mn-cs"/>
                  </a:rPr>
                  <a:t>20%</a:t>
                </a:r>
                <a:r>
                  <a:rPr lang="zh-CN" altLang="zh-CN" sz="1200" kern="1200" dirty="0">
                    <a:solidFill>
                      <a:schemeClr val="tx1"/>
                    </a:solidFill>
                    <a:effectLst/>
                    <a:latin typeface="+mn-lt"/>
                    <a:ea typeface="+mn-ea"/>
                    <a:cs typeface="+mn-cs"/>
                  </a:rPr>
                  <a:t>。为了实现最佳的性能，还需要做额外一步操作。如果由方程</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计算出来的</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值小于</a:t>
                </a:r>
                <a:r>
                  <a:rPr lang="en-US" altLang="zh-CN" sz="1200" kern="1200" dirty="0">
                    <a:solidFill>
                      <a:schemeClr val="tx1"/>
                    </a:solidFill>
                    <a:effectLst/>
                    <a:latin typeface="+mn-lt"/>
                    <a:ea typeface="+mn-ea"/>
                    <a:cs typeface="+mn-cs"/>
                  </a:rPr>
                  <a:t>100</a:t>
                </a:r>
                <a:r>
                  <a:rPr lang="zh-CN" altLang="zh-CN" sz="1200" kern="1200" dirty="0">
                    <a:solidFill>
                      <a:schemeClr val="tx1"/>
                    </a:solidFill>
                    <a:effectLst/>
                    <a:latin typeface="+mn-lt"/>
                    <a:ea typeface="+mn-ea"/>
                    <a:cs typeface="+mn-cs"/>
                  </a:rPr>
                  <a:t>，则需要使用精确的上限函数计算它的值，并与所有</a:t>
                </a:r>
                <a:r>
                  <a:rPr lang="en-US" altLang="zh-CN" sz="1200" kern="1200" dirty="0">
                    <a:solidFill>
                      <a:schemeClr val="tx1"/>
                    </a:solidFill>
                    <a:effectLst/>
                    <a:latin typeface="+mn-lt"/>
                    <a:ea typeface="+mn-ea"/>
                    <a:cs typeface="+mn-cs"/>
                  </a:rPr>
                  <a:t>a&lt;100</a:t>
                </a:r>
                <a:r>
                  <a:rPr lang="zh-CN" altLang="zh-CN" sz="1200" kern="1200" dirty="0">
                    <a:solidFill>
                      <a:schemeClr val="tx1"/>
                    </a:solidFill>
                    <a:effectLst/>
                    <a:latin typeface="+mn-lt"/>
                    <a:ea typeface="+mn-ea"/>
                    <a:cs typeface="+mn-cs"/>
                  </a:rPr>
                  <a:t>的情况进行比较。</a:t>
                </a:r>
              </a:p>
            </p:txBody>
          </p:sp>
        </mc:Fallback>
      </mc:AlternateContent>
      <p:sp>
        <p:nvSpPr>
          <p:cNvPr id="4" name="灯片编号占位符 3"/>
          <p:cNvSpPr>
            <a:spLocks noGrp="1"/>
          </p:cNvSpPr>
          <p:nvPr>
            <p:ph type="sldNum" sz="quarter" idx="5"/>
          </p:nvPr>
        </p:nvSpPr>
        <p:spPr/>
        <p:txBody>
          <a:bodyPr/>
          <a:lstStyle/>
          <a:p>
            <a:fld id="{B8EDFCF6-1F13-644C-AE9C-0907E741A9B3}" type="slidenum">
              <a:rPr kumimoji="1" lang="zh-CN" altLang="en-US" smtClean="0"/>
              <a:t>38</a:t>
            </a:fld>
            <a:endParaRPr kumimoji="1" lang="zh-CN" altLang="en-US"/>
          </a:p>
        </p:txBody>
      </p:sp>
    </p:spTree>
    <p:extLst>
      <p:ext uri="{BB962C8B-B14F-4D97-AF65-F5344CB8AC3E}">
        <p14:creationId xmlns:p14="http://schemas.microsoft.com/office/powerpoint/2010/main" val="3099382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根据前面的介绍，</a:t>
                </a:r>
                <a:r>
                  <a:rPr lang="en-US" altLang="zh-CN" sz="1200" kern="1200" dirty="0">
                    <a:solidFill>
                      <a:schemeClr val="tx1"/>
                    </a:solidFill>
                    <a:effectLst/>
                    <a:latin typeface="+mn-lt"/>
                    <a:ea typeface="+mn-ea"/>
                    <a:cs typeface="+mn-cs"/>
                  </a:rPr>
                  <a:t>z</a:t>
                </a:r>
                <a:r>
                  <a:rPr lang="zh-CN" altLang="zh-CN" sz="1200" kern="1200" dirty="0">
                    <a:solidFill>
                      <a:schemeClr val="tx1"/>
                    </a:solidFill>
                    <a:effectLst/>
                    <a:latin typeface="+mn-lt"/>
                    <a:ea typeface="+mn-ea"/>
                    <a:cs typeface="+mn-cs"/>
                  </a:rPr>
                  <a:t>表示</a:t>
                </a:r>
                <a:r>
                  <a:rPr lang="en-US" altLang="zh-CN" sz="1200" kern="1200" dirty="0">
                    <a:solidFill>
                      <a:schemeClr val="tx1"/>
                    </a:solidFill>
                    <a:effectLst/>
                    <a:latin typeface="+mn-lt"/>
                    <a:ea typeface="+mn-ea"/>
                    <a:cs typeface="+mn-cs"/>
                  </a:rPr>
                  <a:t>bob</a:t>
                </a:r>
                <a:r>
                  <a:rPr lang="zh-CN" altLang="zh-CN" sz="1200" kern="1200" dirty="0">
                    <a:solidFill>
                      <a:schemeClr val="tx1"/>
                    </a:solidFill>
                    <a:effectLst/>
                    <a:latin typeface="+mn-lt"/>
                    <a:ea typeface="+mn-ea"/>
                    <a:cs typeface="+mn-cs"/>
                  </a:rPr>
                  <a:t>通过</a:t>
                </a:r>
                <a:r>
                  <a:rPr lang="en-US" altLang="zh-CN" sz="1200" b="1" kern="1200" dirty="0">
                    <a:solidFill>
                      <a:schemeClr val="tx1"/>
                    </a:solidFill>
                    <a:effectLst/>
                    <a:latin typeface="+mn-lt"/>
                    <a:ea typeface="+mn-ea"/>
                    <a:cs typeface="+mn-cs"/>
                  </a:rPr>
                  <a:t>S</a:t>
                </a:r>
                <a:r>
                  <a:rPr lang="zh-CN" altLang="zh-CN" sz="1200" kern="1200" dirty="0">
                    <a:solidFill>
                      <a:schemeClr val="tx1"/>
                    </a:solidFill>
                    <a:effectLst/>
                    <a:latin typeface="+mn-lt"/>
                    <a:ea typeface="+mn-ea"/>
                    <a:cs typeface="+mn-cs"/>
                  </a:rPr>
                  <a:t>解码得到的交易数量，且</a:t>
                </a:r>
                <a:r>
                  <a:rPr lang="en-US" altLang="zh-CN" sz="1200" kern="1200" dirty="0">
                    <a:solidFill>
                      <a:schemeClr val="tx1"/>
                    </a:solidFill>
                    <a:effectLst/>
                    <a:latin typeface="+mn-lt"/>
                    <a:ea typeface="+mn-ea"/>
                    <a:cs typeface="+mn-cs"/>
                  </a:rPr>
                  <a:t>z=</a:t>
                </a:r>
                <a:r>
                  <a:rPr lang="en-US" altLang="zh-CN" sz="1200" kern="1200" dirty="0" err="1">
                    <a:solidFill>
                      <a:schemeClr val="tx1"/>
                    </a:solidFill>
                    <a:effectLst/>
                    <a:latin typeface="+mn-lt"/>
                    <a:ea typeface="+mn-ea"/>
                    <a:cs typeface="+mn-cs"/>
                  </a:rPr>
                  <a:t>x+y</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表示确实在区块中的交易数，而</a:t>
                </a:r>
                <a:r>
                  <a:rPr lang="en-US" altLang="zh-CN" sz="1200" kern="1200" dirty="0">
                    <a:solidFill>
                      <a:schemeClr val="tx1"/>
                    </a:solidFill>
                    <a:effectLst/>
                    <a:latin typeface="+mn-lt"/>
                    <a:ea typeface="+mn-ea"/>
                    <a:cs typeface="+mn-cs"/>
                  </a:rPr>
                  <a:t>y</a:t>
                </a:r>
                <a:r>
                  <a:rPr lang="zh-CN" altLang="zh-CN" sz="1200" kern="1200" dirty="0">
                    <a:solidFill>
                      <a:schemeClr val="tx1"/>
                    </a:solidFill>
                    <a:effectLst/>
                    <a:latin typeface="+mn-lt"/>
                    <a:ea typeface="+mn-ea"/>
                    <a:cs typeface="+mn-cs"/>
                  </a:rPr>
                  <a:t>表示误报的交易数，如</a:t>
                </a:r>
                <a:r>
                  <a:rPr lang="zh-CN" altLang="en-US" sz="1200" kern="1200" dirty="0">
                    <a:solidFill>
                      <a:schemeClr val="tx1"/>
                    </a:solidFill>
                    <a:effectLst/>
                    <a:latin typeface="+mn-lt"/>
                    <a:ea typeface="+mn-ea"/>
                    <a:cs typeface="+mn-cs"/>
                  </a:rPr>
                  <a:t>左</a:t>
                </a:r>
                <a:r>
                  <a:rPr lang="zh-CN" altLang="zh-CN" sz="1200" kern="1200" dirty="0">
                    <a:solidFill>
                      <a:schemeClr val="tx1"/>
                    </a:solidFill>
                    <a:effectLst/>
                    <a:latin typeface="+mn-lt"/>
                    <a:ea typeface="+mn-ea"/>
                    <a:cs typeface="+mn-cs"/>
                  </a:rPr>
                  <a:t>图中紫色和深蓝色区域。虽然</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不能通过</a:t>
                </a:r>
                <a:r>
                  <a:rPr lang="zh-CN" altLang="en-US" sz="1200" kern="1200" dirty="0">
                    <a:solidFill>
                      <a:schemeClr val="tx1"/>
                    </a:solidFill>
                    <a:effectLst/>
                    <a:latin typeface="+mn-lt"/>
                    <a:ea typeface="+mn-ea"/>
                    <a:cs typeface="+mn-cs"/>
                  </a:rPr>
                  <a:t>计算</a:t>
                </a:r>
                <a:r>
                  <a:rPr lang="zh-CN" altLang="zh-CN" sz="1200" kern="1200" dirty="0">
                    <a:solidFill>
                      <a:schemeClr val="tx1"/>
                    </a:solidFill>
                    <a:effectLst/>
                    <a:latin typeface="+mn-lt"/>
                    <a:ea typeface="+mn-ea"/>
                    <a:cs typeface="+mn-cs"/>
                  </a:rPr>
                  <a:t>得到，但</a:t>
                </a:r>
                <a:r>
                  <a:rPr lang="en-US" altLang="zh-CN" sz="1200" kern="1200" dirty="0">
                    <a:solidFill>
                      <a:schemeClr val="tx1"/>
                    </a:solidFill>
                    <a:effectLst/>
                    <a:latin typeface="+mn-lt"/>
                    <a:ea typeface="+mn-ea"/>
                    <a:cs typeface="+mn-cs"/>
                  </a:rPr>
                  <a:t>bob</a:t>
                </a:r>
                <a:r>
                  <a:rPr lang="zh-CN" altLang="zh-CN" sz="1200" kern="1200" dirty="0">
                    <a:solidFill>
                      <a:schemeClr val="tx1"/>
                    </a:solidFill>
                    <a:effectLst/>
                    <a:latin typeface="+mn-lt"/>
                    <a:ea typeface="+mn-ea"/>
                    <a:cs typeface="+mn-cs"/>
                  </a:rPr>
                  <a:t>可以通过计算得到</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的一个下界</a:t>
                </a:r>
                <a14:m>
                  <m:oMath xmlns:m="http://schemas.openxmlformats.org/officeDocument/2006/math">
                    <m:sSup>
                      <m:sSupPr>
                        <m:ctrlPr>
                          <a:rPr lang="zh-CN" altLang="zh-CN" sz="1200" i="1" kern="1200">
                            <a:solidFill>
                              <a:schemeClr val="tx1"/>
                            </a:solidFill>
                            <a:effectLst/>
                            <a:latin typeface="Cambria Math" panose="02040503050406030204" pitchFamily="18" charset="0"/>
                            <a:ea typeface="+mn-ea"/>
                            <a:cs typeface="+mn-cs"/>
                          </a:rPr>
                        </m:ctrlPr>
                      </m:sSupPr>
                      <m:e>
                        <m:r>
                          <a:rPr lang="en-US" altLang="zh-CN" sz="1200" i="1" kern="1200">
                            <a:solidFill>
                              <a:schemeClr val="tx1"/>
                            </a:solidFill>
                            <a:effectLst/>
                            <a:latin typeface="Cambria Math" panose="02040503050406030204" pitchFamily="18" charset="0"/>
                            <a:ea typeface="+mn-ea"/>
                            <a:cs typeface="+mn-cs"/>
                          </a:rPr>
                          <m:t>𝑥</m:t>
                        </m:r>
                      </m:e>
                      <m:sup>
                        <m:r>
                          <a:rPr lang="zh-CN" altLang="en-US" sz="1200" i="1" kern="1200">
                            <a:solidFill>
                              <a:schemeClr val="tx1"/>
                            </a:solidFill>
                            <a:effectLst/>
                            <a:latin typeface="Cambria Math" panose="02040503050406030204" pitchFamily="18" charset="0"/>
                            <a:ea typeface="+mn-ea"/>
                            <a:cs typeface="+mn-cs"/>
                          </a:rPr>
                          <m:t>∗</m:t>
                        </m:r>
                      </m:sup>
                    </m:sSup>
                  </m:oMath>
                </a14:m>
                <a:r>
                  <a:rPr lang="zh-CN" altLang="zh-CN" sz="1200" kern="1200" dirty="0">
                    <a:solidFill>
                      <a:schemeClr val="tx1"/>
                    </a:solidFill>
                    <a:effectLst/>
                    <a:latin typeface="+mn-lt"/>
                    <a:ea typeface="+mn-ea"/>
                    <a:cs typeface="+mn-cs"/>
                  </a:rPr>
                  <a:t>，依赖于</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z</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m</a:t>
                </a:r>
                <a:r>
                  <a:rPr lang="zh-CN" altLang="zh-CN" sz="1200" kern="1200" dirty="0">
                    <a:solidFill>
                      <a:schemeClr val="tx1"/>
                    </a:solidFill>
                    <a:effectLst/>
                    <a:latin typeface="+mn-lt"/>
                    <a:ea typeface="+mn-ea"/>
                    <a:cs typeface="+mn-cs"/>
                  </a:rPr>
                  <a:t>，</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𝑓</m:t>
                        </m:r>
                      </m:e>
                      <m:sub>
                        <m:r>
                          <a:rPr lang="en-US" altLang="zh-CN" sz="1200" i="1" kern="1200">
                            <a:solidFill>
                              <a:schemeClr val="tx1"/>
                            </a:solidFill>
                            <a:effectLst/>
                            <a:latin typeface="Cambria Math" panose="02040503050406030204" pitchFamily="18" charset="0"/>
                            <a:ea typeface="+mn-ea"/>
                            <a:cs typeface="+mn-cs"/>
                          </a:rPr>
                          <m:t>𝑆</m:t>
                        </m:r>
                      </m:sub>
                    </m:sSub>
                  </m:oMath>
                </a14:m>
                <a:r>
                  <a:rPr lang="zh-CN" altLang="zh-CN" sz="1200" kern="1200" dirty="0">
                    <a:solidFill>
                      <a:schemeClr val="tx1"/>
                    </a:solidFill>
                    <a:effectLst/>
                    <a:latin typeface="+mn-lt"/>
                    <a:ea typeface="+mn-ea"/>
                    <a:cs typeface="+mn-cs"/>
                  </a:rPr>
                  <a:t>和</a:t>
                </a:r>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𝛽</m:t>
                    </m:r>
                  </m:oMath>
                </a14:m>
                <a:r>
                  <a:rPr lang="zh-CN" altLang="zh-CN" sz="1200" kern="1200" dirty="0">
                    <a:solidFill>
                      <a:schemeClr val="tx1"/>
                    </a:solidFill>
                    <a:effectLst/>
                    <a:latin typeface="+mn-lt"/>
                    <a:ea typeface="+mn-ea"/>
                    <a:cs typeface="+mn-cs"/>
                  </a:rPr>
                  <a:t>，使得</a:t>
                </a:r>
                <a14:m>
                  <m:oMath xmlns:m="http://schemas.openxmlformats.org/officeDocument/2006/math">
                    <m:sSup>
                      <m:sSupPr>
                        <m:ctrlPr>
                          <a:rPr lang="zh-CN" altLang="zh-CN" sz="1200" i="1" kern="1200">
                            <a:solidFill>
                              <a:schemeClr val="tx1"/>
                            </a:solidFill>
                            <a:effectLst/>
                            <a:latin typeface="Cambria Math" panose="02040503050406030204" pitchFamily="18" charset="0"/>
                            <a:ea typeface="+mn-ea"/>
                            <a:cs typeface="+mn-cs"/>
                          </a:rPr>
                        </m:ctrlPr>
                      </m:sSupPr>
                      <m:e>
                        <m:r>
                          <a:rPr lang="en-US" altLang="zh-CN" sz="1200" i="1" kern="1200">
                            <a:solidFill>
                              <a:schemeClr val="tx1"/>
                            </a:solidFill>
                            <a:effectLst/>
                            <a:latin typeface="Cambria Math" panose="02040503050406030204" pitchFamily="18" charset="0"/>
                            <a:ea typeface="+mn-ea"/>
                            <a:cs typeface="+mn-cs"/>
                          </a:rPr>
                          <m:t>𝑥</m:t>
                        </m:r>
                      </m:e>
                      <m:sup>
                        <m:r>
                          <a:rPr lang="zh-CN" altLang="en-US" sz="1200" i="1" kern="1200">
                            <a:solidFill>
                              <a:schemeClr val="tx1"/>
                            </a:solidFill>
                            <a:effectLst/>
                            <a:latin typeface="Cambria Math" panose="02040503050406030204" pitchFamily="18" charset="0"/>
                            <a:ea typeface="+mn-ea"/>
                            <a:cs typeface="+mn-cs"/>
                          </a:rPr>
                          <m:t>∗</m:t>
                        </m:r>
                      </m:sup>
                    </m:sSup>
                    <m:r>
                      <a:rPr lang="en-US" altLang="zh-CN" sz="1200" i="1" kern="1200">
                        <a:solidFill>
                          <a:schemeClr val="tx1"/>
                        </a:solidFill>
                        <a:effectLst/>
                        <a:latin typeface="Cambria Math" panose="02040503050406030204" pitchFamily="18" charset="0"/>
                        <a:ea typeface="+mn-ea"/>
                        <a:cs typeface="+mn-cs"/>
                      </a:rPr>
                      <m:t>≤</m:t>
                    </m:r>
                    <m:r>
                      <a:rPr lang="en-US" altLang="zh-CN" sz="1200" i="1" kern="1200">
                        <a:solidFill>
                          <a:schemeClr val="tx1"/>
                        </a:solidFill>
                        <a:effectLst/>
                        <a:latin typeface="Cambria Math" panose="02040503050406030204" pitchFamily="18" charset="0"/>
                        <a:ea typeface="+mn-ea"/>
                        <a:cs typeface="+mn-cs"/>
                      </a:rPr>
                      <m:t>𝑥</m:t>
                    </m:r>
                  </m:oMath>
                </a14:m>
                <a:r>
                  <a:rPr lang="zh-CN" altLang="zh-CN" sz="1200" kern="1200" dirty="0">
                    <a:solidFill>
                      <a:schemeClr val="tx1"/>
                    </a:solidFill>
                    <a:effectLst/>
                    <a:latin typeface="+mn-lt"/>
                    <a:ea typeface="+mn-ea"/>
                    <a:cs typeface="+mn-cs"/>
                  </a:rPr>
                  <a:t>概率至少为</a:t>
                </a:r>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𝛽</m:t>
                    </m:r>
                  </m:oMath>
                </a14:m>
                <a:r>
                  <a:rPr lang="zh-CN" altLang="zh-CN" sz="1200" kern="1200" dirty="0">
                    <a:solidFill>
                      <a:schemeClr val="tx1"/>
                    </a:solidFill>
                    <a:effectLst/>
                    <a:latin typeface="+mn-lt"/>
                    <a:ea typeface="+mn-ea"/>
                    <a:cs typeface="+mn-cs"/>
                  </a:rPr>
                  <a:t>，如图中绿线标识的部分。</a:t>
                </a:r>
              </a:p>
              <a:p>
                <a:r>
                  <a:rPr lang="zh-CN" altLang="zh-CN" sz="1200" kern="1200" dirty="0">
                    <a:solidFill>
                      <a:schemeClr val="tx1"/>
                    </a:solidFill>
                    <a:effectLst/>
                    <a:latin typeface="+mn-lt"/>
                    <a:ea typeface="+mn-ea"/>
                    <a:cs typeface="+mn-cs"/>
                  </a:rPr>
                  <a:t>有了</a:t>
                </a:r>
                <a14:m>
                  <m:oMath xmlns:m="http://schemas.openxmlformats.org/officeDocument/2006/math">
                    <m:sSup>
                      <m:sSupPr>
                        <m:ctrlPr>
                          <a:rPr lang="zh-CN" altLang="zh-CN" sz="1200" i="1" kern="1200">
                            <a:solidFill>
                              <a:schemeClr val="tx1"/>
                            </a:solidFill>
                            <a:effectLst/>
                            <a:latin typeface="Cambria Math" panose="02040503050406030204" pitchFamily="18" charset="0"/>
                            <a:ea typeface="+mn-ea"/>
                            <a:cs typeface="+mn-cs"/>
                          </a:rPr>
                        </m:ctrlPr>
                      </m:sSupPr>
                      <m:e>
                        <m:r>
                          <a:rPr lang="en-US" altLang="zh-CN" sz="1200" i="1" kern="1200">
                            <a:solidFill>
                              <a:schemeClr val="tx1"/>
                            </a:solidFill>
                            <a:effectLst/>
                            <a:latin typeface="Cambria Math" panose="02040503050406030204" pitchFamily="18" charset="0"/>
                            <a:ea typeface="+mn-ea"/>
                            <a:cs typeface="+mn-cs"/>
                          </a:rPr>
                          <m:t>𝑥</m:t>
                        </m:r>
                      </m:e>
                      <m:sup>
                        <m:r>
                          <a:rPr lang="zh-CN" altLang="en-US" sz="1200" i="1" kern="1200">
                            <a:solidFill>
                              <a:schemeClr val="tx1"/>
                            </a:solidFill>
                            <a:effectLst/>
                            <a:latin typeface="Cambria Math" panose="02040503050406030204" pitchFamily="18" charset="0"/>
                            <a:ea typeface="+mn-ea"/>
                            <a:cs typeface="+mn-cs"/>
                          </a:rPr>
                          <m:t>∗</m:t>
                        </m:r>
                      </m:sup>
                    </m:sSup>
                  </m:oMath>
                </a14:m>
                <a:r>
                  <a:rPr lang="zh-CN" altLang="zh-CN" sz="1200" kern="1200" dirty="0">
                    <a:solidFill>
                      <a:schemeClr val="tx1"/>
                    </a:solidFill>
                    <a:effectLst/>
                    <a:latin typeface="+mn-lt"/>
                    <a:ea typeface="+mn-ea"/>
                    <a:cs typeface="+mn-cs"/>
                  </a:rPr>
                  <a:t>，我们同样可以至少为</a:t>
                </a:r>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𝛽</m:t>
                    </m:r>
                  </m:oMath>
                </a14:m>
                <a:r>
                  <a:rPr lang="zh-CN" altLang="zh-CN" sz="1200" kern="1200" dirty="0">
                    <a:solidFill>
                      <a:schemeClr val="tx1"/>
                    </a:solidFill>
                    <a:effectLst/>
                    <a:latin typeface="+mn-lt"/>
                    <a:ea typeface="+mn-ea"/>
                    <a:cs typeface="+mn-cs"/>
                  </a:rPr>
                  <a:t>的概率，得到</a:t>
                </a:r>
                <a:r>
                  <a:rPr lang="en-US" altLang="zh-CN" sz="1200" kern="1200" dirty="0">
                    <a:solidFill>
                      <a:schemeClr val="tx1"/>
                    </a:solidFill>
                    <a:effectLst/>
                    <a:latin typeface="+mn-lt"/>
                    <a:ea typeface="+mn-ea"/>
                    <a:cs typeface="+mn-cs"/>
                  </a:rPr>
                  <a:t>bob</a:t>
                </a:r>
                <a:r>
                  <a:rPr lang="zh-CN" altLang="zh-CN" sz="1200" kern="1200" dirty="0">
                    <a:solidFill>
                      <a:schemeClr val="tx1"/>
                    </a:solidFill>
                    <a:effectLst/>
                    <a:latin typeface="+mn-lt"/>
                    <a:ea typeface="+mn-ea"/>
                    <a:cs typeface="+mn-cs"/>
                  </a:rPr>
                  <a:t>缺失的交易数量的上界：</a:t>
                </a:r>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𝑛</m:t>
                    </m:r>
                    <m:r>
                      <a:rPr lang="en-US" altLang="zh-CN" sz="1200" i="1" kern="1200">
                        <a:solidFill>
                          <a:schemeClr val="tx1"/>
                        </a:solidFill>
                        <a:effectLst/>
                        <a:latin typeface="Cambria Math" panose="02040503050406030204" pitchFamily="18" charset="0"/>
                        <a:ea typeface="+mn-ea"/>
                        <a:cs typeface="+mn-cs"/>
                      </a:rPr>
                      <m:t>−</m:t>
                    </m:r>
                    <m:sSup>
                      <m:sSupPr>
                        <m:ctrlPr>
                          <a:rPr lang="zh-CN" altLang="zh-CN" sz="1200" i="1" kern="1200">
                            <a:solidFill>
                              <a:schemeClr val="tx1"/>
                            </a:solidFill>
                            <a:effectLst/>
                            <a:latin typeface="Cambria Math" panose="02040503050406030204" pitchFamily="18" charset="0"/>
                            <a:ea typeface="+mn-ea"/>
                            <a:cs typeface="+mn-cs"/>
                          </a:rPr>
                        </m:ctrlPr>
                      </m:sSupPr>
                      <m:e>
                        <m:r>
                          <a:rPr lang="en-US" altLang="zh-CN" sz="1200" i="1" kern="1200">
                            <a:solidFill>
                              <a:schemeClr val="tx1"/>
                            </a:solidFill>
                            <a:effectLst/>
                            <a:latin typeface="Cambria Math" panose="02040503050406030204" pitchFamily="18" charset="0"/>
                            <a:ea typeface="+mn-ea"/>
                            <a:cs typeface="+mn-cs"/>
                          </a:rPr>
                          <m:t>𝑥</m:t>
                        </m:r>
                      </m:e>
                      <m:sup>
                        <m:r>
                          <a:rPr lang="en-US" altLang="zh-CN" sz="1200" i="1" kern="1200">
                            <a:solidFill>
                              <a:schemeClr val="tx1"/>
                            </a:solidFill>
                            <a:effectLst/>
                            <a:latin typeface="Cambria Math" panose="02040503050406030204" pitchFamily="18" charset="0"/>
                            <a:ea typeface="+mn-ea"/>
                            <a:cs typeface="+mn-cs"/>
                          </a:rPr>
                          <m:t>∗</m:t>
                        </m:r>
                      </m:sup>
                    </m:sSup>
                    <m:r>
                      <a:rPr lang="en-US" altLang="zh-CN" sz="1200" i="1" kern="1200">
                        <a:solidFill>
                          <a:schemeClr val="tx1"/>
                        </a:solidFill>
                        <a:effectLst/>
                        <a:latin typeface="Cambria Math" panose="02040503050406030204" pitchFamily="18" charset="0"/>
                        <a:ea typeface="+mn-ea"/>
                        <a:cs typeface="+mn-cs"/>
                      </a:rPr>
                      <m:t>&gt;</m:t>
                    </m:r>
                    <m:r>
                      <a:rPr lang="en-US" altLang="zh-CN" sz="1200" i="1" kern="1200">
                        <a:solidFill>
                          <a:schemeClr val="tx1"/>
                        </a:solidFill>
                        <a:effectLst/>
                        <a:latin typeface="Cambria Math" panose="02040503050406030204" pitchFamily="18" charset="0"/>
                        <a:ea typeface="+mn-ea"/>
                        <a:cs typeface="+mn-cs"/>
                      </a:rPr>
                      <m:t>𝑛</m:t>
                    </m:r>
                    <m:r>
                      <a:rPr lang="en-US" altLang="zh-CN" sz="1200" i="1" kern="1200">
                        <a:solidFill>
                          <a:schemeClr val="tx1"/>
                        </a:solidFill>
                        <a:effectLst/>
                        <a:latin typeface="Cambria Math" panose="02040503050406030204" pitchFamily="18" charset="0"/>
                        <a:ea typeface="+mn-ea"/>
                        <a:cs typeface="+mn-cs"/>
                      </a:rPr>
                      <m:t>−</m:t>
                    </m:r>
                    <m:r>
                      <a:rPr lang="en-US" altLang="zh-CN" sz="1200" i="1" kern="1200">
                        <a:solidFill>
                          <a:schemeClr val="tx1"/>
                        </a:solidFill>
                        <a:effectLst/>
                        <a:latin typeface="Cambria Math" panose="02040503050406030204" pitchFamily="18" charset="0"/>
                        <a:ea typeface="+mn-ea"/>
                        <a:cs typeface="+mn-cs"/>
                      </a:rPr>
                      <m:t>𝑥</m:t>
                    </m:r>
                  </m:oMath>
                </a14:m>
                <a:r>
                  <a:rPr lang="zh-CN" altLang="zh-CN" sz="1200" kern="1200" dirty="0">
                    <a:solidFill>
                      <a:schemeClr val="tx1"/>
                    </a:solidFill>
                    <a:effectLst/>
                    <a:latin typeface="+mn-lt"/>
                    <a:ea typeface="+mn-ea"/>
                    <a:cs typeface="+mn-cs"/>
                  </a:rPr>
                  <a:t>。这个上界允许我们保守地将</a:t>
                </a:r>
                <a:r>
                  <a:rPr lang="en-US" altLang="zh-CN" sz="1200" kern="1200" dirty="0">
                    <a:solidFill>
                      <a:schemeClr val="tx1"/>
                    </a:solidFill>
                    <a:effectLst/>
                    <a:latin typeface="+mn-lt"/>
                    <a:ea typeface="+mn-ea"/>
                    <a:cs typeface="+mn-cs"/>
                  </a:rPr>
                  <a:t>Bloom filter </a:t>
                </a:r>
                <a:r>
                  <a:rPr lang="en-US" altLang="zh-CN" sz="1200" b="1" kern="1200" dirty="0">
                    <a:solidFill>
                      <a:schemeClr val="tx1"/>
                    </a:solidFill>
                    <a:effectLst/>
                    <a:latin typeface="+mn-lt"/>
                    <a:ea typeface="+mn-ea"/>
                    <a:cs typeface="+mn-cs"/>
                  </a:rPr>
                  <a:t>R</a:t>
                </a:r>
                <a:r>
                  <a:rPr lang="zh-CN" altLang="zh-CN" sz="1200" kern="1200" dirty="0">
                    <a:solidFill>
                      <a:schemeClr val="tx1"/>
                    </a:solidFill>
                    <a:effectLst/>
                    <a:latin typeface="+mn-lt"/>
                    <a:ea typeface="+mn-ea"/>
                    <a:cs typeface="+mn-cs"/>
                  </a:rPr>
                  <a:t>的误报率设置为</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𝑓</m:t>
                        </m:r>
                      </m:e>
                      <m:sub>
                        <m:r>
                          <a:rPr lang="en-US" altLang="zh-CN" sz="1200" i="1" kern="1200">
                            <a:solidFill>
                              <a:schemeClr val="tx1"/>
                            </a:solidFill>
                            <a:effectLst/>
                            <a:latin typeface="Cambria Math" panose="02040503050406030204" pitchFamily="18" charset="0"/>
                            <a:ea typeface="+mn-ea"/>
                            <a:cs typeface="+mn-cs"/>
                          </a:rPr>
                          <m:t>𝑅</m:t>
                        </m:r>
                      </m:sub>
                    </m:sSub>
                    <m:r>
                      <a:rPr lang="en-US" altLang="zh-CN" sz="1200" i="1" kern="1200">
                        <a:solidFill>
                          <a:schemeClr val="tx1"/>
                        </a:solidFill>
                        <a:effectLst/>
                        <a:latin typeface="Cambria Math" panose="02040503050406030204" pitchFamily="18" charset="0"/>
                        <a:ea typeface="+mn-ea"/>
                        <a:cs typeface="+mn-cs"/>
                      </a:rPr>
                      <m:t>=</m:t>
                    </m:r>
                    <m:f>
                      <m:fPr>
                        <m:ctrlPr>
                          <a:rPr lang="zh-CN" altLang="zh-CN" sz="1200" i="1" kern="1200">
                            <a:solidFill>
                              <a:schemeClr val="tx1"/>
                            </a:solidFill>
                            <a:effectLst/>
                            <a:latin typeface="Cambria Math" panose="02040503050406030204" pitchFamily="18" charset="0"/>
                            <a:ea typeface="+mn-ea"/>
                            <a:cs typeface="+mn-cs"/>
                          </a:rPr>
                        </m:ctrlPr>
                      </m:fPr>
                      <m:num>
                        <m:r>
                          <a:rPr lang="en-US" altLang="zh-CN" sz="1200" i="1" kern="1200">
                            <a:solidFill>
                              <a:schemeClr val="tx1"/>
                            </a:solidFill>
                            <a:effectLst/>
                            <a:latin typeface="Cambria Math" panose="02040503050406030204" pitchFamily="18" charset="0"/>
                            <a:ea typeface="+mn-ea"/>
                            <a:cs typeface="+mn-cs"/>
                          </a:rPr>
                          <m:t>𝑏</m:t>
                        </m:r>
                      </m:num>
                      <m:den>
                        <m:r>
                          <a:rPr lang="en-US" altLang="zh-CN" sz="1200" i="1" kern="1200">
                            <a:solidFill>
                              <a:schemeClr val="tx1"/>
                            </a:solidFill>
                            <a:effectLst/>
                            <a:latin typeface="Cambria Math" panose="02040503050406030204" pitchFamily="18" charset="0"/>
                            <a:ea typeface="+mn-ea"/>
                            <a:cs typeface="+mn-cs"/>
                          </a:rPr>
                          <m:t>𝑛</m:t>
                        </m:r>
                        <m:r>
                          <a:rPr lang="en-US" altLang="zh-CN" sz="1200" i="1" kern="1200">
                            <a:solidFill>
                              <a:schemeClr val="tx1"/>
                            </a:solidFill>
                            <a:effectLst/>
                            <a:latin typeface="Cambria Math" panose="02040503050406030204" pitchFamily="18" charset="0"/>
                            <a:ea typeface="+mn-ea"/>
                            <a:cs typeface="+mn-cs"/>
                          </a:rPr>
                          <m:t>−</m:t>
                        </m:r>
                        <m:sSup>
                          <m:sSupPr>
                            <m:ctrlPr>
                              <a:rPr lang="zh-CN" altLang="zh-CN" sz="1200" i="1" kern="1200">
                                <a:solidFill>
                                  <a:schemeClr val="tx1"/>
                                </a:solidFill>
                                <a:effectLst/>
                                <a:latin typeface="Cambria Math" panose="02040503050406030204" pitchFamily="18" charset="0"/>
                                <a:ea typeface="+mn-ea"/>
                                <a:cs typeface="+mn-cs"/>
                              </a:rPr>
                            </m:ctrlPr>
                          </m:sSupPr>
                          <m:e>
                            <m:r>
                              <a:rPr lang="en-US" altLang="zh-CN" sz="1200" i="1" kern="1200">
                                <a:solidFill>
                                  <a:schemeClr val="tx1"/>
                                </a:solidFill>
                                <a:effectLst/>
                                <a:latin typeface="Cambria Math" panose="02040503050406030204" pitchFamily="18" charset="0"/>
                                <a:ea typeface="+mn-ea"/>
                                <a:cs typeface="+mn-cs"/>
                              </a:rPr>
                              <m:t>𝑥</m:t>
                            </m:r>
                          </m:e>
                          <m:sup>
                            <m:r>
                              <a:rPr lang="en-US" altLang="zh-CN" sz="1200" i="1" kern="1200">
                                <a:solidFill>
                                  <a:schemeClr val="tx1"/>
                                </a:solidFill>
                                <a:effectLst/>
                                <a:latin typeface="Cambria Math" panose="02040503050406030204" pitchFamily="18" charset="0"/>
                                <a:ea typeface="+mn-ea"/>
                                <a:cs typeface="+mn-cs"/>
                              </a:rPr>
                              <m:t>∗</m:t>
                            </m:r>
                          </m:sup>
                        </m:sSup>
                      </m:den>
                    </m:f>
                  </m:oMath>
                </a14:m>
                <a:r>
                  <a:rPr lang="zh-CN" altLang="zh-CN" sz="1200" kern="1200" dirty="0">
                    <a:solidFill>
                      <a:schemeClr val="tx1"/>
                    </a:solidFill>
                    <a:effectLst/>
                    <a:latin typeface="+mn-lt"/>
                    <a:ea typeface="+mn-ea"/>
                    <a:cs typeface="+mn-cs"/>
                  </a:rPr>
                  <a:t>。换句话说，由于</a:t>
                </a:r>
                <a14:m>
                  <m:oMath xmlns:m="http://schemas.openxmlformats.org/officeDocument/2006/math">
                    <m:sSup>
                      <m:sSupPr>
                        <m:ctrlPr>
                          <a:rPr lang="zh-CN" altLang="zh-CN" sz="1200" i="1" kern="1200">
                            <a:solidFill>
                              <a:schemeClr val="tx1"/>
                            </a:solidFill>
                            <a:effectLst/>
                            <a:latin typeface="Cambria Math" panose="02040503050406030204" pitchFamily="18" charset="0"/>
                            <a:ea typeface="+mn-ea"/>
                            <a:cs typeface="+mn-cs"/>
                          </a:rPr>
                        </m:ctrlPr>
                      </m:sSupPr>
                      <m:e>
                        <m:r>
                          <a:rPr lang="en-US" altLang="zh-CN" sz="1200" i="1" kern="1200">
                            <a:solidFill>
                              <a:schemeClr val="tx1"/>
                            </a:solidFill>
                            <a:effectLst/>
                            <a:latin typeface="Cambria Math" panose="02040503050406030204" pitchFamily="18" charset="0"/>
                            <a:ea typeface="+mn-ea"/>
                            <a:cs typeface="+mn-cs"/>
                          </a:rPr>
                          <m:t>𝑥</m:t>
                        </m:r>
                      </m:e>
                      <m:sup>
                        <m:r>
                          <a:rPr lang="zh-CN" altLang="en-US" sz="1200" i="1" kern="1200">
                            <a:solidFill>
                              <a:schemeClr val="tx1"/>
                            </a:solidFill>
                            <a:effectLst/>
                            <a:latin typeface="Cambria Math" panose="02040503050406030204" pitchFamily="18" charset="0"/>
                            <a:ea typeface="+mn-ea"/>
                            <a:cs typeface="+mn-cs"/>
                          </a:rPr>
                          <m:t>∗</m:t>
                        </m:r>
                      </m:sup>
                    </m:sSup>
                    <m:r>
                      <a:rPr lang="en-US" altLang="zh-CN" sz="1200" i="1" kern="1200">
                        <a:solidFill>
                          <a:schemeClr val="tx1"/>
                        </a:solidFill>
                        <a:effectLst/>
                        <a:latin typeface="Cambria Math" panose="02040503050406030204" pitchFamily="18" charset="0"/>
                        <a:ea typeface="+mn-ea"/>
                        <a:cs typeface="+mn-cs"/>
                      </a:rPr>
                      <m:t>≤</m:t>
                    </m:r>
                    <m:r>
                      <a:rPr lang="en-US" altLang="zh-CN" sz="1200" i="1" kern="1200">
                        <a:solidFill>
                          <a:schemeClr val="tx1"/>
                        </a:solidFill>
                        <a:effectLst/>
                        <a:latin typeface="Cambria Math" panose="02040503050406030204" pitchFamily="18" charset="0"/>
                        <a:ea typeface="+mn-ea"/>
                        <a:cs typeface="+mn-cs"/>
                      </a:rPr>
                      <m:t>𝑥</m:t>
                    </m:r>
                  </m:oMath>
                </a14:m>
                <a:r>
                  <a:rPr lang="zh-CN" altLang="zh-CN" sz="1200" kern="1200" dirty="0">
                    <a:solidFill>
                      <a:schemeClr val="tx1"/>
                    </a:solidFill>
                    <a:effectLst/>
                    <a:latin typeface="+mn-lt"/>
                    <a:ea typeface="+mn-ea"/>
                    <a:cs typeface="+mn-cs"/>
                  </a:rPr>
                  <a:t>概率至少为</a:t>
                </a:r>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𝛽</m:t>
                    </m:r>
                  </m:oMath>
                </a14:m>
                <a:r>
                  <a:rPr lang="zh-CN"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alice</a:t>
                </a:r>
                <a:r>
                  <a:rPr lang="zh-CN" altLang="zh-CN" sz="1200" kern="1200" dirty="0">
                    <a:solidFill>
                      <a:schemeClr val="tx1"/>
                    </a:solidFill>
                    <a:effectLst/>
                    <a:latin typeface="+mn-lt"/>
                    <a:ea typeface="+mn-ea"/>
                    <a:cs typeface="+mn-cs"/>
                  </a:rPr>
                  <a:t>使用</a:t>
                </a:r>
                <a:r>
                  <a:rPr lang="en-US" altLang="zh-CN" sz="1200" b="1" kern="1200" dirty="0">
                    <a:solidFill>
                      <a:schemeClr val="tx1"/>
                    </a:solidFill>
                    <a:effectLst/>
                    <a:latin typeface="+mn-lt"/>
                    <a:ea typeface="+mn-ea"/>
                    <a:cs typeface="+mn-cs"/>
                  </a:rPr>
                  <a:t>R</a:t>
                </a:r>
                <a:r>
                  <a:rPr lang="zh-CN" altLang="zh-CN" sz="1200" kern="1200" dirty="0">
                    <a:solidFill>
                      <a:schemeClr val="tx1"/>
                    </a:solidFill>
                    <a:effectLst/>
                    <a:latin typeface="+mn-lt"/>
                    <a:ea typeface="+mn-ea"/>
                    <a:cs typeface="+mn-cs"/>
                  </a:rPr>
                  <a:t>将会在</a:t>
                </a:r>
                <a:r>
                  <a:rPr lang="en-US" altLang="zh-CN" sz="1200" kern="1200" dirty="0">
                    <a:solidFill>
                      <a:schemeClr val="tx1"/>
                    </a:solidFill>
                    <a:effectLst/>
                    <a:latin typeface="+mn-lt"/>
                    <a:ea typeface="+mn-ea"/>
                    <a:cs typeface="+mn-cs"/>
                  </a:rPr>
                  <a:t>n-x</a:t>
                </a:r>
                <a:r>
                  <a:rPr lang="zh-CN" altLang="zh-CN" sz="1200" kern="1200" dirty="0">
                    <a:solidFill>
                      <a:schemeClr val="tx1"/>
                    </a:solidFill>
                    <a:effectLst/>
                    <a:latin typeface="+mn-lt"/>
                    <a:ea typeface="+mn-ea"/>
                    <a:cs typeface="+mn-cs"/>
                  </a:rPr>
                  <a:t>笔</a:t>
                </a:r>
                <a:r>
                  <a:rPr lang="en-US" altLang="zh-CN" sz="1200" kern="1200" dirty="0">
                    <a:solidFill>
                      <a:schemeClr val="tx1"/>
                    </a:solidFill>
                    <a:effectLst/>
                    <a:latin typeface="+mn-lt"/>
                    <a:ea typeface="+mn-ea"/>
                    <a:cs typeface="+mn-cs"/>
                  </a:rPr>
                  <a:t>bob</a:t>
                </a:r>
                <a:r>
                  <a:rPr lang="zh-CN" altLang="zh-CN" sz="1200" kern="1200" dirty="0">
                    <a:solidFill>
                      <a:schemeClr val="tx1"/>
                    </a:solidFill>
                    <a:effectLst/>
                    <a:latin typeface="+mn-lt"/>
                    <a:ea typeface="+mn-ea"/>
                    <a:cs typeface="+mn-cs"/>
                  </a:rPr>
                  <a:t>实际缺失的交易</a:t>
                </a:r>
                <a:r>
                  <a:rPr lang="zh-CN" altLang="en-US" sz="1200" kern="1200" dirty="0">
                    <a:solidFill>
                      <a:schemeClr val="tx1"/>
                    </a:solidFill>
                    <a:effectLst/>
                    <a:latin typeface="+mn-lt"/>
                    <a:ea typeface="+mn-ea"/>
                    <a:cs typeface="+mn-cs"/>
                  </a:rPr>
                  <a:t>（右图红色部分）</a:t>
                </a:r>
                <a:r>
                  <a:rPr lang="zh-CN" altLang="zh-CN" sz="1200" kern="1200" dirty="0">
                    <a:solidFill>
                      <a:schemeClr val="tx1"/>
                    </a:solidFill>
                    <a:effectLst/>
                    <a:latin typeface="+mn-lt"/>
                    <a:ea typeface="+mn-ea"/>
                    <a:cs typeface="+mn-cs"/>
                  </a:rPr>
                  <a:t>中</a:t>
                </a:r>
                <a:r>
                  <a:rPr lang="zh-CN" altLang="en-US" sz="1200" kern="1200" dirty="0">
                    <a:solidFill>
                      <a:schemeClr val="tx1"/>
                    </a:solidFill>
                    <a:effectLst/>
                    <a:latin typeface="+mn-lt"/>
                    <a:ea typeface="+mn-ea"/>
                    <a:cs typeface="+mn-cs"/>
                  </a:rPr>
                  <a:t>最多</a:t>
                </a:r>
                <a:r>
                  <a:rPr lang="zh-CN" altLang="zh-CN" sz="1200" kern="1200" dirty="0">
                    <a:solidFill>
                      <a:schemeClr val="tx1"/>
                    </a:solidFill>
                    <a:effectLst/>
                    <a:latin typeface="+mn-lt"/>
                    <a:ea typeface="+mn-ea"/>
                    <a:cs typeface="+mn-cs"/>
                  </a:rPr>
                  <a:t>少发送</a:t>
                </a:r>
                <a:r>
                  <a:rPr lang="en-US" altLang="zh-CN" sz="1200" kern="12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笔交易。而这</a:t>
                </a:r>
                <a:r>
                  <a:rPr lang="en-US" altLang="zh-CN" sz="1200" kern="12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笔交易可以通过</a:t>
                </a:r>
                <a:r>
                  <a:rPr lang="en-US" altLang="zh-CN" sz="1200" kern="1200" dirty="0">
                    <a:solidFill>
                      <a:schemeClr val="tx1"/>
                    </a:solidFill>
                    <a:effectLst/>
                    <a:latin typeface="+mn-lt"/>
                    <a:ea typeface="+mn-ea"/>
                    <a:cs typeface="+mn-cs"/>
                  </a:rPr>
                  <a:t>IBLT </a:t>
                </a:r>
                <a:r>
                  <a:rPr lang="en-US" altLang="zh-CN" sz="1200" b="1" kern="1200" dirty="0">
                    <a:solidFill>
                      <a:schemeClr val="tx1"/>
                    </a:solidFill>
                    <a:effectLst/>
                    <a:latin typeface="+mn-lt"/>
                    <a:ea typeface="+mn-ea"/>
                    <a:cs typeface="+mn-cs"/>
                  </a:rPr>
                  <a:t>J</a:t>
                </a:r>
                <a:r>
                  <a:rPr lang="zh-CN" altLang="zh-CN" sz="1200" kern="1200" dirty="0">
                    <a:solidFill>
                      <a:schemeClr val="tx1"/>
                    </a:solidFill>
                    <a:effectLst/>
                    <a:latin typeface="+mn-lt"/>
                    <a:ea typeface="+mn-ea"/>
                    <a:cs typeface="+mn-cs"/>
                  </a:rPr>
                  <a:t>以一定的错误率进行恢复。</a:t>
                </a:r>
              </a:p>
              <a:p>
                <a:r>
                  <a:rPr lang="zh-CN" altLang="zh-CN" sz="1200" kern="1200" dirty="0">
                    <a:solidFill>
                      <a:schemeClr val="tx1"/>
                    </a:solidFill>
                    <a:effectLst/>
                    <a:latin typeface="+mn-lt"/>
                    <a:ea typeface="+mn-ea"/>
                    <a:cs typeface="+mn-cs"/>
                  </a:rPr>
                  <a:t>同时，使用</a:t>
                </a:r>
                <a14:m>
                  <m:oMath xmlns:m="http://schemas.openxmlformats.org/officeDocument/2006/math">
                    <m:sSup>
                      <m:sSupPr>
                        <m:ctrlPr>
                          <a:rPr lang="zh-CN" altLang="zh-CN" sz="1200" i="1" kern="1200">
                            <a:solidFill>
                              <a:schemeClr val="tx1"/>
                            </a:solidFill>
                            <a:effectLst/>
                            <a:latin typeface="Cambria Math" panose="02040503050406030204" pitchFamily="18" charset="0"/>
                            <a:ea typeface="+mn-ea"/>
                            <a:cs typeface="+mn-cs"/>
                          </a:rPr>
                        </m:ctrlPr>
                      </m:sSupPr>
                      <m:e>
                        <m:r>
                          <a:rPr lang="en-US" altLang="zh-CN" sz="1200" i="1" kern="1200">
                            <a:solidFill>
                              <a:schemeClr val="tx1"/>
                            </a:solidFill>
                            <a:effectLst/>
                            <a:latin typeface="Cambria Math" panose="02040503050406030204" pitchFamily="18" charset="0"/>
                            <a:ea typeface="+mn-ea"/>
                            <a:cs typeface="+mn-cs"/>
                          </a:rPr>
                          <m:t>𝑥</m:t>
                        </m:r>
                      </m:e>
                      <m:sup>
                        <m:r>
                          <a:rPr lang="zh-CN" altLang="en-US" sz="1200" i="1" kern="1200">
                            <a:solidFill>
                              <a:schemeClr val="tx1"/>
                            </a:solidFill>
                            <a:effectLst/>
                            <a:latin typeface="Cambria Math" panose="02040503050406030204" pitchFamily="18" charset="0"/>
                            <a:ea typeface="+mn-ea"/>
                            <a:cs typeface="+mn-cs"/>
                          </a:rPr>
                          <m:t>∗</m:t>
                        </m:r>
                      </m:sup>
                    </m:sSup>
                  </m:oMath>
                </a14:m>
                <a:r>
                  <a:rPr lang="zh-CN" altLang="zh-CN" sz="1200" kern="1200" dirty="0">
                    <a:solidFill>
                      <a:schemeClr val="tx1"/>
                    </a:solidFill>
                    <a:effectLst/>
                    <a:latin typeface="+mn-lt"/>
                    <a:ea typeface="+mn-ea"/>
                    <a:cs typeface="+mn-cs"/>
                  </a:rPr>
                  <a:t>还可以计算出</a:t>
                </a:r>
                <a:r>
                  <a:rPr lang="en-US" altLang="zh-CN" sz="1200" kern="1200" dirty="0">
                    <a:solidFill>
                      <a:schemeClr val="tx1"/>
                    </a:solidFill>
                    <a:effectLst/>
                    <a:latin typeface="+mn-lt"/>
                    <a:ea typeface="+mn-ea"/>
                    <a:cs typeface="+mn-cs"/>
                  </a:rPr>
                  <a:t>y</a:t>
                </a:r>
                <a:r>
                  <a:rPr lang="zh-CN" altLang="zh-CN" sz="1200" kern="1200" dirty="0">
                    <a:solidFill>
                      <a:schemeClr val="tx1"/>
                    </a:solidFill>
                    <a:effectLst/>
                    <a:latin typeface="+mn-lt"/>
                    <a:ea typeface="+mn-ea"/>
                    <a:cs typeface="+mn-cs"/>
                  </a:rPr>
                  <a:t>的一个上界</a:t>
                </a:r>
                <a14:m>
                  <m:oMath xmlns:m="http://schemas.openxmlformats.org/officeDocument/2006/math">
                    <m:sSup>
                      <m:sSupPr>
                        <m:ctrlPr>
                          <a:rPr lang="zh-CN" altLang="zh-CN" sz="1200" i="1" kern="1200">
                            <a:solidFill>
                              <a:schemeClr val="tx1"/>
                            </a:solidFill>
                            <a:effectLst/>
                            <a:latin typeface="Cambria Math" panose="02040503050406030204" pitchFamily="18" charset="0"/>
                            <a:ea typeface="+mn-ea"/>
                            <a:cs typeface="+mn-cs"/>
                          </a:rPr>
                        </m:ctrlPr>
                      </m:sSupPr>
                      <m:e>
                        <m:r>
                          <a:rPr lang="en-US" altLang="zh-CN" sz="1200" i="1" kern="1200">
                            <a:solidFill>
                              <a:schemeClr val="tx1"/>
                            </a:solidFill>
                            <a:effectLst/>
                            <a:latin typeface="Cambria Math" panose="02040503050406030204" pitchFamily="18" charset="0"/>
                            <a:ea typeface="+mn-ea"/>
                            <a:cs typeface="+mn-cs"/>
                          </a:rPr>
                          <m:t>𝑦</m:t>
                        </m:r>
                      </m:e>
                      <m:sup>
                        <m:r>
                          <a:rPr lang="zh-CN" altLang="en-US" sz="1200" i="1" kern="1200">
                            <a:solidFill>
                              <a:schemeClr val="tx1"/>
                            </a:solidFill>
                            <a:effectLst/>
                            <a:latin typeface="Cambria Math" panose="02040503050406030204" pitchFamily="18" charset="0"/>
                            <a:ea typeface="+mn-ea"/>
                            <a:cs typeface="+mn-cs"/>
                          </a:rPr>
                          <m:t>∗</m:t>
                        </m:r>
                      </m:sup>
                    </m:sSup>
                  </m:oMath>
                </a14:m>
                <a:r>
                  <a:rPr lang="zh-CN" altLang="zh-CN" sz="1200" kern="1200" dirty="0">
                    <a:solidFill>
                      <a:schemeClr val="tx1"/>
                    </a:solidFill>
                    <a:effectLst/>
                    <a:latin typeface="+mn-lt"/>
                    <a:ea typeface="+mn-ea"/>
                    <a:cs typeface="+mn-cs"/>
                  </a:rPr>
                  <a:t>，并且</a:t>
                </a:r>
                <a14:m>
                  <m:oMath xmlns:m="http://schemas.openxmlformats.org/officeDocument/2006/math">
                    <m:sSup>
                      <m:sSupPr>
                        <m:ctrlPr>
                          <a:rPr lang="zh-CN" altLang="zh-CN" sz="1200" i="1" kern="1200">
                            <a:solidFill>
                              <a:schemeClr val="tx1"/>
                            </a:solidFill>
                            <a:effectLst/>
                            <a:latin typeface="Cambria Math" panose="02040503050406030204" pitchFamily="18" charset="0"/>
                            <a:ea typeface="+mn-ea"/>
                            <a:cs typeface="+mn-cs"/>
                          </a:rPr>
                        </m:ctrlPr>
                      </m:sSupPr>
                      <m:e>
                        <m:r>
                          <a:rPr lang="en-US" altLang="zh-CN" sz="1200" i="1" kern="1200">
                            <a:solidFill>
                              <a:schemeClr val="tx1"/>
                            </a:solidFill>
                            <a:effectLst/>
                            <a:latin typeface="Cambria Math" panose="02040503050406030204" pitchFamily="18" charset="0"/>
                            <a:ea typeface="+mn-ea"/>
                            <a:cs typeface="+mn-cs"/>
                          </a:rPr>
                          <m:t>𝑦</m:t>
                        </m:r>
                      </m:e>
                      <m:sup>
                        <m:r>
                          <a:rPr lang="zh-CN" altLang="en-US" sz="1200" i="1" kern="1200">
                            <a:solidFill>
                              <a:schemeClr val="tx1"/>
                            </a:solidFill>
                            <a:effectLst/>
                            <a:latin typeface="Cambria Math" panose="02040503050406030204" pitchFamily="18" charset="0"/>
                            <a:ea typeface="+mn-ea"/>
                            <a:cs typeface="+mn-cs"/>
                          </a:rPr>
                          <m:t>∗</m:t>
                        </m:r>
                      </m:sup>
                    </m:sSup>
                    <m:r>
                      <a:rPr lang="en-US" altLang="zh-CN" sz="1200" i="1" kern="1200">
                        <a:solidFill>
                          <a:schemeClr val="tx1"/>
                        </a:solidFill>
                        <a:effectLst/>
                        <a:latin typeface="Cambria Math" panose="02040503050406030204" pitchFamily="18" charset="0"/>
                        <a:ea typeface="+mn-ea"/>
                        <a:cs typeface="+mn-cs"/>
                      </a:rPr>
                      <m:t>≥</m:t>
                    </m:r>
                    <m:r>
                      <a:rPr lang="en-US" altLang="zh-CN" sz="1200" i="1" kern="1200">
                        <a:solidFill>
                          <a:schemeClr val="tx1"/>
                        </a:solidFill>
                        <a:effectLst/>
                        <a:latin typeface="Cambria Math" panose="02040503050406030204" pitchFamily="18" charset="0"/>
                        <a:ea typeface="+mn-ea"/>
                        <a:cs typeface="+mn-cs"/>
                      </a:rPr>
                      <m:t>𝑦</m:t>
                    </m:r>
                  </m:oMath>
                </a14:m>
                <a:r>
                  <a:rPr lang="zh-CN" altLang="zh-CN" sz="1200" kern="1200" dirty="0">
                    <a:solidFill>
                      <a:schemeClr val="tx1"/>
                    </a:solidFill>
                    <a:effectLst/>
                    <a:latin typeface="+mn-lt"/>
                    <a:ea typeface="+mn-ea"/>
                    <a:cs typeface="+mn-cs"/>
                  </a:rPr>
                  <a:t>概率至少为</a:t>
                </a:r>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𝛽</m:t>
                    </m:r>
                  </m:oMath>
                </a14:m>
                <a:r>
                  <a:rPr lang="zh-CN" altLang="zh-CN" sz="1200" kern="1200" dirty="0">
                    <a:solidFill>
                      <a:schemeClr val="tx1"/>
                    </a:solidFill>
                    <a:effectLst/>
                    <a:latin typeface="+mn-lt"/>
                    <a:ea typeface="+mn-ea"/>
                    <a:cs typeface="+mn-cs"/>
                  </a:rPr>
                  <a:t>，如</a:t>
                </a:r>
                <a:r>
                  <a:rPr lang="zh-CN" altLang="en-US" sz="1200" kern="1200" dirty="0">
                    <a:solidFill>
                      <a:schemeClr val="tx1"/>
                    </a:solidFill>
                    <a:effectLst/>
                    <a:latin typeface="+mn-lt"/>
                    <a:ea typeface="+mn-ea"/>
                    <a:cs typeface="+mn-cs"/>
                  </a:rPr>
                  <a:t>右图</a:t>
                </a:r>
                <a:r>
                  <a:rPr lang="zh-CN" altLang="zh-CN" sz="1200" kern="1200" dirty="0">
                    <a:solidFill>
                      <a:schemeClr val="tx1"/>
                    </a:solidFill>
                    <a:effectLst/>
                    <a:latin typeface="+mn-lt"/>
                    <a:ea typeface="+mn-ea"/>
                    <a:cs typeface="+mn-cs"/>
                  </a:rPr>
                  <a:t>中绿色区域所示。</a:t>
                </a:r>
              </a:p>
            </p:txBody>
          </p:sp>
        </mc:Choice>
        <mc:Fallback xmlns="">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我们假定</a:t>
                </a:r>
                <a:r>
                  <a:rPr lang="el-GR" altLang="zh-CN" sz="1200" i="0" dirty="0">
                    <a:latin typeface="Cambria Math" panose="02040503050406030204" pitchFamily="18" charset="0"/>
                    <a:cs typeface="Arial"/>
                  </a:rPr>
                  <a:t>𝛿</a:t>
                </a:r>
                <a:r>
                  <a:rPr lang="en-US" altLang="zh-CN" sz="1200" kern="1200" dirty="0">
                    <a:solidFill>
                      <a:schemeClr val="tx1"/>
                    </a:solidFill>
                    <a:effectLst/>
                    <a:latin typeface="+mn-lt"/>
                    <a:ea typeface="+mn-ea"/>
                    <a:cs typeface="+mn-cs"/>
                  </a:rPr>
                  <a:t>=0</a:t>
                </a:r>
                <a:r>
                  <a:rPr lang="zh-CN" altLang="en-US" sz="1200" kern="1200" dirty="0">
                    <a:solidFill>
                      <a:schemeClr val="tx1"/>
                    </a:solidFill>
                    <a:effectLst/>
                    <a:latin typeface="+mn-lt"/>
                    <a:ea typeface="+mn-ea"/>
                    <a:cs typeface="+mn-cs"/>
                  </a:rPr>
                  <a:t>，并对</a:t>
                </a:r>
                <a:r>
                  <a:rPr lang="en-US" altLang="zh-CN" sz="1200" kern="1200" dirty="0">
                    <a:solidFill>
                      <a:schemeClr val="tx1"/>
                    </a:solidFill>
                    <a:effectLst/>
                    <a:latin typeface="+mn-lt"/>
                    <a:ea typeface="+mn-ea"/>
                    <a:cs typeface="+mn-cs"/>
                  </a:rPr>
                  <a:t>T</a:t>
                </a:r>
                <a:r>
                  <a:rPr lang="zh-CN" altLang="en-US" sz="1200" kern="1200" dirty="0">
                    <a:solidFill>
                      <a:schemeClr val="tx1"/>
                    </a:solidFill>
                    <a:effectLst/>
                    <a:latin typeface="+mn-lt"/>
                    <a:ea typeface="+mn-ea"/>
                    <a:cs typeface="+mn-cs"/>
                  </a:rPr>
                  <a:t>求导求解最小值可得（），这个</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是对最小值的一个比较好的近似，并且精确值是很难计算的。同时，</a:t>
                </a:r>
                <a:r>
                  <a:rPr lang="en-US" altLang="zh-CN" sz="1200" kern="1200" dirty="0">
                    <a:solidFill>
                      <a:schemeClr val="tx1"/>
                    </a:solidFill>
                    <a:effectLst/>
                    <a:latin typeface="+mn-lt"/>
                    <a:ea typeface="+mn-ea"/>
                    <a:cs typeface="+mn-cs"/>
                  </a:rPr>
                  <a:t>Bloom filter</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IBLT</a:t>
                </a:r>
                <a:r>
                  <a:rPr lang="zh-CN" altLang="zh-CN" sz="1200" kern="1200" dirty="0">
                    <a:solidFill>
                      <a:schemeClr val="tx1"/>
                    </a:solidFill>
                    <a:effectLst/>
                    <a:latin typeface="+mn-lt"/>
                    <a:ea typeface="+mn-ea"/>
                    <a:cs typeface="+mn-cs"/>
                  </a:rPr>
                  <a:t>的实现需要使用非连续上限函数，因此只有当</a:t>
                </a:r>
                <a:r>
                  <a:rPr lang="en-US" altLang="zh-CN" sz="1200" kern="1200" dirty="0">
                    <a:solidFill>
                      <a:schemeClr val="tx1"/>
                    </a:solidFill>
                    <a:effectLst/>
                    <a:latin typeface="+mn-lt"/>
                    <a:ea typeface="+mn-ea"/>
                    <a:cs typeface="+mn-cs"/>
                  </a:rPr>
                  <a:t>a&gt;100</a:t>
                </a:r>
                <a:r>
                  <a:rPr lang="zh-CN" altLang="zh-CN" sz="1200" kern="1200" dirty="0">
                    <a:solidFill>
                      <a:schemeClr val="tx1"/>
                    </a:solidFill>
                    <a:effectLst/>
                    <a:latin typeface="+mn-lt"/>
                    <a:ea typeface="+mn-ea"/>
                    <a:cs typeface="+mn-cs"/>
                  </a:rPr>
                  <a:t>时，</a:t>
                </a:r>
                <a:r>
                  <a:rPr lang="zh-CN" altLang="en-US" sz="1200" kern="1200" dirty="0">
                    <a:solidFill>
                      <a:schemeClr val="tx1"/>
                    </a:solidFill>
                    <a:effectLst/>
                    <a:latin typeface="+mn-lt"/>
                    <a:ea typeface="+mn-ea"/>
                    <a:cs typeface="+mn-cs"/>
                  </a:rPr>
                  <a:t>这个</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才是有效的；否则</a:t>
                </a:r>
                <a:r>
                  <a:rPr lang="zh-CN" altLang="zh-CN" sz="1200" kern="1200">
                    <a:solidFill>
                      <a:schemeClr val="tx1"/>
                    </a:solidFill>
                    <a:effectLst/>
                    <a:latin typeface="+mn-lt"/>
                    <a:ea typeface="+mn-ea"/>
                    <a:cs typeface="+mn-cs"/>
                  </a:rPr>
                  <a:t>由</a:t>
                </a:r>
                <a:r>
                  <a:rPr lang="zh-CN" altLang="en-US" sz="1200" kern="1200">
                    <a:solidFill>
                      <a:schemeClr val="tx1"/>
                    </a:solidFill>
                    <a:effectLst/>
                    <a:latin typeface="+mn-lt"/>
                    <a:ea typeface="+mn-ea"/>
                    <a:cs typeface="+mn-cs"/>
                  </a:rPr>
                  <a:t>这种情况</a:t>
                </a:r>
                <a:r>
                  <a:rPr lang="zh-CN" altLang="zh-CN" sz="1200" kern="1200">
                    <a:solidFill>
                      <a:schemeClr val="tx1"/>
                    </a:solidFill>
                    <a:effectLst/>
                    <a:latin typeface="+mn-lt"/>
                    <a:ea typeface="+mn-ea"/>
                    <a:cs typeface="+mn-cs"/>
                  </a:rPr>
                  <a:t>计算</a:t>
                </a:r>
                <a:r>
                  <a:rPr lang="zh-CN" altLang="zh-CN" sz="1200" kern="1200" dirty="0">
                    <a:solidFill>
                      <a:schemeClr val="tx1"/>
                    </a:solidFill>
                    <a:effectLst/>
                    <a:latin typeface="+mn-lt"/>
                    <a:ea typeface="+mn-ea"/>
                    <a:cs typeface="+mn-cs"/>
                  </a:rPr>
                  <a:t>出来的最小值</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将比实际最小值大约</a:t>
                </a:r>
                <a:r>
                  <a:rPr lang="en-US" altLang="zh-CN" sz="1200" kern="1200" dirty="0">
                    <a:solidFill>
                      <a:schemeClr val="tx1"/>
                    </a:solidFill>
                    <a:effectLst/>
                    <a:latin typeface="+mn-lt"/>
                    <a:ea typeface="+mn-ea"/>
                    <a:cs typeface="+mn-cs"/>
                  </a:rPr>
                  <a:t>20%</a:t>
                </a:r>
                <a:r>
                  <a:rPr lang="zh-CN" altLang="zh-CN" sz="1200" kern="1200" dirty="0">
                    <a:solidFill>
                      <a:schemeClr val="tx1"/>
                    </a:solidFill>
                    <a:effectLst/>
                    <a:latin typeface="+mn-lt"/>
                    <a:ea typeface="+mn-ea"/>
                    <a:cs typeface="+mn-cs"/>
                  </a:rPr>
                  <a:t>。为了实现最佳的性能，还需要做额外一步操作。如果由方程</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计算出来的</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值小于</a:t>
                </a:r>
                <a:r>
                  <a:rPr lang="en-US" altLang="zh-CN" sz="1200" kern="1200" dirty="0">
                    <a:solidFill>
                      <a:schemeClr val="tx1"/>
                    </a:solidFill>
                    <a:effectLst/>
                    <a:latin typeface="+mn-lt"/>
                    <a:ea typeface="+mn-ea"/>
                    <a:cs typeface="+mn-cs"/>
                  </a:rPr>
                  <a:t>100</a:t>
                </a:r>
                <a:r>
                  <a:rPr lang="zh-CN" altLang="zh-CN" sz="1200" kern="1200" dirty="0">
                    <a:solidFill>
                      <a:schemeClr val="tx1"/>
                    </a:solidFill>
                    <a:effectLst/>
                    <a:latin typeface="+mn-lt"/>
                    <a:ea typeface="+mn-ea"/>
                    <a:cs typeface="+mn-cs"/>
                  </a:rPr>
                  <a:t>，则需要使用精确的上限函数计算它的值，并与所有</a:t>
                </a:r>
                <a:r>
                  <a:rPr lang="en-US" altLang="zh-CN" sz="1200" kern="1200" dirty="0">
                    <a:solidFill>
                      <a:schemeClr val="tx1"/>
                    </a:solidFill>
                    <a:effectLst/>
                    <a:latin typeface="+mn-lt"/>
                    <a:ea typeface="+mn-ea"/>
                    <a:cs typeface="+mn-cs"/>
                  </a:rPr>
                  <a:t>a&lt;100</a:t>
                </a:r>
                <a:r>
                  <a:rPr lang="zh-CN" altLang="zh-CN" sz="1200" kern="1200" dirty="0">
                    <a:solidFill>
                      <a:schemeClr val="tx1"/>
                    </a:solidFill>
                    <a:effectLst/>
                    <a:latin typeface="+mn-lt"/>
                    <a:ea typeface="+mn-ea"/>
                    <a:cs typeface="+mn-cs"/>
                  </a:rPr>
                  <a:t>的情况进行比较。</a:t>
                </a:r>
              </a:p>
            </p:txBody>
          </p:sp>
        </mc:Fallback>
      </mc:AlternateContent>
      <p:sp>
        <p:nvSpPr>
          <p:cNvPr id="4" name="灯片编号占位符 3"/>
          <p:cNvSpPr>
            <a:spLocks noGrp="1"/>
          </p:cNvSpPr>
          <p:nvPr>
            <p:ph type="sldNum" sz="quarter" idx="5"/>
          </p:nvPr>
        </p:nvSpPr>
        <p:spPr/>
        <p:txBody>
          <a:bodyPr/>
          <a:lstStyle/>
          <a:p>
            <a:fld id="{B8EDFCF6-1F13-644C-AE9C-0907E741A9B3}" type="slidenum">
              <a:rPr kumimoji="1" lang="zh-CN" altLang="en-US" smtClean="0"/>
              <a:t>39</a:t>
            </a:fld>
            <a:endParaRPr kumimoji="1" lang="zh-CN" altLang="en-US"/>
          </a:p>
        </p:txBody>
      </p:sp>
    </p:spTree>
    <p:extLst>
      <p:ext uri="{BB962C8B-B14F-4D97-AF65-F5344CB8AC3E}">
        <p14:creationId xmlns:p14="http://schemas.microsoft.com/office/powerpoint/2010/main" val="3124502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在区块链中，矿工每收到一笔新交易，会将交易写入他的内存池，或者说目前在写的“账本”中，即区块；根据某个共识机制会将区块广播写入区块链中，例如，比特币的共识机制是</a:t>
            </a:r>
            <a:r>
              <a:rPr kumimoji="1" lang="en-US" altLang="zh-CN" dirty="0"/>
              <a:t>pow</a:t>
            </a:r>
            <a:r>
              <a:rPr kumimoji="1" lang="zh-CN" altLang="en-US" dirty="0"/>
              <a:t>，第一个算出</a:t>
            </a:r>
            <a:r>
              <a:rPr kumimoji="1" lang="en-US" altLang="zh-CN" dirty="0"/>
              <a:t>nonce</a:t>
            </a:r>
            <a:r>
              <a:rPr kumimoji="1" lang="zh-CN" altLang="en-US" dirty="0"/>
              <a:t>的矿工所记录的区块会写入区块链。由此我们可知，每个区块由多个交易组成，每个区块将多个交易写入</a:t>
            </a:r>
            <a:r>
              <a:rPr kumimoji="1" lang="en-US" altLang="zh-CN" dirty="0" err="1"/>
              <a:t>merkle</a:t>
            </a:r>
            <a:r>
              <a:rPr kumimoji="1" lang="zh-CN" altLang="en-US" dirty="0"/>
              <a:t> </a:t>
            </a:r>
            <a:r>
              <a:rPr kumimoji="1" lang="en-US" altLang="zh-CN" dirty="0"/>
              <a:t>tree</a:t>
            </a:r>
            <a:r>
              <a:rPr kumimoji="1" lang="zh-CN" altLang="en-US" dirty="0"/>
              <a:t>的一种数据结构中，存储树根于区块头，方便传播。</a:t>
            </a:r>
          </a:p>
        </p:txBody>
      </p:sp>
      <p:sp>
        <p:nvSpPr>
          <p:cNvPr id="4" name="灯片编号占位符 3"/>
          <p:cNvSpPr>
            <a:spLocks noGrp="1"/>
          </p:cNvSpPr>
          <p:nvPr>
            <p:ph type="sldNum" sz="quarter" idx="5"/>
          </p:nvPr>
        </p:nvSpPr>
        <p:spPr/>
        <p:txBody>
          <a:bodyPr/>
          <a:lstStyle/>
          <a:p>
            <a:fld id="{B8EDFCF6-1F13-644C-AE9C-0907E741A9B3}" type="slidenum">
              <a:rPr kumimoji="1" lang="zh-CN" altLang="en-US" smtClean="0"/>
              <a:t>4</a:t>
            </a:fld>
            <a:endParaRPr kumimoji="1" lang="zh-CN" altLang="en-US"/>
          </a:p>
        </p:txBody>
      </p:sp>
    </p:spTree>
    <p:extLst>
      <p:ext uri="{BB962C8B-B14F-4D97-AF65-F5344CB8AC3E}">
        <p14:creationId xmlns:p14="http://schemas.microsoft.com/office/powerpoint/2010/main" val="7361535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我们来介绍定理</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令</a:t>
                </a:r>
                <a:r>
                  <a:rPr lang="en-US" altLang="zh-CN" sz="1200" kern="1200" dirty="0">
                    <a:solidFill>
                      <a:schemeClr val="tx1"/>
                    </a:solidFill>
                    <a:effectLst/>
                    <a:latin typeface="+mn-lt"/>
                    <a:ea typeface="+mn-ea"/>
                    <a:cs typeface="+mn-cs"/>
                  </a:rPr>
                  <a:t>m</a:t>
                </a:r>
                <a:r>
                  <a:rPr lang="zh-CN" altLang="zh-CN" sz="1200" kern="1200" dirty="0">
                    <a:solidFill>
                      <a:schemeClr val="tx1"/>
                    </a:solidFill>
                    <a:effectLst/>
                    <a:latin typeface="+mn-lt"/>
                    <a:ea typeface="+mn-ea"/>
                    <a:cs typeface="+mn-cs"/>
                  </a:rPr>
                  <a:t>表示一个内存池所包含的交易数，且包含一个</a:t>
                </a:r>
                <a:r>
                  <a:rPr lang="zh-CN" altLang="en-US" sz="1200" kern="1200" dirty="0">
                    <a:solidFill>
                      <a:schemeClr val="tx1"/>
                    </a:solidFill>
                    <a:effectLst/>
                    <a:latin typeface="+mn-lt"/>
                    <a:ea typeface="+mn-ea"/>
                    <a:cs typeface="+mn-cs"/>
                  </a:rPr>
                  <a:t>新</a:t>
                </a:r>
                <a:r>
                  <a:rPr lang="zh-CN" altLang="zh-CN" sz="1200" kern="1200" dirty="0">
                    <a:solidFill>
                      <a:schemeClr val="tx1"/>
                    </a:solidFill>
                    <a:effectLst/>
                    <a:latin typeface="+mn-lt"/>
                    <a:ea typeface="+mn-ea"/>
                    <a:cs typeface="+mn-cs"/>
                  </a:rPr>
                  <a:t>区块中的</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笔交易，</a:t>
                </a:r>
              </a:p>
              <a:p>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0≤</m:t>
                    </m:r>
                    <m:r>
                      <a:rPr lang="en-US" altLang="zh-CN" sz="1200" i="1" kern="1200">
                        <a:solidFill>
                          <a:schemeClr val="tx1"/>
                        </a:solidFill>
                        <a:effectLst/>
                        <a:latin typeface="Cambria Math" panose="02040503050406030204" pitchFamily="18" charset="0"/>
                        <a:ea typeface="+mn-ea"/>
                        <a:cs typeface="+mn-cs"/>
                      </a:rPr>
                      <m:t>𝑥</m:t>
                    </m:r>
                    <m:r>
                      <a:rPr lang="en-US" altLang="zh-CN" sz="1200" i="1" kern="1200">
                        <a:solidFill>
                          <a:schemeClr val="tx1"/>
                        </a:solidFill>
                        <a:effectLst/>
                        <a:latin typeface="Cambria Math" panose="02040503050406030204" pitchFamily="18" charset="0"/>
                        <a:ea typeface="+mn-ea"/>
                        <a:cs typeface="+mn-cs"/>
                      </a:rPr>
                      <m:t>≤</m:t>
                    </m:r>
                    <m:r>
                      <a:rPr lang="en-US" altLang="zh-CN" sz="1200" i="1" kern="1200">
                        <a:solidFill>
                          <a:schemeClr val="tx1"/>
                        </a:solidFill>
                        <a:effectLst/>
                        <a:latin typeface="Cambria Math" panose="02040503050406030204" pitchFamily="18" charset="0"/>
                        <a:ea typeface="+mn-ea"/>
                        <a:cs typeface="+mn-cs"/>
                      </a:rPr>
                      <m:t>𝑛</m:t>
                    </m:r>
                  </m:oMath>
                </a14:m>
                <a:r>
                  <a:rPr lang="zh-CN" altLang="zh-CN" sz="1200" kern="1200" dirty="0">
                    <a:solidFill>
                      <a:schemeClr val="tx1"/>
                    </a:solidFill>
                    <a:effectLst/>
                    <a:latin typeface="+mn-lt"/>
                    <a:ea typeface="+mn-ea"/>
                    <a:cs typeface="+mn-cs"/>
                  </a:rPr>
                  <a:t>。令</a:t>
                </a:r>
                <a:r>
                  <a:rPr lang="en-US" altLang="zh-CN" sz="1200" kern="1200" dirty="0">
                    <a:solidFill>
                      <a:schemeClr val="tx1"/>
                    </a:solidFill>
                    <a:effectLst/>
                    <a:latin typeface="+mn-lt"/>
                    <a:ea typeface="+mn-ea"/>
                    <a:cs typeface="+mn-cs"/>
                  </a:rPr>
                  <a:t>z</a:t>
                </a:r>
                <a:r>
                  <a:rPr lang="zh-CN" altLang="zh-CN" sz="1200" kern="1200" dirty="0">
                    <a:solidFill>
                      <a:schemeClr val="tx1"/>
                    </a:solidFill>
                    <a:effectLst/>
                    <a:latin typeface="+mn-lt"/>
                    <a:ea typeface="+mn-ea"/>
                    <a:cs typeface="+mn-cs"/>
                  </a:rPr>
                  <a:t>表示通过</a:t>
                </a:r>
                <a:r>
                  <a:rPr lang="en-US" altLang="zh-CN" sz="1200" b="1" kern="1200" dirty="0">
                    <a:solidFill>
                      <a:schemeClr val="tx1"/>
                    </a:solidFill>
                    <a:effectLst/>
                    <a:latin typeface="+mn-lt"/>
                    <a:ea typeface="+mn-ea"/>
                    <a:cs typeface="+mn-cs"/>
                  </a:rPr>
                  <a:t>S</a:t>
                </a:r>
                <a:r>
                  <a:rPr lang="zh-CN" altLang="zh-CN" sz="1200" kern="1200" dirty="0">
                    <a:solidFill>
                      <a:schemeClr val="tx1"/>
                    </a:solidFill>
                    <a:effectLst/>
                    <a:latin typeface="+mn-lt"/>
                    <a:ea typeface="+mn-ea"/>
                    <a:cs typeface="+mn-cs"/>
                  </a:rPr>
                  <a:t>解码得到的交易数量，且</a:t>
                </a:r>
                <a:r>
                  <a:rPr lang="en-US" altLang="zh-CN" sz="1200" kern="1200" dirty="0">
                    <a:solidFill>
                      <a:schemeClr val="tx1"/>
                    </a:solidFill>
                    <a:effectLst/>
                    <a:latin typeface="+mn-lt"/>
                    <a:ea typeface="+mn-ea"/>
                    <a:cs typeface="+mn-cs"/>
                  </a:rPr>
                  <a:t>z=</a:t>
                </a:r>
                <a:r>
                  <a:rPr lang="en-US" altLang="zh-CN" sz="1200" kern="1200" dirty="0" err="1">
                    <a:solidFill>
                      <a:schemeClr val="tx1"/>
                    </a:solidFill>
                    <a:effectLst/>
                    <a:latin typeface="+mn-lt"/>
                    <a:ea typeface="+mn-ea"/>
                    <a:cs typeface="+mn-cs"/>
                  </a:rPr>
                  <a:t>x+y</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表示确实在区块中的交</a:t>
                </a:r>
              </a:p>
              <a:p>
                <a:r>
                  <a:rPr lang="zh-CN" altLang="zh-CN" sz="1200" kern="1200" dirty="0">
                    <a:solidFill>
                      <a:schemeClr val="tx1"/>
                    </a:solidFill>
                    <a:effectLst/>
                    <a:latin typeface="+mn-lt"/>
                    <a:ea typeface="+mn-ea"/>
                    <a:cs typeface="+mn-cs"/>
                  </a:rPr>
                  <a:t>易数，而</a:t>
                </a:r>
                <a:r>
                  <a:rPr lang="en-US" altLang="zh-CN" sz="1200" kern="1200" dirty="0">
                    <a:solidFill>
                      <a:schemeClr val="tx1"/>
                    </a:solidFill>
                    <a:effectLst/>
                    <a:latin typeface="+mn-lt"/>
                    <a:ea typeface="+mn-ea"/>
                    <a:cs typeface="+mn-cs"/>
                  </a:rPr>
                  <a:t>y</a:t>
                </a:r>
                <a:r>
                  <a:rPr lang="zh-CN" altLang="zh-CN" sz="1200" kern="1200" dirty="0">
                    <a:solidFill>
                      <a:schemeClr val="tx1"/>
                    </a:solidFill>
                    <a:effectLst/>
                    <a:latin typeface="+mn-lt"/>
                    <a:ea typeface="+mn-ea"/>
                    <a:cs typeface="+mn-cs"/>
                  </a:rPr>
                  <a:t>表示误报的交易数，且误报率为</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𝑓</m:t>
                        </m:r>
                      </m:e>
                      <m:sub>
                        <m:r>
                          <a:rPr lang="en-US" altLang="zh-CN" sz="1200" i="1" kern="1200">
                            <a:solidFill>
                              <a:schemeClr val="tx1"/>
                            </a:solidFill>
                            <a:effectLst/>
                            <a:latin typeface="Cambria Math" panose="02040503050406030204" pitchFamily="18" charset="0"/>
                            <a:ea typeface="+mn-ea"/>
                            <a:cs typeface="+mn-cs"/>
                          </a:rPr>
                          <m:t>𝑆</m:t>
                        </m:r>
                      </m:sub>
                    </m:sSub>
                  </m:oMath>
                </a14:m>
                <a:r>
                  <a:rPr lang="zh-CN" altLang="zh-CN" sz="1200" kern="1200" dirty="0">
                    <a:solidFill>
                      <a:schemeClr val="tx1"/>
                    </a:solidFill>
                    <a:effectLst/>
                    <a:latin typeface="+mn-lt"/>
                    <a:ea typeface="+mn-ea"/>
                    <a:cs typeface="+mn-cs"/>
                  </a:rPr>
                  <a:t>。则</a:t>
                </a:r>
                <a14:m>
                  <m:oMath xmlns:m="http://schemas.openxmlformats.org/officeDocument/2006/math">
                    <m:sSup>
                      <m:sSupPr>
                        <m:ctrlPr>
                          <a:rPr lang="zh-CN" altLang="zh-CN" sz="1200" i="1" kern="1200">
                            <a:solidFill>
                              <a:schemeClr val="tx1"/>
                            </a:solidFill>
                            <a:effectLst/>
                            <a:latin typeface="Cambria Math" panose="02040503050406030204" pitchFamily="18" charset="0"/>
                            <a:ea typeface="+mn-ea"/>
                            <a:cs typeface="+mn-cs"/>
                          </a:rPr>
                        </m:ctrlPr>
                      </m:sSupPr>
                      <m:e>
                        <m:r>
                          <a:rPr lang="en-US" altLang="zh-CN" sz="1200" i="1" kern="1200">
                            <a:solidFill>
                              <a:schemeClr val="tx1"/>
                            </a:solidFill>
                            <a:effectLst/>
                            <a:latin typeface="Cambria Math" panose="02040503050406030204" pitchFamily="18" charset="0"/>
                            <a:ea typeface="+mn-ea"/>
                            <a:cs typeface="+mn-cs"/>
                          </a:rPr>
                          <m:t>𝑥</m:t>
                        </m:r>
                      </m:e>
                      <m:sup>
                        <m:r>
                          <a:rPr lang="zh-CN" altLang="en-US" sz="1200" i="1" kern="1200">
                            <a:solidFill>
                              <a:schemeClr val="tx1"/>
                            </a:solidFill>
                            <a:effectLst/>
                            <a:latin typeface="Cambria Math" panose="02040503050406030204" pitchFamily="18" charset="0"/>
                            <a:ea typeface="+mn-ea"/>
                            <a:cs typeface="+mn-cs"/>
                          </a:rPr>
                          <m:t>∗</m:t>
                        </m:r>
                      </m:sup>
                    </m:sSup>
                    <m:r>
                      <a:rPr lang="en-US" altLang="zh-CN" sz="1200" i="1" kern="1200">
                        <a:solidFill>
                          <a:schemeClr val="tx1"/>
                        </a:solidFill>
                        <a:effectLst/>
                        <a:latin typeface="Cambria Math" panose="02040503050406030204" pitchFamily="18" charset="0"/>
                        <a:ea typeface="+mn-ea"/>
                        <a:cs typeface="+mn-cs"/>
                      </a:rPr>
                      <m:t>≤</m:t>
                    </m:r>
                    <m:r>
                      <a:rPr lang="en-US" altLang="zh-CN" sz="1200" i="1" kern="1200">
                        <a:solidFill>
                          <a:schemeClr val="tx1"/>
                        </a:solidFill>
                        <a:effectLst/>
                        <a:latin typeface="Cambria Math" panose="02040503050406030204" pitchFamily="18" charset="0"/>
                        <a:ea typeface="+mn-ea"/>
                        <a:cs typeface="+mn-cs"/>
                      </a:rPr>
                      <m:t>𝑥</m:t>
                    </m:r>
                  </m:oMath>
                </a14:m>
                <a:r>
                  <a:rPr lang="zh-CN" altLang="zh-CN" sz="1200" kern="1200" dirty="0">
                    <a:solidFill>
                      <a:schemeClr val="tx1"/>
                    </a:solidFill>
                    <a:effectLst/>
                    <a:latin typeface="+mn-lt"/>
                    <a:ea typeface="+mn-ea"/>
                    <a:cs typeface="+mn-cs"/>
                  </a:rPr>
                  <a:t>概率至少为</a:t>
                </a:r>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𝛽</m:t>
                    </m:r>
                  </m:oMath>
                </a14:m>
                <a:r>
                  <a:rPr lang="zh-CN" altLang="zh-CN" sz="1200" kern="1200" dirty="0">
                    <a:solidFill>
                      <a:schemeClr val="tx1"/>
                    </a:solidFill>
                    <a:effectLst/>
                    <a:latin typeface="+mn-lt"/>
                    <a:ea typeface="+mn-ea"/>
                    <a:cs typeface="+mn-cs"/>
                  </a:rPr>
                  <a:t>，当且仅当</a:t>
                </a:r>
                <a:r>
                  <a:rPr lang="zh-CN" altLang="en-US" sz="1200" kern="1200" dirty="0">
                    <a:solidFill>
                      <a:schemeClr val="tx1"/>
                    </a:solidFill>
                    <a:effectLst/>
                    <a:latin typeface="+mn-lt"/>
                    <a:ea typeface="+mn-ea"/>
                    <a:cs typeface="+mn-cs"/>
                  </a:rPr>
                  <a:t>（），其中（）（）</a:t>
                </a:r>
                <a:endParaRPr lang="zh-CN" altLang="zh-CN" sz="120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我们假定</a:t>
                </a:r>
                <a:r>
                  <a:rPr lang="el-GR" altLang="zh-CN" sz="1200" i="0" dirty="0">
                    <a:latin typeface="Cambria Math" panose="02040503050406030204" pitchFamily="18" charset="0"/>
                    <a:cs typeface="Arial"/>
                  </a:rPr>
                  <a:t>𝛿</a:t>
                </a:r>
                <a:r>
                  <a:rPr lang="en-US" altLang="zh-CN" sz="1200" kern="1200" dirty="0">
                    <a:solidFill>
                      <a:schemeClr val="tx1"/>
                    </a:solidFill>
                    <a:effectLst/>
                    <a:latin typeface="+mn-lt"/>
                    <a:ea typeface="+mn-ea"/>
                    <a:cs typeface="+mn-cs"/>
                  </a:rPr>
                  <a:t>=0</a:t>
                </a:r>
                <a:r>
                  <a:rPr lang="zh-CN" altLang="en-US" sz="1200" kern="1200" dirty="0">
                    <a:solidFill>
                      <a:schemeClr val="tx1"/>
                    </a:solidFill>
                    <a:effectLst/>
                    <a:latin typeface="+mn-lt"/>
                    <a:ea typeface="+mn-ea"/>
                    <a:cs typeface="+mn-cs"/>
                  </a:rPr>
                  <a:t>，并对</a:t>
                </a:r>
                <a:r>
                  <a:rPr lang="en-US" altLang="zh-CN" sz="1200" kern="1200" dirty="0">
                    <a:solidFill>
                      <a:schemeClr val="tx1"/>
                    </a:solidFill>
                    <a:effectLst/>
                    <a:latin typeface="+mn-lt"/>
                    <a:ea typeface="+mn-ea"/>
                    <a:cs typeface="+mn-cs"/>
                  </a:rPr>
                  <a:t>T</a:t>
                </a:r>
                <a:r>
                  <a:rPr lang="zh-CN" altLang="en-US" sz="1200" kern="1200" dirty="0">
                    <a:solidFill>
                      <a:schemeClr val="tx1"/>
                    </a:solidFill>
                    <a:effectLst/>
                    <a:latin typeface="+mn-lt"/>
                    <a:ea typeface="+mn-ea"/>
                    <a:cs typeface="+mn-cs"/>
                  </a:rPr>
                  <a:t>求导求解最小值可得（），这个</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是对最小值的一个比较好的近似，并且精确值是很难计算的。同时，</a:t>
                </a:r>
                <a:r>
                  <a:rPr lang="en-US" altLang="zh-CN" sz="1200" kern="1200" dirty="0">
                    <a:solidFill>
                      <a:schemeClr val="tx1"/>
                    </a:solidFill>
                    <a:effectLst/>
                    <a:latin typeface="+mn-lt"/>
                    <a:ea typeface="+mn-ea"/>
                    <a:cs typeface="+mn-cs"/>
                  </a:rPr>
                  <a:t>Bloom filter</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IBLT</a:t>
                </a:r>
                <a:r>
                  <a:rPr lang="zh-CN" altLang="zh-CN" sz="1200" kern="1200" dirty="0">
                    <a:solidFill>
                      <a:schemeClr val="tx1"/>
                    </a:solidFill>
                    <a:effectLst/>
                    <a:latin typeface="+mn-lt"/>
                    <a:ea typeface="+mn-ea"/>
                    <a:cs typeface="+mn-cs"/>
                  </a:rPr>
                  <a:t>的实现需要使用非连续上限函数，因此只有当</a:t>
                </a:r>
                <a:r>
                  <a:rPr lang="en-US" altLang="zh-CN" sz="1200" kern="1200" dirty="0">
                    <a:solidFill>
                      <a:schemeClr val="tx1"/>
                    </a:solidFill>
                    <a:effectLst/>
                    <a:latin typeface="+mn-lt"/>
                    <a:ea typeface="+mn-ea"/>
                    <a:cs typeface="+mn-cs"/>
                  </a:rPr>
                  <a:t>a&gt;100</a:t>
                </a:r>
                <a:r>
                  <a:rPr lang="zh-CN" altLang="zh-CN" sz="1200" kern="1200" dirty="0">
                    <a:solidFill>
                      <a:schemeClr val="tx1"/>
                    </a:solidFill>
                    <a:effectLst/>
                    <a:latin typeface="+mn-lt"/>
                    <a:ea typeface="+mn-ea"/>
                    <a:cs typeface="+mn-cs"/>
                  </a:rPr>
                  <a:t>时，</a:t>
                </a:r>
                <a:r>
                  <a:rPr lang="zh-CN" altLang="en-US" sz="1200" kern="1200" dirty="0">
                    <a:solidFill>
                      <a:schemeClr val="tx1"/>
                    </a:solidFill>
                    <a:effectLst/>
                    <a:latin typeface="+mn-lt"/>
                    <a:ea typeface="+mn-ea"/>
                    <a:cs typeface="+mn-cs"/>
                  </a:rPr>
                  <a:t>这个</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才是有效的；否则</a:t>
                </a:r>
                <a:r>
                  <a:rPr lang="zh-CN" altLang="zh-CN" sz="1200" kern="1200">
                    <a:solidFill>
                      <a:schemeClr val="tx1"/>
                    </a:solidFill>
                    <a:effectLst/>
                    <a:latin typeface="+mn-lt"/>
                    <a:ea typeface="+mn-ea"/>
                    <a:cs typeface="+mn-cs"/>
                  </a:rPr>
                  <a:t>由</a:t>
                </a:r>
                <a:r>
                  <a:rPr lang="zh-CN" altLang="en-US" sz="1200" kern="1200">
                    <a:solidFill>
                      <a:schemeClr val="tx1"/>
                    </a:solidFill>
                    <a:effectLst/>
                    <a:latin typeface="+mn-lt"/>
                    <a:ea typeface="+mn-ea"/>
                    <a:cs typeface="+mn-cs"/>
                  </a:rPr>
                  <a:t>这种情况</a:t>
                </a:r>
                <a:r>
                  <a:rPr lang="zh-CN" altLang="zh-CN" sz="1200" kern="1200">
                    <a:solidFill>
                      <a:schemeClr val="tx1"/>
                    </a:solidFill>
                    <a:effectLst/>
                    <a:latin typeface="+mn-lt"/>
                    <a:ea typeface="+mn-ea"/>
                    <a:cs typeface="+mn-cs"/>
                  </a:rPr>
                  <a:t>计算</a:t>
                </a:r>
                <a:r>
                  <a:rPr lang="zh-CN" altLang="zh-CN" sz="1200" kern="1200" dirty="0">
                    <a:solidFill>
                      <a:schemeClr val="tx1"/>
                    </a:solidFill>
                    <a:effectLst/>
                    <a:latin typeface="+mn-lt"/>
                    <a:ea typeface="+mn-ea"/>
                    <a:cs typeface="+mn-cs"/>
                  </a:rPr>
                  <a:t>出来的最小值</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将比实际最小值大约</a:t>
                </a:r>
                <a:r>
                  <a:rPr lang="en-US" altLang="zh-CN" sz="1200" kern="1200" dirty="0">
                    <a:solidFill>
                      <a:schemeClr val="tx1"/>
                    </a:solidFill>
                    <a:effectLst/>
                    <a:latin typeface="+mn-lt"/>
                    <a:ea typeface="+mn-ea"/>
                    <a:cs typeface="+mn-cs"/>
                  </a:rPr>
                  <a:t>20%</a:t>
                </a:r>
                <a:r>
                  <a:rPr lang="zh-CN" altLang="zh-CN" sz="1200" kern="1200" dirty="0">
                    <a:solidFill>
                      <a:schemeClr val="tx1"/>
                    </a:solidFill>
                    <a:effectLst/>
                    <a:latin typeface="+mn-lt"/>
                    <a:ea typeface="+mn-ea"/>
                    <a:cs typeface="+mn-cs"/>
                  </a:rPr>
                  <a:t>。为了实现最佳的性能，还需要做额外一步操作。如果由方程</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计算出来的</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值小于</a:t>
                </a:r>
                <a:r>
                  <a:rPr lang="en-US" altLang="zh-CN" sz="1200" kern="1200" dirty="0">
                    <a:solidFill>
                      <a:schemeClr val="tx1"/>
                    </a:solidFill>
                    <a:effectLst/>
                    <a:latin typeface="+mn-lt"/>
                    <a:ea typeface="+mn-ea"/>
                    <a:cs typeface="+mn-cs"/>
                  </a:rPr>
                  <a:t>100</a:t>
                </a:r>
                <a:r>
                  <a:rPr lang="zh-CN" altLang="zh-CN" sz="1200" kern="1200" dirty="0">
                    <a:solidFill>
                      <a:schemeClr val="tx1"/>
                    </a:solidFill>
                    <a:effectLst/>
                    <a:latin typeface="+mn-lt"/>
                    <a:ea typeface="+mn-ea"/>
                    <a:cs typeface="+mn-cs"/>
                  </a:rPr>
                  <a:t>，则需要使用精确的上限函数计算它的值，并与所有</a:t>
                </a:r>
                <a:r>
                  <a:rPr lang="en-US" altLang="zh-CN" sz="1200" kern="1200" dirty="0">
                    <a:solidFill>
                      <a:schemeClr val="tx1"/>
                    </a:solidFill>
                    <a:effectLst/>
                    <a:latin typeface="+mn-lt"/>
                    <a:ea typeface="+mn-ea"/>
                    <a:cs typeface="+mn-cs"/>
                  </a:rPr>
                  <a:t>a&lt;100</a:t>
                </a:r>
                <a:r>
                  <a:rPr lang="zh-CN" altLang="zh-CN" sz="1200" kern="1200" dirty="0">
                    <a:solidFill>
                      <a:schemeClr val="tx1"/>
                    </a:solidFill>
                    <a:effectLst/>
                    <a:latin typeface="+mn-lt"/>
                    <a:ea typeface="+mn-ea"/>
                    <a:cs typeface="+mn-cs"/>
                  </a:rPr>
                  <a:t>的情况进行比较。</a:t>
                </a:r>
              </a:p>
            </p:txBody>
          </p:sp>
        </mc:Fallback>
      </mc:AlternateContent>
      <p:sp>
        <p:nvSpPr>
          <p:cNvPr id="4" name="灯片编号占位符 3"/>
          <p:cNvSpPr>
            <a:spLocks noGrp="1"/>
          </p:cNvSpPr>
          <p:nvPr>
            <p:ph type="sldNum" sz="quarter" idx="5"/>
          </p:nvPr>
        </p:nvSpPr>
        <p:spPr/>
        <p:txBody>
          <a:bodyPr/>
          <a:lstStyle/>
          <a:p>
            <a:fld id="{B8EDFCF6-1F13-644C-AE9C-0907E741A9B3}" type="slidenum">
              <a:rPr kumimoji="1" lang="zh-CN" altLang="en-US" smtClean="0"/>
              <a:t>40</a:t>
            </a:fld>
            <a:endParaRPr kumimoji="1" lang="zh-CN" altLang="en-US"/>
          </a:p>
        </p:txBody>
      </p:sp>
    </p:spTree>
    <p:extLst>
      <p:ext uri="{BB962C8B-B14F-4D97-AF65-F5344CB8AC3E}">
        <p14:creationId xmlns:p14="http://schemas.microsoft.com/office/powerpoint/2010/main" val="33132390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dirty="0">
                    <a:cs typeface="Arial"/>
                  </a:rPr>
                  <a:t>定理</a:t>
                </a:r>
                <a:r>
                  <a:rPr lang="en-US" altLang="zh-CN" sz="1200" dirty="0">
                    <a:cs typeface="Arial"/>
                  </a:rPr>
                  <a:t>2</a:t>
                </a:r>
                <a:r>
                  <a:rPr lang="zh-CN" altLang="en-US" sz="1200" dirty="0">
                    <a:cs typeface="Arial"/>
                  </a:rPr>
                  <a:t>的证明，我们首先设</a:t>
                </a:r>
                <a:r>
                  <a:rPr lang="en" altLang="zh-CN" sz="1200" dirty="0">
                    <a:cs typeface="Arial"/>
                  </a:rPr>
                  <a:t>Y1</a:t>
                </a:r>
                <a:r>
                  <a:rPr lang="zh-CN" altLang="en-US" sz="1200" dirty="0">
                    <a:cs typeface="Arial"/>
                  </a:rPr>
                  <a:t>～</a:t>
                </a:r>
                <a:r>
                  <a:rPr lang="en" altLang="zh-CN" sz="1200" dirty="0" err="1">
                    <a:cs typeface="Arial"/>
                  </a:rPr>
                  <a:t>Ym</a:t>
                </a:r>
                <a:r>
                  <a:rPr lang="en" altLang="zh-CN" sz="1200" dirty="0">
                    <a:cs typeface="Arial"/>
                  </a:rPr>
                  <a:t>-x</a:t>
                </a:r>
                <a:r>
                  <a:rPr lang="zh-CN" altLang="en-US" sz="1200" dirty="0">
                    <a:cs typeface="Arial"/>
                  </a:rPr>
                  <a:t>是</a:t>
                </a:r>
                <a:r>
                  <a:rPr lang="en-US" altLang="zh-CN" sz="1200" dirty="0">
                    <a:cs typeface="Arial"/>
                  </a:rPr>
                  <a:t>m-x</a:t>
                </a:r>
                <a:r>
                  <a:rPr lang="zh-CN" altLang="en-US" sz="1200" dirty="0">
                    <a:cs typeface="Arial"/>
                  </a:rPr>
                  <a:t>重独立的伯努利试验，表示不在块中的交易，这些交易可能会误报存在于区块中的，我们使</a:t>
                </a:r>
                <a:r>
                  <a:rPr lang="en" altLang="zh-CN" sz="1200" dirty="0" err="1">
                    <a:cs typeface="Arial"/>
                  </a:rPr>
                  <a:t>Pr</a:t>
                </a:r>
                <a:r>
                  <a:rPr lang="en" altLang="zh-CN" sz="1200" dirty="0">
                    <a:cs typeface="Arial"/>
                  </a:rPr>
                  <a:t>⁡[𝑌𝑖= 1] =𝑓𝑆</a:t>
                </a:r>
                <a:r>
                  <a:rPr lang="zh-CN" altLang="en" sz="1200" dirty="0">
                    <a:cs typeface="Arial"/>
                  </a:rPr>
                  <a:t>。 </a:t>
                </a:r>
                <a:r>
                  <a:rPr lang="zh-CN" altLang="en-US" sz="1200" dirty="0">
                    <a:cs typeface="Arial"/>
                  </a:rPr>
                  <a:t>令</a:t>
                </a:r>
                <a:r>
                  <a:rPr lang="en-US" altLang="zh-CN" sz="1200" dirty="0">
                    <a:cs typeface="Arial"/>
                  </a:rPr>
                  <a:t>𝑌</a:t>
                </a:r>
                <a:r>
                  <a:rPr lang="zh-CN" altLang="en-US" sz="1200" dirty="0">
                    <a:cs typeface="Arial"/>
                  </a:rPr>
                  <a:t>是</a:t>
                </a:r>
                <a:r>
                  <a:rPr lang="en-US" altLang="zh-CN" sz="1200" dirty="0">
                    <a:cs typeface="Arial"/>
                  </a:rPr>
                  <a:t>y1</a:t>
                </a:r>
                <a:r>
                  <a:rPr lang="zh-CN" altLang="en-US" sz="1200" dirty="0">
                    <a:cs typeface="Arial"/>
                  </a:rPr>
                  <a:t>～</a:t>
                </a:r>
                <a:r>
                  <a:rPr lang="en-US" altLang="zh-CN" sz="1200" dirty="0" err="1">
                    <a:cs typeface="Arial"/>
                  </a:rPr>
                  <a:t>ym</a:t>
                </a:r>
                <a:r>
                  <a:rPr lang="en-US" altLang="zh-CN" sz="1200" dirty="0">
                    <a:cs typeface="Arial"/>
                  </a:rPr>
                  <a:t>-x</a:t>
                </a:r>
                <a:r>
                  <a:rPr lang="zh-CN" altLang="en-US" sz="1200" dirty="0">
                    <a:cs typeface="Arial"/>
                  </a:rPr>
                  <a:t>的总和且𝑦</a:t>
                </a:r>
                <a:r>
                  <a:rPr lang="en-US" altLang="zh-CN" sz="1200" dirty="0">
                    <a:cs typeface="Arial"/>
                  </a:rPr>
                  <a:t>=𝐸[𝑌]</a:t>
                </a:r>
                <a:r>
                  <a:rPr lang="zh-CN" altLang="en-US" sz="1200" dirty="0">
                    <a:cs typeface="Arial"/>
                  </a:rPr>
                  <a:t>。</a:t>
                </a:r>
              </a:p>
              <a:p>
                <a:r>
                  <a:rPr lang="zh-CN" altLang="en-US" sz="1200" dirty="0">
                    <a:cs typeface="Arial"/>
                  </a:rPr>
                  <a:t>对于给定的</a:t>
                </a:r>
                <a:r>
                  <a:rPr lang="en" altLang="zh-CN" sz="1200" dirty="0">
                    <a:cs typeface="Arial"/>
                  </a:rPr>
                  <a:t>x</a:t>
                </a:r>
                <a:r>
                  <a:rPr lang="zh-CN" altLang="en-US" sz="1200" dirty="0">
                    <a:cs typeface="Arial"/>
                  </a:rPr>
                  <a:t>值，我们可以计算</a:t>
                </a:r>
                <a:r>
                  <a:rPr lang="en" altLang="zh-CN" sz="1200" dirty="0" err="1">
                    <a:cs typeface="Arial"/>
                  </a:rPr>
                  <a:t>Pr</a:t>
                </a:r>
                <a:r>
                  <a:rPr lang="en" altLang="zh-CN" sz="1200" dirty="0">
                    <a:cs typeface="Arial"/>
                  </a:rPr>
                  <a:t> [</a:t>
                </a:r>
                <a:r>
                  <a:rPr lang="en" altLang="zh-CN" sz="1200" dirty="0" err="1">
                    <a:cs typeface="Arial"/>
                  </a:rPr>
                  <a:t>Y≥y</a:t>
                </a:r>
                <a:r>
                  <a:rPr lang="en" altLang="zh-CN" sz="1200" dirty="0">
                    <a:cs typeface="Arial"/>
                  </a:rPr>
                  <a:t>]</a:t>
                </a:r>
                <a:r>
                  <a:rPr lang="zh-CN" altLang="en" sz="1200" dirty="0">
                    <a:cs typeface="Arial"/>
                  </a:rPr>
                  <a:t>，</a:t>
                </a:r>
                <a:r>
                  <a:rPr lang="zh-CN" altLang="en-US" sz="1200" dirty="0">
                    <a:cs typeface="Arial"/>
                  </a:rPr>
                  <a:t>即</a:t>
                </a:r>
                <a:r>
                  <a:rPr lang="en-US" altLang="zh-CN" sz="1200" dirty="0">
                    <a:cs typeface="Arial"/>
                  </a:rPr>
                  <a:t>bob</a:t>
                </a:r>
                <a:r>
                  <a:rPr lang="zh-CN" altLang="en-US" sz="1200" dirty="0">
                    <a:cs typeface="Arial"/>
                  </a:rPr>
                  <a:t>通过</a:t>
                </a:r>
                <a:r>
                  <a:rPr lang="en-US" altLang="zh-CN" sz="1200" dirty="0" err="1">
                    <a:cs typeface="Arial"/>
                  </a:rPr>
                  <a:t>alice</a:t>
                </a:r>
                <a:r>
                  <a:rPr lang="zh-CN" altLang="en-US" sz="1200" dirty="0">
                    <a:cs typeface="Arial"/>
                  </a:rPr>
                  <a:t>的</a:t>
                </a:r>
                <a:r>
                  <a:rPr lang="en" altLang="zh-CN" sz="1200" dirty="0">
                    <a:cs typeface="Arial"/>
                  </a:rPr>
                  <a:t>bf</a:t>
                </a:r>
                <a:r>
                  <a:rPr lang="zh-CN" altLang="en-US" sz="1200" dirty="0">
                    <a:cs typeface="Arial"/>
                  </a:rPr>
                  <a:t> </a:t>
                </a:r>
                <a:r>
                  <a:rPr lang="en-US" altLang="zh-CN" sz="1200" dirty="0">
                    <a:cs typeface="Arial"/>
                  </a:rPr>
                  <a:t>s</a:t>
                </a:r>
                <a:r>
                  <a:rPr lang="zh-CN" altLang="en-US" sz="1200" dirty="0">
                    <a:cs typeface="Arial"/>
                  </a:rPr>
                  <a:t>至少</a:t>
                </a:r>
                <a:r>
                  <a:rPr lang="en" altLang="zh-CN" sz="1200" dirty="0">
                    <a:cs typeface="Arial"/>
                  </a:rPr>
                  <a:t>y</a:t>
                </a:r>
                <a:r>
                  <a:rPr lang="zh-CN" altLang="en-US" sz="1200" dirty="0">
                    <a:cs typeface="Arial"/>
                  </a:rPr>
                  <a:t>个误报的概率，我们表示为左边这个式子，我们应用切尔诺夫界，可得（）</a:t>
                </a:r>
              </a:p>
            </p:txBody>
          </p:sp>
        </mc:Choice>
        <mc:Fallback xmlns="">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我们假定</a:t>
                </a:r>
                <a:r>
                  <a:rPr lang="el-GR" altLang="zh-CN" sz="1200" i="0" dirty="0">
                    <a:latin typeface="Cambria Math" panose="02040503050406030204" pitchFamily="18" charset="0"/>
                    <a:cs typeface="Arial"/>
                  </a:rPr>
                  <a:t>𝛿</a:t>
                </a:r>
                <a:r>
                  <a:rPr lang="en-US" altLang="zh-CN" sz="1200" kern="1200" dirty="0">
                    <a:solidFill>
                      <a:schemeClr val="tx1"/>
                    </a:solidFill>
                    <a:effectLst/>
                    <a:latin typeface="+mn-lt"/>
                    <a:ea typeface="+mn-ea"/>
                    <a:cs typeface="+mn-cs"/>
                  </a:rPr>
                  <a:t>=0</a:t>
                </a:r>
                <a:r>
                  <a:rPr lang="zh-CN" altLang="en-US" sz="1200" kern="1200" dirty="0">
                    <a:solidFill>
                      <a:schemeClr val="tx1"/>
                    </a:solidFill>
                    <a:effectLst/>
                    <a:latin typeface="+mn-lt"/>
                    <a:ea typeface="+mn-ea"/>
                    <a:cs typeface="+mn-cs"/>
                  </a:rPr>
                  <a:t>，并对</a:t>
                </a:r>
                <a:r>
                  <a:rPr lang="en-US" altLang="zh-CN" sz="1200" kern="1200" dirty="0">
                    <a:solidFill>
                      <a:schemeClr val="tx1"/>
                    </a:solidFill>
                    <a:effectLst/>
                    <a:latin typeface="+mn-lt"/>
                    <a:ea typeface="+mn-ea"/>
                    <a:cs typeface="+mn-cs"/>
                  </a:rPr>
                  <a:t>T</a:t>
                </a:r>
                <a:r>
                  <a:rPr lang="zh-CN" altLang="en-US" sz="1200" kern="1200" dirty="0">
                    <a:solidFill>
                      <a:schemeClr val="tx1"/>
                    </a:solidFill>
                    <a:effectLst/>
                    <a:latin typeface="+mn-lt"/>
                    <a:ea typeface="+mn-ea"/>
                    <a:cs typeface="+mn-cs"/>
                  </a:rPr>
                  <a:t>求导求解最小值可得（），这个</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是对最小值的一个比较好的近似，并且精确值是很难计算的。同时，</a:t>
                </a:r>
                <a:r>
                  <a:rPr lang="en-US" altLang="zh-CN" sz="1200" kern="1200" dirty="0">
                    <a:solidFill>
                      <a:schemeClr val="tx1"/>
                    </a:solidFill>
                    <a:effectLst/>
                    <a:latin typeface="+mn-lt"/>
                    <a:ea typeface="+mn-ea"/>
                    <a:cs typeface="+mn-cs"/>
                  </a:rPr>
                  <a:t>Bloom filter</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IBLT</a:t>
                </a:r>
                <a:r>
                  <a:rPr lang="zh-CN" altLang="zh-CN" sz="1200" kern="1200" dirty="0">
                    <a:solidFill>
                      <a:schemeClr val="tx1"/>
                    </a:solidFill>
                    <a:effectLst/>
                    <a:latin typeface="+mn-lt"/>
                    <a:ea typeface="+mn-ea"/>
                    <a:cs typeface="+mn-cs"/>
                  </a:rPr>
                  <a:t>的实现需要使用非连续上限函数，因此只有当</a:t>
                </a:r>
                <a:r>
                  <a:rPr lang="en-US" altLang="zh-CN" sz="1200" kern="1200" dirty="0">
                    <a:solidFill>
                      <a:schemeClr val="tx1"/>
                    </a:solidFill>
                    <a:effectLst/>
                    <a:latin typeface="+mn-lt"/>
                    <a:ea typeface="+mn-ea"/>
                    <a:cs typeface="+mn-cs"/>
                  </a:rPr>
                  <a:t>a&gt;100</a:t>
                </a:r>
                <a:r>
                  <a:rPr lang="zh-CN" altLang="zh-CN" sz="1200" kern="1200" dirty="0">
                    <a:solidFill>
                      <a:schemeClr val="tx1"/>
                    </a:solidFill>
                    <a:effectLst/>
                    <a:latin typeface="+mn-lt"/>
                    <a:ea typeface="+mn-ea"/>
                    <a:cs typeface="+mn-cs"/>
                  </a:rPr>
                  <a:t>时，</a:t>
                </a:r>
                <a:r>
                  <a:rPr lang="zh-CN" altLang="en-US" sz="1200" kern="1200" dirty="0">
                    <a:solidFill>
                      <a:schemeClr val="tx1"/>
                    </a:solidFill>
                    <a:effectLst/>
                    <a:latin typeface="+mn-lt"/>
                    <a:ea typeface="+mn-ea"/>
                    <a:cs typeface="+mn-cs"/>
                  </a:rPr>
                  <a:t>这个</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才是有效的；否则</a:t>
                </a:r>
                <a:r>
                  <a:rPr lang="zh-CN" altLang="zh-CN" sz="1200" kern="1200">
                    <a:solidFill>
                      <a:schemeClr val="tx1"/>
                    </a:solidFill>
                    <a:effectLst/>
                    <a:latin typeface="+mn-lt"/>
                    <a:ea typeface="+mn-ea"/>
                    <a:cs typeface="+mn-cs"/>
                  </a:rPr>
                  <a:t>由</a:t>
                </a:r>
                <a:r>
                  <a:rPr lang="zh-CN" altLang="en-US" sz="1200" kern="1200">
                    <a:solidFill>
                      <a:schemeClr val="tx1"/>
                    </a:solidFill>
                    <a:effectLst/>
                    <a:latin typeface="+mn-lt"/>
                    <a:ea typeface="+mn-ea"/>
                    <a:cs typeface="+mn-cs"/>
                  </a:rPr>
                  <a:t>这种情况</a:t>
                </a:r>
                <a:r>
                  <a:rPr lang="zh-CN" altLang="zh-CN" sz="1200" kern="1200">
                    <a:solidFill>
                      <a:schemeClr val="tx1"/>
                    </a:solidFill>
                    <a:effectLst/>
                    <a:latin typeface="+mn-lt"/>
                    <a:ea typeface="+mn-ea"/>
                    <a:cs typeface="+mn-cs"/>
                  </a:rPr>
                  <a:t>计算</a:t>
                </a:r>
                <a:r>
                  <a:rPr lang="zh-CN" altLang="zh-CN" sz="1200" kern="1200" dirty="0">
                    <a:solidFill>
                      <a:schemeClr val="tx1"/>
                    </a:solidFill>
                    <a:effectLst/>
                    <a:latin typeface="+mn-lt"/>
                    <a:ea typeface="+mn-ea"/>
                    <a:cs typeface="+mn-cs"/>
                  </a:rPr>
                  <a:t>出来的最小值</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将比实际最小值大约</a:t>
                </a:r>
                <a:r>
                  <a:rPr lang="en-US" altLang="zh-CN" sz="1200" kern="1200" dirty="0">
                    <a:solidFill>
                      <a:schemeClr val="tx1"/>
                    </a:solidFill>
                    <a:effectLst/>
                    <a:latin typeface="+mn-lt"/>
                    <a:ea typeface="+mn-ea"/>
                    <a:cs typeface="+mn-cs"/>
                  </a:rPr>
                  <a:t>20%</a:t>
                </a:r>
                <a:r>
                  <a:rPr lang="zh-CN" altLang="zh-CN" sz="1200" kern="1200" dirty="0">
                    <a:solidFill>
                      <a:schemeClr val="tx1"/>
                    </a:solidFill>
                    <a:effectLst/>
                    <a:latin typeface="+mn-lt"/>
                    <a:ea typeface="+mn-ea"/>
                    <a:cs typeface="+mn-cs"/>
                  </a:rPr>
                  <a:t>。为了实现最佳的性能，还需要做额外一步操作。如果由方程</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计算出来的</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值小于</a:t>
                </a:r>
                <a:r>
                  <a:rPr lang="en-US" altLang="zh-CN" sz="1200" kern="1200" dirty="0">
                    <a:solidFill>
                      <a:schemeClr val="tx1"/>
                    </a:solidFill>
                    <a:effectLst/>
                    <a:latin typeface="+mn-lt"/>
                    <a:ea typeface="+mn-ea"/>
                    <a:cs typeface="+mn-cs"/>
                  </a:rPr>
                  <a:t>100</a:t>
                </a:r>
                <a:r>
                  <a:rPr lang="zh-CN" altLang="zh-CN" sz="1200" kern="1200" dirty="0">
                    <a:solidFill>
                      <a:schemeClr val="tx1"/>
                    </a:solidFill>
                    <a:effectLst/>
                    <a:latin typeface="+mn-lt"/>
                    <a:ea typeface="+mn-ea"/>
                    <a:cs typeface="+mn-cs"/>
                  </a:rPr>
                  <a:t>，则需要使用精确的上限函数计算它的值，并与所有</a:t>
                </a:r>
                <a:r>
                  <a:rPr lang="en-US" altLang="zh-CN" sz="1200" kern="1200" dirty="0">
                    <a:solidFill>
                      <a:schemeClr val="tx1"/>
                    </a:solidFill>
                    <a:effectLst/>
                    <a:latin typeface="+mn-lt"/>
                    <a:ea typeface="+mn-ea"/>
                    <a:cs typeface="+mn-cs"/>
                  </a:rPr>
                  <a:t>a&lt;100</a:t>
                </a:r>
                <a:r>
                  <a:rPr lang="zh-CN" altLang="zh-CN" sz="1200" kern="1200" dirty="0">
                    <a:solidFill>
                      <a:schemeClr val="tx1"/>
                    </a:solidFill>
                    <a:effectLst/>
                    <a:latin typeface="+mn-lt"/>
                    <a:ea typeface="+mn-ea"/>
                    <a:cs typeface="+mn-cs"/>
                  </a:rPr>
                  <a:t>的情况进行比较。</a:t>
                </a:r>
              </a:p>
            </p:txBody>
          </p:sp>
        </mc:Fallback>
      </mc:AlternateContent>
      <p:sp>
        <p:nvSpPr>
          <p:cNvPr id="4" name="灯片编号占位符 3"/>
          <p:cNvSpPr>
            <a:spLocks noGrp="1"/>
          </p:cNvSpPr>
          <p:nvPr>
            <p:ph type="sldNum" sz="quarter" idx="5"/>
          </p:nvPr>
        </p:nvSpPr>
        <p:spPr/>
        <p:txBody>
          <a:bodyPr/>
          <a:lstStyle/>
          <a:p>
            <a:fld id="{B8EDFCF6-1F13-644C-AE9C-0907E741A9B3}" type="slidenum">
              <a:rPr kumimoji="1" lang="zh-CN" altLang="en-US" smtClean="0"/>
              <a:t>41</a:t>
            </a:fld>
            <a:endParaRPr kumimoji="1" lang="zh-CN" altLang="en-US"/>
          </a:p>
        </p:txBody>
      </p:sp>
    </p:spTree>
    <p:extLst>
      <p:ext uri="{BB962C8B-B14F-4D97-AF65-F5344CB8AC3E}">
        <p14:creationId xmlns:p14="http://schemas.microsoft.com/office/powerpoint/2010/main" val="3728824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 dirty="0"/>
                  <a:t>我们</a:t>
                </a:r>
                <a:r>
                  <a:rPr lang="zh-CN" altLang="en-US" dirty="0"/>
                  <a:t>可知</a:t>
                </a:r>
                <a:r>
                  <a:rPr lang="en-US" altLang="zh-CN" dirty="0"/>
                  <a:t>Y</a:t>
                </a:r>
                <a:r>
                  <a:rPr lang="zh-CN" altLang="en-US" dirty="0"/>
                  <a:t>的期望是（），我们通过设定（），可以得到式子（），整理得（）</a:t>
                </a:r>
                <a:endParaRPr lang="en" altLang="zh-CN" dirty="0"/>
              </a:p>
            </p:txBody>
          </p:sp>
        </mc:Choice>
        <mc:Fallback xmlns="">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我们假定</a:t>
                </a:r>
                <a:r>
                  <a:rPr lang="el-GR" altLang="zh-CN" sz="1200" i="0" dirty="0">
                    <a:latin typeface="Cambria Math" panose="02040503050406030204" pitchFamily="18" charset="0"/>
                    <a:cs typeface="Arial"/>
                  </a:rPr>
                  <a:t>𝛿</a:t>
                </a:r>
                <a:r>
                  <a:rPr lang="en-US" altLang="zh-CN" sz="1200" kern="1200" dirty="0">
                    <a:solidFill>
                      <a:schemeClr val="tx1"/>
                    </a:solidFill>
                    <a:effectLst/>
                    <a:latin typeface="+mn-lt"/>
                    <a:ea typeface="+mn-ea"/>
                    <a:cs typeface="+mn-cs"/>
                  </a:rPr>
                  <a:t>=0</a:t>
                </a:r>
                <a:r>
                  <a:rPr lang="zh-CN" altLang="en-US" sz="1200" kern="1200" dirty="0">
                    <a:solidFill>
                      <a:schemeClr val="tx1"/>
                    </a:solidFill>
                    <a:effectLst/>
                    <a:latin typeface="+mn-lt"/>
                    <a:ea typeface="+mn-ea"/>
                    <a:cs typeface="+mn-cs"/>
                  </a:rPr>
                  <a:t>，并对</a:t>
                </a:r>
                <a:r>
                  <a:rPr lang="en-US" altLang="zh-CN" sz="1200" kern="1200" dirty="0">
                    <a:solidFill>
                      <a:schemeClr val="tx1"/>
                    </a:solidFill>
                    <a:effectLst/>
                    <a:latin typeface="+mn-lt"/>
                    <a:ea typeface="+mn-ea"/>
                    <a:cs typeface="+mn-cs"/>
                  </a:rPr>
                  <a:t>T</a:t>
                </a:r>
                <a:r>
                  <a:rPr lang="zh-CN" altLang="en-US" sz="1200" kern="1200" dirty="0">
                    <a:solidFill>
                      <a:schemeClr val="tx1"/>
                    </a:solidFill>
                    <a:effectLst/>
                    <a:latin typeface="+mn-lt"/>
                    <a:ea typeface="+mn-ea"/>
                    <a:cs typeface="+mn-cs"/>
                  </a:rPr>
                  <a:t>求导求解最小值可得（），这个</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是对最小值的一个比较好的近似，并且精确值是很难计算的。同时，</a:t>
                </a:r>
                <a:r>
                  <a:rPr lang="en-US" altLang="zh-CN" sz="1200" kern="1200" dirty="0">
                    <a:solidFill>
                      <a:schemeClr val="tx1"/>
                    </a:solidFill>
                    <a:effectLst/>
                    <a:latin typeface="+mn-lt"/>
                    <a:ea typeface="+mn-ea"/>
                    <a:cs typeface="+mn-cs"/>
                  </a:rPr>
                  <a:t>Bloom filter</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IBLT</a:t>
                </a:r>
                <a:r>
                  <a:rPr lang="zh-CN" altLang="zh-CN" sz="1200" kern="1200" dirty="0">
                    <a:solidFill>
                      <a:schemeClr val="tx1"/>
                    </a:solidFill>
                    <a:effectLst/>
                    <a:latin typeface="+mn-lt"/>
                    <a:ea typeface="+mn-ea"/>
                    <a:cs typeface="+mn-cs"/>
                  </a:rPr>
                  <a:t>的实现需要使用非连续上限函数，因此只有当</a:t>
                </a:r>
                <a:r>
                  <a:rPr lang="en-US" altLang="zh-CN" sz="1200" kern="1200" dirty="0">
                    <a:solidFill>
                      <a:schemeClr val="tx1"/>
                    </a:solidFill>
                    <a:effectLst/>
                    <a:latin typeface="+mn-lt"/>
                    <a:ea typeface="+mn-ea"/>
                    <a:cs typeface="+mn-cs"/>
                  </a:rPr>
                  <a:t>a&gt;100</a:t>
                </a:r>
                <a:r>
                  <a:rPr lang="zh-CN" altLang="zh-CN" sz="1200" kern="1200" dirty="0">
                    <a:solidFill>
                      <a:schemeClr val="tx1"/>
                    </a:solidFill>
                    <a:effectLst/>
                    <a:latin typeface="+mn-lt"/>
                    <a:ea typeface="+mn-ea"/>
                    <a:cs typeface="+mn-cs"/>
                  </a:rPr>
                  <a:t>时，</a:t>
                </a:r>
                <a:r>
                  <a:rPr lang="zh-CN" altLang="en-US" sz="1200" kern="1200" dirty="0">
                    <a:solidFill>
                      <a:schemeClr val="tx1"/>
                    </a:solidFill>
                    <a:effectLst/>
                    <a:latin typeface="+mn-lt"/>
                    <a:ea typeface="+mn-ea"/>
                    <a:cs typeface="+mn-cs"/>
                  </a:rPr>
                  <a:t>这个</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才是有效的；否则</a:t>
                </a:r>
                <a:r>
                  <a:rPr lang="zh-CN" altLang="zh-CN" sz="1200" kern="1200">
                    <a:solidFill>
                      <a:schemeClr val="tx1"/>
                    </a:solidFill>
                    <a:effectLst/>
                    <a:latin typeface="+mn-lt"/>
                    <a:ea typeface="+mn-ea"/>
                    <a:cs typeface="+mn-cs"/>
                  </a:rPr>
                  <a:t>由</a:t>
                </a:r>
                <a:r>
                  <a:rPr lang="zh-CN" altLang="en-US" sz="1200" kern="1200">
                    <a:solidFill>
                      <a:schemeClr val="tx1"/>
                    </a:solidFill>
                    <a:effectLst/>
                    <a:latin typeface="+mn-lt"/>
                    <a:ea typeface="+mn-ea"/>
                    <a:cs typeface="+mn-cs"/>
                  </a:rPr>
                  <a:t>这种情况</a:t>
                </a:r>
                <a:r>
                  <a:rPr lang="zh-CN" altLang="zh-CN" sz="1200" kern="1200">
                    <a:solidFill>
                      <a:schemeClr val="tx1"/>
                    </a:solidFill>
                    <a:effectLst/>
                    <a:latin typeface="+mn-lt"/>
                    <a:ea typeface="+mn-ea"/>
                    <a:cs typeface="+mn-cs"/>
                  </a:rPr>
                  <a:t>计算</a:t>
                </a:r>
                <a:r>
                  <a:rPr lang="zh-CN" altLang="zh-CN" sz="1200" kern="1200" dirty="0">
                    <a:solidFill>
                      <a:schemeClr val="tx1"/>
                    </a:solidFill>
                    <a:effectLst/>
                    <a:latin typeface="+mn-lt"/>
                    <a:ea typeface="+mn-ea"/>
                    <a:cs typeface="+mn-cs"/>
                  </a:rPr>
                  <a:t>出来的最小值</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将比实际最小值大约</a:t>
                </a:r>
                <a:r>
                  <a:rPr lang="en-US" altLang="zh-CN" sz="1200" kern="1200" dirty="0">
                    <a:solidFill>
                      <a:schemeClr val="tx1"/>
                    </a:solidFill>
                    <a:effectLst/>
                    <a:latin typeface="+mn-lt"/>
                    <a:ea typeface="+mn-ea"/>
                    <a:cs typeface="+mn-cs"/>
                  </a:rPr>
                  <a:t>20%</a:t>
                </a:r>
                <a:r>
                  <a:rPr lang="zh-CN" altLang="zh-CN" sz="1200" kern="1200" dirty="0">
                    <a:solidFill>
                      <a:schemeClr val="tx1"/>
                    </a:solidFill>
                    <a:effectLst/>
                    <a:latin typeface="+mn-lt"/>
                    <a:ea typeface="+mn-ea"/>
                    <a:cs typeface="+mn-cs"/>
                  </a:rPr>
                  <a:t>。为了实现最佳的性能，还需要做额外一步操作。如果由方程</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计算出来的</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值小于</a:t>
                </a:r>
                <a:r>
                  <a:rPr lang="en-US" altLang="zh-CN" sz="1200" kern="1200" dirty="0">
                    <a:solidFill>
                      <a:schemeClr val="tx1"/>
                    </a:solidFill>
                    <a:effectLst/>
                    <a:latin typeface="+mn-lt"/>
                    <a:ea typeface="+mn-ea"/>
                    <a:cs typeface="+mn-cs"/>
                  </a:rPr>
                  <a:t>100</a:t>
                </a:r>
                <a:r>
                  <a:rPr lang="zh-CN" altLang="zh-CN" sz="1200" kern="1200" dirty="0">
                    <a:solidFill>
                      <a:schemeClr val="tx1"/>
                    </a:solidFill>
                    <a:effectLst/>
                    <a:latin typeface="+mn-lt"/>
                    <a:ea typeface="+mn-ea"/>
                    <a:cs typeface="+mn-cs"/>
                  </a:rPr>
                  <a:t>，则需要使用精确的上限函数计算它的值，并与所有</a:t>
                </a:r>
                <a:r>
                  <a:rPr lang="en-US" altLang="zh-CN" sz="1200" kern="1200" dirty="0">
                    <a:solidFill>
                      <a:schemeClr val="tx1"/>
                    </a:solidFill>
                    <a:effectLst/>
                    <a:latin typeface="+mn-lt"/>
                    <a:ea typeface="+mn-ea"/>
                    <a:cs typeface="+mn-cs"/>
                  </a:rPr>
                  <a:t>a&lt;100</a:t>
                </a:r>
                <a:r>
                  <a:rPr lang="zh-CN" altLang="zh-CN" sz="1200" kern="1200" dirty="0">
                    <a:solidFill>
                      <a:schemeClr val="tx1"/>
                    </a:solidFill>
                    <a:effectLst/>
                    <a:latin typeface="+mn-lt"/>
                    <a:ea typeface="+mn-ea"/>
                    <a:cs typeface="+mn-cs"/>
                  </a:rPr>
                  <a:t>的情况进行比较。</a:t>
                </a:r>
              </a:p>
            </p:txBody>
          </p:sp>
        </mc:Fallback>
      </mc:AlternateContent>
      <p:sp>
        <p:nvSpPr>
          <p:cNvPr id="4" name="灯片编号占位符 3"/>
          <p:cNvSpPr>
            <a:spLocks noGrp="1"/>
          </p:cNvSpPr>
          <p:nvPr>
            <p:ph type="sldNum" sz="quarter" idx="5"/>
          </p:nvPr>
        </p:nvSpPr>
        <p:spPr/>
        <p:txBody>
          <a:bodyPr/>
          <a:lstStyle/>
          <a:p>
            <a:fld id="{B8EDFCF6-1F13-644C-AE9C-0907E741A9B3}" type="slidenum">
              <a:rPr kumimoji="1" lang="zh-CN" altLang="en-US" smtClean="0"/>
              <a:t>42</a:t>
            </a:fld>
            <a:endParaRPr kumimoji="1" lang="zh-CN" altLang="en-US"/>
          </a:p>
        </p:txBody>
      </p:sp>
    </p:spTree>
    <p:extLst>
      <p:ext uri="{BB962C8B-B14F-4D97-AF65-F5344CB8AC3E}">
        <p14:creationId xmlns:p14="http://schemas.microsoft.com/office/powerpoint/2010/main" val="6715048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我们将</a:t>
                </a:r>
                <a:r>
                  <a:rPr lang="el-GR" altLang="zh-CN" dirty="0"/>
                  <a:t>δ</a:t>
                </a:r>
                <a:r>
                  <a:rPr lang="zh-CN" altLang="en-US" dirty="0"/>
                  <a:t>代入之前的公式，并假设</a:t>
                </a:r>
                <a:r>
                  <a:rPr lang="en-US" altLang="zh-CN" dirty="0"/>
                  <a:t>bob</a:t>
                </a:r>
                <a:r>
                  <a:rPr lang="zh-CN" altLang="en-US" dirty="0"/>
                  <a:t>在该区块中有</a:t>
                </a:r>
                <a:r>
                  <a:rPr lang="en" altLang="zh-CN" dirty="0"/>
                  <a:t>x</a:t>
                </a:r>
                <a:r>
                  <a:rPr lang="zh-CN" altLang="en-US" dirty="0"/>
                  <a:t>个交易，则观察到</a:t>
                </a:r>
                <a:r>
                  <a:rPr lang="en" altLang="zh-CN" dirty="0"/>
                  <a:t>y = z-x</a:t>
                </a:r>
                <a:r>
                  <a:rPr lang="zh-CN" altLang="en-US" dirty="0"/>
                  <a:t>或更大的值的概率就受到限制。 这种认识使我们能够列举观察</a:t>
                </a:r>
                <a:r>
                  <a:rPr lang="en" altLang="zh-CN" dirty="0"/>
                  <a:t>z</a:t>
                </a:r>
                <a:r>
                  <a:rPr lang="zh-CN" altLang="en-US" dirty="0"/>
                  <a:t>的所有可能情况。 </a:t>
                </a:r>
                <a:endParaRPr lang="en-US" altLang="zh-CN" dirty="0"/>
              </a:p>
              <a:p>
                <a:r>
                  <a:rPr lang="zh-CN" altLang="en-US" dirty="0"/>
                  <a:t>一般地，假设</a:t>
                </a:r>
                <a:r>
                  <a:rPr lang="en-US" altLang="zh-CN" dirty="0"/>
                  <a:t>bob</a:t>
                </a:r>
                <a:r>
                  <a:rPr lang="zh-CN" altLang="en-US" dirty="0"/>
                  <a:t>在该块中最多有</a:t>
                </a:r>
                <a:r>
                  <a:rPr lang="en" altLang="zh-CN" dirty="0"/>
                  <a:t>k</a:t>
                </a:r>
                <a:r>
                  <a:rPr lang="zh-CN" altLang="en-US" dirty="0"/>
                  <a:t>个交易，则观察到的由</a:t>
                </a:r>
                <a:r>
                  <a:rPr lang="en" altLang="zh-CN" dirty="0"/>
                  <a:t>z</a:t>
                </a:r>
                <a:r>
                  <a:rPr lang="zh-CN" altLang="en-US" dirty="0"/>
                  <a:t>参数化的</a:t>
                </a:r>
                <a:r>
                  <a:rPr lang="en" altLang="zh-CN" dirty="0"/>
                  <a:t>y</a:t>
                </a:r>
                <a:r>
                  <a:rPr lang="zh-CN" altLang="en-US" dirty="0"/>
                  <a:t>的累积概率为（）：最后，使用该闭合形式的方程，我们选择边界概率</a:t>
                </a:r>
                <a:r>
                  <a:rPr lang="el-GR" altLang="zh-CN" dirty="0"/>
                  <a:t>β</a:t>
                </a:r>
                <a:r>
                  <a:rPr lang="zh-CN" altLang="el-GR" dirty="0"/>
                  <a:t>，</a:t>
                </a:r>
                <a:r>
                  <a:rPr lang="zh-CN" altLang="en-US" dirty="0"/>
                  <a:t>例如</a:t>
                </a:r>
                <a:r>
                  <a:rPr lang="el-GR" altLang="zh-CN" dirty="0"/>
                  <a:t>β= 239/240</a:t>
                </a:r>
                <a:r>
                  <a:rPr lang="zh-CN" altLang="el-GR" dirty="0"/>
                  <a:t>。</a:t>
                </a:r>
                <a:r>
                  <a:rPr lang="zh-CN" altLang="en-US" dirty="0"/>
                  <a:t>我们通过不停计算找到满足条件的最小的</a:t>
                </a:r>
                <a:r>
                  <a:rPr lang="en-US" altLang="zh-CN" dirty="0"/>
                  <a:t>k</a:t>
                </a:r>
                <a:r>
                  <a:rPr lang="zh-CN" altLang="en-US" dirty="0"/>
                  <a:t>即</a:t>
                </a:r>
                <a:r>
                  <a:rPr lang="en-US" altLang="zh-CN" dirty="0"/>
                  <a:t>x</a:t>
                </a:r>
                <a:r>
                  <a:rPr lang="zh-CN" altLang="en-US" dirty="0"/>
                  <a:t>*，表示为公式（），为了很好地衡量，作者凭经验验证了该定理，如论文图</a:t>
                </a:r>
                <a:r>
                  <a:rPr lang="en-US" altLang="zh-CN" dirty="0"/>
                  <a:t>19</a:t>
                </a:r>
                <a:r>
                  <a:rPr lang="zh-CN" altLang="en-US" dirty="0"/>
                  <a:t>所示，这里不赘述。</a:t>
                </a:r>
              </a:p>
            </p:txBody>
          </p:sp>
        </mc:Choice>
        <mc:Fallback xmlns="">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我们假定</a:t>
                </a:r>
                <a:r>
                  <a:rPr lang="el-GR" altLang="zh-CN" sz="1200" i="0" dirty="0">
                    <a:latin typeface="Cambria Math" panose="02040503050406030204" pitchFamily="18" charset="0"/>
                    <a:cs typeface="Arial"/>
                  </a:rPr>
                  <a:t>𝛿</a:t>
                </a:r>
                <a:r>
                  <a:rPr lang="en-US" altLang="zh-CN" sz="1200" kern="1200" dirty="0">
                    <a:solidFill>
                      <a:schemeClr val="tx1"/>
                    </a:solidFill>
                    <a:effectLst/>
                    <a:latin typeface="+mn-lt"/>
                    <a:ea typeface="+mn-ea"/>
                    <a:cs typeface="+mn-cs"/>
                  </a:rPr>
                  <a:t>=0</a:t>
                </a:r>
                <a:r>
                  <a:rPr lang="zh-CN" altLang="en-US" sz="1200" kern="1200" dirty="0">
                    <a:solidFill>
                      <a:schemeClr val="tx1"/>
                    </a:solidFill>
                    <a:effectLst/>
                    <a:latin typeface="+mn-lt"/>
                    <a:ea typeface="+mn-ea"/>
                    <a:cs typeface="+mn-cs"/>
                  </a:rPr>
                  <a:t>，并对</a:t>
                </a:r>
                <a:r>
                  <a:rPr lang="en-US" altLang="zh-CN" sz="1200" kern="1200" dirty="0">
                    <a:solidFill>
                      <a:schemeClr val="tx1"/>
                    </a:solidFill>
                    <a:effectLst/>
                    <a:latin typeface="+mn-lt"/>
                    <a:ea typeface="+mn-ea"/>
                    <a:cs typeface="+mn-cs"/>
                  </a:rPr>
                  <a:t>T</a:t>
                </a:r>
                <a:r>
                  <a:rPr lang="zh-CN" altLang="en-US" sz="1200" kern="1200" dirty="0">
                    <a:solidFill>
                      <a:schemeClr val="tx1"/>
                    </a:solidFill>
                    <a:effectLst/>
                    <a:latin typeface="+mn-lt"/>
                    <a:ea typeface="+mn-ea"/>
                    <a:cs typeface="+mn-cs"/>
                  </a:rPr>
                  <a:t>求导求解最小值可得（），这个</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是对最小值的一个比较好的近似，并且精确值是很难计算的。同时，</a:t>
                </a:r>
                <a:r>
                  <a:rPr lang="en-US" altLang="zh-CN" sz="1200" kern="1200" dirty="0">
                    <a:solidFill>
                      <a:schemeClr val="tx1"/>
                    </a:solidFill>
                    <a:effectLst/>
                    <a:latin typeface="+mn-lt"/>
                    <a:ea typeface="+mn-ea"/>
                    <a:cs typeface="+mn-cs"/>
                  </a:rPr>
                  <a:t>Bloom filter</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IBLT</a:t>
                </a:r>
                <a:r>
                  <a:rPr lang="zh-CN" altLang="zh-CN" sz="1200" kern="1200" dirty="0">
                    <a:solidFill>
                      <a:schemeClr val="tx1"/>
                    </a:solidFill>
                    <a:effectLst/>
                    <a:latin typeface="+mn-lt"/>
                    <a:ea typeface="+mn-ea"/>
                    <a:cs typeface="+mn-cs"/>
                  </a:rPr>
                  <a:t>的实现需要使用非连续上限函数，因此只有当</a:t>
                </a:r>
                <a:r>
                  <a:rPr lang="en-US" altLang="zh-CN" sz="1200" kern="1200" dirty="0">
                    <a:solidFill>
                      <a:schemeClr val="tx1"/>
                    </a:solidFill>
                    <a:effectLst/>
                    <a:latin typeface="+mn-lt"/>
                    <a:ea typeface="+mn-ea"/>
                    <a:cs typeface="+mn-cs"/>
                  </a:rPr>
                  <a:t>a&gt;100</a:t>
                </a:r>
                <a:r>
                  <a:rPr lang="zh-CN" altLang="zh-CN" sz="1200" kern="1200" dirty="0">
                    <a:solidFill>
                      <a:schemeClr val="tx1"/>
                    </a:solidFill>
                    <a:effectLst/>
                    <a:latin typeface="+mn-lt"/>
                    <a:ea typeface="+mn-ea"/>
                    <a:cs typeface="+mn-cs"/>
                  </a:rPr>
                  <a:t>时，</a:t>
                </a:r>
                <a:r>
                  <a:rPr lang="zh-CN" altLang="en-US" sz="1200" kern="1200" dirty="0">
                    <a:solidFill>
                      <a:schemeClr val="tx1"/>
                    </a:solidFill>
                    <a:effectLst/>
                    <a:latin typeface="+mn-lt"/>
                    <a:ea typeface="+mn-ea"/>
                    <a:cs typeface="+mn-cs"/>
                  </a:rPr>
                  <a:t>这个</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才是有效的；否则</a:t>
                </a:r>
                <a:r>
                  <a:rPr lang="zh-CN" altLang="zh-CN" sz="1200" kern="1200">
                    <a:solidFill>
                      <a:schemeClr val="tx1"/>
                    </a:solidFill>
                    <a:effectLst/>
                    <a:latin typeface="+mn-lt"/>
                    <a:ea typeface="+mn-ea"/>
                    <a:cs typeface="+mn-cs"/>
                  </a:rPr>
                  <a:t>由</a:t>
                </a:r>
                <a:r>
                  <a:rPr lang="zh-CN" altLang="en-US" sz="1200" kern="1200">
                    <a:solidFill>
                      <a:schemeClr val="tx1"/>
                    </a:solidFill>
                    <a:effectLst/>
                    <a:latin typeface="+mn-lt"/>
                    <a:ea typeface="+mn-ea"/>
                    <a:cs typeface="+mn-cs"/>
                  </a:rPr>
                  <a:t>这种情况</a:t>
                </a:r>
                <a:r>
                  <a:rPr lang="zh-CN" altLang="zh-CN" sz="1200" kern="1200">
                    <a:solidFill>
                      <a:schemeClr val="tx1"/>
                    </a:solidFill>
                    <a:effectLst/>
                    <a:latin typeface="+mn-lt"/>
                    <a:ea typeface="+mn-ea"/>
                    <a:cs typeface="+mn-cs"/>
                  </a:rPr>
                  <a:t>计算</a:t>
                </a:r>
                <a:r>
                  <a:rPr lang="zh-CN" altLang="zh-CN" sz="1200" kern="1200" dirty="0">
                    <a:solidFill>
                      <a:schemeClr val="tx1"/>
                    </a:solidFill>
                    <a:effectLst/>
                    <a:latin typeface="+mn-lt"/>
                    <a:ea typeface="+mn-ea"/>
                    <a:cs typeface="+mn-cs"/>
                  </a:rPr>
                  <a:t>出来的最小值</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将比实际最小值大约</a:t>
                </a:r>
                <a:r>
                  <a:rPr lang="en-US" altLang="zh-CN" sz="1200" kern="1200" dirty="0">
                    <a:solidFill>
                      <a:schemeClr val="tx1"/>
                    </a:solidFill>
                    <a:effectLst/>
                    <a:latin typeface="+mn-lt"/>
                    <a:ea typeface="+mn-ea"/>
                    <a:cs typeface="+mn-cs"/>
                  </a:rPr>
                  <a:t>20%</a:t>
                </a:r>
                <a:r>
                  <a:rPr lang="zh-CN" altLang="zh-CN" sz="1200" kern="1200" dirty="0">
                    <a:solidFill>
                      <a:schemeClr val="tx1"/>
                    </a:solidFill>
                    <a:effectLst/>
                    <a:latin typeface="+mn-lt"/>
                    <a:ea typeface="+mn-ea"/>
                    <a:cs typeface="+mn-cs"/>
                  </a:rPr>
                  <a:t>。为了实现最佳的性能，还需要做额外一步操作。如果由方程</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计算出来的</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值小于</a:t>
                </a:r>
                <a:r>
                  <a:rPr lang="en-US" altLang="zh-CN" sz="1200" kern="1200" dirty="0">
                    <a:solidFill>
                      <a:schemeClr val="tx1"/>
                    </a:solidFill>
                    <a:effectLst/>
                    <a:latin typeface="+mn-lt"/>
                    <a:ea typeface="+mn-ea"/>
                    <a:cs typeface="+mn-cs"/>
                  </a:rPr>
                  <a:t>100</a:t>
                </a:r>
                <a:r>
                  <a:rPr lang="zh-CN" altLang="zh-CN" sz="1200" kern="1200" dirty="0">
                    <a:solidFill>
                      <a:schemeClr val="tx1"/>
                    </a:solidFill>
                    <a:effectLst/>
                    <a:latin typeface="+mn-lt"/>
                    <a:ea typeface="+mn-ea"/>
                    <a:cs typeface="+mn-cs"/>
                  </a:rPr>
                  <a:t>，则需要使用精确的上限函数计算它的值，并与所有</a:t>
                </a:r>
                <a:r>
                  <a:rPr lang="en-US" altLang="zh-CN" sz="1200" kern="1200" dirty="0">
                    <a:solidFill>
                      <a:schemeClr val="tx1"/>
                    </a:solidFill>
                    <a:effectLst/>
                    <a:latin typeface="+mn-lt"/>
                    <a:ea typeface="+mn-ea"/>
                    <a:cs typeface="+mn-cs"/>
                  </a:rPr>
                  <a:t>a&lt;100</a:t>
                </a:r>
                <a:r>
                  <a:rPr lang="zh-CN" altLang="zh-CN" sz="1200" kern="1200" dirty="0">
                    <a:solidFill>
                      <a:schemeClr val="tx1"/>
                    </a:solidFill>
                    <a:effectLst/>
                    <a:latin typeface="+mn-lt"/>
                    <a:ea typeface="+mn-ea"/>
                    <a:cs typeface="+mn-cs"/>
                  </a:rPr>
                  <a:t>的情况进行比较。</a:t>
                </a:r>
              </a:p>
            </p:txBody>
          </p:sp>
        </mc:Fallback>
      </mc:AlternateContent>
      <p:sp>
        <p:nvSpPr>
          <p:cNvPr id="4" name="灯片编号占位符 3"/>
          <p:cNvSpPr>
            <a:spLocks noGrp="1"/>
          </p:cNvSpPr>
          <p:nvPr>
            <p:ph type="sldNum" sz="quarter" idx="5"/>
          </p:nvPr>
        </p:nvSpPr>
        <p:spPr/>
        <p:txBody>
          <a:bodyPr/>
          <a:lstStyle/>
          <a:p>
            <a:fld id="{B8EDFCF6-1F13-644C-AE9C-0907E741A9B3}" type="slidenum">
              <a:rPr kumimoji="1" lang="zh-CN" altLang="en-US" smtClean="0"/>
              <a:t>43</a:t>
            </a:fld>
            <a:endParaRPr kumimoji="1" lang="zh-CN" altLang="en-US"/>
          </a:p>
        </p:txBody>
      </p:sp>
    </p:spTree>
    <p:extLst>
      <p:ext uri="{BB962C8B-B14F-4D97-AF65-F5344CB8AC3E}">
        <p14:creationId xmlns:p14="http://schemas.microsoft.com/office/powerpoint/2010/main" val="10841229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我们来介绍定理</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，令</a:t>
                </a:r>
                <a:r>
                  <a:rPr lang="en" altLang="zh-CN" sz="1200" kern="1200" dirty="0">
                    <a:solidFill>
                      <a:schemeClr val="tx1"/>
                    </a:solidFill>
                    <a:effectLst/>
                    <a:latin typeface="+mn-lt"/>
                    <a:ea typeface="+mn-ea"/>
                    <a:cs typeface="+mn-cs"/>
                  </a:rPr>
                  <a:t>m</a:t>
                </a:r>
                <a:r>
                  <a:rPr lang="zh-CN" altLang="en-US" sz="1200" kern="1200" dirty="0">
                    <a:solidFill>
                      <a:schemeClr val="tx1"/>
                    </a:solidFill>
                    <a:effectLst/>
                    <a:latin typeface="+mn-lt"/>
                    <a:ea typeface="+mn-ea"/>
                    <a:cs typeface="+mn-cs"/>
                  </a:rPr>
                  <a:t>表示一个内存池所包含的交易数，且包含一个区块中的</a:t>
                </a:r>
                <a:r>
                  <a:rPr lang="en" altLang="zh-CN" sz="1200" kern="1200" dirty="0">
                    <a:solidFill>
                      <a:schemeClr val="tx1"/>
                    </a:solidFill>
                    <a:effectLst/>
                    <a:latin typeface="+mn-lt"/>
                    <a:ea typeface="+mn-ea"/>
                    <a:cs typeface="+mn-cs"/>
                  </a:rPr>
                  <a:t>x</a:t>
                </a:r>
                <a:r>
                  <a:rPr lang="zh-CN" altLang="en-US" sz="1200" kern="1200" dirty="0">
                    <a:solidFill>
                      <a:schemeClr val="tx1"/>
                    </a:solidFill>
                    <a:effectLst/>
                    <a:latin typeface="+mn-lt"/>
                    <a:ea typeface="+mn-ea"/>
                    <a:cs typeface="+mn-cs"/>
                  </a:rPr>
                  <a:t>笔交易，</a:t>
                </a:r>
                <a:r>
                  <a:rPr lang="en-US" altLang="zh-CN" sz="1200" kern="1200" dirty="0">
                    <a:solidFill>
                      <a:schemeClr val="tx1"/>
                    </a:solidFill>
                    <a:effectLst/>
                    <a:latin typeface="+mn-lt"/>
                    <a:ea typeface="+mn-ea"/>
                    <a:cs typeface="+mn-cs"/>
                  </a:rPr>
                  <a:t>0≤</a:t>
                </a:r>
                <a:r>
                  <a:rPr lang="en" altLang="zh-CN" sz="1200" kern="1200" dirty="0" err="1">
                    <a:solidFill>
                      <a:schemeClr val="tx1"/>
                    </a:solidFill>
                    <a:effectLst/>
                    <a:latin typeface="+mn-lt"/>
                    <a:ea typeface="+mn-ea"/>
                    <a:cs typeface="+mn-cs"/>
                  </a:rPr>
                  <a:t>x≤n</a:t>
                </a:r>
                <a:r>
                  <a:rPr lang="zh-CN" altLang="e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令</a:t>
                </a:r>
                <a:r>
                  <a:rPr lang="en" altLang="zh-CN" sz="1200" kern="1200" dirty="0">
                    <a:solidFill>
                      <a:schemeClr val="tx1"/>
                    </a:solidFill>
                    <a:effectLst/>
                    <a:latin typeface="+mn-lt"/>
                    <a:ea typeface="+mn-ea"/>
                    <a:cs typeface="+mn-cs"/>
                  </a:rPr>
                  <a:t>z</a:t>
                </a:r>
                <a:r>
                  <a:rPr lang="zh-CN" altLang="en-US" sz="1200" kern="1200" dirty="0">
                    <a:solidFill>
                      <a:schemeClr val="tx1"/>
                    </a:solidFill>
                    <a:effectLst/>
                    <a:latin typeface="+mn-lt"/>
                    <a:ea typeface="+mn-ea"/>
                    <a:cs typeface="+mn-cs"/>
                  </a:rPr>
                  <a:t>表示通过</a:t>
                </a:r>
                <a:r>
                  <a:rPr lang="en" altLang="zh-CN" sz="1200" kern="1200" dirty="0">
                    <a:solidFill>
                      <a:schemeClr val="tx1"/>
                    </a:solidFill>
                    <a:effectLst/>
                    <a:latin typeface="+mn-lt"/>
                    <a:ea typeface="+mn-ea"/>
                    <a:cs typeface="+mn-cs"/>
                  </a:rPr>
                  <a:t>S</a:t>
                </a:r>
                <a:r>
                  <a:rPr lang="zh-CN" altLang="en-US" sz="1200" kern="1200" dirty="0">
                    <a:solidFill>
                      <a:schemeClr val="tx1"/>
                    </a:solidFill>
                    <a:effectLst/>
                    <a:latin typeface="+mn-lt"/>
                    <a:ea typeface="+mn-ea"/>
                    <a:cs typeface="+mn-cs"/>
                  </a:rPr>
                  <a:t>解码得到的交易数量，且</a:t>
                </a:r>
                <a:r>
                  <a:rPr lang="en" altLang="zh-CN" sz="1200" kern="1200" dirty="0">
                    <a:solidFill>
                      <a:schemeClr val="tx1"/>
                    </a:solidFill>
                    <a:effectLst/>
                    <a:latin typeface="+mn-lt"/>
                    <a:ea typeface="+mn-ea"/>
                    <a:cs typeface="+mn-cs"/>
                  </a:rPr>
                  <a:t>z=</a:t>
                </a:r>
                <a:r>
                  <a:rPr lang="en" altLang="zh-CN" sz="1200" kern="1200" dirty="0" err="1">
                    <a:solidFill>
                      <a:schemeClr val="tx1"/>
                    </a:solidFill>
                    <a:effectLst/>
                    <a:latin typeface="+mn-lt"/>
                    <a:ea typeface="+mn-ea"/>
                    <a:cs typeface="+mn-cs"/>
                  </a:rPr>
                  <a:t>x+y</a:t>
                </a:r>
                <a:r>
                  <a:rPr lang="zh-CN" altLang="en"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x</a:t>
                </a:r>
                <a:r>
                  <a:rPr lang="zh-CN" altLang="en-US" sz="1200" kern="1200" dirty="0">
                    <a:solidFill>
                      <a:schemeClr val="tx1"/>
                    </a:solidFill>
                    <a:effectLst/>
                    <a:latin typeface="+mn-lt"/>
                    <a:ea typeface="+mn-ea"/>
                    <a:cs typeface="+mn-cs"/>
                  </a:rPr>
                  <a:t>表示确实在区块中的交易数，而</a:t>
                </a:r>
                <a:r>
                  <a:rPr lang="en" altLang="zh-CN" sz="1200" kern="1200" dirty="0">
                    <a:solidFill>
                      <a:schemeClr val="tx1"/>
                    </a:solidFill>
                    <a:effectLst/>
                    <a:latin typeface="+mn-lt"/>
                    <a:ea typeface="+mn-ea"/>
                    <a:cs typeface="+mn-cs"/>
                  </a:rPr>
                  <a:t>y</a:t>
                </a:r>
                <a:r>
                  <a:rPr lang="zh-CN" altLang="en-US" sz="1200" kern="1200" dirty="0">
                    <a:solidFill>
                      <a:schemeClr val="tx1"/>
                    </a:solidFill>
                    <a:effectLst/>
                    <a:latin typeface="+mn-lt"/>
                    <a:ea typeface="+mn-ea"/>
                    <a:cs typeface="+mn-cs"/>
                  </a:rPr>
                  <a:t>表示误报的交易数，且误报率为</a:t>
                </a:r>
                <a:r>
                  <a:rPr lang="en" altLang="zh-CN" sz="1200" kern="1200" dirty="0" err="1">
                    <a:solidFill>
                      <a:schemeClr val="tx1"/>
                    </a:solidFill>
                    <a:effectLst/>
                    <a:latin typeface="+mn-lt"/>
                    <a:ea typeface="+mn-ea"/>
                    <a:cs typeface="+mn-cs"/>
                  </a:rPr>
                  <a:t>f_S</a:t>
                </a:r>
                <a:r>
                  <a:rPr lang="zh-CN" altLang="e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则</a:t>
                </a:r>
                <a:r>
                  <a:rPr lang="en" altLang="zh-CN" sz="1200" kern="1200" dirty="0">
                    <a:solidFill>
                      <a:schemeClr val="tx1"/>
                    </a:solidFill>
                    <a:effectLst/>
                    <a:latin typeface="+mn-lt"/>
                    <a:ea typeface="+mn-ea"/>
                    <a:cs typeface="+mn-cs"/>
                  </a:rPr>
                  <a:t>y^*≥y</a:t>
                </a:r>
                <a:r>
                  <a:rPr lang="zh-CN" altLang="en-US" sz="1200" kern="1200" dirty="0">
                    <a:solidFill>
                      <a:schemeClr val="tx1"/>
                    </a:solidFill>
                    <a:effectLst/>
                    <a:latin typeface="+mn-lt"/>
                    <a:ea typeface="+mn-ea"/>
                    <a:cs typeface="+mn-cs"/>
                  </a:rPr>
                  <a:t>概率至少为</a:t>
                </a:r>
                <a:r>
                  <a:rPr lang="el-GR" altLang="zh-CN" sz="1200" kern="1200" dirty="0">
                    <a:solidFill>
                      <a:schemeClr val="tx1"/>
                    </a:solidFill>
                    <a:effectLst/>
                    <a:latin typeface="+mn-lt"/>
                    <a:ea typeface="+mn-ea"/>
                    <a:cs typeface="+mn-cs"/>
                  </a:rPr>
                  <a:t>β</a:t>
                </a:r>
                <a:r>
                  <a:rPr lang="zh-CN" altLang="el-GR"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当且仅当</a:t>
                </a:r>
                <a:r>
                  <a:rPr lang="zh-CN" altLang="zh-CN" sz="1200" kern="1200" dirty="0">
                    <a:solidFill>
                      <a:schemeClr val="tx1"/>
                    </a:solidFill>
                    <a:effectLst/>
                    <a:latin typeface="+mn-lt"/>
                    <a:ea typeface="+mn-ea"/>
                    <a:cs typeface="+mn-cs"/>
                  </a:rPr>
                  <a:t>，当且仅当</a:t>
                </a:r>
                <a:r>
                  <a:rPr lang="zh-CN" altLang="en-US" sz="1200" kern="1200" dirty="0">
                    <a:solidFill>
                      <a:schemeClr val="tx1"/>
                    </a:solidFill>
                    <a:effectLst/>
                    <a:latin typeface="+mn-lt"/>
                    <a:ea typeface="+mn-ea"/>
                    <a:cs typeface="+mn-cs"/>
                  </a:rPr>
                  <a:t>（），其中（）（）</a:t>
                </a:r>
                <a:endParaRPr lang="zh-CN" altLang="zh-CN" sz="120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我们假定</a:t>
                </a:r>
                <a:r>
                  <a:rPr lang="el-GR" altLang="zh-CN" sz="1200" i="0" dirty="0">
                    <a:latin typeface="Cambria Math" panose="02040503050406030204" pitchFamily="18" charset="0"/>
                    <a:cs typeface="Arial"/>
                  </a:rPr>
                  <a:t>𝛿</a:t>
                </a:r>
                <a:r>
                  <a:rPr lang="en-US" altLang="zh-CN" sz="1200" kern="1200" dirty="0">
                    <a:solidFill>
                      <a:schemeClr val="tx1"/>
                    </a:solidFill>
                    <a:effectLst/>
                    <a:latin typeface="+mn-lt"/>
                    <a:ea typeface="+mn-ea"/>
                    <a:cs typeface="+mn-cs"/>
                  </a:rPr>
                  <a:t>=0</a:t>
                </a:r>
                <a:r>
                  <a:rPr lang="zh-CN" altLang="en-US" sz="1200" kern="1200" dirty="0">
                    <a:solidFill>
                      <a:schemeClr val="tx1"/>
                    </a:solidFill>
                    <a:effectLst/>
                    <a:latin typeface="+mn-lt"/>
                    <a:ea typeface="+mn-ea"/>
                    <a:cs typeface="+mn-cs"/>
                  </a:rPr>
                  <a:t>，并对</a:t>
                </a:r>
                <a:r>
                  <a:rPr lang="en-US" altLang="zh-CN" sz="1200" kern="1200" dirty="0">
                    <a:solidFill>
                      <a:schemeClr val="tx1"/>
                    </a:solidFill>
                    <a:effectLst/>
                    <a:latin typeface="+mn-lt"/>
                    <a:ea typeface="+mn-ea"/>
                    <a:cs typeface="+mn-cs"/>
                  </a:rPr>
                  <a:t>T</a:t>
                </a:r>
                <a:r>
                  <a:rPr lang="zh-CN" altLang="en-US" sz="1200" kern="1200" dirty="0">
                    <a:solidFill>
                      <a:schemeClr val="tx1"/>
                    </a:solidFill>
                    <a:effectLst/>
                    <a:latin typeface="+mn-lt"/>
                    <a:ea typeface="+mn-ea"/>
                    <a:cs typeface="+mn-cs"/>
                  </a:rPr>
                  <a:t>求导求解最小值可得（），这个</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是对最小值的一个比较好的近似，并且精确值是很难计算的。同时，</a:t>
                </a:r>
                <a:r>
                  <a:rPr lang="en-US" altLang="zh-CN" sz="1200" kern="1200" dirty="0">
                    <a:solidFill>
                      <a:schemeClr val="tx1"/>
                    </a:solidFill>
                    <a:effectLst/>
                    <a:latin typeface="+mn-lt"/>
                    <a:ea typeface="+mn-ea"/>
                    <a:cs typeface="+mn-cs"/>
                  </a:rPr>
                  <a:t>Bloom filter</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IBLT</a:t>
                </a:r>
                <a:r>
                  <a:rPr lang="zh-CN" altLang="zh-CN" sz="1200" kern="1200" dirty="0">
                    <a:solidFill>
                      <a:schemeClr val="tx1"/>
                    </a:solidFill>
                    <a:effectLst/>
                    <a:latin typeface="+mn-lt"/>
                    <a:ea typeface="+mn-ea"/>
                    <a:cs typeface="+mn-cs"/>
                  </a:rPr>
                  <a:t>的实现需要使用非连续上限函数，因此只有当</a:t>
                </a:r>
                <a:r>
                  <a:rPr lang="en-US" altLang="zh-CN" sz="1200" kern="1200" dirty="0">
                    <a:solidFill>
                      <a:schemeClr val="tx1"/>
                    </a:solidFill>
                    <a:effectLst/>
                    <a:latin typeface="+mn-lt"/>
                    <a:ea typeface="+mn-ea"/>
                    <a:cs typeface="+mn-cs"/>
                  </a:rPr>
                  <a:t>a&gt;100</a:t>
                </a:r>
                <a:r>
                  <a:rPr lang="zh-CN" altLang="zh-CN" sz="1200" kern="1200" dirty="0">
                    <a:solidFill>
                      <a:schemeClr val="tx1"/>
                    </a:solidFill>
                    <a:effectLst/>
                    <a:latin typeface="+mn-lt"/>
                    <a:ea typeface="+mn-ea"/>
                    <a:cs typeface="+mn-cs"/>
                  </a:rPr>
                  <a:t>时，</a:t>
                </a:r>
                <a:r>
                  <a:rPr lang="zh-CN" altLang="en-US" sz="1200" kern="1200" dirty="0">
                    <a:solidFill>
                      <a:schemeClr val="tx1"/>
                    </a:solidFill>
                    <a:effectLst/>
                    <a:latin typeface="+mn-lt"/>
                    <a:ea typeface="+mn-ea"/>
                    <a:cs typeface="+mn-cs"/>
                  </a:rPr>
                  <a:t>这个</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才是有效的；否则</a:t>
                </a:r>
                <a:r>
                  <a:rPr lang="zh-CN" altLang="zh-CN" sz="1200" kern="1200">
                    <a:solidFill>
                      <a:schemeClr val="tx1"/>
                    </a:solidFill>
                    <a:effectLst/>
                    <a:latin typeface="+mn-lt"/>
                    <a:ea typeface="+mn-ea"/>
                    <a:cs typeface="+mn-cs"/>
                  </a:rPr>
                  <a:t>由</a:t>
                </a:r>
                <a:r>
                  <a:rPr lang="zh-CN" altLang="en-US" sz="1200" kern="1200">
                    <a:solidFill>
                      <a:schemeClr val="tx1"/>
                    </a:solidFill>
                    <a:effectLst/>
                    <a:latin typeface="+mn-lt"/>
                    <a:ea typeface="+mn-ea"/>
                    <a:cs typeface="+mn-cs"/>
                  </a:rPr>
                  <a:t>这种情况</a:t>
                </a:r>
                <a:r>
                  <a:rPr lang="zh-CN" altLang="zh-CN" sz="1200" kern="1200">
                    <a:solidFill>
                      <a:schemeClr val="tx1"/>
                    </a:solidFill>
                    <a:effectLst/>
                    <a:latin typeface="+mn-lt"/>
                    <a:ea typeface="+mn-ea"/>
                    <a:cs typeface="+mn-cs"/>
                  </a:rPr>
                  <a:t>计算</a:t>
                </a:r>
                <a:r>
                  <a:rPr lang="zh-CN" altLang="zh-CN" sz="1200" kern="1200" dirty="0">
                    <a:solidFill>
                      <a:schemeClr val="tx1"/>
                    </a:solidFill>
                    <a:effectLst/>
                    <a:latin typeface="+mn-lt"/>
                    <a:ea typeface="+mn-ea"/>
                    <a:cs typeface="+mn-cs"/>
                  </a:rPr>
                  <a:t>出来的最小值</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将比实际最小值大约</a:t>
                </a:r>
                <a:r>
                  <a:rPr lang="en-US" altLang="zh-CN" sz="1200" kern="1200" dirty="0">
                    <a:solidFill>
                      <a:schemeClr val="tx1"/>
                    </a:solidFill>
                    <a:effectLst/>
                    <a:latin typeface="+mn-lt"/>
                    <a:ea typeface="+mn-ea"/>
                    <a:cs typeface="+mn-cs"/>
                  </a:rPr>
                  <a:t>20%</a:t>
                </a:r>
                <a:r>
                  <a:rPr lang="zh-CN" altLang="zh-CN" sz="1200" kern="1200" dirty="0">
                    <a:solidFill>
                      <a:schemeClr val="tx1"/>
                    </a:solidFill>
                    <a:effectLst/>
                    <a:latin typeface="+mn-lt"/>
                    <a:ea typeface="+mn-ea"/>
                    <a:cs typeface="+mn-cs"/>
                  </a:rPr>
                  <a:t>。为了实现最佳的性能，还需要做额外一步操作。如果由方程</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计算出来的</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值小于</a:t>
                </a:r>
                <a:r>
                  <a:rPr lang="en-US" altLang="zh-CN" sz="1200" kern="1200" dirty="0">
                    <a:solidFill>
                      <a:schemeClr val="tx1"/>
                    </a:solidFill>
                    <a:effectLst/>
                    <a:latin typeface="+mn-lt"/>
                    <a:ea typeface="+mn-ea"/>
                    <a:cs typeface="+mn-cs"/>
                  </a:rPr>
                  <a:t>100</a:t>
                </a:r>
                <a:r>
                  <a:rPr lang="zh-CN" altLang="zh-CN" sz="1200" kern="1200" dirty="0">
                    <a:solidFill>
                      <a:schemeClr val="tx1"/>
                    </a:solidFill>
                    <a:effectLst/>
                    <a:latin typeface="+mn-lt"/>
                    <a:ea typeface="+mn-ea"/>
                    <a:cs typeface="+mn-cs"/>
                  </a:rPr>
                  <a:t>，则需要使用精确的上限函数计算它的值，并与所有</a:t>
                </a:r>
                <a:r>
                  <a:rPr lang="en-US" altLang="zh-CN" sz="1200" kern="1200" dirty="0">
                    <a:solidFill>
                      <a:schemeClr val="tx1"/>
                    </a:solidFill>
                    <a:effectLst/>
                    <a:latin typeface="+mn-lt"/>
                    <a:ea typeface="+mn-ea"/>
                    <a:cs typeface="+mn-cs"/>
                  </a:rPr>
                  <a:t>a&lt;100</a:t>
                </a:r>
                <a:r>
                  <a:rPr lang="zh-CN" altLang="zh-CN" sz="1200" kern="1200" dirty="0">
                    <a:solidFill>
                      <a:schemeClr val="tx1"/>
                    </a:solidFill>
                    <a:effectLst/>
                    <a:latin typeface="+mn-lt"/>
                    <a:ea typeface="+mn-ea"/>
                    <a:cs typeface="+mn-cs"/>
                  </a:rPr>
                  <a:t>的情况进行比较。</a:t>
                </a:r>
              </a:p>
            </p:txBody>
          </p:sp>
        </mc:Fallback>
      </mc:AlternateContent>
      <p:sp>
        <p:nvSpPr>
          <p:cNvPr id="4" name="灯片编号占位符 3"/>
          <p:cNvSpPr>
            <a:spLocks noGrp="1"/>
          </p:cNvSpPr>
          <p:nvPr>
            <p:ph type="sldNum" sz="quarter" idx="5"/>
          </p:nvPr>
        </p:nvSpPr>
        <p:spPr/>
        <p:txBody>
          <a:bodyPr/>
          <a:lstStyle/>
          <a:p>
            <a:fld id="{B8EDFCF6-1F13-644C-AE9C-0907E741A9B3}" type="slidenum">
              <a:rPr kumimoji="1" lang="zh-CN" altLang="en-US" smtClean="0"/>
              <a:t>44</a:t>
            </a:fld>
            <a:endParaRPr kumimoji="1" lang="zh-CN" altLang="en-US"/>
          </a:p>
        </p:txBody>
      </p:sp>
    </p:spTree>
    <p:extLst>
      <p:ext uri="{BB962C8B-B14F-4D97-AF65-F5344CB8AC3E}">
        <p14:creationId xmlns:p14="http://schemas.microsoft.com/office/powerpoint/2010/main" val="17499118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我们来介绍定理</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，我们通过将引理</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应用在</a:t>
                </a:r>
                <a:r>
                  <a:rPr lang="en-US" altLang="zh-CN" sz="1200" kern="1200" dirty="0">
                    <a:solidFill>
                      <a:schemeClr val="tx1"/>
                    </a:solidFill>
                    <a:effectLst/>
                    <a:latin typeface="+mn-lt"/>
                    <a:ea typeface="+mn-ea"/>
                    <a:cs typeface="+mn-cs"/>
                  </a:rPr>
                  <a:t>Y</a:t>
                </a:r>
                <a:r>
                  <a:rPr lang="zh-CN" altLang="en-US" sz="1200" kern="1200" dirty="0">
                    <a:solidFill>
                      <a:schemeClr val="tx1"/>
                    </a:solidFill>
                    <a:effectLst/>
                    <a:latin typeface="+mn-lt"/>
                    <a:ea typeface="+mn-ea"/>
                    <a:cs typeface="+mn-cs"/>
                  </a:rPr>
                  <a:t>的</a:t>
                </a:r>
                <a:r>
                  <a:rPr lang="en-US" altLang="zh-CN" sz="1200" kern="1200" dirty="0">
                    <a:solidFill>
                      <a:schemeClr val="tx1"/>
                    </a:solidFill>
                    <a:effectLst/>
                    <a:latin typeface="+mn-lt"/>
                    <a:ea typeface="+mn-ea"/>
                    <a:cs typeface="+mn-cs"/>
                  </a:rPr>
                  <a:t>m-x</a:t>
                </a:r>
                <a:r>
                  <a:rPr lang="zh-CN" altLang="en-US" sz="1200" kern="1200" dirty="0">
                    <a:solidFill>
                      <a:schemeClr val="tx1"/>
                    </a:solidFill>
                    <a:effectLst/>
                    <a:latin typeface="+mn-lt"/>
                    <a:ea typeface="+mn-ea"/>
                    <a:cs typeface="+mn-cs"/>
                  </a:rPr>
                  <a:t>*伯努利分布，可以得到（），这个非常显然</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当</a:t>
                </a:r>
                <a:r>
                  <a:rPr lang="el-GR" altLang="zh-CN" sz="1200" kern="1200" dirty="0">
                    <a:solidFill>
                      <a:schemeClr val="tx1"/>
                    </a:solidFill>
                    <a:effectLst/>
                    <a:latin typeface="+mn-lt"/>
                    <a:ea typeface="+mn-ea"/>
                    <a:cs typeface="+mn-cs"/>
                  </a:rPr>
                  <a:t>δ≥0</a:t>
                </a:r>
                <a:r>
                  <a:rPr lang="zh-CN" altLang="en-US" sz="1200" kern="1200" dirty="0">
                    <a:solidFill>
                      <a:schemeClr val="tx1"/>
                    </a:solidFill>
                    <a:effectLst/>
                    <a:latin typeface="+mn-lt"/>
                    <a:ea typeface="+mn-ea"/>
                    <a:cs typeface="+mn-cs"/>
                  </a:rPr>
                  <a:t>时，我们选择</a:t>
                </a:r>
                <a:r>
                  <a:rPr lang="en-US" altLang="zh-CN" sz="1200" kern="1200" dirty="0">
                    <a:solidFill>
                      <a:schemeClr val="tx1"/>
                    </a:solidFill>
                    <a:effectLst/>
                    <a:latin typeface="+mn-lt"/>
                    <a:ea typeface="+mn-ea"/>
                    <a:cs typeface="+mn-cs"/>
                  </a:rPr>
                  <a:t>0 &lt;</a:t>
                </a:r>
                <a:r>
                  <a:rPr lang="el-GR" altLang="zh-CN" sz="1200" kern="1200" dirty="0">
                    <a:solidFill>
                      <a:schemeClr val="tx1"/>
                    </a:solidFill>
                    <a:effectLst/>
                    <a:latin typeface="+mn-lt"/>
                    <a:ea typeface="+mn-ea"/>
                    <a:cs typeface="+mn-cs"/>
                  </a:rPr>
                  <a:t>β&lt;1</a:t>
                </a:r>
                <a:r>
                  <a:rPr lang="zh-CN" altLang="el-GR"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为了具有较高的可能性，我们寻求不等式右边的反码。然后使用可得（），其中（）</a:t>
                </a:r>
                <a:endParaRPr lang="zh-CN" altLang="zh-CN" sz="120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我们假定</a:t>
                </a:r>
                <a:r>
                  <a:rPr lang="el-GR" altLang="zh-CN" sz="1200" i="0" dirty="0">
                    <a:latin typeface="Cambria Math" panose="02040503050406030204" pitchFamily="18" charset="0"/>
                    <a:cs typeface="Arial"/>
                  </a:rPr>
                  <a:t>𝛿</a:t>
                </a:r>
                <a:r>
                  <a:rPr lang="en-US" altLang="zh-CN" sz="1200" kern="1200" dirty="0">
                    <a:solidFill>
                      <a:schemeClr val="tx1"/>
                    </a:solidFill>
                    <a:effectLst/>
                    <a:latin typeface="+mn-lt"/>
                    <a:ea typeface="+mn-ea"/>
                    <a:cs typeface="+mn-cs"/>
                  </a:rPr>
                  <a:t>=0</a:t>
                </a:r>
                <a:r>
                  <a:rPr lang="zh-CN" altLang="en-US" sz="1200" kern="1200" dirty="0">
                    <a:solidFill>
                      <a:schemeClr val="tx1"/>
                    </a:solidFill>
                    <a:effectLst/>
                    <a:latin typeface="+mn-lt"/>
                    <a:ea typeface="+mn-ea"/>
                    <a:cs typeface="+mn-cs"/>
                  </a:rPr>
                  <a:t>，并对</a:t>
                </a:r>
                <a:r>
                  <a:rPr lang="en-US" altLang="zh-CN" sz="1200" kern="1200" dirty="0">
                    <a:solidFill>
                      <a:schemeClr val="tx1"/>
                    </a:solidFill>
                    <a:effectLst/>
                    <a:latin typeface="+mn-lt"/>
                    <a:ea typeface="+mn-ea"/>
                    <a:cs typeface="+mn-cs"/>
                  </a:rPr>
                  <a:t>T</a:t>
                </a:r>
                <a:r>
                  <a:rPr lang="zh-CN" altLang="en-US" sz="1200" kern="1200" dirty="0">
                    <a:solidFill>
                      <a:schemeClr val="tx1"/>
                    </a:solidFill>
                    <a:effectLst/>
                    <a:latin typeface="+mn-lt"/>
                    <a:ea typeface="+mn-ea"/>
                    <a:cs typeface="+mn-cs"/>
                  </a:rPr>
                  <a:t>求导求解最小值可得（），这个</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是对最小值的一个比较好的近似，并且精确值是很难计算的。同时，</a:t>
                </a:r>
                <a:r>
                  <a:rPr lang="en-US" altLang="zh-CN" sz="1200" kern="1200" dirty="0">
                    <a:solidFill>
                      <a:schemeClr val="tx1"/>
                    </a:solidFill>
                    <a:effectLst/>
                    <a:latin typeface="+mn-lt"/>
                    <a:ea typeface="+mn-ea"/>
                    <a:cs typeface="+mn-cs"/>
                  </a:rPr>
                  <a:t>Bloom filter</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IBLT</a:t>
                </a:r>
                <a:r>
                  <a:rPr lang="zh-CN" altLang="zh-CN" sz="1200" kern="1200" dirty="0">
                    <a:solidFill>
                      <a:schemeClr val="tx1"/>
                    </a:solidFill>
                    <a:effectLst/>
                    <a:latin typeface="+mn-lt"/>
                    <a:ea typeface="+mn-ea"/>
                    <a:cs typeface="+mn-cs"/>
                  </a:rPr>
                  <a:t>的实现需要使用非连续上限函数，因此只有当</a:t>
                </a:r>
                <a:r>
                  <a:rPr lang="en-US" altLang="zh-CN" sz="1200" kern="1200" dirty="0">
                    <a:solidFill>
                      <a:schemeClr val="tx1"/>
                    </a:solidFill>
                    <a:effectLst/>
                    <a:latin typeface="+mn-lt"/>
                    <a:ea typeface="+mn-ea"/>
                    <a:cs typeface="+mn-cs"/>
                  </a:rPr>
                  <a:t>a&gt;100</a:t>
                </a:r>
                <a:r>
                  <a:rPr lang="zh-CN" altLang="zh-CN" sz="1200" kern="1200" dirty="0">
                    <a:solidFill>
                      <a:schemeClr val="tx1"/>
                    </a:solidFill>
                    <a:effectLst/>
                    <a:latin typeface="+mn-lt"/>
                    <a:ea typeface="+mn-ea"/>
                    <a:cs typeface="+mn-cs"/>
                  </a:rPr>
                  <a:t>时，</a:t>
                </a:r>
                <a:r>
                  <a:rPr lang="zh-CN" altLang="en-US" sz="1200" kern="1200" dirty="0">
                    <a:solidFill>
                      <a:schemeClr val="tx1"/>
                    </a:solidFill>
                    <a:effectLst/>
                    <a:latin typeface="+mn-lt"/>
                    <a:ea typeface="+mn-ea"/>
                    <a:cs typeface="+mn-cs"/>
                  </a:rPr>
                  <a:t>这个</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才是有效的；否则</a:t>
                </a:r>
                <a:r>
                  <a:rPr lang="zh-CN" altLang="zh-CN" sz="1200" kern="1200">
                    <a:solidFill>
                      <a:schemeClr val="tx1"/>
                    </a:solidFill>
                    <a:effectLst/>
                    <a:latin typeface="+mn-lt"/>
                    <a:ea typeface="+mn-ea"/>
                    <a:cs typeface="+mn-cs"/>
                  </a:rPr>
                  <a:t>由</a:t>
                </a:r>
                <a:r>
                  <a:rPr lang="zh-CN" altLang="en-US" sz="1200" kern="1200">
                    <a:solidFill>
                      <a:schemeClr val="tx1"/>
                    </a:solidFill>
                    <a:effectLst/>
                    <a:latin typeface="+mn-lt"/>
                    <a:ea typeface="+mn-ea"/>
                    <a:cs typeface="+mn-cs"/>
                  </a:rPr>
                  <a:t>这种情况</a:t>
                </a:r>
                <a:r>
                  <a:rPr lang="zh-CN" altLang="zh-CN" sz="1200" kern="1200">
                    <a:solidFill>
                      <a:schemeClr val="tx1"/>
                    </a:solidFill>
                    <a:effectLst/>
                    <a:latin typeface="+mn-lt"/>
                    <a:ea typeface="+mn-ea"/>
                    <a:cs typeface="+mn-cs"/>
                  </a:rPr>
                  <a:t>计算</a:t>
                </a:r>
                <a:r>
                  <a:rPr lang="zh-CN" altLang="zh-CN" sz="1200" kern="1200" dirty="0">
                    <a:solidFill>
                      <a:schemeClr val="tx1"/>
                    </a:solidFill>
                    <a:effectLst/>
                    <a:latin typeface="+mn-lt"/>
                    <a:ea typeface="+mn-ea"/>
                    <a:cs typeface="+mn-cs"/>
                  </a:rPr>
                  <a:t>出来的最小值</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将比实际最小值大约</a:t>
                </a:r>
                <a:r>
                  <a:rPr lang="en-US" altLang="zh-CN" sz="1200" kern="1200" dirty="0">
                    <a:solidFill>
                      <a:schemeClr val="tx1"/>
                    </a:solidFill>
                    <a:effectLst/>
                    <a:latin typeface="+mn-lt"/>
                    <a:ea typeface="+mn-ea"/>
                    <a:cs typeface="+mn-cs"/>
                  </a:rPr>
                  <a:t>20%</a:t>
                </a:r>
                <a:r>
                  <a:rPr lang="zh-CN" altLang="zh-CN" sz="1200" kern="1200" dirty="0">
                    <a:solidFill>
                      <a:schemeClr val="tx1"/>
                    </a:solidFill>
                    <a:effectLst/>
                    <a:latin typeface="+mn-lt"/>
                    <a:ea typeface="+mn-ea"/>
                    <a:cs typeface="+mn-cs"/>
                  </a:rPr>
                  <a:t>。为了实现最佳的性能，还需要做额外一步操作。如果由方程</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计算出来的</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值小于</a:t>
                </a:r>
                <a:r>
                  <a:rPr lang="en-US" altLang="zh-CN" sz="1200" kern="1200" dirty="0">
                    <a:solidFill>
                      <a:schemeClr val="tx1"/>
                    </a:solidFill>
                    <a:effectLst/>
                    <a:latin typeface="+mn-lt"/>
                    <a:ea typeface="+mn-ea"/>
                    <a:cs typeface="+mn-cs"/>
                  </a:rPr>
                  <a:t>100</a:t>
                </a:r>
                <a:r>
                  <a:rPr lang="zh-CN" altLang="zh-CN" sz="1200" kern="1200" dirty="0">
                    <a:solidFill>
                      <a:schemeClr val="tx1"/>
                    </a:solidFill>
                    <a:effectLst/>
                    <a:latin typeface="+mn-lt"/>
                    <a:ea typeface="+mn-ea"/>
                    <a:cs typeface="+mn-cs"/>
                  </a:rPr>
                  <a:t>，则需要使用精确的上限函数计算它的值，并与所有</a:t>
                </a:r>
                <a:r>
                  <a:rPr lang="en-US" altLang="zh-CN" sz="1200" kern="1200" dirty="0">
                    <a:solidFill>
                      <a:schemeClr val="tx1"/>
                    </a:solidFill>
                    <a:effectLst/>
                    <a:latin typeface="+mn-lt"/>
                    <a:ea typeface="+mn-ea"/>
                    <a:cs typeface="+mn-cs"/>
                  </a:rPr>
                  <a:t>a&lt;100</a:t>
                </a:r>
                <a:r>
                  <a:rPr lang="zh-CN" altLang="zh-CN" sz="1200" kern="1200" dirty="0">
                    <a:solidFill>
                      <a:schemeClr val="tx1"/>
                    </a:solidFill>
                    <a:effectLst/>
                    <a:latin typeface="+mn-lt"/>
                    <a:ea typeface="+mn-ea"/>
                    <a:cs typeface="+mn-cs"/>
                  </a:rPr>
                  <a:t>的情况进行比较。</a:t>
                </a:r>
              </a:p>
            </p:txBody>
          </p:sp>
        </mc:Fallback>
      </mc:AlternateContent>
      <p:sp>
        <p:nvSpPr>
          <p:cNvPr id="4" name="灯片编号占位符 3"/>
          <p:cNvSpPr>
            <a:spLocks noGrp="1"/>
          </p:cNvSpPr>
          <p:nvPr>
            <p:ph type="sldNum" sz="quarter" idx="5"/>
          </p:nvPr>
        </p:nvSpPr>
        <p:spPr/>
        <p:txBody>
          <a:bodyPr/>
          <a:lstStyle/>
          <a:p>
            <a:fld id="{B8EDFCF6-1F13-644C-AE9C-0907E741A9B3}" type="slidenum">
              <a:rPr kumimoji="1" lang="zh-CN" altLang="en-US" smtClean="0"/>
              <a:t>45</a:t>
            </a:fld>
            <a:endParaRPr kumimoji="1" lang="zh-CN" altLang="en-US"/>
          </a:p>
        </p:txBody>
      </p:sp>
    </p:spTree>
    <p:extLst>
      <p:ext uri="{BB962C8B-B14F-4D97-AF65-F5344CB8AC3E}">
        <p14:creationId xmlns:p14="http://schemas.microsoft.com/office/powerpoint/2010/main" val="27442201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由于</a:t>
                </a:r>
                <a:r>
                  <a:rPr lang="en" altLang="zh-CN" sz="1200" kern="1200" dirty="0">
                    <a:solidFill>
                      <a:schemeClr val="tx1"/>
                    </a:solidFill>
                    <a:effectLst/>
                    <a:latin typeface="+mn-lt"/>
                    <a:ea typeface="+mn-ea"/>
                    <a:cs typeface="+mn-cs"/>
                  </a:rPr>
                  <a:t>x ∗≤x</a:t>
                </a:r>
                <a:r>
                  <a:rPr lang="zh-CN" altLang="en-US" sz="1200" kern="1200" dirty="0">
                    <a:solidFill>
                      <a:schemeClr val="tx1"/>
                    </a:solidFill>
                    <a:effectLst/>
                    <a:latin typeface="+mn-lt"/>
                    <a:ea typeface="+mn-ea"/>
                    <a:cs typeface="+mn-cs"/>
                  </a:rPr>
                  <a:t>具有</a:t>
                </a:r>
                <a:r>
                  <a:rPr lang="el-GR" altLang="zh-CN" sz="1200" kern="1200" dirty="0">
                    <a:solidFill>
                      <a:schemeClr val="tx1"/>
                    </a:solidFill>
                    <a:effectLst/>
                    <a:latin typeface="+mn-lt"/>
                    <a:ea typeface="+mn-ea"/>
                    <a:cs typeface="+mn-cs"/>
                  </a:rPr>
                  <a:t>β</a:t>
                </a:r>
                <a:r>
                  <a:rPr lang="zh-CN" altLang="en-US" sz="1200" kern="1200" dirty="0">
                    <a:solidFill>
                      <a:schemeClr val="tx1"/>
                    </a:solidFill>
                    <a:effectLst/>
                    <a:latin typeface="+mn-lt"/>
                    <a:ea typeface="+mn-ea"/>
                    <a:cs typeface="+mn-cs"/>
                  </a:rPr>
                  <a:t>保证，因此得出</a:t>
                </a:r>
                <a:r>
                  <a:rPr lang="en" altLang="zh-CN" sz="1200" kern="1200" dirty="0">
                    <a:solidFill>
                      <a:schemeClr val="tx1"/>
                    </a:solidFill>
                    <a:effectLst/>
                    <a:latin typeface="+mn-lt"/>
                    <a:ea typeface="+mn-ea"/>
                    <a:cs typeface="+mn-cs"/>
                  </a:rPr>
                  <a:t>y ∗</a:t>
                </a:r>
                <a:r>
                  <a:rPr lang="zh-CN" altLang="en-US" sz="1200" kern="1200" dirty="0">
                    <a:solidFill>
                      <a:schemeClr val="tx1"/>
                    </a:solidFill>
                    <a:effectLst/>
                    <a:latin typeface="+mn-lt"/>
                    <a:ea typeface="+mn-ea"/>
                    <a:cs typeface="+mn-cs"/>
                  </a:rPr>
                  <a:t>也限制了</a:t>
                </a:r>
                <a:r>
                  <a:rPr lang="en" altLang="zh-CN" sz="1200" kern="1200" dirty="0">
                    <a:solidFill>
                      <a:schemeClr val="tx1"/>
                    </a:solidFill>
                    <a:effectLst/>
                    <a:latin typeface="+mn-lt"/>
                    <a:ea typeface="+mn-ea"/>
                    <a:cs typeface="+mn-cs"/>
                  </a:rPr>
                  <a:t>m − x </a:t>
                </a:r>
                <a:r>
                  <a:rPr lang="zh-CN" altLang="en" sz="1200" kern="1200" dirty="0">
                    <a:solidFill>
                      <a:schemeClr val="tx1"/>
                    </a:solidFill>
                    <a:effectLst/>
                    <a:latin typeface="+mn-lt"/>
                    <a:ea typeface="+mn-ea"/>
                    <a:cs typeface="+mn-cs"/>
                  </a:rPr>
                  <a:t>重</a:t>
                </a:r>
                <a:r>
                  <a:rPr lang="zh-CN" altLang="en-US" sz="1200" kern="1200" dirty="0">
                    <a:solidFill>
                      <a:schemeClr val="tx1"/>
                    </a:solidFill>
                    <a:effectLst/>
                    <a:latin typeface="+mn-lt"/>
                    <a:ea typeface="+mn-ea"/>
                    <a:cs typeface="+mn-cs"/>
                  </a:rPr>
                  <a:t>伯努利试验的总和，其中（）。对于任何</a:t>
                </a:r>
                <a:r>
                  <a:rPr lang="el-GR" altLang="zh-CN" sz="1200" kern="1200" dirty="0">
                    <a:solidFill>
                      <a:schemeClr val="tx1"/>
                    </a:solidFill>
                    <a:effectLst/>
                    <a:latin typeface="+mn-lt"/>
                    <a:ea typeface="+mn-ea"/>
                    <a:cs typeface="+mn-cs"/>
                  </a:rPr>
                  <a:t>δ≥0</a:t>
                </a:r>
                <a:r>
                  <a:rPr lang="zh-CN" altLang="en-US" sz="1200" kern="1200" dirty="0">
                    <a:solidFill>
                      <a:schemeClr val="tx1"/>
                    </a:solidFill>
                    <a:effectLst/>
                    <a:latin typeface="+mn-lt"/>
                    <a:ea typeface="+mn-ea"/>
                    <a:cs typeface="+mn-cs"/>
                  </a:rPr>
                  <a:t>且</a:t>
                </a:r>
                <a:r>
                  <a:rPr lang="en" altLang="zh-CN" sz="1200" kern="1200" dirty="0">
                    <a:solidFill>
                      <a:schemeClr val="tx1"/>
                    </a:solidFill>
                    <a:effectLst/>
                    <a:latin typeface="+mn-lt"/>
                    <a:ea typeface="+mn-ea"/>
                    <a:cs typeface="+mn-cs"/>
                  </a:rPr>
                  <a:t>m&gt; 0</a:t>
                </a:r>
                <a:r>
                  <a:rPr lang="zh-CN" altLang="en-US" sz="1200" kern="1200" dirty="0">
                    <a:solidFill>
                      <a:schemeClr val="tx1"/>
                    </a:solidFill>
                    <a:effectLst/>
                    <a:latin typeface="+mn-lt"/>
                    <a:ea typeface="+mn-ea"/>
                    <a:cs typeface="+mn-cs"/>
                  </a:rPr>
                  <a:t>的概率至少为</a:t>
                </a:r>
                <a:r>
                  <a:rPr lang="el-GR" altLang="zh-CN" sz="1200" kern="1200" dirty="0">
                    <a:solidFill>
                      <a:schemeClr val="tx1"/>
                    </a:solidFill>
                    <a:effectLst/>
                    <a:latin typeface="+mn-lt"/>
                    <a:ea typeface="+mn-ea"/>
                    <a:cs typeface="+mn-cs"/>
                  </a:rPr>
                  <a:t>β</a:t>
                </a:r>
                <a:r>
                  <a:rPr lang="zh-CN" altLang="el-GR" sz="1200" kern="1200" dirty="0">
                    <a:solidFill>
                      <a:schemeClr val="tx1"/>
                    </a:solidFill>
                    <a:effectLst/>
                    <a:latin typeface="+mn-lt"/>
                    <a:ea typeface="+mn-ea"/>
                    <a:cs typeface="+mn-cs"/>
                  </a:rPr>
                  <a:t>。</a:t>
                </a:r>
              </a:p>
              <a:p>
                <a:r>
                  <a:rPr lang="zh-CN" altLang="en-US" sz="1200" kern="1200" dirty="0">
                    <a:solidFill>
                      <a:schemeClr val="tx1"/>
                    </a:solidFill>
                    <a:effectLst/>
                    <a:latin typeface="+mn-lt"/>
                    <a:ea typeface="+mn-ea"/>
                    <a:cs typeface="+mn-cs"/>
                  </a:rPr>
                  <a:t>我们还根据经验验证了该定理，如图</a:t>
                </a:r>
                <a:r>
                  <a:rPr lang="en-US" altLang="zh-CN" sz="1200" kern="1200" dirty="0">
                    <a:solidFill>
                      <a:schemeClr val="tx1"/>
                    </a:solidFill>
                    <a:effectLst/>
                    <a:latin typeface="+mn-lt"/>
                    <a:ea typeface="+mn-ea"/>
                    <a:cs typeface="+mn-cs"/>
                  </a:rPr>
                  <a:t>20</a:t>
                </a:r>
                <a:r>
                  <a:rPr lang="zh-CN" altLang="en-US" sz="1200" kern="1200" dirty="0">
                    <a:solidFill>
                      <a:schemeClr val="tx1"/>
                    </a:solidFill>
                    <a:effectLst/>
                    <a:latin typeface="+mn-lt"/>
                    <a:ea typeface="+mn-ea"/>
                    <a:cs typeface="+mn-cs"/>
                  </a:rPr>
                  <a:t>所示，这里也不赘述。介绍完</a:t>
                </a:r>
                <a:r>
                  <a:rPr lang="en-US" altLang="zh-CN" sz="1200" kern="1200" dirty="0">
                    <a:solidFill>
                      <a:schemeClr val="tx1"/>
                    </a:solidFill>
                    <a:effectLst/>
                    <a:latin typeface="+mn-lt"/>
                    <a:ea typeface="+mn-ea"/>
                    <a:cs typeface="+mn-cs"/>
                  </a:rPr>
                  <a:t>Graphene</a:t>
                </a:r>
                <a:r>
                  <a:rPr lang="zh-CN" altLang="en-US" sz="1200" kern="1200" dirty="0">
                    <a:solidFill>
                      <a:schemeClr val="tx1"/>
                    </a:solidFill>
                    <a:effectLst/>
                    <a:latin typeface="+mn-lt"/>
                    <a:ea typeface="+mn-ea"/>
                    <a:cs typeface="+mn-cs"/>
                  </a:rPr>
                  <a:t>的两个协议后，作者还介绍了一种特殊情况，即</a:t>
                </a:r>
                <a:r>
                  <a:rPr lang="en" altLang="zh-CN" sz="1200" kern="1200" dirty="0" err="1">
                    <a:solidFill>
                      <a:schemeClr val="tx1"/>
                    </a:solidFill>
                    <a:effectLst/>
                    <a:latin typeface="+mn-lt"/>
                    <a:ea typeface="+mn-ea"/>
                    <a:cs typeface="+mn-cs"/>
                  </a:rPr>
                  <a:t>m≈n</a:t>
                </a:r>
                <a:r>
                  <a:rPr lang="zh-CN" altLang="en" sz="1200" kern="1200" dirty="0">
                    <a:solidFill>
                      <a:schemeClr val="tx1"/>
                    </a:solidFill>
                    <a:effectLst/>
                    <a:latin typeface="+mn-lt"/>
                    <a:ea typeface="+mn-ea"/>
                    <a:cs typeface="+mn-cs"/>
                  </a:rPr>
                  <a:t>时</a:t>
                </a:r>
                <a:r>
                  <a:rPr lang="zh-CN" altLang="en-US" sz="1200" kern="1200" dirty="0">
                    <a:solidFill>
                      <a:schemeClr val="tx1"/>
                    </a:solidFill>
                    <a:effectLst/>
                    <a:latin typeface="+mn-lt"/>
                    <a:ea typeface="+mn-ea"/>
                    <a:cs typeface="+mn-cs"/>
                  </a:rPr>
                  <a:t>，协议会有些特殊变化，这里也不多说了。</a:t>
                </a:r>
                <a:endParaRPr lang="zh-CN" altLang="zh-CN" sz="120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我们假定</a:t>
                </a:r>
                <a:r>
                  <a:rPr lang="el-GR" altLang="zh-CN" sz="1200" i="0" dirty="0">
                    <a:latin typeface="Cambria Math" panose="02040503050406030204" pitchFamily="18" charset="0"/>
                    <a:cs typeface="Arial"/>
                  </a:rPr>
                  <a:t>𝛿</a:t>
                </a:r>
                <a:r>
                  <a:rPr lang="en-US" altLang="zh-CN" sz="1200" kern="1200" dirty="0">
                    <a:solidFill>
                      <a:schemeClr val="tx1"/>
                    </a:solidFill>
                    <a:effectLst/>
                    <a:latin typeface="+mn-lt"/>
                    <a:ea typeface="+mn-ea"/>
                    <a:cs typeface="+mn-cs"/>
                  </a:rPr>
                  <a:t>=0</a:t>
                </a:r>
                <a:r>
                  <a:rPr lang="zh-CN" altLang="en-US" sz="1200" kern="1200" dirty="0">
                    <a:solidFill>
                      <a:schemeClr val="tx1"/>
                    </a:solidFill>
                    <a:effectLst/>
                    <a:latin typeface="+mn-lt"/>
                    <a:ea typeface="+mn-ea"/>
                    <a:cs typeface="+mn-cs"/>
                  </a:rPr>
                  <a:t>，并对</a:t>
                </a:r>
                <a:r>
                  <a:rPr lang="en-US" altLang="zh-CN" sz="1200" kern="1200" dirty="0">
                    <a:solidFill>
                      <a:schemeClr val="tx1"/>
                    </a:solidFill>
                    <a:effectLst/>
                    <a:latin typeface="+mn-lt"/>
                    <a:ea typeface="+mn-ea"/>
                    <a:cs typeface="+mn-cs"/>
                  </a:rPr>
                  <a:t>T</a:t>
                </a:r>
                <a:r>
                  <a:rPr lang="zh-CN" altLang="en-US" sz="1200" kern="1200" dirty="0">
                    <a:solidFill>
                      <a:schemeClr val="tx1"/>
                    </a:solidFill>
                    <a:effectLst/>
                    <a:latin typeface="+mn-lt"/>
                    <a:ea typeface="+mn-ea"/>
                    <a:cs typeface="+mn-cs"/>
                  </a:rPr>
                  <a:t>求导求解最小值可得（），这个</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是对最小值的一个比较好的近似，并且精确值是很难计算的。同时，</a:t>
                </a:r>
                <a:r>
                  <a:rPr lang="en-US" altLang="zh-CN" sz="1200" kern="1200" dirty="0">
                    <a:solidFill>
                      <a:schemeClr val="tx1"/>
                    </a:solidFill>
                    <a:effectLst/>
                    <a:latin typeface="+mn-lt"/>
                    <a:ea typeface="+mn-ea"/>
                    <a:cs typeface="+mn-cs"/>
                  </a:rPr>
                  <a:t>Bloom filter</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IBLT</a:t>
                </a:r>
                <a:r>
                  <a:rPr lang="zh-CN" altLang="zh-CN" sz="1200" kern="1200" dirty="0">
                    <a:solidFill>
                      <a:schemeClr val="tx1"/>
                    </a:solidFill>
                    <a:effectLst/>
                    <a:latin typeface="+mn-lt"/>
                    <a:ea typeface="+mn-ea"/>
                    <a:cs typeface="+mn-cs"/>
                  </a:rPr>
                  <a:t>的实现需要使用非连续上限函数，因此只有当</a:t>
                </a:r>
                <a:r>
                  <a:rPr lang="en-US" altLang="zh-CN" sz="1200" kern="1200" dirty="0">
                    <a:solidFill>
                      <a:schemeClr val="tx1"/>
                    </a:solidFill>
                    <a:effectLst/>
                    <a:latin typeface="+mn-lt"/>
                    <a:ea typeface="+mn-ea"/>
                    <a:cs typeface="+mn-cs"/>
                  </a:rPr>
                  <a:t>a&gt;100</a:t>
                </a:r>
                <a:r>
                  <a:rPr lang="zh-CN" altLang="zh-CN" sz="1200" kern="1200" dirty="0">
                    <a:solidFill>
                      <a:schemeClr val="tx1"/>
                    </a:solidFill>
                    <a:effectLst/>
                    <a:latin typeface="+mn-lt"/>
                    <a:ea typeface="+mn-ea"/>
                    <a:cs typeface="+mn-cs"/>
                  </a:rPr>
                  <a:t>时，</a:t>
                </a:r>
                <a:r>
                  <a:rPr lang="zh-CN" altLang="en-US" sz="1200" kern="1200" dirty="0">
                    <a:solidFill>
                      <a:schemeClr val="tx1"/>
                    </a:solidFill>
                    <a:effectLst/>
                    <a:latin typeface="+mn-lt"/>
                    <a:ea typeface="+mn-ea"/>
                    <a:cs typeface="+mn-cs"/>
                  </a:rPr>
                  <a:t>这个</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才是有效的；否则</a:t>
                </a:r>
                <a:r>
                  <a:rPr lang="zh-CN" altLang="zh-CN" sz="1200" kern="1200">
                    <a:solidFill>
                      <a:schemeClr val="tx1"/>
                    </a:solidFill>
                    <a:effectLst/>
                    <a:latin typeface="+mn-lt"/>
                    <a:ea typeface="+mn-ea"/>
                    <a:cs typeface="+mn-cs"/>
                  </a:rPr>
                  <a:t>由</a:t>
                </a:r>
                <a:r>
                  <a:rPr lang="zh-CN" altLang="en-US" sz="1200" kern="1200">
                    <a:solidFill>
                      <a:schemeClr val="tx1"/>
                    </a:solidFill>
                    <a:effectLst/>
                    <a:latin typeface="+mn-lt"/>
                    <a:ea typeface="+mn-ea"/>
                    <a:cs typeface="+mn-cs"/>
                  </a:rPr>
                  <a:t>这种情况</a:t>
                </a:r>
                <a:r>
                  <a:rPr lang="zh-CN" altLang="zh-CN" sz="1200" kern="1200">
                    <a:solidFill>
                      <a:schemeClr val="tx1"/>
                    </a:solidFill>
                    <a:effectLst/>
                    <a:latin typeface="+mn-lt"/>
                    <a:ea typeface="+mn-ea"/>
                    <a:cs typeface="+mn-cs"/>
                  </a:rPr>
                  <a:t>计算</a:t>
                </a:r>
                <a:r>
                  <a:rPr lang="zh-CN" altLang="zh-CN" sz="1200" kern="1200" dirty="0">
                    <a:solidFill>
                      <a:schemeClr val="tx1"/>
                    </a:solidFill>
                    <a:effectLst/>
                    <a:latin typeface="+mn-lt"/>
                    <a:ea typeface="+mn-ea"/>
                    <a:cs typeface="+mn-cs"/>
                  </a:rPr>
                  <a:t>出来的最小值</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将比实际最小值大约</a:t>
                </a:r>
                <a:r>
                  <a:rPr lang="en-US" altLang="zh-CN" sz="1200" kern="1200" dirty="0">
                    <a:solidFill>
                      <a:schemeClr val="tx1"/>
                    </a:solidFill>
                    <a:effectLst/>
                    <a:latin typeface="+mn-lt"/>
                    <a:ea typeface="+mn-ea"/>
                    <a:cs typeface="+mn-cs"/>
                  </a:rPr>
                  <a:t>20%</a:t>
                </a:r>
                <a:r>
                  <a:rPr lang="zh-CN" altLang="zh-CN" sz="1200" kern="1200" dirty="0">
                    <a:solidFill>
                      <a:schemeClr val="tx1"/>
                    </a:solidFill>
                    <a:effectLst/>
                    <a:latin typeface="+mn-lt"/>
                    <a:ea typeface="+mn-ea"/>
                    <a:cs typeface="+mn-cs"/>
                  </a:rPr>
                  <a:t>。为了实现最佳的性能，还需要做额外一步操作。如果由方程</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计算出来的</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值小于</a:t>
                </a:r>
                <a:r>
                  <a:rPr lang="en-US" altLang="zh-CN" sz="1200" kern="1200" dirty="0">
                    <a:solidFill>
                      <a:schemeClr val="tx1"/>
                    </a:solidFill>
                    <a:effectLst/>
                    <a:latin typeface="+mn-lt"/>
                    <a:ea typeface="+mn-ea"/>
                    <a:cs typeface="+mn-cs"/>
                  </a:rPr>
                  <a:t>100</a:t>
                </a:r>
                <a:r>
                  <a:rPr lang="zh-CN" altLang="zh-CN" sz="1200" kern="1200" dirty="0">
                    <a:solidFill>
                      <a:schemeClr val="tx1"/>
                    </a:solidFill>
                    <a:effectLst/>
                    <a:latin typeface="+mn-lt"/>
                    <a:ea typeface="+mn-ea"/>
                    <a:cs typeface="+mn-cs"/>
                  </a:rPr>
                  <a:t>，则需要使用精确的上限函数计算它的值，并与所有</a:t>
                </a:r>
                <a:r>
                  <a:rPr lang="en-US" altLang="zh-CN" sz="1200" kern="1200" dirty="0">
                    <a:solidFill>
                      <a:schemeClr val="tx1"/>
                    </a:solidFill>
                    <a:effectLst/>
                    <a:latin typeface="+mn-lt"/>
                    <a:ea typeface="+mn-ea"/>
                    <a:cs typeface="+mn-cs"/>
                  </a:rPr>
                  <a:t>a&lt;100</a:t>
                </a:r>
                <a:r>
                  <a:rPr lang="zh-CN" altLang="zh-CN" sz="1200" kern="1200" dirty="0">
                    <a:solidFill>
                      <a:schemeClr val="tx1"/>
                    </a:solidFill>
                    <a:effectLst/>
                    <a:latin typeface="+mn-lt"/>
                    <a:ea typeface="+mn-ea"/>
                    <a:cs typeface="+mn-cs"/>
                  </a:rPr>
                  <a:t>的情况进行比较。</a:t>
                </a:r>
              </a:p>
            </p:txBody>
          </p:sp>
        </mc:Fallback>
      </mc:AlternateContent>
      <p:sp>
        <p:nvSpPr>
          <p:cNvPr id="4" name="灯片编号占位符 3"/>
          <p:cNvSpPr>
            <a:spLocks noGrp="1"/>
          </p:cNvSpPr>
          <p:nvPr>
            <p:ph type="sldNum" sz="quarter" idx="5"/>
          </p:nvPr>
        </p:nvSpPr>
        <p:spPr/>
        <p:txBody>
          <a:bodyPr/>
          <a:lstStyle/>
          <a:p>
            <a:fld id="{B8EDFCF6-1F13-644C-AE9C-0907E741A9B3}" type="slidenum">
              <a:rPr kumimoji="1" lang="zh-CN" altLang="en-US" smtClean="0"/>
              <a:t>46</a:t>
            </a:fld>
            <a:endParaRPr kumimoji="1" lang="zh-CN" altLang="en-US"/>
          </a:p>
        </p:txBody>
      </p:sp>
    </p:spTree>
    <p:extLst>
      <p:ext uri="{BB962C8B-B14F-4D97-AF65-F5344CB8AC3E}">
        <p14:creationId xmlns:p14="http://schemas.microsoft.com/office/powerpoint/2010/main" val="21979020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IBLT</a:t>
            </a:r>
            <a:r>
              <a:rPr lang="zh-CN" altLang="en-US" sz="1200" kern="1200" dirty="0">
                <a:solidFill>
                  <a:schemeClr val="tx1"/>
                </a:solidFill>
                <a:effectLst/>
                <a:latin typeface="+mn-lt"/>
                <a:ea typeface="+mn-ea"/>
                <a:cs typeface="+mn-cs"/>
              </a:rPr>
              <a:t>的大小</a:t>
            </a:r>
            <a:r>
              <a:rPr lang="zh-CN" altLang="zh-CN" sz="1200" kern="1200" dirty="0">
                <a:solidFill>
                  <a:schemeClr val="tx1"/>
                </a:solidFill>
                <a:effectLst/>
                <a:latin typeface="+mn-lt"/>
                <a:ea typeface="+mn-ea"/>
                <a:cs typeface="+mn-cs"/>
              </a:rPr>
              <a:t>优化首先舍弃了传统的</a:t>
            </a:r>
            <a:r>
              <a:rPr lang="en-US" altLang="zh-CN" sz="1200" kern="1200" dirty="0">
                <a:solidFill>
                  <a:schemeClr val="tx1"/>
                </a:solidFill>
                <a:effectLst/>
                <a:latin typeface="+mn-lt"/>
                <a:ea typeface="+mn-ea"/>
                <a:cs typeface="+mn-cs"/>
              </a:rPr>
              <a:t>IBLT</a:t>
            </a:r>
            <a:r>
              <a:rPr lang="zh-CN" altLang="zh-CN" sz="1200" kern="1200" dirty="0">
                <a:solidFill>
                  <a:schemeClr val="tx1"/>
                </a:solidFill>
                <a:effectLst/>
                <a:latin typeface="+mn-lt"/>
                <a:ea typeface="+mn-ea"/>
                <a:cs typeface="+mn-cs"/>
              </a:rPr>
              <a:t>存储方式，使用超图来存储。定义</a:t>
            </a:r>
            <a:r>
              <a:rPr lang="en-US" altLang="zh-CN" sz="1200" i="1" kern="1200" dirty="0">
                <a:solidFill>
                  <a:schemeClr val="tx1"/>
                </a:solidFill>
                <a:effectLst/>
                <a:latin typeface="+mn-lt"/>
                <a:ea typeface="+mn-ea"/>
                <a:cs typeface="+mn-cs"/>
              </a:rPr>
              <a:t>H</a:t>
            </a:r>
            <a:r>
              <a:rPr lang="en-US" altLang="zh-CN" sz="1200" kern="1200" dirty="0">
                <a:solidFill>
                  <a:schemeClr val="tx1"/>
                </a:solidFill>
                <a:effectLst/>
                <a:latin typeface="+mn-lt"/>
                <a:ea typeface="+mn-ea"/>
                <a:cs typeface="+mn-cs"/>
              </a:rPr>
              <a:t> = (</a:t>
            </a:r>
            <a:r>
              <a:rPr lang="en-US" altLang="zh-CN" sz="1200" i="1" kern="1200" dirty="0">
                <a:solidFill>
                  <a:schemeClr val="tx1"/>
                </a:solidFill>
                <a:effectLst/>
                <a:latin typeface="+mn-lt"/>
                <a:ea typeface="+mn-ea"/>
                <a:cs typeface="+mn-cs"/>
              </a:rPr>
              <a:t>V , X , k</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为一个</a:t>
            </a:r>
            <a:r>
              <a:rPr lang="en-US" altLang="zh-CN" sz="1200" i="1" kern="1200" dirty="0">
                <a:solidFill>
                  <a:schemeClr val="tx1"/>
                </a:solidFill>
                <a:effectLst/>
                <a:latin typeface="+mn-lt"/>
                <a:ea typeface="+mn-ea"/>
                <a:cs typeface="+mn-cs"/>
              </a:rPr>
              <a:t>k</a:t>
            </a:r>
            <a:r>
              <a:rPr lang="zh-CN" altLang="zh-CN" sz="1200" kern="1200" dirty="0">
                <a:solidFill>
                  <a:schemeClr val="tx1"/>
                </a:solidFill>
                <a:effectLst/>
                <a:latin typeface="+mn-lt"/>
                <a:ea typeface="+mn-ea"/>
                <a:cs typeface="+mn-cs"/>
              </a:rPr>
              <a:t>阶超图（即图每个边所包含的顶点个数都是相同且为</a:t>
            </a:r>
            <a:r>
              <a:rPr lang="en-US" altLang="zh-CN" sz="1200" i="1" kern="1200" dirty="0">
                <a:solidFill>
                  <a:schemeClr val="tx1"/>
                </a:solidFill>
                <a:effectLst/>
                <a:latin typeface="+mn-lt"/>
                <a:ea typeface="+mn-ea"/>
                <a:cs typeface="+mn-cs"/>
              </a:rPr>
              <a:t>k</a:t>
            </a:r>
            <a:r>
              <a:rPr lang="zh-CN" altLang="zh-CN" sz="1200" kern="1200" dirty="0">
                <a:solidFill>
                  <a:schemeClr val="tx1"/>
                </a:solidFill>
                <a:effectLst/>
                <a:latin typeface="+mn-lt"/>
                <a:ea typeface="+mn-ea"/>
                <a:cs typeface="+mn-cs"/>
              </a:rPr>
              <a:t>个的），</a:t>
            </a:r>
            <a:r>
              <a:rPr lang="en-US"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V </a:t>
            </a:r>
            <a:r>
              <a:rPr lang="en-US" altLang="zh-CN" sz="1200" kern="1200" dirty="0">
                <a:solidFill>
                  <a:schemeClr val="tx1"/>
                </a:solidFill>
                <a:effectLst/>
                <a:latin typeface="+mn-lt"/>
                <a:ea typeface="+mn-ea"/>
                <a:cs typeface="+mn-cs"/>
              </a:rPr>
              <a:t>| = </a:t>
            </a:r>
            <a:r>
              <a:rPr lang="en-US" altLang="zh-CN" sz="1200" i="1" kern="1200" dirty="0">
                <a:solidFill>
                  <a:schemeClr val="tx1"/>
                </a:solidFill>
                <a:effectLst/>
                <a:latin typeface="+mn-lt"/>
                <a:ea typeface="+mn-ea"/>
                <a:cs typeface="+mn-cs"/>
              </a:rPr>
              <a:t>c</a:t>
            </a:r>
            <a:r>
              <a:rPr lang="zh-CN" altLang="zh-CN" sz="1200" kern="1200" dirty="0">
                <a:solidFill>
                  <a:schemeClr val="tx1"/>
                </a:solidFill>
                <a:effectLst/>
                <a:latin typeface="+mn-lt"/>
                <a:ea typeface="+mn-ea"/>
                <a:cs typeface="+mn-cs"/>
              </a:rPr>
              <a:t>，令</a:t>
            </a:r>
            <a:r>
              <a:rPr lang="en-US" altLang="zh-CN" sz="1200" i="1" kern="1200" dirty="0">
                <a:solidFill>
                  <a:schemeClr val="tx1"/>
                </a:solidFill>
                <a:effectLst/>
                <a:latin typeface="+mn-lt"/>
                <a:ea typeface="+mn-ea"/>
                <a:cs typeface="+mn-cs"/>
              </a:rPr>
              <a:t>V</a:t>
            </a:r>
            <a:r>
              <a:rPr lang="en-US" altLang="zh-CN" sz="1200" kern="1200" dirty="0">
                <a:solidFill>
                  <a:schemeClr val="tx1"/>
                </a:solidFill>
                <a:effectLst/>
                <a:latin typeface="+mn-lt"/>
                <a:ea typeface="+mn-ea"/>
                <a:cs typeface="+mn-cs"/>
              </a:rPr>
              <a:t> = </a:t>
            </a:r>
            <a:r>
              <a:rPr lang="en-US" altLang="zh-CN" sz="1200" i="1" kern="1200" dirty="0">
                <a:solidFill>
                  <a:schemeClr val="tx1"/>
                </a:solidFill>
                <a:effectLst/>
                <a:latin typeface="+mn-lt"/>
                <a:ea typeface="+mn-ea"/>
                <a:cs typeface="+mn-cs"/>
              </a:rPr>
              <a:t>V</a:t>
            </a:r>
            <a:r>
              <a:rPr lang="en-US" altLang="zh-CN" sz="1200" i="1" kern="1200" baseline="-25000" dirty="0">
                <a:solidFill>
                  <a:schemeClr val="tx1"/>
                </a:solidFill>
                <a:effectLst/>
                <a:latin typeface="+mn-lt"/>
                <a:ea typeface="+mn-ea"/>
                <a:cs typeface="+mn-cs"/>
              </a:rPr>
              <a:t>1</a:t>
            </a:r>
            <a:r>
              <a:rPr lang="en-US" altLang="zh-CN" sz="1200" kern="1200" baseline="-250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 · · · </a:t>
            </a:r>
            <a:r>
              <a:rPr lang="en-US" altLang="zh-CN" sz="1200" kern="1200" dirty="0">
                <a:solidFill>
                  <a:schemeClr val="tx1"/>
                </a:solidFill>
                <a:effectLst/>
                <a:latin typeface="+mn-lt"/>
                <a:ea typeface="+mn-ea"/>
                <a:cs typeface="+mn-cs"/>
              </a:rPr>
              <a:t>∪</a:t>
            </a:r>
            <a:r>
              <a:rPr lang="en-US" altLang="zh-CN" sz="1200" i="1" kern="1200" dirty="0" err="1">
                <a:solidFill>
                  <a:schemeClr val="tx1"/>
                </a:solidFill>
                <a:effectLst/>
                <a:latin typeface="+mn-lt"/>
                <a:ea typeface="+mn-ea"/>
                <a:cs typeface="+mn-cs"/>
              </a:rPr>
              <a:t>V</a:t>
            </a:r>
            <a:r>
              <a:rPr lang="en-US" altLang="zh-CN" sz="1200" i="1" kern="1200" baseline="-25000" dirty="0" err="1">
                <a:solidFill>
                  <a:schemeClr val="tx1"/>
                </a:solidFill>
                <a:effectLst/>
                <a:latin typeface="+mn-lt"/>
                <a:ea typeface="+mn-ea"/>
                <a:cs typeface="+mn-cs"/>
              </a:rPr>
              <a:t>k</a:t>
            </a:r>
            <a:r>
              <a:rPr lang="zh-CN" altLang="zh-CN" sz="1200" kern="1200" dirty="0">
                <a:solidFill>
                  <a:schemeClr val="tx1"/>
                </a:solidFill>
                <a:effectLst/>
                <a:latin typeface="+mn-lt"/>
                <a:ea typeface="+mn-ea"/>
                <a:cs typeface="+mn-cs"/>
              </a:rPr>
              <a:t>，这样</a:t>
            </a:r>
            <a:r>
              <a:rPr lang="en-US" altLang="zh-CN" sz="1200" i="1" kern="1200" dirty="0">
                <a:solidFill>
                  <a:schemeClr val="tx1"/>
                </a:solidFill>
                <a:effectLst/>
                <a:latin typeface="+mn-lt"/>
                <a:ea typeface="+mn-ea"/>
                <a:cs typeface="+mn-cs"/>
              </a:rPr>
              <a:t>V</a:t>
            </a:r>
            <a:r>
              <a:rPr lang="en-US" altLang="zh-CN" sz="1200" i="1" kern="1200" baseline="-25000" dirty="0">
                <a:solidFill>
                  <a:schemeClr val="tx1"/>
                </a:solidFill>
                <a:effectLst/>
                <a:latin typeface="+mn-lt"/>
                <a:ea typeface="+mn-ea"/>
                <a:cs typeface="+mn-cs"/>
              </a:rPr>
              <a:t>i</a:t>
            </a:r>
            <a:r>
              <a:rPr lang="zh-CN" altLang="zh-CN" sz="1200" kern="1200" dirty="0">
                <a:solidFill>
                  <a:schemeClr val="tx1"/>
                </a:solidFill>
                <a:effectLst/>
                <a:latin typeface="+mn-lt"/>
                <a:ea typeface="+mn-ea"/>
                <a:cs typeface="+mn-cs"/>
              </a:rPr>
              <a:t>是拥有</a:t>
            </a:r>
            <a:r>
              <a:rPr lang="en-US" altLang="zh-CN" sz="1200" i="1" kern="1200" dirty="0">
                <a:solidFill>
                  <a:schemeClr val="tx1"/>
                </a:solidFill>
                <a:effectLst/>
                <a:latin typeface="+mn-lt"/>
                <a:ea typeface="+mn-ea"/>
                <a:cs typeface="+mn-cs"/>
              </a:rPr>
              <a:t>c</a:t>
            </a:r>
            <a:r>
              <a:rPr lang="en-US"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k</a:t>
            </a:r>
            <a:r>
              <a:rPr lang="zh-CN" altLang="zh-CN" sz="1200" kern="1200" dirty="0">
                <a:solidFill>
                  <a:schemeClr val="tx1"/>
                </a:solidFill>
                <a:effectLst/>
                <a:latin typeface="+mn-lt"/>
                <a:ea typeface="+mn-ea"/>
                <a:cs typeface="+mn-cs"/>
              </a:rPr>
              <a:t>个顶点的</a:t>
            </a:r>
            <a:r>
              <a:rPr lang="en-US" altLang="zh-CN" sz="1200" i="1" kern="1200" dirty="0">
                <a:solidFill>
                  <a:schemeClr val="tx1"/>
                </a:solidFill>
                <a:effectLst/>
                <a:latin typeface="+mn-lt"/>
                <a:ea typeface="+mn-ea"/>
                <a:cs typeface="+mn-cs"/>
              </a:rPr>
              <a:t>V</a:t>
            </a:r>
            <a:r>
              <a:rPr lang="zh-CN" altLang="zh-CN" sz="1200" kern="1200" dirty="0">
                <a:solidFill>
                  <a:schemeClr val="tx1"/>
                </a:solidFill>
                <a:effectLst/>
                <a:latin typeface="+mn-lt"/>
                <a:ea typeface="+mn-ea"/>
                <a:cs typeface="+mn-cs"/>
              </a:rPr>
              <a:t>的子集，</a:t>
            </a:r>
            <a:r>
              <a:rPr lang="en-US" altLang="zh-CN" sz="1200" i="1"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是</a:t>
            </a:r>
            <a:r>
              <a:rPr lang="en-US" altLang="zh-CN" sz="1200" i="1" kern="1200" dirty="0">
                <a:solidFill>
                  <a:schemeClr val="tx1"/>
                </a:solidFill>
                <a:effectLst/>
                <a:latin typeface="+mn-lt"/>
                <a:ea typeface="+mn-ea"/>
                <a:cs typeface="+mn-cs"/>
              </a:rPr>
              <a:t>j</a:t>
            </a:r>
            <a:r>
              <a:rPr lang="zh-CN" altLang="zh-CN" sz="1200" kern="1200" dirty="0">
                <a:solidFill>
                  <a:schemeClr val="tx1"/>
                </a:solidFill>
                <a:effectLst/>
                <a:latin typeface="+mn-lt"/>
                <a:ea typeface="+mn-ea"/>
                <a:cs typeface="+mn-cs"/>
              </a:rPr>
              <a:t>个超图的边的集合，每个超边包含</a:t>
            </a:r>
            <a:r>
              <a:rPr lang="en-US" altLang="zh-CN" sz="1200" i="1" kern="1200" dirty="0">
                <a:solidFill>
                  <a:schemeClr val="tx1"/>
                </a:solidFill>
                <a:effectLst/>
                <a:latin typeface="+mn-lt"/>
                <a:ea typeface="+mn-ea"/>
                <a:cs typeface="+mn-cs"/>
              </a:rPr>
              <a:t>k</a:t>
            </a:r>
            <a:r>
              <a:rPr lang="zh-CN" altLang="zh-CN" sz="1200" kern="1200" dirty="0">
                <a:solidFill>
                  <a:schemeClr val="tx1"/>
                </a:solidFill>
                <a:effectLst/>
                <a:latin typeface="+mn-lt"/>
                <a:ea typeface="+mn-ea"/>
                <a:cs typeface="+mn-cs"/>
              </a:rPr>
              <a:t>个顶点，每个顶点各来自于</a:t>
            </a:r>
            <a:r>
              <a:rPr lang="en-US" altLang="zh-CN" sz="1200" i="1" kern="1200" dirty="0">
                <a:solidFill>
                  <a:schemeClr val="tx1"/>
                </a:solidFill>
                <a:effectLst/>
                <a:latin typeface="+mn-lt"/>
                <a:ea typeface="+mn-ea"/>
                <a:cs typeface="+mn-cs"/>
              </a:rPr>
              <a:t>V</a:t>
            </a:r>
            <a:r>
              <a:rPr lang="en-US" altLang="zh-CN" sz="1200" i="1" kern="1200" baseline="-25000" dirty="0">
                <a:solidFill>
                  <a:schemeClr val="tx1"/>
                </a:solidFill>
                <a:effectLst/>
                <a:latin typeface="+mn-lt"/>
                <a:ea typeface="+mn-ea"/>
                <a:cs typeface="+mn-cs"/>
              </a:rPr>
              <a:t>i</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超图</a:t>
            </a:r>
            <a:r>
              <a:rPr lang="en-US" altLang="zh-CN" sz="1200" i="1" kern="1200" dirty="0">
                <a:solidFill>
                  <a:schemeClr val="tx1"/>
                </a:solidFill>
                <a:effectLst/>
                <a:latin typeface="+mn-lt"/>
                <a:ea typeface="+mn-ea"/>
                <a:cs typeface="+mn-cs"/>
              </a:rPr>
              <a:t>H</a:t>
            </a:r>
            <a:r>
              <a:rPr lang="zh-CN" altLang="zh-CN" sz="1200" kern="1200" dirty="0">
                <a:solidFill>
                  <a:schemeClr val="tx1"/>
                </a:solidFill>
                <a:effectLst/>
                <a:latin typeface="+mn-lt"/>
                <a:ea typeface="+mn-ea"/>
                <a:cs typeface="+mn-cs"/>
              </a:rPr>
              <a:t>代表具有</a:t>
            </a:r>
            <a:r>
              <a:rPr lang="en-US" altLang="zh-CN" sz="1200" i="1" kern="1200" dirty="0">
                <a:solidFill>
                  <a:schemeClr val="tx1"/>
                </a:solidFill>
                <a:effectLst/>
                <a:latin typeface="+mn-lt"/>
                <a:ea typeface="+mn-ea"/>
                <a:cs typeface="+mn-cs"/>
              </a:rPr>
              <a:t>k</a:t>
            </a:r>
            <a:r>
              <a:rPr lang="zh-CN" altLang="zh-CN" sz="1200" kern="1200" dirty="0">
                <a:solidFill>
                  <a:schemeClr val="tx1"/>
                </a:solidFill>
                <a:effectLst/>
                <a:latin typeface="+mn-lt"/>
                <a:ea typeface="+mn-ea"/>
                <a:cs typeface="+mn-cs"/>
              </a:rPr>
              <a:t>个</a:t>
            </a:r>
            <a:r>
              <a:rPr lang="en-US" altLang="zh-CN" sz="1200" kern="1200" dirty="0">
                <a:solidFill>
                  <a:schemeClr val="tx1"/>
                </a:solidFill>
                <a:effectLst/>
                <a:latin typeface="+mn-lt"/>
                <a:ea typeface="+mn-ea"/>
                <a:cs typeface="+mn-cs"/>
              </a:rPr>
              <a:t>hash</a:t>
            </a:r>
            <a:r>
              <a:rPr lang="zh-CN" altLang="zh-CN" sz="1200" kern="1200" dirty="0">
                <a:solidFill>
                  <a:schemeClr val="tx1"/>
                </a:solidFill>
                <a:effectLst/>
                <a:latin typeface="+mn-lt"/>
                <a:ea typeface="+mn-ea"/>
                <a:cs typeface="+mn-cs"/>
              </a:rPr>
              <a:t>函数，</a:t>
            </a:r>
            <a:r>
              <a:rPr lang="en-US" altLang="zh-CN" sz="1200" i="1" kern="1200" dirty="0">
                <a:solidFill>
                  <a:schemeClr val="tx1"/>
                </a:solidFill>
                <a:effectLst/>
                <a:latin typeface="+mn-lt"/>
                <a:ea typeface="+mn-ea"/>
                <a:cs typeface="+mn-cs"/>
              </a:rPr>
              <a:t>j</a:t>
            </a:r>
            <a:r>
              <a:rPr lang="zh-CN" altLang="zh-CN" sz="1200" kern="1200" dirty="0">
                <a:solidFill>
                  <a:schemeClr val="tx1"/>
                </a:solidFill>
                <a:effectLst/>
                <a:latin typeface="+mn-lt"/>
                <a:ea typeface="+mn-ea"/>
                <a:cs typeface="+mn-cs"/>
              </a:rPr>
              <a:t>个插入项</a:t>
            </a:r>
            <a:r>
              <a:rPr lang="en-US" altLang="zh-CN" sz="1200" kern="1200" dirty="0">
                <a:solidFill>
                  <a:schemeClr val="tx1"/>
                </a:solidFill>
                <a:effectLst/>
                <a:latin typeface="+mn-lt"/>
                <a:ea typeface="+mn-ea"/>
                <a:cs typeface="+mn-cs"/>
              </a:rPr>
              <a:t>item</a:t>
            </a:r>
            <a:r>
              <a:rPr lang="zh-CN" altLang="zh-CN" sz="1200" kern="1200" dirty="0">
                <a:solidFill>
                  <a:schemeClr val="tx1"/>
                </a:solidFill>
                <a:effectLst/>
                <a:latin typeface="+mn-lt"/>
                <a:ea typeface="+mn-ea"/>
                <a:cs typeface="+mn-cs"/>
              </a:rPr>
              <a:t>和</a:t>
            </a:r>
            <a:r>
              <a:rPr lang="en-US" altLang="zh-CN" sz="1200" i="1" kern="1200" dirty="0">
                <a:solidFill>
                  <a:schemeClr val="tx1"/>
                </a:solidFill>
                <a:effectLst/>
                <a:latin typeface="+mn-lt"/>
                <a:ea typeface="+mn-ea"/>
                <a:cs typeface="+mn-cs"/>
              </a:rPr>
              <a:t>c</a:t>
            </a:r>
            <a:r>
              <a:rPr lang="zh-CN" altLang="zh-CN" sz="1200" kern="1200" dirty="0">
                <a:solidFill>
                  <a:schemeClr val="tx1"/>
                </a:solidFill>
                <a:effectLst/>
                <a:latin typeface="+mn-lt"/>
                <a:ea typeface="+mn-ea"/>
                <a:cs typeface="+mn-cs"/>
              </a:rPr>
              <a:t>个表行的</a:t>
            </a:r>
            <a:r>
              <a:rPr lang="en-US" altLang="zh-CN" sz="1200" kern="1200" dirty="0">
                <a:solidFill>
                  <a:schemeClr val="tx1"/>
                </a:solidFill>
                <a:effectLst/>
                <a:latin typeface="+mn-lt"/>
                <a:ea typeface="+mn-ea"/>
                <a:cs typeface="+mn-cs"/>
              </a:rPr>
              <a:t>IBLT</a:t>
            </a:r>
            <a:r>
              <a:rPr lang="zh-CN" altLang="zh-CN" sz="1200" kern="1200" dirty="0">
                <a:solidFill>
                  <a:schemeClr val="tx1"/>
                </a:solidFill>
                <a:effectLst/>
                <a:latin typeface="+mn-lt"/>
                <a:ea typeface="+mn-ea"/>
                <a:cs typeface="+mn-cs"/>
              </a:rPr>
              <a:t>表。</a:t>
            </a:r>
            <a:endParaRPr kumimoji="1" lang="zh-CN" altLang="en-US" dirty="0"/>
          </a:p>
        </p:txBody>
      </p:sp>
      <p:sp>
        <p:nvSpPr>
          <p:cNvPr id="4" name="灯片编号占位符 3"/>
          <p:cNvSpPr>
            <a:spLocks noGrp="1"/>
          </p:cNvSpPr>
          <p:nvPr>
            <p:ph type="sldNum" sz="quarter" idx="5"/>
          </p:nvPr>
        </p:nvSpPr>
        <p:spPr/>
        <p:txBody>
          <a:bodyPr/>
          <a:lstStyle/>
          <a:p>
            <a:fld id="{B8EDFCF6-1F13-644C-AE9C-0907E741A9B3}" type="slidenum">
              <a:rPr kumimoji="1" lang="zh-CN" altLang="en-US" smtClean="0"/>
              <a:t>47</a:t>
            </a:fld>
            <a:endParaRPr kumimoji="1" lang="zh-CN" altLang="en-US"/>
          </a:p>
        </p:txBody>
      </p:sp>
    </p:spTree>
    <p:extLst>
      <p:ext uri="{BB962C8B-B14F-4D97-AF65-F5344CB8AC3E}">
        <p14:creationId xmlns:p14="http://schemas.microsoft.com/office/powerpoint/2010/main" val="14975856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我们可得</a:t>
            </a:r>
            <a:r>
              <a:rPr lang="en-US"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V </a:t>
            </a:r>
            <a:r>
              <a:rPr lang="en-US" altLang="zh-CN" sz="1200" kern="1200" dirty="0">
                <a:solidFill>
                  <a:schemeClr val="tx1"/>
                </a:solidFill>
                <a:effectLst/>
                <a:latin typeface="+mn-lt"/>
                <a:ea typeface="+mn-ea"/>
                <a:cs typeface="+mn-cs"/>
              </a:rPr>
              <a:t>| = </a:t>
            </a:r>
            <a:r>
              <a:rPr lang="en-US" altLang="zh-CN" sz="1200" i="1" kern="1200" dirty="0">
                <a:solidFill>
                  <a:schemeClr val="tx1"/>
                </a:solidFill>
                <a:effectLst/>
                <a:latin typeface="+mn-lt"/>
                <a:ea typeface="+mn-ea"/>
                <a:cs typeface="+mn-cs"/>
              </a:rPr>
              <a:t>c</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V</a:t>
            </a:r>
            <a:r>
              <a:rPr lang="en-US" altLang="zh-CN" sz="1200" i="1" kern="1200" baseline="-25000" dirty="0">
                <a:solidFill>
                  <a:schemeClr val="tx1"/>
                </a:solidFill>
                <a:effectLst/>
                <a:latin typeface="+mn-lt"/>
                <a:ea typeface="+mn-ea"/>
                <a:cs typeface="+mn-cs"/>
              </a:rPr>
              <a:t>i </a:t>
            </a:r>
            <a:r>
              <a:rPr lang="en-US" altLang="zh-CN" sz="1200" kern="1200" dirty="0">
                <a:solidFill>
                  <a:schemeClr val="tx1"/>
                </a:solidFill>
                <a:effectLst/>
                <a:latin typeface="+mn-lt"/>
                <a:ea typeface="+mn-ea"/>
                <a:cs typeface="+mn-cs"/>
              </a:rPr>
              <a:t>| = </a:t>
            </a:r>
            <a:r>
              <a:rPr lang="en-US" altLang="zh-CN" sz="1200" i="1" kern="1200" dirty="0">
                <a:solidFill>
                  <a:schemeClr val="tx1"/>
                </a:solidFill>
                <a:effectLst/>
                <a:latin typeface="+mn-lt"/>
                <a:ea typeface="+mn-ea"/>
                <a:cs typeface="+mn-cs"/>
              </a:rPr>
              <a:t>c</a:t>
            </a:r>
            <a:r>
              <a:rPr lang="en-US"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k</a:t>
            </a:r>
            <a:r>
              <a:rPr lang="zh-CN" altLang="zh-CN" sz="1200" kern="1200" dirty="0">
                <a:solidFill>
                  <a:schemeClr val="tx1"/>
                </a:solidFill>
                <a:effectLst/>
                <a:latin typeface="+mn-lt"/>
                <a:ea typeface="+mn-ea"/>
                <a:cs typeface="+mn-cs"/>
              </a:rPr>
              <a:t>，每一个</a:t>
            </a:r>
            <a:r>
              <a:rPr lang="en-US" altLang="zh-CN" sz="1200" kern="1200" dirty="0">
                <a:solidFill>
                  <a:schemeClr val="tx1"/>
                </a:solidFill>
                <a:effectLst/>
                <a:latin typeface="+mn-lt"/>
                <a:ea typeface="+mn-ea"/>
                <a:cs typeface="+mn-cs"/>
              </a:rPr>
              <a:t>item</a:t>
            </a:r>
            <a:r>
              <a:rPr lang="zh-CN" altLang="zh-CN" sz="1200" kern="1200" dirty="0">
                <a:solidFill>
                  <a:schemeClr val="tx1"/>
                </a:solidFill>
                <a:effectLst/>
                <a:latin typeface="+mn-lt"/>
                <a:ea typeface="+mn-ea"/>
                <a:cs typeface="+mn-cs"/>
              </a:rPr>
              <a:t>代表连接</a:t>
            </a:r>
            <a:r>
              <a:rPr lang="en-US" altLang="zh-CN" sz="1200" i="1" kern="1200" dirty="0">
                <a:solidFill>
                  <a:schemeClr val="tx1"/>
                </a:solidFill>
                <a:effectLst/>
                <a:latin typeface="+mn-lt"/>
                <a:ea typeface="+mn-ea"/>
                <a:cs typeface="+mn-cs"/>
              </a:rPr>
              <a:t>k</a:t>
            </a:r>
            <a:r>
              <a:rPr lang="zh-CN" altLang="zh-CN" sz="1200" kern="1200" dirty="0">
                <a:solidFill>
                  <a:schemeClr val="tx1"/>
                </a:solidFill>
                <a:effectLst/>
                <a:latin typeface="+mn-lt"/>
                <a:ea typeface="+mn-ea"/>
                <a:cs typeface="+mn-cs"/>
              </a:rPr>
              <a:t>个顶点的超边，</a:t>
            </a:r>
            <a:r>
              <a:rPr lang="en-US" altLang="zh-CN" sz="1200" i="1" kern="1200" dirty="0">
                <a:solidFill>
                  <a:schemeClr val="tx1"/>
                </a:solidFill>
                <a:effectLst/>
                <a:latin typeface="+mn-lt"/>
                <a:ea typeface="+mn-ea"/>
                <a:cs typeface="+mn-cs"/>
              </a:rPr>
              <a:t>V</a:t>
            </a:r>
            <a:r>
              <a:rPr lang="en-US" altLang="zh-CN" sz="1200" i="1" kern="1200" baseline="-25000" dirty="0">
                <a:solidFill>
                  <a:schemeClr val="tx1"/>
                </a:solidFill>
                <a:effectLst/>
                <a:latin typeface="+mn-lt"/>
                <a:ea typeface="+mn-ea"/>
                <a:cs typeface="+mn-cs"/>
              </a:rPr>
              <a:t>i</a:t>
            </a:r>
            <a:r>
              <a:rPr lang="zh-CN" altLang="zh-CN" sz="1200" kern="1200" dirty="0">
                <a:solidFill>
                  <a:schemeClr val="tx1"/>
                </a:solidFill>
                <a:effectLst/>
                <a:latin typeface="+mn-lt"/>
                <a:ea typeface="+mn-ea"/>
                <a:cs typeface="+mn-cs"/>
              </a:rPr>
              <a:t>中的第</a:t>
            </a:r>
            <a:r>
              <a:rPr lang="en-US" altLang="zh-CN" sz="1200" i="1" kern="1200" dirty="0" err="1">
                <a:solidFill>
                  <a:schemeClr val="tx1"/>
                </a:solidFill>
                <a:effectLst/>
                <a:latin typeface="+mn-lt"/>
                <a:ea typeface="+mn-ea"/>
                <a:cs typeface="+mn-cs"/>
              </a:rPr>
              <a:t>i</a:t>
            </a:r>
            <a:r>
              <a:rPr lang="zh-CN" altLang="zh-CN" sz="1200" kern="1200" dirty="0">
                <a:solidFill>
                  <a:schemeClr val="tx1"/>
                </a:solidFill>
                <a:effectLst/>
                <a:latin typeface="+mn-lt"/>
                <a:ea typeface="+mn-ea"/>
                <a:cs typeface="+mn-cs"/>
              </a:rPr>
              <a:t>个顶点对应第</a:t>
            </a:r>
            <a:r>
              <a:rPr lang="en-US" altLang="zh-CN" sz="1200" i="1" kern="1200" dirty="0" err="1">
                <a:solidFill>
                  <a:schemeClr val="tx1"/>
                </a:solidFill>
                <a:effectLst/>
                <a:latin typeface="+mn-lt"/>
                <a:ea typeface="+mn-ea"/>
                <a:cs typeface="+mn-cs"/>
              </a:rPr>
              <a:t>i</a:t>
            </a:r>
            <a:r>
              <a:rPr lang="zh-CN" altLang="zh-CN" sz="1200" kern="1200" dirty="0">
                <a:solidFill>
                  <a:schemeClr val="tx1"/>
                </a:solidFill>
                <a:effectLst/>
                <a:latin typeface="+mn-lt"/>
                <a:ea typeface="+mn-ea"/>
                <a:cs typeface="+mn-cs"/>
              </a:rPr>
              <a:t>个</a:t>
            </a:r>
            <a:r>
              <a:rPr lang="en-US" altLang="zh-CN" sz="1200" kern="1200" dirty="0">
                <a:solidFill>
                  <a:schemeClr val="tx1"/>
                </a:solidFill>
                <a:effectLst/>
                <a:latin typeface="+mn-lt"/>
                <a:ea typeface="+mn-ea"/>
                <a:cs typeface="+mn-cs"/>
              </a:rPr>
              <a:t>hash</a:t>
            </a:r>
            <a:r>
              <a:rPr lang="zh-CN" altLang="zh-CN" sz="1200" kern="1200" dirty="0">
                <a:solidFill>
                  <a:schemeClr val="tx1"/>
                </a:solidFill>
                <a:effectLst/>
                <a:latin typeface="+mn-lt"/>
                <a:ea typeface="+mn-ea"/>
                <a:cs typeface="+mn-cs"/>
              </a:rPr>
              <a:t>函数，如图所示：解码超图</a:t>
            </a:r>
            <a:r>
              <a:rPr lang="en-US" altLang="zh-CN" sz="1200" i="1" kern="1200" dirty="0">
                <a:solidFill>
                  <a:schemeClr val="tx1"/>
                </a:solidFill>
                <a:effectLst/>
                <a:latin typeface="+mn-lt"/>
                <a:ea typeface="+mn-ea"/>
                <a:cs typeface="+mn-cs"/>
              </a:rPr>
              <a:t>H</a:t>
            </a:r>
            <a:r>
              <a:rPr lang="zh-CN" altLang="zh-CN" sz="1200" kern="1200" dirty="0">
                <a:solidFill>
                  <a:schemeClr val="tx1"/>
                </a:solidFill>
                <a:effectLst/>
                <a:latin typeface="+mn-lt"/>
                <a:ea typeface="+mn-ea"/>
                <a:cs typeface="+mn-cs"/>
              </a:rPr>
              <a:t>（将插入</a:t>
            </a:r>
            <a:r>
              <a:rPr lang="en-US" altLang="zh-CN" sz="1200" kern="1200" dirty="0">
                <a:solidFill>
                  <a:schemeClr val="tx1"/>
                </a:solidFill>
                <a:effectLst/>
                <a:latin typeface="+mn-lt"/>
                <a:ea typeface="+mn-ea"/>
                <a:cs typeface="+mn-cs"/>
              </a:rPr>
              <a:t>IBLT</a:t>
            </a:r>
            <a:r>
              <a:rPr lang="zh-CN" altLang="zh-CN" sz="1200" kern="1200" dirty="0">
                <a:solidFill>
                  <a:schemeClr val="tx1"/>
                </a:solidFill>
                <a:effectLst/>
                <a:latin typeface="+mn-lt"/>
                <a:ea typeface="+mn-ea"/>
                <a:cs typeface="+mn-cs"/>
              </a:rPr>
              <a:t>的原始集合恢复）需要循环删除度为</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的顶点的边。待循环解码操作结束后，剩下的边即为无法解码的</a:t>
            </a:r>
            <a:r>
              <a:rPr lang="en-US" altLang="zh-CN" sz="1200" kern="1200" dirty="0">
                <a:solidFill>
                  <a:schemeClr val="tx1"/>
                </a:solidFill>
                <a:effectLst/>
                <a:latin typeface="+mn-lt"/>
                <a:ea typeface="+mn-ea"/>
                <a:cs typeface="+mn-cs"/>
              </a:rPr>
              <a:t>item</a:t>
            </a:r>
            <a:r>
              <a:rPr lang="zh-CN" altLang="zh-CN" sz="1200" kern="1200" dirty="0">
                <a:solidFill>
                  <a:schemeClr val="tx1"/>
                </a:solidFill>
                <a:effectLst/>
                <a:latin typeface="+mn-lt"/>
                <a:ea typeface="+mn-ea"/>
                <a:cs typeface="+mn-cs"/>
              </a:rPr>
              <a:t>，如图的边</a:t>
            </a:r>
            <a:r>
              <a:rPr lang="en-US" altLang="zh-CN" sz="1200" i="1" kern="1200" dirty="0">
                <a:solidFill>
                  <a:schemeClr val="tx1"/>
                </a:solidFill>
                <a:effectLst/>
                <a:latin typeface="+mn-lt"/>
                <a:ea typeface="+mn-ea"/>
                <a:cs typeface="+mn-cs"/>
              </a:rPr>
              <a:t>j</a:t>
            </a:r>
            <a:r>
              <a:rPr lang="en-US" altLang="zh-CN" sz="1200" i="1" kern="1200" baseline="-250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j</a:t>
            </a:r>
            <a:r>
              <a:rPr lang="en-US" altLang="zh-CN" sz="1200" i="1" kern="1200" baseline="-250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所示，代表该超图是</a:t>
            </a:r>
            <a:r>
              <a:rPr lang="en-US" altLang="zh-CN" sz="1200" i="1" kern="1200" dirty="0">
                <a:solidFill>
                  <a:schemeClr val="tx1"/>
                </a:solidFill>
                <a:effectLst/>
                <a:latin typeface="+mn-lt"/>
                <a:ea typeface="+mn-ea"/>
                <a:cs typeface="+mn-cs"/>
              </a:rPr>
              <a:t>2-core</a:t>
            </a:r>
            <a:r>
              <a:rPr lang="zh-CN" altLang="zh-CN" sz="1200" kern="1200" dirty="0">
                <a:solidFill>
                  <a:schemeClr val="tx1"/>
                </a:solidFill>
                <a:effectLst/>
                <a:latin typeface="+mn-lt"/>
                <a:ea typeface="+mn-ea"/>
                <a:cs typeface="+mn-cs"/>
              </a:rPr>
              <a:t>的，即该超图无法被解码。</a:t>
            </a:r>
            <a:r>
              <a:rPr lang="zh-CN" altLang="zh-CN" dirty="0">
                <a:effectLst/>
              </a:rPr>
              <a:t> </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B8EDFCF6-1F13-644C-AE9C-0907E741A9B3}" type="slidenum">
              <a:rPr kumimoji="1" lang="zh-CN" altLang="en-US" smtClean="0"/>
              <a:t>48</a:t>
            </a:fld>
            <a:endParaRPr kumimoji="1" lang="zh-CN" altLang="en-US"/>
          </a:p>
        </p:txBody>
      </p:sp>
    </p:spTree>
    <p:extLst>
      <p:ext uri="{BB962C8B-B14F-4D97-AF65-F5344CB8AC3E}">
        <p14:creationId xmlns:p14="http://schemas.microsoft.com/office/powerpoint/2010/main" val="22876343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本论文寻求一种最节省空间的算法，使在固定解码率</a:t>
                </a:r>
                <a:r>
                  <a:rPr lang="en-US" altLang="zh-CN" sz="1200" i="1" kern="1200" dirty="0">
                    <a:solidFill>
                      <a:schemeClr val="tx1"/>
                    </a:solidFill>
                    <a:effectLst/>
                    <a:latin typeface="+mn-lt"/>
                    <a:ea typeface="+mn-ea"/>
                    <a:cs typeface="+mn-cs"/>
                  </a:rPr>
                  <a:t>p</a:t>
                </a:r>
                <a:r>
                  <a:rPr lang="zh-CN" altLang="zh-CN" sz="1200" kern="1200" dirty="0">
                    <a:solidFill>
                      <a:schemeClr val="tx1"/>
                    </a:solidFill>
                    <a:effectLst/>
                    <a:latin typeface="+mn-lt"/>
                    <a:ea typeface="+mn-ea"/>
                    <a:cs typeface="+mn-cs"/>
                  </a:rPr>
                  <a:t>和</a:t>
                </a:r>
                <a:r>
                  <a:rPr lang="en-US" altLang="zh-CN" sz="1200" i="1" kern="1200" dirty="0">
                    <a:solidFill>
                      <a:schemeClr val="tx1"/>
                    </a:solidFill>
                    <a:effectLst/>
                    <a:latin typeface="+mn-lt"/>
                    <a:ea typeface="+mn-ea"/>
                    <a:cs typeface="+mn-cs"/>
                  </a:rPr>
                  <a:t>j</a:t>
                </a:r>
                <a:r>
                  <a:rPr lang="zh-CN" altLang="zh-CN" sz="1200" kern="1200" dirty="0">
                    <a:solidFill>
                      <a:schemeClr val="tx1"/>
                    </a:solidFill>
                    <a:effectLst/>
                    <a:latin typeface="+mn-lt"/>
                    <a:ea typeface="+mn-ea"/>
                    <a:cs typeface="+mn-cs"/>
                  </a:rPr>
                  <a:t>的情况下，求出最优的</a:t>
                </a:r>
                <a:r>
                  <a:rPr lang="en-US" altLang="zh-CN" sz="1200" i="1" kern="1200" dirty="0">
                    <a:solidFill>
                      <a:schemeClr val="tx1"/>
                    </a:solidFill>
                    <a:effectLst/>
                    <a:latin typeface="+mn-lt"/>
                    <a:ea typeface="+mn-ea"/>
                    <a:cs typeface="+mn-cs"/>
                  </a:rPr>
                  <a:t>c</a:t>
                </a:r>
                <a:r>
                  <a:rPr lang="zh-CN" altLang="zh-CN" sz="1200" kern="1200" dirty="0">
                    <a:solidFill>
                      <a:schemeClr val="tx1"/>
                    </a:solidFill>
                    <a:effectLst/>
                    <a:latin typeface="+mn-lt"/>
                    <a:ea typeface="+mn-ea"/>
                    <a:cs typeface="+mn-cs"/>
                  </a:rPr>
                  <a:t>，即最小的</a:t>
                </a:r>
                <a:r>
                  <a:rPr lang="en-US" altLang="zh-CN" sz="1200" kern="1200" dirty="0">
                    <a:solidFill>
                      <a:schemeClr val="tx1"/>
                    </a:solidFill>
                    <a:effectLst/>
                    <a:latin typeface="+mn-lt"/>
                    <a:ea typeface="+mn-ea"/>
                    <a:cs typeface="+mn-cs"/>
                  </a:rPr>
                  <a:t>IBLT</a:t>
                </a:r>
                <a:r>
                  <a:rPr lang="zh-CN" altLang="zh-CN" sz="1200" kern="1200" dirty="0">
                    <a:solidFill>
                      <a:schemeClr val="tx1"/>
                    </a:solidFill>
                    <a:effectLst/>
                    <a:latin typeface="+mn-lt"/>
                    <a:ea typeface="+mn-ea"/>
                    <a:cs typeface="+mn-cs"/>
                  </a:rPr>
                  <a:t>表的算法，</a:t>
                </a:r>
                <a:r>
                  <a:rPr lang="zh-CN" altLang="en-US" sz="1200" kern="1200" dirty="0">
                    <a:solidFill>
                      <a:schemeClr val="tx1"/>
                    </a:solidFill>
                    <a:effectLst/>
                    <a:latin typeface="+mn-lt"/>
                    <a:ea typeface="+mn-ea"/>
                    <a:cs typeface="+mn-cs"/>
                  </a:rPr>
                  <a:t>而</a:t>
                </a:r>
                <a14:m>
                  <m:oMath xmlns:m="http://schemas.openxmlformats.org/officeDocument/2006/math">
                    <m:r>
                      <m:rPr>
                        <m:sty m:val="p"/>
                      </m:rPr>
                      <a:rPr lang="en-US" altLang="zh-CN" sz="1200" i="1" kern="1200" dirty="0" smtClean="0">
                        <a:solidFill>
                          <a:schemeClr val="tx1"/>
                        </a:solidFill>
                        <a:effectLst/>
                        <a:latin typeface="Cambria Math" panose="02040503050406030204" pitchFamily="18" charset="0"/>
                        <a:ea typeface="+mn-ea"/>
                        <a:cs typeface="+mn-cs"/>
                      </a:rPr>
                      <m:t>c</m:t>
                    </m:r>
                    <m:r>
                      <a:rPr lang="en-US" altLang="zh-CN" sz="1200" b="0" i="1" kern="1200" dirty="0" smtClean="0">
                        <a:solidFill>
                          <a:schemeClr val="tx1"/>
                        </a:solidFill>
                        <a:effectLst/>
                        <a:latin typeface="Cambria Math" panose="02040503050406030204" pitchFamily="18" charset="0"/>
                        <a:ea typeface="+mn-ea"/>
                        <a:cs typeface="+mn-cs"/>
                      </a:rPr>
                      <m:t>=</m:t>
                    </m:r>
                    <m:r>
                      <m:rPr>
                        <m:sty m:val="p"/>
                      </m:rPr>
                      <a:rPr lang="el-GR" altLang="zh-CN" sz="1200" b="0" i="1" kern="1200" dirty="0" smtClean="0">
                        <a:solidFill>
                          <a:schemeClr val="tx1"/>
                        </a:solidFill>
                        <a:effectLst/>
                        <a:latin typeface="Cambria Math" panose="02040503050406030204" pitchFamily="18" charset="0"/>
                        <a:ea typeface="+mn-ea"/>
                        <a:cs typeface="+mn-cs"/>
                      </a:rPr>
                      <m:t>j</m:t>
                    </m:r>
                    <m:r>
                      <a:rPr lang="el-GR" altLang="zh-CN" sz="1200" i="1" dirty="0" smtClean="0">
                        <a:latin typeface="Cambria Math" panose="02040503050406030204" pitchFamily="18" charset="0"/>
                        <a:cs typeface="Arial"/>
                      </a:rPr>
                      <m:t>𝜏</m:t>
                    </m:r>
                  </m:oMath>
                </a14:m>
                <a:r>
                  <a:rPr lang="zh-CN" altLang="en-US" sz="1200" kern="1200" dirty="0">
                    <a:solidFill>
                      <a:schemeClr val="tx1"/>
                    </a:solidFill>
                    <a:effectLst/>
                    <a:latin typeface="+mn-lt"/>
                    <a:ea typeface="+mn-ea"/>
                    <a:cs typeface="+mn-cs"/>
                  </a:rPr>
                  <a:t>，关键是求</a:t>
                </a:r>
                <a14:m>
                  <m:oMath xmlns:m="http://schemas.openxmlformats.org/officeDocument/2006/math">
                    <m:r>
                      <a:rPr lang="el-GR" altLang="zh-CN" sz="1200" i="1" dirty="0" smtClean="0">
                        <a:latin typeface="Cambria Math" panose="02040503050406030204" pitchFamily="18" charset="0"/>
                        <a:cs typeface="Arial"/>
                      </a:rPr>
                      <m:t>𝜏</m:t>
                    </m:r>
                  </m:oMath>
                </a14:m>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定义集合</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算法应该返回：</a:t>
                </a:r>
                <a:r>
                  <a:rPr lang="zh-CN" altLang="zh-CN" dirty="0">
                    <a:effectLst/>
                  </a:rPr>
                  <a:t> </a:t>
                </a:r>
                <a:r>
                  <a:rPr lang="zh-CN" altLang="en-US" dirty="0">
                    <a:effectLst/>
                  </a:rPr>
                  <a:t>（），</a:t>
                </a:r>
                <a:r>
                  <a:rPr lang="zh-CN" altLang="zh-CN" sz="1200" kern="1200" dirty="0">
                    <a:solidFill>
                      <a:schemeClr val="tx1"/>
                    </a:solidFill>
                    <a:effectLst/>
                    <a:latin typeface="+mn-lt"/>
                    <a:ea typeface="+mn-ea"/>
                    <a:cs typeface="+mn-cs"/>
                  </a:rPr>
                  <a:t>显然解码失败率</a:t>
                </a:r>
                <a:r>
                  <a:rPr lang="en-US" altLang="zh-CN" sz="1200" kern="1200" dirty="0">
                    <a:solidFill>
                      <a:schemeClr val="tx1"/>
                    </a:solidFill>
                    <a:effectLst/>
                    <a:latin typeface="+mn-lt"/>
                    <a:ea typeface="+mn-ea"/>
                    <a:cs typeface="+mn-cs"/>
                  </a:rPr>
                  <a:t>1-</a:t>
                </a:r>
                <a:r>
                  <a:rPr lang="en-US" altLang="zh-CN" sz="1200" i="1" kern="1200" dirty="0">
                    <a:solidFill>
                      <a:schemeClr val="tx1"/>
                    </a:solidFill>
                    <a:effectLst/>
                    <a:latin typeface="+mn-lt"/>
                    <a:ea typeface="+mn-ea"/>
                    <a:cs typeface="+mn-cs"/>
                  </a:rPr>
                  <a:t>p</a:t>
                </a:r>
                <a:r>
                  <a:rPr lang="zh-CN" altLang="zh-CN" sz="1200" kern="1200" dirty="0">
                    <a:solidFill>
                      <a:schemeClr val="tx1"/>
                    </a:solidFill>
                    <a:effectLst/>
                    <a:latin typeface="+mn-lt"/>
                    <a:ea typeface="+mn-ea"/>
                    <a:cs typeface="+mn-cs"/>
                  </a:rPr>
                  <a:t>是关于</a:t>
                </a:r>
                <a:r>
                  <a:rPr lang="en-US" altLang="zh-CN" sz="1200" i="1" kern="1200" dirty="0">
                    <a:solidFill>
                      <a:schemeClr val="tx1"/>
                    </a:solidFill>
                    <a:effectLst/>
                    <a:latin typeface="+mn-lt"/>
                    <a:ea typeface="+mn-ea"/>
                    <a:cs typeface="+mn-cs"/>
                  </a:rPr>
                  <a:t>c</a:t>
                </a:r>
                <a:r>
                  <a:rPr lang="zh-CN" altLang="zh-CN" sz="1200" kern="1200" dirty="0">
                    <a:solidFill>
                      <a:schemeClr val="tx1"/>
                    </a:solidFill>
                    <a:effectLst/>
                    <a:latin typeface="+mn-lt"/>
                    <a:ea typeface="+mn-ea"/>
                    <a:cs typeface="+mn-cs"/>
                  </a:rPr>
                  <a:t>的单调递减函数，即可以找出满足条件的最小的</a:t>
                </a:r>
                <a:r>
                  <a:rPr lang="en-US" altLang="zh-CN" sz="1200" i="1" kern="1200" dirty="0">
                    <a:solidFill>
                      <a:schemeClr val="tx1"/>
                    </a:solidFill>
                    <a:effectLst/>
                    <a:latin typeface="+mn-lt"/>
                    <a:ea typeface="+mn-ea"/>
                    <a:cs typeface="+mn-cs"/>
                  </a:rPr>
                  <a:t>c</a:t>
                </a:r>
                <a:r>
                  <a:rPr lang="zh-CN" altLang="zh-CN" sz="1200" kern="1200" dirty="0">
                    <a:solidFill>
                      <a:schemeClr val="tx1"/>
                    </a:solidFill>
                    <a:effectLst/>
                    <a:latin typeface="+mn-lt"/>
                    <a:ea typeface="+mn-ea"/>
                    <a:cs typeface="+mn-cs"/>
                  </a:rPr>
                  <a:t>，：</a:t>
                </a:r>
                <a:r>
                  <a:rPr lang="zh-CN" altLang="zh-CN" dirty="0">
                    <a:effectLst/>
                  </a:rPr>
                  <a:t> </a:t>
                </a:r>
                <a:endParaRPr lang="zh-CN" altLang="zh-CN" sz="120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本论文寻求一种最节省空间的算法，使在固定解码率</a:t>
                </a:r>
                <a:r>
                  <a:rPr lang="en-US" altLang="zh-CN" sz="1200" i="1" kern="1200" dirty="0">
                    <a:solidFill>
                      <a:schemeClr val="tx1"/>
                    </a:solidFill>
                    <a:effectLst/>
                    <a:latin typeface="+mn-lt"/>
                    <a:ea typeface="+mn-ea"/>
                    <a:cs typeface="+mn-cs"/>
                  </a:rPr>
                  <a:t>p</a:t>
                </a:r>
                <a:r>
                  <a:rPr lang="zh-CN" altLang="zh-CN" sz="1200" kern="1200" dirty="0">
                    <a:solidFill>
                      <a:schemeClr val="tx1"/>
                    </a:solidFill>
                    <a:effectLst/>
                    <a:latin typeface="+mn-lt"/>
                    <a:ea typeface="+mn-ea"/>
                    <a:cs typeface="+mn-cs"/>
                  </a:rPr>
                  <a:t>和</a:t>
                </a:r>
                <a:r>
                  <a:rPr lang="en-US" altLang="zh-CN" sz="1200" i="1" kern="1200" dirty="0">
                    <a:solidFill>
                      <a:schemeClr val="tx1"/>
                    </a:solidFill>
                    <a:effectLst/>
                    <a:latin typeface="+mn-lt"/>
                    <a:ea typeface="+mn-ea"/>
                    <a:cs typeface="+mn-cs"/>
                  </a:rPr>
                  <a:t>j</a:t>
                </a:r>
                <a:r>
                  <a:rPr lang="zh-CN" altLang="zh-CN" sz="1200" kern="1200" dirty="0">
                    <a:solidFill>
                      <a:schemeClr val="tx1"/>
                    </a:solidFill>
                    <a:effectLst/>
                    <a:latin typeface="+mn-lt"/>
                    <a:ea typeface="+mn-ea"/>
                    <a:cs typeface="+mn-cs"/>
                  </a:rPr>
                  <a:t>的情况下，求出最优的</a:t>
                </a:r>
                <a:r>
                  <a:rPr lang="en-US" altLang="zh-CN" sz="1200" i="1" kern="1200" dirty="0">
                    <a:solidFill>
                      <a:schemeClr val="tx1"/>
                    </a:solidFill>
                    <a:effectLst/>
                    <a:latin typeface="+mn-lt"/>
                    <a:ea typeface="+mn-ea"/>
                    <a:cs typeface="+mn-cs"/>
                  </a:rPr>
                  <a:t>c</a:t>
                </a:r>
                <a:r>
                  <a:rPr lang="zh-CN" altLang="zh-CN" sz="1200" kern="1200" dirty="0">
                    <a:solidFill>
                      <a:schemeClr val="tx1"/>
                    </a:solidFill>
                    <a:effectLst/>
                    <a:latin typeface="+mn-lt"/>
                    <a:ea typeface="+mn-ea"/>
                    <a:cs typeface="+mn-cs"/>
                  </a:rPr>
                  <a:t>，即最小的</a:t>
                </a:r>
                <a:r>
                  <a:rPr lang="en-US" altLang="zh-CN" sz="1200" kern="1200" dirty="0">
                    <a:solidFill>
                      <a:schemeClr val="tx1"/>
                    </a:solidFill>
                    <a:effectLst/>
                    <a:latin typeface="+mn-lt"/>
                    <a:ea typeface="+mn-ea"/>
                    <a:cs typeface="+mn-cs"/>
                  </a:rPr>
                  <a:t>IBLT</a:t>
                </a:r>
                <a:r>
                  <a:rPr lang="zh-CN" altLang="zh-CN" sz="1200" kern="1200" dirty="0">
                    <a:solidFill>
                      <a:schemeClr val="tx1"/>
                    </a:solidFill>
                    <a:effectLst/>
                    <a:latin typeface="+mn-lt"/>
                    <a:ea typeface="+mn-ea"/>
                    <a:cs typeface="+mn-cs"/>
                  </a:rPr>
                  <a:t>表的算法，</a:t>
                </a:r>
                <a:r>
                  <a:rPr lang="zh-CN" altLang="en-US" sz="1200" kern="1200" dirty="0">
                    <a:solidFill>
                      <a:schemeClr val="tx1"/>
                    </a:solidFill>
                    <a:effectLst/>
                    <a:latin typeface="+mn-lt"/>
                    <a:ea typeface="+mn-ea"/>
                    <a:cs typeface="+mn-cs"/>
                  </a:rPr>
                  <a:t>而</a:t>
                </a:r>
                <a:r>
                  <a:rPr lang="en-US" altLang="zh-CN" sz="1200" i="0" kern="1200" dirty="0">
                    <a:solidFill>
                      <a:schemeClr val="tx1"/>
                    </a:solidFill>
                    <a:effectLst/>
                    <a:latin typeface="Cambria Math" panose="02040503050406030204" pitchFamily="18" charset="0"/>
                    <a:ea typeface="+mn-ea"/>
                    <a:cs typeface="+mn-cs"/>
                  </a:rPr>
                  <a:t>c</a:t>
                </a:r>
                <a:r>
                  <a:rPr lang="en-US" altLang="zh-CN" sz="1200" b="0" i="0" kern="1200" dirty="0">
                    <a:solidFill>
                      <a:schemeClr val="tx1"/>
                    </a:solidFill>
                    <a:effectLst/>
                    <a:latin typeface="Cambria Math" panose="02040503050406030204" pitchFamily="18" charset="0"/>
                    <a:ea typeface="+mn-ea"/>
                    <a:cs typeface="+mn-cs"/>
                  </a:rPr>
                  <a:t>=</a:t>
                </a:r>
                <a:r>
                  <a:rPr lang="el-GR" altLang="zh-CN" sz="1200" b="0" i="0" kern="1200" dirty="0">
                    <a:solidFill>
                      <a:schemeClr val="tx1"/>
                    </a:solidFill>
                    <a:effectLst/>
                    <a:latin typeface="Cambria Math" panose="02040503050406030204" pitchFamily="18" charset="0"/>
                    <a:ea typeface="+mn-ea"/>
                    <a:cs typeface="+mn-cs"/>
                  </a:rPr>
                  <a:t>j</a:t>
                </a:r>
                <a:r>
                  <a:rPr lang="el-GR" altLang="zh-CN" sz="1200" i="0" dirty="0">
                    <a:latin typeface="Cambria Math" panose="02040503050406030204" pitchFamily="18" charset="0"/>
                    <a:cs typeface="Arial"/>
                  </a:rPr>
                  <a:t>𝜏</a:t>
                </a:r>
                <a:r>
                  <a:rPr lang="zh-CN" altLang="en-US" sz="1200" kern="1200" dirty="0">
                    <a:solidFill>
                      <a:schemeClr val="tx1"/>
                    </a:solidFill>
                    <a:effectLst/>
                    <a:latin typeface="+mn-lt"/>
                    <a:ea typeface="+mn-ea"/>
                    <a:cs typeface="+mn-cs"/>
                  </a:rPr>
                  <a:t>，关键是求</a:t>
                </a:r>
                <a:r>
                  <a:rPr lang="el-GR" altLang="zh-CN" sz="1200" i="0" dirty="0">
                    <a:latin typeface="Cambria Math" panose="02040503050406030204" pitchFamily="18" charset="0"/>
                    <a:cs typeface="Arial"/>
                  </a:rPr>
                  <a:t>𝜏</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定义集合</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算法应该返回：</a:t>
                </a:r>
                <a:r>
                  <a:rPr lang="zh-CN" altLang="zh-CN" dirty="0">
                    <a:effectLst/>
                  </a:rPr>
                  <a:t> </a:t>
                </a:r>
                <a:r>
                  <a:rPr lang="zh-CN" altLang="en-US" dirty="0">
                    <a:effectLst/>
                  </a:rPr>
                  <a:t>（），</a:t>
                </a:r>
                <a:r>
                  <a:rPr lang="zh-CN" altLang="zh-CN" sz="1200" kern="1200" dirty="0">
                    <a:solidFill>
                      <a:schemeClr val="tx1"/>
                    </a:solidFill>
                    <a:effectLst/>
                    <a:latin typeface="+mn-lt"/>
                    <a:ea typeface="+mn-ea"/>
                    <a:cs typeface="+mn-cs"/>
                  </a:rPr>
                  <a:t>显然解码失败率</a:t>
                </a:r>
                <a:r>
                  <a:rPr lang="en-US" altLang="zh-CN" sz="1200" kern="1200" dirty="0">
                    <a:solidFill>
                      <a:schemeClr val="tx1"/>
                    </a:solidFill>
                    <a:effectLst/>
                    <a:latin typeface="+mn-lt"/>
                    <a:ea typeface="+mn-ea"/>
                    <a:cs typeface="+mn-cs"/>
                  </a:rPr>
                  <a:t>1-</a:t>
                </a:r>
                <a:r>
                  <a:rPr lang="en-US" altLang="zh-CN" sz="1200" i="1" kern="1200" dirty="0">
                    <a:solidFill>
                      <a:schemeClr val="tx1"/>
                    </a:solidFill>
                    <a:effectLst/>
                    <a:latin typeface="+mn-lt"/>
                    <a:ea typeface="+mn-ea"/>
                    <a:cs typeface="+mn-cs"/>
                  </a:rPr>
                  <a:t>p</a:t>
                </a:r>
                <a:r>
                  <a:rPr lang="zh-CN" altLang="zh-CN" sz="1200" kern="1200" dirty="0">
                    <a:solidFill>
                      <a:schemeClr val="tx1"/>
                    </a:solidFill>
                    <a:effectLst/>
                    <a:latin typeface="+mn-lt"/>
                    <a:ea typeface="+mn-ea"/>
                    <a:cs typeface="+mn-cs"/>
                  </a:rPr>
                  <a:t>是关于</a:t>
                </a:r>
                <a:r>
                  <a:rPr lang="en-US" altLang="zh-CN" sz="1200" i="1" kern="1200" dirty="0">
                    <a:solidFill>
                      <a:schemeClr val="tx1"/>
                    </a:solidFill>
                    <a:effectLst/>
                    <a:latin typeface="+mn-lt"/>
                    <a:ea typeface="+mn-ea"/>
                    <a:cs typeface="+mn-cs"/>
                  </a:rPr>
                  <a:t>c</a:t>
                </a:r>
                <a:r>
                  <a:rPr lang="zh-CN" altLang="zh-CN" sz="1200" kern="1200" dirty="0">
                    <a:solidFill>
                      <a:schemeClr val="tx1"/>
                    </a:solidFill>
                    <a:effectLst/>
                    <a:latin typeface="+mn-lt"/>
                    <a:ea typeface="+mn-ea"/>
                    <a:cs typeface="+mn-cs"/>
                  </a:rPr>
                  <a:t>的单调递减函数，即可以找出满足条件的最小的</a:t>
                </a:r>
                <a:r>
                  <a:rPr lang="en-US" altLang="zh-CN" sz="1200" i="1" kern="1200" dirty="0">
                    <a:solidFill>
                      <a:schemeClr val="tx1"/>
                    </a:solidFill>
                    <a:effectLst/>
                    <a:latin typeface="+mn-lt"/>
                    <a:ea typeface="+mn-ea"/>
                    <a:cs typeface="+mn-cs"/>
                  </a:rPr>
                  <a:t>c</a:t>
                </a:r>
                <a:r>
                  <a:rPr lang="zh-CN" altLang="zh-CN" sz="1200" kern="1200" dirty="0">
                    <a:solidFill>
                      <a:schemeClr val="tx1"/>
                    </a:solidFill>
                    <a:effectLst/>
                    <a:latin typeface="+mn-lt"/>
                    <a:ea typeface="+mn-ea"/>
                    <a:cs typeface="+mn-cs"/>
                  </a:rPr>
                  <a:t>，：</a:t>
                </a:r>
                <a:r>
                  <a:rPr lang="zh-CN" altLang="zh-CN" dirty="0">
                    <a:effectLst/>
                  </a:rPr>
                  <a:t> </a:t>
                </a:r>
                <a:endParaRPr lang="zh-CN" altLang="zh-CN" sz="1200" kern="1200" dirty="0">
                  <a:solidFill>
                    <a:schemeClr val="tx1"/>
                  </a:solidFill>
                  <a:effectLst/>
                  <a:latin typeface="+mn-lt"/>
                  <a:ea typeface="+mn-ea"/>
                  <a:cs typeface="+mn-cs"/>
                </a:endParaRPr>
              </a:p>
            </p:txBody>
          </p:sp>
        </mc:Fallback>
      </mc:AlternateContent>
      <p:sp>
        <p:nvSpPr>
          <p:cNvPr id="4" name="灯片编号占位符 3"/>
          <p:cNvSpPr>
            <a:spLocks noGrp="1"/>
          </p:cNvSpPr>
          <p:nvPr>
            <p:ph type="sldNum" sz="quarter" idx="5"/>
          </p:nvPr>
        </p:nvSpPr>
        <p:spPr/>
        <p:txBody>
          <a:bodyPr/>
          <a:lstStyle/>
          <a:p>
            <a:fld id="{B8EDFCF6-1F13-644C-AE9C-0907E741A9B3}" type="slidenum">
              <a:rPr kumimoji="1" lang="zh-CN" altLang="en-US" smtClean="0"/>
              <a:t>49</a:t>
            </a:fld>
            <a:endParaRPr kumimoji="1" lang="zh-CN" altLang="en-US"/>
          </a:p>
        </p:txBody>
      </p:sp>
    </p:spTree>
    <p:extLst>
      <p:ext uri="{BB962C8B-B14F-4D97-AF65-F5344CB8AC3E}">
        <p14:creationId xmlns:p14="http://schemas.microsoft.com/office/powerpoint/2010/main" val="2847021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区块由区块头和一组交易组成。这些交易可以由发送者完全中继，但是这浪费带宽，因为它们可能已经被接收者存储了。换句话说，可以用压缩编码来中继块，并且已经提出了许多方案。有效传播块对于达成共识，减少存储膨胀，克服网络防火墙瓶颈以及允许每秒扩展至大量事务至关重要。</a:t>
            </a:r>
          </a:p>
        </p:txBody>
      </p:sp>
      <p:sp>
        <p:nvSpPr>
          <p:cNvPr id="4" name="灯片编号占位符 3"/>
          <p:cNvSpPr>
            <a:spLocks noGrp="1"/>
          </p:cNvSpPr>
          <p:nvPr>
            <p:ph type="sldNum" sz="quarter" idx="5"/>
          </p:nvPr>
        </p:nvSpPr>
        <p:spPr/>
        <p:txBody>
          <a:bodyPr/>
          <a:lstStyle/>
          <a:p>
            <a:fld id="{B8EDFCF6-1F13-644C-AE9C-0907E741A9B3}" type="slidenum">
              <a:rPr kumimoji="1" lang="zh-CN" altLang="en-US" smtClean="0"/>
              <a:t>5</a:t>
            </a:fld>
            <a:endParaRPr kumimoji="1" lang="zh-CN" altLang="en-US"/>
          </a:p>
        </p:txBody>
      </p:sp>
    </p:spTree>
    <p:extLst>
      <p:ext uri="{BB962C8B-B14F-4D97-AF65-F5344CB8AC3E}">
        <p14:creationId xmlns:p14="http://schemas.microsoft.com/office/powerpoint/2010/main" val="4473744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函数</a:t>
            </a:r>
            <a:r>
              <a:rPr lang="en-US" altLang="zh-CN" sz="1200" kern="1200" dirty="0">
                <a:solidFill>
                  <a:schemeClr val="tx1"/>
                </a:solidFill>
                <a:effectLst/>
                <a:latin typeface="+mn-lt"/>
                <a:ea typeface="+mn-ea"/>
                <a:cs typeface="+mn-cs"/>
              </a:rPr>
              <a:t>decode(</a:t>
            </a:r>
            <a:r>
              <a:rPr lang="en-US" altLang="zh-CN" sz="1200" i="1" kern="1200" dirty="0">
                <a:solidFill>
                  <a:schemeClr val="tx1"/>
                </a:solidFill>
                <a:effectLst/>
                <a:latin typeface="+mn-lt"/>
                <a:ea typeface="+mn-ea"/>
                <a:cs typeface="+mn-cs"/>
              </a:rPr>
              <a:t>j</a:t>
            </a:r>
            <a:r>
              <a:rPr lang="en-US" altLang="zh-CN" sz="1200" kern="1200" dirty="0">
                <a:solidFill>
                  <a:schemeClr val="tx1"/>
                </a:solidFill>
                <a:effectLst/>
                <a:latin typeface="+mn-lt"/>
                <a:ea typeface="+mn-ea"/>
                <a:cs typeface="+mn-cs"/>
              </a:rPr>
              <a:t>, </a:t>
            </a:r>
            <a:r>
              <a:rPr lang="en-US" altLang="zh-CN" sz="1200" i="1" kern="1200" dirty="0">
                <a:solidFill>
                  <a:schemeClr val="tx1"/>
                </a:solidFill>
                <a:effectLst/>
                <a:latin typeface="+mn-lt"/>
                <a:ea typeface="+mn-ea"/>
                <a:cs typeface="+mn-cs"/>
              </a:rPr>
              <a:t>k</a:t>
            </a:r>
            <a:r>
              <a:rPr lang="en-US" altLang="zh-CN" sz="1200" kern="1200" dirty="0">
                <a:solidFill>
                  <a:schemeClr val="tx1"/>
                </a:solidFill>
                <a:effectLst/>
                <a:latin typeface="+mn-lt"/>
                <a:ea typeface="+mn-ea"/>
                <a:cs typeface="+mn-cs"/>
              </a:rPr>
              <a:t>, </a:t>
            </a:r>
            <a:r>
              <a:rPr lang="en-US" altLang="zh-CN" sz="1200" i="1" kern="1200" dirty="0">
                <a:solidFill>
                  <a:schemeClr val="tx1"/>
                </a:solidFill>
                <a:effectLst/>
                <a:latin typeface="+mn-lt"/>
                <a:ea typeface="+mn-ea"/>
                <a:cs typeface="+mn-cs"/>
              </a:rPr>
              <a:t>c </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是从超图集合</a:t>
            </a:r>
            <a:r>
              <a:rPr lang="en-US" altLang="zh-CN" sz="1200" i="1" kern="1200" dirty="0" err="1">
                <a:solidFill>
                  <a:schemeClr val="tx1"/>
                </a:solidFill>
                <a:effectLst/>
                <a:latin typeface="+mn-lt"/>
                <a:ea typeface="+mn-ea"/>
                <a:cs typeface="+mn-cs"/>
              </a:rPr>
              <a:t>H</a:t>
            </a:r>
            <a:r>
              <a:rPr lang="en-US" altLang="zh-CN" sz="1200" i="1" kern="1200" baseline="-25000" dirty="0" err="1">
                <a:solidFill>
                  <a:schemeClr val="tx1"/>
                </a:solidFill>
                <a:effectLst/>
                <a:latin typeface="+mn-lt"/>
                <a:ea typeface="+mn-ea"/>
                <a:cs typeface="+mn-cs"/>
              </a:rPr>
              <a:t>j,p</a:t>
            </a:r>
            <a:r>
              <a:rPr lang="zh-CN" altLang="zh-CN" sz="1200" kern="1200" dirty="0">
                <a:solidFill>
                  <a:schemeClr val="tx1"/>
                </a:solidFill>
                <a:effectLst/>
                <a:latin typeface="+mn-lt"/>
                <a:ea typeface="+mn-ea"/>
                <a:cs typeface="+mn-cs"/>
              </a:rPr>
              <a:t>中随机抽取样本判断是否能成解码，返回</a:t>
            </a:r>
            <a:r>
              <a:rPr lang="en-US" altLang="zh-CN" sz="1200" kern="1200" dirty="0">
                <a:solidFill>
                  <a:schemeClr val="tx1"/>
                </a:solidFill>
                <a:effectLst/>
                <a:latin typeface="+mn-lt"/>
                <a:ea typeface="+mn-ea"/>
                <a:cs typeface="+mn-cs"/>
              </a:rPr>
              <a:t>True</a:t>
            </a:r>
            <a:r>
              <a:rPr lang="zh-CN" altLang="zh-CN" sz="1200" kern="1200" dirty="0">
                <a:solidFill>
                  <a:schemeClr val="tx1"/>
                </a:solidFill>
                <a:effectLst/>
                <a:latin typeface="+mn-lt"/>
                <a:ea typeface="+mn-ea"/>
                <a:cs typeface="+mn-cs"/>
              </a:rPr>
              <a:t>或者</a:t>
            </a:r>
            <a:r>
              <a:rPr lang="en-US" altLang="zh-CN" sz="1200" kern="1200" dirty="0">
                <a:solidFill>
                  <a:schemeClr val="tx1"/>
                </a:solidFill>
                <a:effectLst/>
                <a:latin typeface="+mn-lt"/>
                <a:ea typeface="+mn-ea"/>
                <a:cs typeface="+mn-cs"/>
              </a:rPr>
              <a:t>False</a:t>
            </a:r>
            <a:r>
              <a:rPr lang="zh-CN" altLang="zh-CN" sz="1200" kern="1200" dirty="0">
                <a:solidFill>
                  <a:schemeClr val="tx1"/>
                </a:solidFill>
                <a:effectLst/>
                <a:latin typeface="+mn-lt"/>
                <a:ea typeface="+mn-ea"/>
                <a:cs typeface="+mn-cs"/>
              </a:rPr>
              <a:t>。函数</a:t>
            </a:r>
            <a:r>
              <a:rPr lang="en-US" altLang="zh-CN" sz="1200" kern="1200" dirty="0" err="1">
                <a:solidFill>
                  <a:schemeClr val="tx1"/>
                </a:solidFill>
                <a:effectLst/>
                <a:latin typeface="+mn-lt"/>
                <a:ea typeface="+mn-ea"/>
                <a:cs typeface="+mn-cs"/>
              </a:rPr>
              <a:t>conf_int</a:t>
            </a:r>
            <a:r>
              <a:rPr lang="en-US"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success</a:t>
            </a:r>
            <a:r>
              <a:rPr lang="en-US" altLang="zh-CN" sz="1200" kern="1200" dirty="0">
                <a:solidFill>
                  <a:schemeClr val="tx1"/>
                </a:solidFill>
                <a:effectLst/>
                <a:latin typeface="+mn-lt"/>
                <a:ea typeface="+mn-ea"/>
                <a:cs typeface="+mn-cs"/>
              </a:rPr>
              <a:t>, </a:t>
            </a:r>
            <a:r>
              <a:rPr lang="en-US" altLang="zh-CN" sz="1200" i="1" kern="1200" dirty="0">
                <a:solidFill>
                  <a:schemeClr val="tx1"/>
                </a:solidFill>
                <a:effectLst/>
                <a:latin typeface="+mn-lt"/>
                <a:ea typeface="+mn-ea"/>
                <a:cs typeface="+mn-cs"/>
              </a:rPr>
              <a:t>trials</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返回的值</a:t>
            </a:r>
            <a:r>
              <a:rPr lang="en-US" altLang="zh-CN" sz="1200" kern="1200" dirty="0">
                <a:solidFill>
                  <a:schemeClr val="tx1"/>
                </a:solidFill>
                <a:effectLst/>
                <a:latin typeface="+mn-lt"/>
                <a:ea typeface="+mn-ea"/>
                <a:cs typeface="+mn-cs"/>
              </a:rPr>
              <a:t>conf</a:t>
            </a:r>
            <a:r>
              <a:rPr lang="zh-CN" altLang="zh-CN" sz="1200" kern="1200" dirty="0">
                <a:solidFill>
                  <a:schemeClr val="tx1"/>
                </a:solidFill>
                <a:effectLst/>
                <a:latin typeface="+mn-lt"/>
                <a:ea typeface="+mn-ea"/>
                <a:cs typeface="+mn-cs"/>
              </a:rPr>
              <a:t>构成</a:t>
            </a:r>
            <a:r>
              <a:rPr lang="en-US" altLang="zh-CN" sz="1200" i="1" kern="1200" dirty="0">
                <a:solidFill>
                  <a:schemeClr val="tx1"/>
                </a:solidFill>
                <a:effectLst/>
                <a:latin typeface="+mn-lt"/>
                <a:ea typeface="+mn-ea"/>
                <a:cs typeface="+mn-cs"/>
              </a:rPr>
              <a:t>r</a:t>
            </a:r>
            <a:r>
              <a:rPr lang="zh-CN" altLang="zh-CN" sz="1200" kern="1200" dirty="0">
                <a:solidFill>
                  <a:schemeClr val="tx1"/>
                </a:solidFill>
                <a:effectLst/>
                <a:latin typeface="+mn-lt"/>
                <a:ea typeface="+mn-ea"/>
                <a:cs typeface="+mn-cs"/>
              </a:rPr>
              <a:t>的置信区间</a:t>
            </a:r>
            <a:r>
              <a:rPr lang="en-US"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r </a:t>
            </a:r>
            <a:r>
              <a:rPr lang="en-US" altLang="zh-CN" sz="1200" kern="1200" dirty="0">
                <a:solidFill>
                  <a:schemeClr val="tx1"/>
                </a:solidFill>
                <a:effectLst/>
                <a:latin typeface="+mn-lt"/>
                <a:ea typeface="+mn-ea"/>
                <a:cs typeface="+mn-cs"/>
              </a:rPr>
              <a:t>– conf, </a:t>
            </a:r>
            <a:r>
              <a:rPr lang="en-US" altLang="zh-CN" sz="1200" i="1" kern="1200" dirty="0">
                <a:solidFill>
                  <a:schemeClr val="tx1"/>
                </a:solidFill>
                <a:effectLst/>
                <a:latin typeface="+mn-lt"/>
                <a:ea typeface="+mn-ea"/>
                <a:cs typeface="+mn-cs"/>
              </a:rPr>
              <a:t>r</a:t>
            </a:r>
            <a:r>
              <a:rPr lang="en-US" altLang="zh-CN" sz="1200" kern="1200" dirty="0">
                <a:solidFill>
                  <a:schemeClr val="tx1"/>
                </a:solidFill>
                <a:effectLst/>
                <a:latin typeface="+mn-lt"/>
                <a:ea typeface="+mn-ea"/>
                <a:cs typeface="+mn-cs"/>
              </a:rPr>
              <a:t> + conf)</a:t>
            </a:r>
            <a:r>
              <a:rPr lang="zh-CN" altLang="zh-CN" sz="1200" kern="1200" dirty="0">
                <a:solidFill>
                  <a:schemeClr val="tx1"/>
                </a:solidFill>
                <a:effectLst/>
                <a:latin typeface="+mn-lt"/>
                <a:ea typeface="+mn-ea"/>
                <a:cs typeface="+mn-cs"/>
              </a:rPr>
              <a:t>。本算法的核心思路是固定</a:t>
            </a:r>
            <a:r>
              <a:rPr lang="en-US" altLang="zh-CN" sz="1200" i="1" kern="1200" dirty="0">
                <a:solidFill>
                  <a:schemeClr val="tx1"/>
                </a:solidFill>
                <a:effectLst/>
                <a:latin typeface="+mn-lt"/>
                <a:ea typeface="+mn-ea"/>
                <a:cs typeface="+mn-cs"/>
              </a:rPr>
              <a:t>j</a:t>
            </a:r>
            <a:r>
              <a:rPr lang="zh-CN"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p</a:t>
            </a:r>
            <a:r>
              <a:rPr lang="zh-CN"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k</a:t>
            </a:r>
            <a:r>
              <a:rPr lang="zh-CN" altLang="zh-CN" sz="1200" kern="1200" dirty="0">
                <a:solidFill>
                  <a:schemeClr val="tx1"/>
                </a:solidFill>
                <a:effectLst/>
                <a:latin typeface="+mn-lt"/>
                <a:ea typeface="+mn-ea"/>
                <a:cs typeface="+mn-cs"/>
              </a:rPr>
              <a:t>，对</a:t>
            </a:r>
            <a:r>
              <a:rPr lang="en-US" altLang="zh-CN" sz="1200" i="1" kern="1200" dirty="0">
                <a:solidFill>
                  <a:schemeClr val="tx1"/>
                </a:solidFill>
                <a:effectLst/>
                <a:latin typeface="+mn-lt"/>
                <a:ea typeface="+mn-ea"/>
                <a:cs typeface="+mn-cs"/>
              </a:rPr>
              <a:t>c </a:t>
            </a:r>
            <a:r>
              <a:rPr lang="en-US"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V </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的所有可能值进行二分搜索，即若当前解码率在一定置信水平上小于</a:t>
            </a:r>
            <a:r>
              <a:rPr lang="en-US" altLang="zh-CN" sz="1200" i="1" kern="1200" dirty="0">
                <a:solidFill>
                  <a:schemeClr val="tx1"/>
                </a:solidFill>
                <a:effectLst/>
                <a:latin typeface="+mn-lt"/>
                <a:ea typeface="+mn-ea"/>
                <a:cs typeface="+mn-cs"/>
              </a:rPr>
              <a:t>p</a:t>
            </a:r>
            <a:r>
              <a:rPr lang="zh-CN" altLang="zh-CN" sz="1200" kern="1200" dirty="0">
                <a:solidFill>
                  <a:schemeClr val="tx1"/>
                </a:solidFill>
                <a:effectLst/>
                <a:latin typeface="+mn-lt"/>
                <a:ea typeface="+mn-ea"/>
                <a:cs typeface="+mn-cs"/>
              </a:rPr>
              <a:t>，则往较大值进行二分搜索，反之往较小值进行二分搜索。算法没有对</a:t>
            </a:r>
            <a:r>
              <a:rPr lang="en-US" altLang="zh-CN" sz="1200" i="1" kern="1200" dirty="0">
                <a:solidFill>
                  <a:schemeClr val="tx1"/>
                </a:solidFill>
                <a:effectLst/>
                <a:latin typeface="+mn-lt"/>
                <a:ea typeface="+mn-ea"/>
                <a:cs typeface="+mn-cs"/>
              </a:rPr>
              <a:t>k</a:t>
            </a:r>
            <a:r>
              <a:rPr lang="zh-CN" altLang="zh-CN" sz="1200" kern="1200" dirty="0">
                <a:solidFill>
                  <a:schemeClr val="tx1"/>
                </a:solidFill>
                <a:effectLst/>
                <a:latin typeface="+mn-lt"/>
                <a:ea typeface="+mn-ea"/>
                <a:cs typeface="+mn-cs"/>
              </a:rPr>
              <a:t>的取值做描述，观察到的趋势是</a:t>
            </a:r>
            <a:r>
              <a:rPr lang="en-US" altLang="zh-CN" sz="1200" i="1" kern="1200" dirty="0">
                <a:solidFill>
                  <a:schemeClr val="tx1"/>
                </a:solidFill>
                <a:effectLst/>
                <a:latin typeface="+mn-lt"/>
                <a:ea typeface="+mn-ea"/>
                <a:cs typeface="+mn-cs"/>
              </a:rPr>
              <a:t>k</a:t>
            </a:r>
            <a:r>
              <a:rPr lang="zh-CN" altLang="zh-CN" sz="1200" kern="1200" dirty="0">
                <a:solidFill>
                  <a:schemeClr val="tx1"/>
                </a:solidFill>
                <a:effectLst/>
                <a:latin typeface="+mn-lt"/>
                <a:ea typeface="+mn-ea"/>
                <a:cs typeface="+mn-cs"/>
              </a:rPr>
              <a:t>越小越好，但选择</a:t>
            </a:r>
            <a:r>
              <a:rPr lang="en-US" altLang="zh-CN" sz="1200" i="1" kern="1200" dirty="0">
                <a:solidFill>
                  <a:schemeClr val="tx1"/>
                </a:solidFill>
                <a:effectLst/>
                <a:latin typeface="+mn-lt"/>
                <a:ea typeface="+mn-ea"/>
                <a:cs typeface="+mn-cs"/>
              </a:rPr>
              <a:t>k</a:t>
            </a:r>
            <a:r>
              <a:rPr lang="zh-CN" altLang="zh-CN" sz="1200" kern="1200" dirty="0">
                <a:solidFill>
                  <a:schemeClr val="tx1"/>
                </a:solidFill>
                <a:effectLst/>
                <a:latin typeface="+mn-lt"/>
                <a:ea typeface="+mn-ea"/>
                <a:cs typeface="+mn-cs"/>
              </a:rPr>
              <a:t>的最大值是一个悬而未决的问题。本算法在已知</a:t>
            </a:r>
            <a:r>
              <a:rPr lang="en-US" altLang="zh-CN" sz="1200" i="1" kern="1200" dirty="0">
                <a:solidFill>
                  <a:schemeClr val="tx1"/>
                </a:solidFill>
                <a:effectLst/>
                <a:latin typeface="+mn-lt"/>
                <a:ea typeface="+mn-ea"/>
                <a:cs typeface="+mn-cs"/>
              </a:rPr>
              <a:t>k</a:t>
            </a:r>
            <a:r>
              <a:rPr lang="zh-CN" altLang="zh-CN" sz="1200" kern="1200" dirty="0">
                <a:solidFill>
                  <a:schemeClr val="tx1"/>
                </a:solidFill>
                <a:effectLst/>
                <a:latin typeface="+mn-lt"/>
                <a:ea typeface="+mn-ea"/>
                <a:cs typeface="+mn-cs"/>
              </a:rPr>
              <a:t>值的情况下的结果是最佳的。</a:t>
            </a:r>
          </a:p>
        </p:txBody>
      </p:sp>
      <p:sp>
        <p:nvSpPr>
          <p:cNvPr id="4" name="灯片编号占位符 3"/>
          <p:cNvSpPr>
            <a:spLocks noGrp="1"/>
          </p:cNvSpPr>
          <p:nvPr>
            <p:ph type="sldNum" sz="quarter" idx="5"/>
          </p:nvPr>
        </p:nvSpPr>
        <p:spPr/>
        <p:txBody>
          <a:bodyPr/>
          <a:lstStyle/>
          <a:p>
            <a:fld id="{B8EDFCF6-1F13-644C-AE9C-0907E741A9B3}" type="slidenum">
              <a:rPr kumimoji="1" lang="zh-CN" altLang="en-US" smtClean="0"/>
              <a:t>50</a:t>
            </a:fld>
            <a:endParaRPr kumimoji="1" lang="zh-CN" altLang="en-US"/>
          </a:p>
        </p:txBody>
      </p:sp>
    </p:spTree>
    <p:extLst>
      <p:ext uri="{BB962C8B-B14F-4D97-AF65-F5344CB8AC3E}">
        <p14:creationId xmlns:p14="http://schemas.microsoft.com/office/powerpoint/2010/main" val="1854381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单独的</a:t>
            </a:r>
            <a:r>
              <a:rPr lang="en-US" altLang="zh-CN" sz="1200" kern="1200" dirty="0">
                <a:solidFill>
                  <a:schemeClr val="tx1"/>
                </a:solidFill>
                <a:effectLst/>
                <a:latin typeface="+mn-lt"/>
                <a:ea typeface="+mn-ea"/>
                <a:cs typeface="+mn-cs"/>
              </a:rPr>
              <a:t>IBLT</a:t>
            </a:r>
            <a:r>
              <a:rPr lang="zh-CN" altLang="zh-CN" sz="1200" kern="1200" dirty="0">
                <a:solidFill>
                  <a:schemeClr val="tx1"/>
                </a:solidFill>
                <a:effectLst/>
                <a:latin typeface="+mn-lt"/>
                <a:ea typeface="+mn-ea"/>
                <a:cs typeface="+mn-cs"/>
              </a:rPr>
              <a:t>优化算法也在</a:t>
            </a:r>
            <a:r>
              <a:rPr lang="en-US" altLang="zh-CN" sz="1200" kern="1200" dirty="0" err="1">
                <a:solidFill>
                  <a:schemeClr val="tx1"/>
                </a:solidFill>
                <a:effectLst/>
                <a:latin typeface="+mn-lt"/>
                <a:ea typeface="+mn-ea"/>
                <a:cs typeface="+mn-cs"/>
              </a:rPr>
              <a:t>github</a:t>
            </a:r>
            <a:r>
              <a:rPr lang="zh-CN" altLang="zh-CN" sz="1200" kern="1200" dirty="0">
                <a:solidFill>
                  <a:schemeClr val="tx1"/>
                </a:solidFill>
                <a:effectLst/>
                <a:latin typeface="+mn-lt"/>
                <a:ea typeface="+mn-ea"/>
                <a:cs typeface="+mn-cs"/>
              </a:rPr>
              <a:t>上开源实现（</a:t>
            </a:r>
            <a:r>
              <a:rPr lang="en-US" altLang="zh-CN" sz="1200" u="sng" kern="1200" dirty="0">
                <a:solidFill>
                  <a:schemeClr val="tx1"/>
                </a:solidFill>
                <a:effectLst/>
                <a:latin typeface="+mn-lt"/>
                <a:ea typeface="+mn-ea"/>
                <a:cs typeface="+mn-cs"/>
                <a:hlinkClick r:id="rId3"/>
              </a:rPr>
              <a:t>https://github.com/umass-forensics/IBLT-optimization</a:t>
            </a:r>
            <a:r>
              <a:rPr lang="zh-CN" altLang="zh-CN" sz="1200" kern="1200" dirty="0">
                <a:solidFill>
                  <a:schemeClr val="tx1"/>
                </a:solidFill>
                <a:effectLst/>
                <a:latin typeface="+mn-lt"/>
                <a:ea typeface="+mn-ea"/>
                <a:cs typeface="+mn-cs"/>
              </a:rPr>
              <a:t>）。与传统存储</a:t>
            </a:r>
            <a:r>
              <a:rPr lang="en-US" altLang="zh-CN" sz="1200" kern="1200" dirty="0">
                <a:solidFill>
                  <a:schemeClr val="tx1"/>
                </a:solidFill>
                <a:effectLst/>
                <a:latin typeface="+mn-lt"/>
                <a:ea typeface="+mn-ea"/>
                <a:cs typeface="+mn-cs"/>
              </a:rPr>
              <a:t>IBLT</a:t>
            </a:r>
            <a:r>
              <a:rPr lang="zh-CN" altLang="zh-CN" sz="1200" kern="1200" dirty="0">
                <a:solidFill>
                  <a:schemeClr val="tx1"/>
                </a:solidFill>
                <a:effectLst/>
                <a:latin typeface="+mn-lt"/>
                <a:ea typeface="+mn-ea"/>
                <a:cs typeface="+mn-cs"/>
              </a:rPr>
              <a:t>方式的算法版本相比，使用超图存储的该算法执行速度要快得多；就解码率而言，在较小</a:t>
            </a:r>
            <a:r>
              <a:rPr lang="en-US" altLang="zh-CN" sz="1200" i="1" kern="1200" dirty="0">
                <a:solidFill>
                  <a:schemeClr val="tx1"/>
                </a:solidFill>
                <a:effectLst/>
                <a:latin typeface="+mn-lt"/>
                <a:ea typeface="+mn-ea"/>
                <a:cs typeface="+mn-cs"/>
              </a:rPr>
              <a:t>j</a:t>
            </a:r>
            <a:r>
              <a:rPr lang="zh-CN" altLang="zh-CN" sz="1200" kern="1200" dirty="0">
                <a:solidFill>
                  <a:schemeClr val="tx1"/>
                </a:solidFill>
                <a:effectLst/>
                <a:latin typeface="+mn-lt"/>
                <a:ea typeface="+mn-ea"/>
                <a:cs typeface="+mn-cs"/>
              </a:rPr>
              <a:t>的情况下，固定</a:t>
            </a:r>
            <a:r>
              <a:rPr lang="en-US" altLang="zh-CN" sz="1200" kern="1200" dirty="0">
                <a:solidFill>
                  <a:schemeClr val="tx1"/>
                </a:solidFill>
                <a:effectLst/>
                <a:latin typeface="+mn-lt"/>
                <a:ea typeface="+mn-ea"/>
                <a:cs typeface="+mn-cs"/>
              </a:rPr>
              <a:t>IBLT</a:t>
            </a:r>
            <a:r>
              <a:rPr lang="zh-CN" altLang="zh-CN" sz="1200" kern="1200" dirty="0">
                <a:solidFill>
                  <a:schemeClr val="tx1"/>
                </a:solidFill>
                <a:effectLst/>
                <a:latin typeface="+mn-lt"/>
                <a:ea typeface="+mn-ea"/>
                <a:cs typeface="+mn-cs"/>
              </a:rPr>
              <a:t>的解码率很低，而本算法的解码率始终达到或超过要求的解码率，如</a:t>
            </a:r>
            <a:r>
              <a:rPr lang="zh-CN" altLang="en-US" sz="1200" kern="1200" dirty="0">
                <a:solidFill>
                  <a:schemeClr val="tx1"/>
                </a:solidFill>
                <a:effectLst/>
                <a:latin typeface="+mn-lt"/>
                <a:ea typeface="+mn-ea"/>
                <a:cs typeface="+mn-cs"/>
              </a:rPr>
              <a:t>右</a:t>
            </a:r>
            <a:r>
              <a:rPr lang="zh-CN" altLang="zh-CN" sz="1200" kern="1200" dirty="0">
                <a:solidFill>
                  <a:schemeClr val="tx1"/>
                </a:solidFill>
                <a:effectLst/>
                <a:latin typeface="+mn-lt"/>
                <a:ea typeface="+mn-ea"/>
                <a:cs typeface="+mn-cs"/>
              </a:rPr>
              <a:t>图所示；就存储而言，超图比传统方式占用空间略大一些，如</a:t>
            </a:r>
            <a:r>
              <a:rPr lang="zh-CN" altLang="en-US" sz="1200" kern="1200" dirty="0">
                <a:solidFill>
                  <a:schemeClr val="tx1"/>
                </a:solidFill>
                <a:effectLst/>
                <a:latin typeface="+mn-lt"/>
                <a:ea typeface="+mn-ea"/>
                <a:cs typeface="+mn-cs"/>
              </a:rPr>
              <a:t>左</a:t>
            </a:r>
            <a:r>
              <a:rPr lang="zh-CN" altLang="zh-CN" sz="1200" kern="1200" dirty="0">
                <a:solidFill>
                  <a:schemeClr val="tx1"/>
                </a:solidFill>
                <a:effectLst/>
                <a:latin typeface="+mn-lt"/>
                <a:ea typeface="+mn-ea"/>
                <a:cs typeface="+mn-cs"/>
              </a:rPr>
              <a:t>图所示。</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右图 </a:t>
            </a:r>
            <a:r>
              <a:rPr lang="zh-CN" altLang="zh-CN" sz="1200" kern="1200" dirty="0">
                <a:solidFill>
                  <a:schemeClr val="tx1"/>
                </a:solidFill>
                <a:effectLst/>
                <a:latin typeface="+mn-lt"/>
                <a:ea typeface="+mn-ea"/>
                <a:cs typeface="+mn-cs"/>
              </a:rPr>
              <a:t>黑点代表固定</a:t>
            </a:r>
            <a:r>
              <a:rPr lang="en-US" altLang="zh-CN" sz="1200" kern="1200" dirty="0">
                <a:solidFill>
                  <a:schemeClr val="tx1"/>
                </a:solidFill>
                <a:effectLst/>
                <a:latin typeface="+mn-lt"/>
                <a:ea typeface="+mn-ea"/>
                <a:cs typeface="+mn-cs"/>
              </a:rPr>
              <a:t>IBLT</a:t>
            </a:r>
            <a:r>
              <a:rPr lang="zh-CN" altLang="zh-CN" sz="1200" kern="1200" dirty="0">
                <a:solidFill>
                  <a:schemeClr val="tx1"/>
                </a:solidFill>
                <a:effectLst/>
                <a:latin typeface="+mn-lt"/>
                <a:ea typeface="+mn-ea"/>
                <a:cs typeface="+mn-cs"/>
              </a:rPr>
              <a:t>的解码失败率，蓝、绿、橙点代表最优</a:t>
            </a:r>
            <a:r>
              <a:rPr lang="en-US" altLang="zh-CN" sz="1200" kern="1200" dirty="0">
                <a:solidFill>
                  <a:schemeClr val="tx1"/>
                </a:solidFill>
                <a:effectLst/>
                <a:latin typeface="+mn-lt"/>
                <a:ea typeface="+mn-ea"/>
                <a:cs typeface="+mn-cs"/>
              </a:rPr>
              <a:t>IBLT</a:t>
            </a:r>
            <a:r>
              <a:rPr lang="zh-CN" altLang="zh-CN" sz="1200" kern="1200" dirty="0">
                <a:solidFill>
                  <a:schemeClr val="tx1"/>
                </a:solidFill>
                <a:effectLst/>
                <a:latin typeface="+mn-lt"/>
                <a:ea typeface="+mn-ea"/>
                <a:cs typeface="+mn-cs"/>
              </a:rPr>
              <a:t>的解码失败率</a:t>
            </a:r>
            <a:r>
              <a:rPr lang="zh-CN" altLang="zh-CN" dirty="0">
                <a:effectLst/>
              </a:rPr>
              <a:t> </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左图 </a:t>
            </a:r>
            <a:r>
              <a:rPr lang="zh-CN" altLang="zh-CN" sz="1200" kern="1200" dirty="0">
                <a:solidFill>
                  <a:schemeClr val="tx1"/>
                </a:solidFill>
                <a:effectLst/>
                <a:latin typeface="+mn-lt"/>
                <a:ea typeface="+mn-ea"/>
                <a:cs typeface="+mn-cs"/>
              </a:rPr>
              <a:t>黑线表示固定</a:t>
            </a:r>
            <a:r>
              <a:rPr lang="en-US" altLang="zh-CN" sz="1200" kern="1200" dirty="0">
                <a:solidFill>
                  <a:schemeClr val="tx1"/>
                </a:solidFill>
                <a:effectLst/>
                <a:latin typeface="+mn-lt"/>
                <a:ea typeface="+mn-ea"/>
                <a:cs typeface="+mn-cs"/>
              </a:rPr>
              <a:t>IBLT</a:t>
            </a:r>
            <a:r>
              <a:rPr lang="zh-CN" altLang="zh-CN" sz="1200" kern="1200" dirty="0">
                <a:solidFill>
                  <a:schemeClr val="tx1"/>
                </a:solidFill>
                <a:effectLst/>
                <a:latin typeface="+mn-lt"/>
                <a:ea typeface="+mn-ea"/>
                <a:cs typeface="+mn-cs"/>
              </a:rPr>
              <a:t>，蓝、绿、红表示给定解码率下的最优</a:t>
            </a:r>
            <a:r>
              <a:rPr lang="en-US" altLang="zh-CN" sz="1200" kern="1200" dirty="0">
                <a:solidFill>
                  <a:schemeClr val="tx1"/>
                </a:solidFill>
                <a:effectLst/>
                <a:latin typeface="+mn-lt"/>
                <a:ea typeface="+mn-ea"/>
                <a:cs typeface="+mn-cs"/>
              </a:rPr>
              <a:t>IBLT</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B8EDFCF6-1F13-644C-AE9C-0907E741A9B3}" type="slidenum">
              <a:rPr kumimoji="1" lang="zh-CN" altLang="en-US" smtClean="0"/>
              <a:t>51</a:t>
            </a:fld>
            <a:endParaRPr kumimoji="1" lang="zh-CN" altLang="en-US"/>
          </a:p>
        </p:txBody>
      </p:sp>
    </p:spTree>
    <p:extLst>
      <p:ext uri="{BB962C8B-B14F-4D97-AF65-F5344CB8AC3E}">
        <p14:creationId xmlns:p14="http://schemas.microsoft.com/office/powerpoint/2010/main" val="29322934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Graphene</a:t>
            </a:r>
            <a:r>
              <a:rPr lang="zh-CN" altLang="zh-CN" sz="1200" kern="1200" dirty="0">
                <a:solidFill>
                  <a:schemeClr val="tx1"/>
                </a:solidFill>
                <a:effectLst/>
                <a:latin typeface="+mn-lt"/>
                <a:ea typeface="+mn-ea"/>
                <a:cs typeface="+mn-cs"/>
              </a:rPr>
              <a:t>的</a:t>
            </a:r>
            <a:r>
              <a:rPr lang="en-US" altLang="zh-CN" sz="1200" kern="1200" dirty="0">
                <a:solidFill>
                  <a:schemeClr val="tx1"/>
                </a:solidFill>
                <a:effectLst/>
                <a:latin typeface="+mn-lt"/>
                <a:ea typeface="+mn-ea"/>
                <a:cs typeface="+mn-cs"/>
              </a:rPr>
              <a:t>Protocol 2</a:t>
            </a:r>
            <a:r>
              <a:rPr lang="zh-CN" altLang="zh-CN" sz="1200" kern="1200" dirty="0">
                <a:solidFill>
                  <a:schemeClr val="tx1"/>
                </a:solidFill>
                <a:effectLst/>
                <a:latin typeface="+mn-lt"/>
                <a:ea typeface="+mn-ea"/>
                <a:cs typeface="+mn-cs"/>
              </a:rPr>
              <a:t>使用两个</a:t>
            </a:r>
            <a:r>
              <a:rPr lang="en-US" altLang="zh-CN" sz="1200" kern="1200" dirty="0">
                <a:solidFill>
                  <a:schemeClr val="tx1"/>
                </a:solidFill>
                <a:effectLst/>
                <a:latin typeface="+mn-lt"/>
                <a:ea typeface="+mn-ea"/>
                <a:cs typeface="+mn-cs"/>
              </a:rPr>
              <a:t>IBLT</a:t>
            </a:r>
            <a:r>
              <a:rPr lang="zh-CN" altLang="zh-CN" sz="1200" kern="1200" dirty="0">
                <a:solidFill>
                  <a:schemeClr val="tx1"/>
                </a:solidFill>
                <a:effectLst/>
                <a:latin typeface="+mn-lt"/>
                <a:ea typeface="+mn-ea"/>
                <a:cs typeface="+mn-cs"/>
              </a:rPr>
              <a:t>表</a:t>
            </a:r>
            <a:r>
              <a:rPr lang="en-US" altLang="zh-CN" sz="1200" i="1" kern="1200" dirty="0">
                <a:solidFill>
                  <a:schemeClr val="tx1"/>
                </a:solidFill>
                <a:effectLst/>
                <a:latin typeface="+mn-lt"/>
                <a:ea typeface="+mn-ea"/>
                <a:cs typeface="+mn-cs"/>
              </a:rPr>
              <a:t>I</a:t>
            </a:r>
            <a:r>
              <a:rPr lang="zh-CN"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J</a:t>
            </a:r>
            <a:r>
              <a:rPr lang="zh-CN" altLang="zh-CN" sz="1200" kern="1200" dirty="0">
                <a:solidFill>
                  <a:schemeClr val="tx1"/>
                </a:solidFill>
                <a:effectLst/>
                <a:latin typeface="+mn-lt"/>
                <a:ea typeface="+mn-ea"/>
                <a:cs typeface="+mn-cs"/>
              </a:rPr>
              <a:t>（对应另一方的</a:t>
            </a:r>
            <a:r>
              <a:rPr lang="en-US" altLang="zh-CN" sz="1200" i="1" kern="1200" dirty="0">
                <a:solidFill>
                  <a:schemeClr val="tx1"/>
                </a:solidFill>
                <a:effectLst/>
                <a:latin typeface="+mn-lt"/>
                <a:ea typeface="+mn-ea"/>
                <a:cs typeface="+mn-cs"/>
              </a:rPr>
              <a:t>I′</a:t>
            </a:r>
            <a:r>
              <a:rPr lang="zh-CN"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J′</a:t>
            </a:r>
            <a:r>
              <a:rPr lang="zh-CN" altLang="zh-CN" sz="1200" kern="1200" dirty="0">
                <a:solidFill>
                  <a:schemeClr val="tx1"/>
                </a:solidFill>
                <a:effectLst/>
                <a:latin typeface="+mn-lt"/>
                <a:ea typeface="+mn-ea"/>
                <a:cs typeface="+mn-cs"/>
              </a:rPr>
              <a:t>）来提升解码率。</a:t>
            </a:r>
            <a:r>
              <a:rPr lang="en-US" altLang="zh-CN" sz="1200" i="1" kern="1200" dirty="0">
                <a:solidFill>
                  <a:schemeClr val="tx1"/>
                </a:solidFill>
                <a:effectLst/>
                <a:latin typeface="+mn-lt"/>
                <a:ea typeface="+mn-ea"/>
                <a:cs typeface="+mn-cs"/>
              </a:rPr>
              <a:t>I</a:t>
            </a:r>
            <a:r>
              <a:rPr lang="zh-CN" altLang="zh-CN" sz="1200" kern="1200" dirty="0">
                <a:solidFill>
                  <a:schemeClr val="tx1"/>
                </a:solidFill>
                <a:effectLst/>
                <a:latin typeface="+mn-lt"/>
                <a:ea typeface="+mn-ea"/>
                <a:cs typeface="+mn-cs"/>
              </a:rPr>
              <a:t>和</a:t>
            </a:r>
            <a:r>
              <a:rPr lang="en-US" altLang="zh-CN" sz="1200" i="1" kern="1200" dirty="0">
                <a:solidFill>
                  <a:schemeClr val="tx1"/>
                </a:solidFill>
                <a:effectLst/>
                <a:latin typeface="+mn-lt"/>
                <a:ea typeface="+mn-ea"/>
                <a:cs typeface="+mn-cs"/>
              </a:rPr>
              <a:t>J</a:t>
            </a:r>
            <a:r>
              <a:rPr lang="zh-CN" altLang="zh-CN" sz="1200" kern="1200" dirty="0">
                <a:solidFill>
                  <a:schemeClr val="tx1"/>
                </a:solidFill>
                <a:effectLst/>
                <a:latin typeface="+mn-lt"/>
                <a:ea typeface="+mn-ea"/>
                <a:cs typeface="+mn-cs"/>
              </a:rPr>
              <a:t>具有不同的大小与不同数量的</a:t>
            </a:r>
            <a:r>
              <a:rPr lang="en-US" altLang="zh-CN" sz="1200" kern="1200" dirty="0">
                <a:solidFill>
                  <a:schemeClr val="tx1"/>
                </a:solidFill>
                <a:effectLst/>
                <a:latin typeface="+mn-lt"/>
                <a:ea typeface="+mn-ea"/>
                <a:cs typeface="+mn-cs"/>
              </a:rPr>
              <a:t>hash</a:t>
            </a:r>
            <a:r>
              <a:rPr lang="zh-CN" altLang="zh-CN" sz="1200" kern="1200" dirty="0">
                <a:solidFill>
                  <a:schemeClr val="tx1"/>
                </a:solidFill>
                <a:effectLst/>
                <a:latin typeface="+mn-lt"/>
                <a:ea typeface="+mn-ea"/>
                <a:cs typeface="+mn-cs"/>
              </a:rPr>
              <a:t>函数，但是包含相同的交易。由之前对</a:t>
            </a:r>
            <a:r>
              <a:rPr lang="en-US" altLang="zh-CN" sz="1200" i="1" kern="1200" dirty="0">
                <a:solidFill>
                  <a:schemeClr val="tx1"/>
                </a:solidFill>
                <a:effectLst/>
                <a:latin typeface="+mn-lt"/>
                <a:ea typeface="+mn-ea"/>
                <a:cs typeface="+mn-cs"/>
              </a:rPr>
              <a:t>2-core</a:t>
            </a:r>
            <a:r>
              <a:rPr lang="zh-CN" altLang="zh-CN" sz="1200" kern="1200" dirty="0">
                <a:solidFill>
                  <a:schemeClr val="tx1"/>
                </a:solidFill>
                <a:effectLst/>
                <a:latin typeface="+mn-lt"/>
                <a:ea typeface="+mn-ea"/>
                <a:cs typeface="+mn-cs"/>
              </a:rPr>
              <a:t>的描述可知，当</a:t>
            </a:r>
            <a:r>
              <a:rPr lang="en-US" altLang="zh-CN" sz="1200" kern="1200" dirty="0">
                <a:solidFill>
                  <a:schemeClr val="tx1"/>
                </a:solidFill>
                <a:effectLst/>
                <a:latin typeface="+mn-lt"/>
                <a:ea typeface="+mn-ea"/>
                <a:cs typeface="+mn-cs"/>
              </a:rPr>
              <a:t>IBLT</a:t>
            </a:r>
            <a:r>
              <a:rPr lang="zh-CN" altLang="zh-CN" sz="1200" kern="1200" dirty="0">
                <a:solidFill>
                  <a:schemeClr val="tx1"/>
                </a:solidFill>
                <a:effectLst/>
                <a:latin typeface="+mn-lt"/>
                <a:ea typeface="+mn-ea"/>
                <a:cs typeface="+mn-cs"/>
              </a:rPr>
              <a:t>解码失败的时候，仍能解码部分</a:t>
            </a:r>
            <a:r>
              <a:rPr lang="en-US" altLang="zh-CN" sz="1200" kern="1200" dirty="0">
                <a:solidFill>
                  <a:schemeClr val="tx1"/>
                </a:solidFill>
                <a:effectLst/>
                <a:latin typeface="+mn-lt"/>
                <a:ea typeface="+mn-ea"/>
                <a:cs typeface="+mn-cs"/>
              </a:rPr>
              <a:t>item</a:t>
            </a:r>
            <a:r>
              <a:rPr lang="zh-CN" altLang="zh-CN" sz="1200" kern="1200" dirty="0">
                <a:solidFill>
                  <a:schemeClr val="tx1"/>
                </a:solidFill>
                <a:effectLst/>
                <a:latin typeface="+mn-lt"/>
                <a:ea typeface="+mn-ea"/>
                <a:cs typeface="+mn-cs"/>
              </a:rPr>
              <a:t>。所以我们可以将</a:t>
            </a:r>
            <a:r>
              <a:rPr lang="en-US" altLang="zh-CN" sz="1200" i="1" kern="1200" dirty="0">
                <a:solidFill>
                  <a:schemeClr val="tx1"/>
                </a:solidFill>
                <a:effectLst/>
                <a:latin typeface="+mn-lt"/>
                <a:ea typeface="+mn-ea"/>
                <a:cs typeface="+mn-cs"/>
              </a:rPr>
              <a:t>I</a:t>
            </a:r>
            <a:r>
              <a:rPr lang="en-US"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I′</a:t>
            </a:r>
            <a:r>
              <a:rPr lang="zh-CN" altLang="zh-CN" sz="1200" kern="1200" dirty="0">
                <a:solidFill>
                  <a:schemeClr val="tx1"/>
                </a:solidFill>
                <a:effectLst/>
                <a:latin typeface="+mn-lt"/>
                <a:ea typeface="+mn-ea"/>
                <a:cs typeface="+mn-cs"/>
              </a:rPr>
              <a:t>解码出来的</a:t>
            </a:r>
            <a:r>
              <a:rPr lang="en-US" altLang="zh-CN" sz="1200" kern="1200" dirty="0">
                <a:solidFill>
                  <a:schemeClr val="tx1"/>
                </a:solidFill>
                <a:effectLst/>
                <a:latin typeface="+mn-lt"/>
                <a:ea typeface="+mn-ea"/>
                <a:cs typeface="+mn-cs"/>
              </a:rPr>
              <a:t>item</a:t>
            </a:r>
            <a:r>
              <a:rPr lang="zh-CN" altLang="zh-CN" sz="1200" kern="1200" dirty="0">
                <a:solidFill>
                  <a:schemeClr val="tx1"/>
                </a:solidFill>
                <a:effectLst/>
                <a:latin typeface="+mn-lt"/>
                <a:ea typeface="+mn-ea"/>
                <a:cs typeface="+mn-cs"/>
              </a:rPr>
              <a:t>从</a:t>
            </a:r>
            <a:r>
              <a:rPr lang="en-US" altLang="zh-CN" sz="1200" i="1" kern="1200" dirty="0">
                <a:solidFill>
                  <a:schemeClr val="tx1"/>
                </a:solidFill>
                <a:effectLst/>
                <a:latin typeface="+mn-lt"/>
                <a:ea typeface="+mn-ea"/>
                <a:cs typeface="+mn-cs"/>
              </a:rPr>
              <a:t>J</a:t>
            </a:r>
            <a:r>
              <a:rPr lang="zh-CN"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J′</a:t>
            </a:r>
            <a:r>
              <a:rPr lang="zh-CN" altLang="zh-CN" sz="1200" kern="1200" dirty="0">
                <a:solidFill>
                  <a:schemeClr val="tx1"/>
                </a:solidFill>
                <a:effectLst/>
                <a:latin typeface="+mn-lt"/>
                <a:ea typeface="+mn-ea"/>
                <a:cs typeface="+mn-cs"/>
              </a:rPr>
              <a:t>中删除，同理将</a:t>
            </a:r>
            <a:r>
              <a:rPr lang="en-US" altLang="zh-CN" sz="1200" i="1" kern="1200" dirty="0">
                <a:solidFill>
                  <a:schemeClr val="tx1"/>
                </a:solidFill>
                <a:effectLst/>
                <a:latin typeface="+mn-lt"/>
                <a:ea typeface="+mn-ea"/>
                <a:cs typeface="+mn-cs"/>
              </a:rPr>
              <a:t>J</a:t>
            </a:r>
            <a:r>
              <a:rPr lang="en-US"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J′</a:t>
            </a:r>
            <a:r>
              <a:rPr lang="zh-CN" altLang="zh-CN" sz="1200" kern="1200" dirty="0">
                <a:solidFill>
                  <a:schemeClr val="tx1"/>
                </a:solidFill>
                <a:effectLst/>
                <a:latin typeface="+mn-lt"/>
                <a:ea typeface="+mn-ea"/>
                <a:cs typeface="+mn-cs"/>
              </a:rPr>
              <a:t>解码出来的</a:t>
            </a:r>
            <a:r>
              <a:rPr lang="en-US" altLang="zh-CN" sz="1200" kern="1200" dirty="0">
                <a:solidFill>
                  <a:schemeClr val="tx1"/>
                </a:solidFill>
                <a:effectLst/>
                <a:latin typeface="+mn-lt"/>
                <a:ea typeface="+mn-ea"/>
                <a:cs typeface="+mn-cs"/>
              </a:rPr>
              <a:t>item</a:t>
            </a:r>
            <a:r>
              <a:rPr lang="zh-CN" altLang="zh-CN" sz="1200" kern="1200" dirty="0">
                <a:solidFill>
                  <a:schemeClr val="tx1"/>
                </a:solidFill>
                <a:effectLst/>
                <a:latin typeface="+mn-lt"/>
                <a:ea typeface="+mn-ea"/>
                <a:cs typeface="+mn-cs"/>
              </a:rPr>
              <a:t>从</a:t>
            </a:r>
            <a:r>
              <a:rPr lang="en-US" altLang="zh-CN" sz="1200" i="1" kern="1200" dirty="0">
                <a:solidFill>
                  <a:schemeClr val="tx1"/>
                </a:solidFill>
                <a:effectLst/>
                <a:latin typeface="+mn-lt"/>
                <a:ea typeface="+mn-ea"/>
                <a:cs typeface="+mn-cs"/>
              </a:rPr>
              <a:t>I</a:t>
            </a:r>
            <a:r>
              <a:rPr lang="zh-CN"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I′</a:t>
            </a:r>
            <a:r>
              <a:rPr lang="zh-CN" altLang="zh-CN" sz="1200" kern="1200" dirty="0">
                <a:solidFill>
                  <a:schemeClr val="tx1"/>
                </a:solidFill>
                <a:effectLst/>
                <a:latin typeface="+mn-lt"/>
                <a:ea typeface="+mn-ea"/>
                <a:cs typeface="+mn-cs"/>
              </a:rPr>
              <a:t>中删除，后续可以重复这个操作，像</a:t>
            </a:r>
            <a:r>
              <a:rPr lang="en-US" altLang="zh-CN" sz="1200" kern="1200" dirty="0">
                <a:solidFill>
                  <a:schemeClr val="tx1"/>
                </a:solidFill>
                <a:effectLst/>
                <a:latin typeface="+mn-lt"/>
                <a:ea typeface="+mn-ea"/>
                <a:cs typeface="+mn-cs"/>
              </a:rPr>
              <a:t>Ping-Pong</a:t>
            </a:r>
            <a:r>
              <a:rPr lang="zh-CN" altLang="zh-CN" sz="1200" kern="1200" dirty="0">
                <a:solidFill>
                  <a:schemeClr val="tx1"/>
                </a:solidFill>
                <a:effectLst/>
                <a:latin typeface="+mn-lt"/>
                <a:ea typeface="+mn-ea"/>
                <a:cs typeface="+mn-cs"/>
              </a:rPr>
              <a:t>一样。在</a:t>
            </a:r>
            <a:r>
              <a:rPr lang="en-US" altLang="zh-CN" sz="1200" kern="1200" dirty="0">
                <a:solidFill>
                  <a:schemeClr val="tx1"/>
                </a:solidFill>
                <a:effectLst/>
                <a:latin typeface="+mn-lt"/>
                <a:ea typeface="+mn-ea"/>
                <a:cs typeface="+mn-cs"/>
              </a:rPr>
              <a:t>Protocol 2</a:t>
            </a:r>
            <a:r>
              <a:rPr lang="zh-CN" altLang="zh-CN" sz="1200" kern="1200" dirty="0">
                <a:solidFill>
                  <a:schemeClr val="tx1"/>
                </a:solidFill>
                <a:effectLst/>
                <a:latin typeface="+mn-lt"/>
                <a:ea typeface="+mn-ea"/>
                <a:cs typeface="+mn-cs"/>
              </a:rPr>
              <a:t>上使用</a:t>
            </a:r>
            <a:r>
              <a:rPr lang="en-US" altLang="zh-CN" sz="1200" kern="1200" dirty="0">
                <a:solidFill>
                  <a:schemeClr val="tx1"/>
                </a:solidFill>
                <a:effectLst/>
                <a:latin typeface="+mn-lt"/>
                <a:ea typeface="+mn-ea"/>
                <a:cs typeface="+mn-cs"/>
              </a:rPr>
              <a:t>Ping-Pong</a:t>
            </a:r>
            <a:r>
              <a:rPr lang="zh-CN" altLang="zh-CN" sz="1200" kern="1200" dirty="0">
                <a:solidFill>
                  <a:schemeClr val="tx1"/>
                </a:solidFill>
                <a:effectLst/>
                <a:latin typeface="+mn-lt"/>
                <a:ea typeface="+mn-ea"/>
                <a:cs typeface="+mn-cs"/>
              </a:rPr>
              <a:t>解码可以将解码率提高几个数量级，如图</a:t>
            </a:r>
            <a:r>
              <a:rPr lang="en-US" altLang="zh-CN" sz="1200" kern="1200" dirty="0">
                <a:solidFill>
                  <a:schemeClr val="tx1"/>
                </a:solidFill>
                <a:effectLst/>
                <a:latin typeface="+mn-lt"/>
                <a:ea typeface="+mn-ea"/>
                <a:cs typeface="+mn-cs"/>
              </a:rPr>
              <a:t>3.4</a:t>
            </a:r>
            <a:r>
              <a:rPr lang="zh-CN" altLang="zh-CN" sz="1200" kern="1200" dirty="0">
                <a:solidFill>
                  <a:schemeClr val="tx1"/>
                </a:solidFill>
                <a:effectLst/>
                <a:latin typeface="+mn-lt"/>
                <a:ea typeface="+mn-ea"/>
                <a:cs typeface="+mn-cs"/>
              </a:rPr>
              <a:t>所示，而且由于</a:t>
            </a:r>
            <a:r>
              <a:rPr lang="en-US" altLang="zh-CN" sz="1200" kern="1200" dirty="0">
                <a:solidFill>
                  <a:schemeClr val="tx1"/>
                </a:solidFill>
                <a:effectLst/>
                <a:latin typeface="+mn-lt"/>
                <a:ea typeface="+mn-ea"/>
                <a:cs typeface="+mn-cs"/>
              </a:rPr>
              <a:t>IBLT</a:t>
            </a:r>
            <a:r>
              <a:rPr lang="zh-CN" altLang="zh-CN" sz="1200" kern="1200" dirty="0">
                <a:solidFill>
                  <a:schemeClr val="tx1"/>
                </a:solidFill>
                <a:effectLst/>
                <a:latin typeface="+mn-lt"/>
                <a:ea typeface="+mn-ea"/>
                <a:cs typeface="+mn-cs"/>
              </a:rPr>
              <a:t>解码本身很快，</a:t>
            </a:r>
            <a:r>
              <a:rPr lang="en-US" altLang="zh-CN" sz="1200" kern="1200" dirty="0">
                <a:solidFill>
                  <a:schemeClr val="tx1"/>
                </a:solidFill>
                <a:effectLst/>
                <a:latin typeface="+mn-lt"/>
                <a:ea typeface="+mn-ea"/>
                <a:cs typeface="+mn-cs"/>
              </a:rPr>
              <a:t>Ping-Pong</a:t>
            </a:r>
            <a:r>
              <a:rPr lang="zh-CN" altLang="zh-CN" sz="1200" kern="1200" dirty="0">
                <a:solidFill>
                  <a:schemeClr val="tx1"/>
                </a:solidFill>
                <a:effectLst/>
                <a:latin typeface="+mn-lt"/>
                <a:ea typeface="+mn-ea"/>
                <a:cs typeface="+mn-cs"/>
              </a:rPr>
              <a:t>解码并不会占用很多时间。</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i="1" kern="1200" dirty="0">
                <a:solidFill>
                  <a:schemeClr val="tx1"/>
                </a:solidFill>
                <a:effectLst/>
                <a:latin typeface="+mn-lt"/>
                <a:ea typeface="+mn-ea"/>
                <a:cs typeface="+mn-cs"/>
              </a:rPr>
              <a:t>图</a:t>
            </a:r>
            <a:r>
              <a:rPr lang="en-US" altLang="zh-CN" sz="1200" i="1" kern="1200" dirty="0">
                <a:solidFill>
                  <a:schemeClr val="tx1"/>
                </a:solidFill>
                <a:effectLst/>
                <a:latin typeface="+mn-lt"/>
                <a:ea typeface="+mn-ea"/>
                <a:cs typeface="+mn-cs"/>
              </a:rPr>
              <a:t>3.4 Graphene </a:t>
            </a:r>
            <a:r>
              <a:rPr lang="en-US" altLang="zh-CN" sz="1200" i="1" kern="1200" dirty="0" err="1">
                <a:solidFill>
                  <a:schemeClr val="tx1"/>
                </a:solidFill>
                <a:effectLst/>
                <a:latin typeface="+mn-lt"/>
                <a:ea typeface="+mn-ea"/>
                <a:cs typeface="+mn-cs"/>
              </a:rPr>
              <a:t>Protocl</a:t>
            </a:r>
            <a:r>
              <a:rPr lang="en-US" altLang="zh-CN" sz="1200" i="1" kern="1200" dirty="0">
                <a:solidFill>
                  <a:schemeClr val="tx1"/>
                </a:solidFill>
                <a:effectLst/>
                <a:latin typeface="+mn-lt"/>
                <a:ea typeface="+mn-ea"/>
                <a:cs typeface="+mn-cs"/>
              </a:rPr>
              <a:t> 2</a:t>
            </a:r>
            <a:r>
              <a:rPr lang="zh-CN" altLang="zh-CN" sz="1200" i="1" kern="1200" dirty="0">
                <a:solidFill>
                  <a:schemeClr val="tx1"/>
                </a:solidFill>
                <a:effectLst/>
                <a:latin typeface="+mn-lt"/>
                <a:ea typeface="+mn-ea"/>
                <a:cs typeface="+mn-cs"/>
              </a:rPr>
              <a:t>使用与未使用</a:t>
            </a:r>
            <a:r>
              <a:rPr lang="en-US" altLang="zh-CN" sz="1200" i="1" kern="1200" dirty="0">
                <a:solidFill>
                  <a:schemeClr val="tx1"/>
                </a:solidFill>
                <a:effectLst/>
                <a:latin typeface="+mn-lt"/>
                <a:ea typeface="+mn-ea"/>
                <a:cs typeface="+mn-cs"/>
              </a:rPr>
              <a:t>Ping-Pong</a:t>
            </a:r>
            <a:r>
              <a:rPr lang="zh-CN" altLang="zh-CN" sz="1200" i="1" kern="1200" dirty="0">
                <a:solidFill>
                  <a:schemeClr val="tx1"/>
                </a:solidFill>
                <a:effectLst/>
                <a:latin typeface="+mn-lt"/>
                <a:ea typeface="+mn-ea"/>
                <a:cs typeface="+mn-cs"/>
              </a:rPr>
              <a:t>的解码率比较</a:t>
            </a:r>
            <a:endParaRPr lang="zh-CN"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8EDFCF6-1F13-644C-AE9C-0907E741A9B3}" type="slidenum">
              <a:rPr kumimoji="1" lang="zh-CN" altLang="en-US" smtClean="0"/>
              <a:t>52</a:t>
            </a:fld>
            <a:endParaRPr kumimoji="1" lang="zh-CN" altLang="en-US"/>
          </a:p>
        </p:txBody>
      </p:sp>
    </p:spTree>
    <p:extLst>
      <p:ext uri="{BB962C8B-B14F-4D97-AF65-F5344CB8AC3E}">
        <p14:creationId xmlns:p14="http://schemas.microsoft.com/office/powerpoint/2010/main" val="8191100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作者为</a:t>
            </a:r>
            <a:r>
              <a:rPr kumimoji="1" lang="en" altLang="zh-CN" dirty="0"/>
              <a:t>Bitcoin Unlimited</a:t>
            </a:r>
            <a:r>
              <a:rPr kumimoji="1" lang="zh-CN" altLang="en-US" dirty="0"/>
              <a:t>的</a:t>
            </a:r>
            <a:r>
              <a:rPr kumimoji="1" lang="en" altLang="zh-CN" dirty="0"/>
              <a:t>Bitcoin Cash</a:t>
            </a:r>
            <a:r>
              <a:rPr kumimoji="1" lang="zh-CN" altLang="en" dirty="0"/>
              <a:t>网络</a:t>
            </a:r>
            <a:r>
              <a:rPr kumimoji="1" lang="zh-CN" altLang="en-US" dirty="0"/>
              <a:t>开源部署了</a:t>
            </a:r>
            <a:r>
              <a:rPr kumimoji="1" lang="en-US" altLang="zh-CN" dirty="0"/>
              <a:t>graphene</a:t>
            </a:r>
            <a:r>
              <a:rPr kumimoji="1" lang="zh-CN" altLang="en-US" dirty="0"/>
              <a:t>，目前大约有</a:t>
            </a:r>
            <a:r>
              <a:rPr kumimoji="1" lang="en-US" altLang="zh-CN" dirty="0"/>
              <a:t>1431</a:t>
            </a:r>
            <a:r>
              <a:rPr kumimoji="1" lang="zh-CN" altLang="en-US" dirty="0"/>
              <a:t>个结点在用这个解决方案。</a:t>
            </a:r>
            <a:r>
              <a:rPr kumimoji="1" lang="en-US" altLang="zh-CN" dirty="0"/>
              <a:t>Graphene</a:t>
            </a:r>
            <a:r>
              <a:rPr kumimoji="1" lang="zh-CN" altLang="en-US" dirty="0"/>
              <a:t>的</a:t>
            </a:r>
            <a:r>
              <a:rPr kumimoji="1" lang="en-US" altLang="zh-CN" dirty="0"/>
              <a:t>size</a:t>
            </a:r>
            <a:r>
              <a:rPr kumimoji="1" lang="zh-CN" altLang="en-US" dirty="0"/>
              <a:t>比以前的工作小很多，右图为部署在比特币现金网络上的协议</a:t>
            </a:r>
            <a:r>
              <a:rPr kumimoji="1" lang="en-US" altLang="zh-CN" dirty="0"/>
              <a:t>1</a:t>
            </a:r>
            <a:r>
              <a:rPr kumimoji="1" lang="zh-CN" altLang="en-US" dirty="0"/>
              <a:t>的性能，该节点连接到其他</a:t>
            </a:r>
            <a:r>
              <a:rPr kumimoji="1" lang="en-US" altLang="zh-CN" dirty="0"/>
              <a:t>6</a:t>
            </a:r>
            <a:r>
              <a:rPr kumimoji="1" lang="zh-CN" altLang="en-US" dirty="0"/>
              <a:t>个对等节点。图上的点是大小的平均值。部署协议需要社区的真正参与，目前</a:t>
            </a:r>
            <a:r>
              <a:rPr kumimoji="1" lang="en-US" altLang="zh-CN" dirty="0"/>
              <a:t>graphene</a:t>
            </a:r>
            <a:r>
              <a:rPr kumimoji="1" lang="zh-CN" altLang="en-US" dirty="0"/>
              <a:t>还在壮大中；目前，</a:t>
            </a:r>
            <a:r>
              <a:rPr kumimoji="1" lang="en" altLang="zh-CN" dirty="0" err="1"/>
              <a:t>Mempool</a:t>
            </a:r>
            <a:r>
              <a:rPr kumimoji="1" lang="zh-CN" altLang="en-US" dirty="0"/>
              <a:t>同步的频率低于预期</a:t>
            </a:r>
          </a:p>
        </p:txBody>
      </p:sp>
      <p:sp>
        <p:nvSpPr>
          <p:cNvPr id="4" name="灯片编号占位符 3"/>
          <p:cNvSpPr>
            <a:spLocks noGrp="1"/>
          </p:cNvSpPr>
          <p:nvPr>
            <p:ph type="sldNum" sz="quarter" idx="5"/>
          </p:nvPr>
        </p:nvSpPr>
        <p:spPr/>
        <p:txBody>
          <a:bodyPr/>
          <a:lstStyle/>
          <a:p>
            <a:fld id="{B8EDFCF6-1F13-644C-AE9C-0907E741A9B3}" type="slidenum">
              <a:rPr kumimoji="1" lang="zh-CN" altLang="en-US" smtClean="0"/>
              <a:t>53</a:t>
            </a:fld>
            <a:endParaRPr kumimoji="1" lang="zh-CN" altLang="en-US"/>
          </a:p>
        </p:txBody>
      </p:sp>
    </p:spTree>
    <p:extLst>
      <p:ext uri="{BB962C8B-B14F-4D97-AF65-F5344CB8AC3E}">
        <p14:creationId xmlns:p14="http://schemas.microsoft.com/office/powerpoint/2010/main" val="15751897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作者还做了实验，这里我也简单介绍下，在所有实验中，作者评估了三种区块大小（就交易而言）：</a:t>
            </a:r>
            <a:r>
              <a:rPr kumimoji="1" lang="en-US" altLang="zh-CN" dirty="0"/>
              <a:t>200</a:t>
            </a:r>
            <a:r>
              <a:rPr kumimoji="1" lang="zh-CN" altLang="en-US" dirty="0"/>
              <a:t>，大约是以太坊（</a:t>
            </a:r>
            <a:r>
              <a:rPr kumimoji="1" lang="en" altLang="zh-CN" dirty="0"/>
              <a:t>ETH</a:t>
            </a:r>
            <a:r>
              <a:rPr kumimoji="1" lang="zh-CN" altLang="en" dirty="0"/>
              <a:t>）</a:t>
            </a:r>
            <a:r>
              <a:rPr kumimoji="1" lang="zh-CN" altLang="en-US" dirty="0"/>
              <a:t>和比特币现金（</a:t>
            </a:r>
            <a:r>
              <a:rPr kumimoji="1" lang="en" altLang="zh-CN" dirty="0"/>
              <a:t>BCH</a:t>
            </a:r>
            <a:r>
              <a:rPr kumimoji="1" lang="zh-CN" altLang="en" dirty="0"/>
              <a:t>）</a:t>
            </a:r>
            <a:r>
              <a:rPr kumimoji="1" lang="zh-CN" altLang="en-US" dirty="0"/>
              <a:t>区块的平均大小； </a:t>
            </a:r>
            <a:r>
              <a:rPr kumimoji="1" lang="en-US" altLang="zh-CN" dirty="0"/>
              <a:t>2,000</a:t>
            </a:r>
            <a:r>
              <a:rPr kumimoji="1" lang="zh-CN" altLang="en-US" dirty="0"/>
              <a:t>，这是比特币（</a:t>
            </a:r>
            <a:r>
              <a:rPr kumimoji="1" lang="en" altLang="zh-CN" dirty="0"/>
              <a:t>BTC</a:t>
            </a:r>
            <a:r>
              <a:rPr kumimoji="1" lang="zh-CN" altLang="en" dirty="0"/>
              <a:t>）</a:t>
            </a:r>
            <a:r>
              <a:rPr kumimoji="1" lang="zh-CN" altLang="en-US" dirty="0"/>
              <a:t>块的平均大小；并以</a:t>
            </a:r>
            <a:r>
              <a:rPr kumimoji="1" lang="en-US" altLang="zh-CN" dirty="0"/>
              <a:t>10,000</a:t>
            </a:r>
            <a:r>
              <a:rPr kumimoji="1" lang="zh-CN" altLang="en-US" dirty="0"/>
              <a:t>作为较大区块方案的示例。期望将其应用于大块和内存池，我们为</a:t>
            </a:r>
            <a:r>
              <a:rPr kumimoji="1" lang="en-US" altLang="zh-CN" dirty="0"/>
              <a:t>graphene</a:t>
            </a:r>
            <a:r>
              <a:rPr kumimoji="1" lang="zh-CN" altLang="en-US" dirty="0"/>
              <a:t>和</a:t>
            </a:r>
            <a:r>
              <a:rPr lang="en" altLang="zh-CN" sz="1200" spc="15" dirty="0">
                <a:latin typeface="Arial"/>
                <a:cs typeface="Arial"/>
              </a:rPr>
              <a:t>Compact</a:t>
            </a:r>
            <a:r>
              <a:rPr lang="en" altLang="zh-CN" sz="1200" spc="-40" dirty="0">
                <a:latin typeface="Arial"/>
                <a:cs typeface="Arial"/>
              </a:rPr>
              <a:t> </a:t>
            </a:r>
            <a:r>
              <a:rPr lang="en" altLang="zh-CN" sz="1200" spc="15" dirty="0">
                <a:latin typeface="Arial"/>
                <a:cs typeface="Arial"/>
              </a:rPr>
              <a:t>Blocks</a:t>
            </a:r>
            <a:r>
              <a:rPr kumimoji="1" lang="zh-CN" altLang="en-US" dirty="0"/>
              <a:t>使用了</a:t>
            </a:r>
            <a:r>
              <a:rPr kumimoji="1" lang="en-US" altLang="zh-CN" dirty="0"/>
              <a:t>8</a:t>
            </a:r>
            <a:r>
              <a:rPr kumimoji="1" lang="zh-CN" altLang="en-US" dirty="0"/>
              <a:t>字节的交易</a:t>
            </a:r>
            <a:r>
              <a:rPr kumimoji="1" lang="en" altLang="zh-CN" dirty="0"/>
              <a:t>ID</a:t>
            </a:r>
            <a:r>
              <a:rPr kumimoji="1" lang="zh-CN" altLang="en" dirty="0"/>
              <a:t>。</a:t>
            </a:r>
            <a:r>
              <a:rPr kumimoji="1" lang="zh-CN" altLang="en-US" dirty="0"/>
              <a:t>同样对于</a:t>
            </a:r>
            <a:r>
              <a:rPr lang="en" altLang="zh-CN" sz="1200" spc="15" dirty="0">
                <a:latin typeface="Arial"/>
                <a:cs typeface="Arial"/>
              </a:rPr>
              <a:t>Compact</a:t>
            </a:r>
            <a:r>
              <a:rPr lang="en" altLang="zh-CN" sz="1200" spc="-40" dirty="0">
                <a:latin typeface="Arial"/>
                <a:cs typeface="Arial"/>
              </a:rPr>
              <a:t> </a:t>
            </a:r>
            <a:r>
              <a:rPr lang="en" altLang="zh-CN" sz="1200" spc="15" dirty="0">
                <a:latin typeface="Arial"/>
                <a:cs typeface="Arial"/>
              </a:rPr>
              <a:t>Blocks</a:t>
            </a:r>
            <a:endParaRPr lang="en" altLang="zh-CN" sz="1200" dirty="0">
              <a:latin typeface="Aria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，我们使用</a:t>
            </a:r>
            <a:r>
              <a:rPr kumimoji="1" lang="en" altLang="zh-CN" dirty="0" err="1"/>
              <a:t>getdata</a:t>
            </a:r>
            <a:r>
              <a:rPr kumimoji="1" lang="zh-CN" altLang="en-US" dirty="0"/>
              <a:t>消息，其块编码为</a:t>
            </a:r>
            <a:r>
              <a:rPr kumimoji="1" lang="en-US" altLang="zh-CN" dirty="0"/>
              <a:t>1</a:t>
            </a:r>
            <a:r>
              <a:rPr kumimoji="1" lang="zh-CN" altLang="en-US" dirty="0"/>
              <a:t>或</a:t>
            </a:r>
            <a:r>
              <a:rPr kumimoji="1" lang="en-US" altLang="zh-CN" dirty="0"/>
              <a:t>3</a:t>
            </a:r>
            <a:r>
              <a:rPr kumimoji="1" lang="zh-CN" altLang="en-US" dirty="0"/>
              <a:t>个字节，具体取决于块大小</a:t>
            </a:r>
            <a:r>
              <a:rPr kumimoji="1" lang="en-US" altLang="zh-CN" dirty="0"/>
              <a:t>[15]</a:t>
            </a:r>
            <a:r>
              <a:rPr kumimoji="1" lang="zh-CN" altLang="en-US" dirty="0"/>
              <a:t>。随着内存池大小的增加，</a:t>
            </a:r>
            <a:r>
              <a:rPr kumimoji="1" lang="en-US" altLang="zh-CN" dirty="0"/>
              <a:t>graphene</a:t>
            </a:r>
            <a:r>
              <a:rPr kumimoji="1" lang="zh-CN" altLang="en-US" dirty="0"/>
              <a:t>和</a:t>
            </a:r>
            <a:r>
              <a:rPr lang="en" altLang="zh-CN" sz="1200" spc="15" dirty="0">
                <a:latin typeface="Arial"/>
                <a:cs typeface="Arial"/>
              </a:rPr>
              <a:t>Compact</a:t>
            </a:r>
            <a:r>
              <a:rPr lang="en" altLang="zh-CN" sz="1200" spc="-40" dirty="0">
                <a:latin typeface="Arial"/>
                <a:cs typeface="Arial"/>
              </a:rPr>
              <a:t> </a:t>
            </a:r>
            <a:r>
              <a:rPr lang="en" altLang="zh-CN" sz="1200" spc="15" dirty="0">
                <a:latin typeface="Arial"/>
                <a:cs typeface="Arial"/>
              </a:rPr>
              <a:t>Blocks</a:t>
            </a:r>
            <a:r>
              <a:rPr kumimoji="1" lang="zh-CN" altLang="en-US" dirty="0"/>
              <a:t>平均大小会随着块大小的增加而增加。但是</a:t>
            </a:r>
            <a:r>
              <a:rPr kumimoji="1" lang="en-US" altLang="zh-CN" dirty="0"/>
              <a:t>Graphene</a:t>
            </a:r>
            <a:r>
              <a:rPr kumimoji="1" lang="zh-CN" altLang="en-US" dirty="0"/>
              <a:t>显然大小更小，其他的实验我没有细看，大致也是说明</a:t>
            </a:r>
            <a:r>
              <a:rPr kumimoji="1" lang="en-US" altLang="zh-CN" dirty="0"/>
              <a:t>graphene</a:t>
            </a:r>
            <a:r>
              <a:rPr kumimoji="1" lang="zh-CN" altLang="en-US" dirty="0"/>
              <a:t>的性能非常优越。</a:t>
            </a:r>
          </a:p>
        </p:txBody>
      </p:sp>
      <p:sp>
        <p:nvSpPr>
          <p:cNvPr id="4" name="灯片编号占位符 3"/>
          <p:cNvSpPr>
            <a:spLocks noGrp="1"/>
          </p:cNvSpPr>
          <p:nvPr>
            <p:ph type="sldNum" sz="quarter" idx="5"/>
          </p:nvPr>
        </p:nvSpPr>
        <p:spPr/>
        <p:txBody>
          <a:bodyPr/>
          <a:lstStyle/>
          <a:p>
            <a:fld id="{B8EDFCF6-1F13-644C-AE9C-0907E741A9B3}" type="slidenum">
              <a:rPr kumimoji="1" lang="zh-CN" altLang="en-US" smtClean="0"/>
              <a:t>54</a:t>
            </a:fld>
            <a:endParaRPr kumimoji="1" lang="zh-CN" altLang="en-US"/>
          </a:p>
        </p:txBody>
      </p:sp>
    </p:spTree>
    <p:extLst>
      <p:ext uri="{BB962C8B-B14F-4D97-AF65-F5344CB8AC3E}">
        <p14:creationId xmlns:p14="http://schemas.microsoft.com/office/powerpoint/2010/main" val="27566082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最后说一下其他方面的问题，</a:t>
            </a:r>
            <a:r>
              <a:rPr kumimoji="1" lang="en-US" altLang="zh-CN" dirty="0"/>
              <a:t>Graphene</a:t>
            </a:r>
            <a:r>
              <a:rPr kumimoji="1" lang="zh-CN" altLang="en-US" dirty="0"/>
              <a:t>在抗攻击方面，作者认为比前人的工作更具有抗攻击性；作者认为</a:t>
            </a:r>
            <a:r>
              <a:rPr kumimoji="1" lang="en-US" altLang="zh-CN" dirty="0" err="1"/>
              <a:t>Graphen</a:t>
            </a:r>
            <a:r>
              <a:rPr kumimoji="1" lang="zh-CN" altLang="en-US" dirty="0"/>
              <a:t>本身的交易费也在可接受范围；作者认为处理时间还需进一步改进。</a:t>
            </a:r>
            <a:endParaRPr kumimoji="1" lang="en-US" altLang="zh-CN" dirty="0"/>
          </a:p>
          <a:p>
            <a:endParaRPr kumimoji="1" lang="en-US" altLang="zh-CN" dirty="0"/>
          </a:p>
          <a:p>
            <a:r>
              <a:rPr kumimoji="1" lang="zh-CN" altLang="en-US" dirty="0"/>
              <a:t>在局限性方面，</a:t>
            </a:r>
            <a:r>
              <a:rPr kumimoji="1" lang="en-US" altLang="zh-CN" dirty="0"/>
              <a:t>Graphene</a:t>
            </a:r>
            <a:r>
              <a:rPr kumimoji="1" lang="zh-CN" altLang="en-US" dirty="0"/>
              <a:t>是概率性的解决方案，它在传输大小，复杂性（根据网络往返）和成功率之间进行权衡。相比之下，诸如</a:t>
            </a:r>
            <a:r>
              <a:rPr kumimoji="1" lang="en" altLang="zh-CN" dirty="0"/>
              <a:t>Compact Blocks [15]</a:t>
            </a:r>
            <a:r>
              <a:rPr kumimoji="1" lang="zh-CN" altLang="en-US" dirty="0"/>
              <a:t>之类的流行替代方法具有可预测的传输大小，固定的传输复杂度，使用琐碎的算法并始终能够成功。随着块大小的增长，</a:t>
            </a:r>
            <a:r>
              <a:rPr kumimoji="1" lang="en-US" altLang="zh-CN" dirty="0"/>
              <a:t>Graphene</a:t>
            </a:r>
            <a:r>
              <a:rPr kumimoji="1" lang="zh-CN" altLang="en-US" dirty="0"/>
              <a:t>相对于相关工作的性能提升也随之增加，但这是一种概率性的解决方案，故障率可调。作者没有宣称拥有传播区块或扩展区块链的最佳解决方案。</a:t>
            </a:r>
            <a:endParaRPr kumimoji="1" lang="en-US" altLang="zh-CN" dirty="0"/>
          </a:p>
          <a:p>
            <a:endParaRPr kumimoji="1" lang="en-US" altLang="zh-CN" dirty="0"/>
          </a:p>
          <a:p>
            <a:r>
              <a:rPr kumimoji="1" lang="zh-CN" altLang="en-US" dirty="0"/>
              <a:t>总结一下，我们介绍了一种新颖的解决方案，它使用布隆过滤器和</a:t>
            </a:r>
            <a:r>
              <a:rPr kumimoji="1" lang="en-US" altLang="zh-CN" dirty="0"/>
              <a:t>IBLT</a:t>
            </a:r>
            <a:r>
              <a:rPr kumimoji="1" lang="zh-CN" altLang="en-US" dirty="0"/>
              <a:t>的新颖组合，从两方共同拥有的较大集合中确定项目的子集。我们还为更普遍的情况提供了一种解决方案，在这种情况下，一方缺少部分或全部子集。具体来说，我们描述了如何对概率数据结构进行参数化以满足所需的解码率。通过使用仿真和实际部署进行的详细评估，我们将我们的方法与现有系统进行了比较，表明与以前的方法相比，它需要较少的网络数据传输，并且对攻击的抵御能力更强。</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B8EDFCF6-1F13-644C-AE9C-0907E741A9B3}" type="slidenum">
              <a:rPr kumimoji="1" lang="zh-CN" altLang="en-US" smtClean="0"/>
              <a:t>55</a:t>
            </a:fld>
            <a:endParaRPr kumimoji="1" lang="zh-CN" altLang="en-US"/>
          </a:p>
        </p:txBody>
      </p:sp>
    </p:spTree>
    <p:extLst>
      <p:ext uri="{BB962C8B-B14F-4D97-AF65-F5344CB8AC3E}">
        <p14:creationId xmlns:p14="http://schemas.microsoft.com/office/powerpoint/2010/main" val="3845778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由共识机制生成的新区块在全网广播，某个矿工此时的内存池存在多个未经认证的交易，而该内存池可能不完全含有新区块的所有交易。这时，矿工需要根据新区块中的交易，将存在于内存池中的交易去除，并开启新一轮的区块生产；而对于不在内存池中的交易，则需要请求获取并存储完整的交易信息。</a:t>
            </a:r>
          </a:p>
        </p:txBody>
      </p:sp>
      <p:sp>
        <p:nvSpPr>
          <p:cNvPr id="4" name="灯片编号占位符 3"/>
          <p:cNvSpPr>
            <a:spLocks noGrp="1"/>
          </p:cNvSpPr>
          <p:nvPr>
            <p:ph type="sldNum" sz="quarter" idx="5"/>
          </p:nvPr>
        </p:nvSpPr>
        <p:spPr/>
        <p:txBody>
          <a:bodyPr/>
          <a:lstStyle/>
          <a:p>
            <a:fld id="{B8EDFCF6-1F13-644C-AE9C-0907E741A9B3}" type="slidenum">
              <a:rPr kumimoji="1" lang="zh-CN" altLang="en-US" smtClean="0"/>
              <a:t>6</a:t>
            </a:fld>
            <a:endParaRPr kumimoji="1" lang="zh-CN" altLang="en-US"/>
          </a:p>
        </p:txBody>
      </p:sp>
    </p:spTree>
    <p:extLst>
      <p:ext uri="{BB962C8B-B14F-4D97-AF65-F5344CB8AC3E}">
        <p14:creationId xmlns:p14="http://schemas.microsoft.com/office/powerpoint/2010/main" val="2761903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使广泛传播的信息之间同步所需的网络带宽最小化是许多分布式系统的经典需求。区块链和分布式共识协议是系统的最新示例，其中基于网络的同步性能是整体性能的关键因素。无论是基于工作量证明，权益证明还是有向非循环图（</a:t>
            </a:r>
            <a:r>
              <a:rPr kumimoji="1" lang="en" altLang="zh-CN" dirty="0"/>
              <a:t>DAG</a:t>
            </a:r>
            <a:r>
              <a:rPr kumimoji="1" lang="zh-CN" altLang="en-US" dirty="0"/>
              <a:t>）</a:t>
            </a:r>
            <a:r>
              <a:rPr kumimoji="1" lang="zh-CN" altLang="en" dirty="0"/>
              <a:t>，</a:t>
            </a:r>
            <a:r>
              <a:rPr kumimoji="1" lang="zh-CN" altLang="en-US" dirty="0"/>
              <a:t>这些系统能否扩展到庞大的用户群都取决于关于同步的处理。在所有这些系统中，如果用于在端点之间同步新的交易和新挖掘的经过验证的事务的块的网络协议是有效的，则有很多好处。首先，如果可以使用较少的网络数据来中继数据块，则可以增加最大数据块大小，这意味着每秒的事务总数会增加。</a:t>
            </a:r>
          </a:p>
        </p:txBody>
      </p:sp>
      <p:sp>
        <p:nvSpPr>
          <p:cNvPr id="4" name="灯片编号占位符 3"/>
          <p:cNvSpPr>
            <a:spLocks noGrp="1"/>
          </p:cNvSpPr>
          <p:nvPr>
            <p:ph type="sldNum" sz="quarter" idx="5"/>
          </p:nvPr>
        </p:nvSpPr>
        <p:spPr/>
        <p:txBody>
          <a:bodyPr/>
          <a:lstStyle/>
          <a:p>
            <a:fld id="{B8EDFCF6-1F13-644C-AE9C-0907E741A9B3}" type="slidenum">
              <a:rPr kumimoji="1" lang="zh-CN" altLang="en-US" smtClean="0"/>
              <a:t>7</a:t>
            </a:fld>
            <a:endParaRPr kumimoji="1" lang="zh-CN" altLang="en-US"/>
          </a:p>
        </p:txBody>
      </p:sp>
    </p:spTree>
    <p:extLst>
      <p:ext uri="{BB962C8B-B14F-4D97-AF65-F5344CB8AC3E}">
        <p14:creationId xmlns:p14="http://schemas.microsoft.com/office/powerpoint/2010/main" val="2008454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由此，我们设定</a:t>
            </a:r>
            <a:r>
              <a:rPr kumimoji="1" lang="en-US" altLang="zh-CN" dirty="0"/>
              <a:t>sender</a:t>
            </a:r>
            <a:r>
              <a:rPr kumimoji="1" lang="zh-CN" altLang="en-US" dirty="0"/>
              <a:t>为</a:t>
            </a:r>
            <a:r>
              <a:rPr kumimoji="1" lang="en-US" altLang="zh-CN" dirty="0" err="1"/>
              <a:t>alice</a:t>
            </a:r>
            <a:r>
              <a:rPr kumimoji="1" lang="zh-CN" altLang="en-US" dirty="0"/>
              <a:t>，</a:t>
            </a:r>
            <a:r>
              <a:rPr kumimoji="1" lang="en-US" altLang="zh-CN" dirty="0" err="1"/>
              <a:t>alice</a:t>
            </a:r>
            <a:r>
              <a:rPr kumimoji="1" lang="zh-CN" altLang="en-US" dirty="0"/>
              <a:t>通常是拥有新区块的端点（无论是生产还是广播中继），它需要将新区块传输给周围的邻居端点；我们设定</a:t>
            </a:r>
            <a:r>
              <a:rPr kumimoji="1" lang="en-US" altLang="zh-CN" dirty="0"/>
              <a:t>receiver</a:t>
            </a:r>
            <a:r>
              <a:rPr kumimoji="1" lang="zh-CN" altLang="en-US" dirty="0"/>
              <a:t>为</a:t>
            </a:r>
            <a:r>
              <a:rPr kumimoji="1" lang="en-US" altLang="zh-CN" dirty="0"/>
              <a:t>bob</a:t>
            </a:r>
            <a:r>
              <a:rPr kumimoji="1" lang="zh-CN" altLang="en-US" dirty="0"/>
              <a:t>，</a:t>
            </a:r>
            <a:r>
              <a:rPr kumimoji="1" lang="en-US" altLang="zh-CN" dirty="0"/>
              <a:t>bob</a:t>
            </a:r>
            <a:r>
              <a:rPr kumimoji="1" lang="zh-CN" altLang="en-US" dirty="0"/>
              <a:t>需要接受新区块，并通过新区块中的交易更新自己的内存池中的交易。那么如何</a:t>
            </a:r>
            <a:r>
              <a:rPr kumimoji="1" lang="en-US" altLang="zh-CN" dirty="0"/>
              <a:t>bob</a:t>
            </a:r>
            <a:r>
              <a:rPr kumimoji="1" lang="zh-CN" altLang="en-US" dirty="0"/>
              <a:t>和</a:t>
            </a:r>
            <a:r>
              <a:rPr kumimoji="1" lang="en-US" altLang="zh-CN" dirty="0" err="1"/>
              <a:t>alice</a:t>
            </a:r>
            <a:r>
              <a:rPr kumimoji="1" lang="zh-CN" altLang="en-US" dirty="0"/>
              <a:t>数据同步的这个过程使用的网络带宽最小，是这篇论文探讨的问题。</a:t>
            </a:r>
          </a:p>
        </p:txBody>
      </p:sp>
      <p:sp>
        <p:nvSpPr>
          <p:cNvPr id="4" name="灯片编号占位符 3"/>
          <p:cNvSpPr>
            <a:spLocks noGrp="1"/>
          </p:cNvSpPr>
          <p:nvPr>
            <p:ph type="sldNum" sz="quarter" idx="5"/>
          </p:nvPr>
        </p:nvSpPr>
        <p:spPr/>
        <p:txBody>
          <a:bodyPr/>
          <a:lstStyle/>
          <a:p>
            <a:fld id="{B8EDFCF6-1F13-644C-AE9C-0907E741A9B3}" type="slidenum">
              <a:rPr kumimoji="1" lang="zh-CN" altLang="en-US" smtClean="0"/>
              <a:t>8</a:t>
            </a:fld>
            <a:endParaRPr kumimoji="1" lang="zh-CN" altLang="en-US"/>
          </a:p>
        </p:txBody>
      </p:sp>
    </p:spTree>
    <p:extLst>
      <p:ext uri="{BB962C8B-B14F-4D97-AF65-F5344CB8AC3E}">
        <p14:creationId xmlns:p14="http://schemas.microsoft.com/office/powerpoint/2010/main" val="1286967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那么，</a:t>
            </a:r>
            <a:r>
              <a:rPr kumimoji="1" lang="en-US" altLang="zh-CN" dirty="0" err="1"/>
              <a:t>alice</a:t>
            </a:r>
            <a:r>
              <a:rPr kumimoji="1" lang="zh-CN" altLang="en-US" dirty="0"/>
              <a:t>和</a:t>
            </a:r>
            <a:r>
              <a:rPr kumimoji="1" lang="en-US" altLang="zh-CN" dirty="0"/>
              <a:t>bob</a:t>
            </a:r>
            <a:r>
              <a:rPr kumimoji="1" lang="zh-CN" altLang="en-US" dirty="0"/>
              <a:t>的数据集合同步将会有两种情况，我们设定蓝色部分为</a:t>
            </a:r>
            <a:r>
              <a:rPr kumimoji="1" lang="en-US" altLang="zh-CN" dirty="0"/>
              <a:t>bob</a:t>
            </a:r>
            <a:r>
              <a:rPr kumimoji="1" lang="zh-CN" altLang="en-US" dirty="0"/>
              <a:t>的内存池包含的交易，紫色部分为</a:t>
            </a:r>
            <a:r>
              <a:rPr kumimoji="1" lang="en-US" altLang="zh-CN" dirty="0" err="1"/>
              <a:t>alice</a:t>
            </a:r>
            <a:r>
              <a:rPr kumimoji="1" lang="zh-CN" altLang="en-US" dirty="0"/>
              <a:t>传播的区块包含的交易；在左图中，我们假设</a:t>
            </a:r>
            <a:r>
              <a:rPr kumimoji="1" lang="en-US" altLang="zh-CN" dirty="0"/>
              <a:t>bob</a:t>
            </a:r>
            <a:r>
              <a:rPr kumimoji="1" lang="zh-CN" altLang="en-US" dirty="0"/>
              <a:t>的内存池包含</a:t>
            </a:r>
            <a:r>
              <a:rPr kumimoji="1" lang="en-US" altLang="zh-CN" dirty="0" err="1"/>
              <a:t>alice</a:t>
            </a:r>
            <a:r>
              <a:rPr kumimoji="1" lang="zh-CN" altLang="en-US" dirty="0"/>
              <a:t>传播的区块中的所有交易，这是典型的情况，这归因于区块链采用的主动同步。在右图</a:t>
            </a:r>
            <a:r>
              <a:rPr kumimoji="1" lang="en-US" altLang="zh-CN" dirty="0"/>
              <a:t>2</a:t>
            </a:r>
            <a:r>
              <a:rPr kumimoji="1" lang="zh-CN" altLang="en-US" dirty="0"/>
              <a:t>中，我们不假定</a:t>
            </a:r>
            <a:r>
              <a:rPr kumimoji="1" lang="en-US" altLang="zh-CN" dirty="0"/>
              <a:t>bob</a:t>
            </a:r>
            <a:r>
              <a:rPr kumimoji="1" lang="zh-CN" altLang="en-US" dirty="0"/>
              <a:t>的内存池是同步的，即</a:t>
            </a:r>
            <a:r>
              <a:rPr kumimoji="1" lang="en-US" altLang="zh-CN" dirty="0" err="1"/>
              <a:t>alice</a:t>
            </a:r>
            <a:r>
              <a:rPr kumimoji="1" lang="zh-CN" altLang="en-US" dirty="0"/>
              <a:t>区块中的部分交易不存在</a:t>
            </a:r>
            <a:r>
              <a:rPr kumimoji="1" lang="en-US" altLang="zh-CN" dirty="0"/>
              <a:t>bob</a:t>
            </a:r>
            <a:r>
              <a:rPr kumimoji="1" lang="zh-CN" altLang="en-US" dirty="0"/>
              <a:t>的内存吃中，如图红色部分，这使我们可以将其应用于两种情况：（</a:t>
            </a:r>
            <a:r>
              <a:rPr kumimoji="1" lang="en" altLang="zh-CN" dirty="0" err="1"/>
              <a:t>i</a:t>
            </a:r>
            <a:r>
              <a:rPr kumimoji="1" lang="zh-CN" altLang="en" dirty="0"/>
              <a:t>）</a:t>
            </a:r>
            <a:r>
              <a:rPr kumimoji="1" lang="zh-CN" altLang="en-US" dirty="0"/>
              <a:t>不同步两个端点之间的传播； （</a:t>
            </a:r>
            <a:r>
              <a:rPr kumimoji="1" lang="en" altLang="zh-CN" dirty="0"/>
              <a:t>ii</a:t>
            </a:r>
            <a:r>
              <a:rPr kumimoji="1" lang="zh-CN" altLang="en" dirty="0"/>
              <a:t>）</a:t>
            </a:r>
            <a:r>
              <a:rPr kumimoji="1" lang="zh-CN" altLang="en-US" dirty="0"/>
              <a:t>间歇的内存池同步。由于网络故障，相对于数据块而言较慢的事务传播时间，或者如果数据块包含错误传播为垃圾邮件的未传播的低费用事务，则接收者可能无法与发送者同步。</a:t>
            </a:r>
          </a:p>
        </p:txBody>
      </p:sp>
      <p:sp>
        <p:nvSpPr>
          <p:cNvPr id="4" name="灯片编号占位符 3"/>
          <p:cNvSpPr>
            <a:spLocks noGrp="1"/>
          </p:cNvSpPr>
          <p:nvPr>
            <p:ph type="sldNum" sz="quarter" idx="5"/>
          </p:nvPr>
        </p:nvSpPr>
        <p:spPr/>
        <p:txBody>
          <a:bodyPr/>
          <a:lstStyle/>
          <a:p>
            <a:fld id="{B8EDFCF6-1F13-644C-AE9C-0907E741A9B3}" type="slidenum">
              <a:rPr kumimoji="1" lang="zh-CN" altLang="en-US" smtClean="0"/>
              <a:t>9</a:t>
            </a:fld>
            <a:endParaRPr kumimoji="1" lang="zh-CN" altLang="en-US"/>
          </a:p>
        </p:txBody>
      </p:sp>
    </p:spTree>
    <p:extLst>
      <p:ext uri="{BB962C8B-B14F-4D97-AF65-F5344CB8AC3E}">
        <p14:creationId xmlns:p14="http://schemas.microsoft.com/office/powerpoint/2010/main" val="17153802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07807" y="3505898"/>
            <a:ext cx="17088486" cy="237496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3015615" y="6333236"/>
            <a:ext cx="14072870" cy="282733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2250" b="0" i="0">
                <a:solidFill>
                  <a:srgbClr val="A9A9A9"/>
                </a:solidFill>
                <a:latin typeface="Arial"/>
                <a:cs typeface="Arial"/>
              </a:defRPr>
            </a:lvl1pPr>
          </a:lstStyle>
          <a:p>
            <a:pPr marL="12700">
              <a:lnSpc>
                <a:spcPts val="2275"/>
              </a:lnSpc>
            </a:pPr>
            <a:r>
              <a:rPr spc="-135" dirty="0"/>
              <a:t>S</a:t>
            </a:r>
          </a:p>
        </p:txBody>
      </p:sp>
      <p:sp>
        <p:nvSpPr>
          <p:cNvPr id="5" name="Holder 5"/>
          <p:cNvSpPr>
            <a:spLocks noGrp="1"/>
          </p:cNvSpPr>
          <p:nvPr>
            <p:ph type="dt" sz="half" idx="6"/>
          </p:nvPr>
        </p:nvSpPr>
        <p:spPr/>
        <p:txBody>
          <a:bodyPr lIns="0" tIns="0" rIns="0" bIns="0"/>
          <a:lstStyle>
            <a:lvl1pPr>
              <a:defRPr sz="2250" b="0" i="0">
                <a:solidFill>
                  <a:srgbClr val="A9A9A9"/>
                </a:solidFill>
                <a:latin typeface="Arial"/>
                <a:cs typeface="Arial"/>
              </a:defRPr>
            </a:lvl1pPr>
          </a:lstStyle>
          <a:p>
            <a:pPr marL="12700">
              <a:lnSpc>
                <a:spcPts val="2275"/>
              </a:lnSpc>
            </a:pPr>
            <a:r>
              <a:rPr spc="-130" dirty="0"/>
              <a:t>T</a:t>
            </a:r>
          </a:p>
        </p:txBody>
      </p:sp>
      <p:sp>
        <p:nvSpPr>
          <p:cNvPr id="6" name="Holder 6"/>
          <p:cNvSpPr>
            <a:spLocks noGrp="1"/>
          </p:cNvSpPr>
          <p:nvPr>
            <p:ph type="sldNum" sz="quarter" idx="7"/>
          </p:nvPr>
        </p:nvSpPr>
        <p:spPr/>
        <p:txBody>
          <a:bodyPr lIns="0" tIns="0" rIns="0" bIns="0"/>
          <a:lstStyle>
            <a:lvl1pPr>
              <a:defRPr sz="1950" b="1" i="0">
                <a:solidFill>
                  <a:schemeClr val="tx1"/>
                </a:solidFill>
                <a:latin typeface="Arial"/>
                <a:cs typeface="Arial"/>
              </a:defRPr>
            </a:lvl1pPr>
          </a:lstStyle>
          <a:p>
            <a:pPr marL="38100">
              <a:lnSpc>
                <a:spcPts val="2014"/>
              </a:lnSpc>
            </a:pPr>
            <a:fld id="{81D60167-4931-47E6-BA6A-407CBD079E47}" type="slidenum">
              <a:rPr spc="15" dirty="0"/>
              <a:t>‹#›</a:t>
            </a:fld>
            <a:endParaRPr spc="1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4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3350" b="0" i="0">
                <a:solidFill>
                  <a:srgbClr val="0365C0"/>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2250" b="0" i="0">
                <a:solidFill>
                  <a:srgbClr val="A9A9A9"/>
                </a:solidFill>
                <a:latin typeface="Arial"/>
                <a:cs typeface="Arial"/>
              </a:defRPr>
            </a:lvl1pPr>
          </a:lstStyle>
          <a:p>
            <a:pPr marL="12700">
              <a:lnSpc>
                <a:spcPts val="2275"/>
              </a:lnSpc>
            </a:pPr>
            <a:r>
              <a:rPr spc="-135" dirty="0"/>
              <a:t>S</a:t>
            </a:r>
          </a:p>
        </p:txBody>
      </p:sp>
      <p:sp>
        <p:nvSpPr>
          <p:cNvPr id="5" name="Holder 5"/>
          <p:cNvSpPr>
            <a:spLocks noGrp="1"/>
          </p:cNvSpPr>
          <p:nvPr>
            <p:ph type="dt" sz="half" idx="6"/>
          </p:nvPr>
        </p:nvSpPr>
        <p:spPr/>
        <p:txBody>
          <a:bodyPr lIns="0" tIns="0" rIns="0" bIns="0"/>
          <a:lstStyle>
            <a:lvl1pPr>
              <a:defRPr sz="2250" b="0" i="0">
                <a:solidFill>
                  <a:srgbClr val="A9A9A9"/>
                </a:solidFill>
                <a:latin typeface="Arial"/>
                <a:cs typeface="Arial"/>
              </a:defRPr>
            </a:lvl1pPr>
          </a:lstStyle>
          <a:p>
            <a:pPr marL="12700">
              <a:lnSpc>
                <a:spcPts val="2275"/>
              </a:lnSpc>
            </a:pPr>
            <a:r>
              <a:rPr spc="-130" dirty="0"/>
              <a:t>T</a:t>
            </a:r>
          </a:p>
        </p:txBody>
      </p:sp>
      <p:sp>
        <p:nvSpPr>
          <p:cNvPr id="6" name="Holder 6"/>
          <p:cNvSpPr>
            <a:spLocks noGrp="1"/>
          </p:cNvSpPr>
          <p:nvPr>
            <p:ph type="sldNum" sz="quarter" idx="7"/>
          </p:nvPr>
        </p:nvSpPr>
        <p:spPr/>
        <p:txBody>
          <a:bodyPr lIns="0" tIns="0" rIns="0" bIns="0"/>
          <a:lstStyle>
            <a:lvl1pPr>
              <a:defRPr sz="1950" b="1" i="0">
                <a:solidFill>
                  <a:schemeClr val="tx1"/>
                </a:solidFill>
                <a:latin typeface="Arial"/>
                <a:cs typeface="Arial"/>
              </a:defRPr>
            </a:lvl1pPr>
          </a:lstStyle>
          <a:p>
            <a:pPr marL="38100">
              <a:lnSpc>
                <a:spcPts val="2014"/>
              </a:lnSpc>
            </a:pPr>
            <a:fld id="{81D60167-4931-47E6-BA6A-407CBD079E47}" type="slidenum">
              <a:rPr spc="15" dirty="0"/>
              <a:t>‹#›</a:t>
            </a:fld>
            <a:endParaRPr spc="1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57904"/>
            <a:ext cx="20104100" cy="1423035"/>
          </a:xfrm>
          <a:custGeom>
            <a:avLst/>
            <a:gdLst/>
            <a:ahLst/>
            <a:cxnLst/>
            <a:rect l="l" t="t" r="r" b="b"/>
            <a:pathLst>
              <a:path w="20104100" h="1423035">
                <a:moveTo>
                  <a:pt x="0" y="1422564"/>
                </a:moveTo>
                <a:lnTo>
                  <a:pt x="0" y="0"/>
                </a:lnTo>
                <a:lnTo>
                  <a:pt x="20104099" y="0"/>
                </a:lnTo>
                <a:lnTo>
                  <a:pt x="20104099" y="1422564"/>
                </a:lnTo>
                <a:lnTo>
                  <a:pt x="0" y="1422564"/>
                </a:lnTo>
                <a:close/>
              </a:path>
            </a:pathLst>
          </a:custGeom>
          <a:solidFill>
            <a:srgbClr val="DCDEE0"/>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7400" b="1" i="0">
                <a:solidFill>
                  <a:schemeClr val="tx1"/>
                </a:solidFill>
                <a:latin typeface="Arial"/>
                <a:cs typeface="Arial"/>
              </a:defRPr>
            </a:lvl1pPr>
          </a:lstStyle>
          <a:p>
            <a:endParaRPr/>
          </a:p>
        </p:txBody>
      </p:sp>
      <p:sp>
        <p:nvSpPr>
          <p:cNvPr id="3" name="Holder 3"/>
          <p:cNvSpPr>
            <a:spLocks noGrp="1"/>
          </p:cNvSpPr>
          <p:nvPr>
            <p:ph sz="half" idx="2"/>
          </p:nvPr>
        </p:nvSpPr>
        <p:spPr>
          <a:xfrm>
            <a:off x="1005205" y="2601150"/>
            <a:ext cx="8745284"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2601150"/>
            <a:ext cx="8745284" cy="746417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2250" b="0" i="0">
                <a:solidFill>
                  <a:srgbClr val="A9A9A9"/>
                </a:solidFill>
                <a:latin typeface="Arial"/>
                <a:cs typeface="Arial"/>
              </a:defRPr>
            </a:lvl1pPr>
          </a:lstStyle>
          <a:p>
            <a:pPr marL="12700">
              <a:lnSpc>
                <a:spcPts val="2275"/>
              </a:lnSpc>
            </a:pPr>
            <a:r>
              <a:rPr spc="-135" dirty="0"/>
              <a:t>S</a:t>
            </a:r>
          </a:p>
        </p:txBody>
      </p:sp>
      <p:sp>
        <p:nvSpPr>
          <p:cNvPr id="6" name="Holder 6"/>
          <p:cNvSpPr>
            <a:spLocks noGrp="1"/>
          </p:cNvSpPr>
          <p:nvPr>
            <p:ph type="dt" sz="half" idx="6"/>
          </p:nvPr>
        </p:nvSpPr>
        <p:spPr/>
        <p:txBody>
          <a:bodyPr lIns="0" tIns="0" rIns="0" bIns="0"/>
          <a:lstStyle>
            <a:lvl1pPr>
              <a:defRPr sz="2250" b="0" i="0">
                <a:solidFill>
                  <a:srgbClr val="A9A9A9"/>
                </a:solidFill>
                <a:latin typeface="Arial"/>
                <a:cs typeface="Arial"/>
              </a:defRPr>
            </a:lvl1pPr>
          </a:lstStyle>
          <a:p>
            <a:pPr marL="12700">
              <a:lnSpc>
                <a:spcPts val="2275"/>
              </a:lnSpc>
            </a:pPr>
            <a:r>
              <a:rPr spc="-130" dirty="0"/>
              <a:t>T</a:t>
            </a:r>
          </a:p>
        </p:txBody>
      </p:sp>
      <p:sp>
        <p:nvSpPr>
          <p:cNvPr id="7" name="Holder 7"/>
          <p:cNvSpPr>
            <a:spLocks noGrp="1"/>
          </p:cNvSpPr>
          <p:nvPr>
            <p:ph type="sldNum" sz="quarter" idx="7"/>
          </p:nvPr>
        </p:nvSpPr>
        <p:spPr/>
        <p:txBody>
          <a:bodyPr lIns="0" tIns="0" rIns="0" bIns="0"/>
          <a:lstStyle>
            <a:lvl1pPr>
              <a:defRPr sz="1950" b="1" i="0">
                <a:solidFill>
                  <a:schemeClr val="tx1"/>
                </a:solidFill>
                <a:latin typeface="Arial"/>
                <a:cs typeface="Arial"/>
              </a:defRPr>
            </a:lvl1pPr>
          </a:lstStyle>
          <a:p>
            <a:pPr marL="38100">
              <a:lnSpc>
                <a:spcPts val="2014"/>
              </a:lnSpc>
            </a:pPr>
            <a:fld id="{81D60167-4931-47E6-BA6A-407CBD079E47}" type="slidenum">
              <a:rPr spc="15" dirty="0"/>
              <a:t>‹#›</a:t>
            </a:fld>
            <a:endParaRPr spc="1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57904"/>
            <a:ext cx="20104100" cy="1423035"/>
          </a:xfrm>
          <a:custGeom>
            <a:avLst/>
            <a:gdLst/>
            <a:ahLst/>
            <a:cxnLst/>
            <a:rect l="l" t="t" r="r" b="b"/>
            <a:pathLst>
              <a:path w="20104100" h="1423035">
                <a:moveTo>
                  <a:pt x="0" y="1422564"/>
                </a:moveTo>
                <a:lnTo>
                  <a:pt x="0" y="0"/>
                </a:lnTo>
                <a:lnTo>
                  <a:pt x="20104099" y="0"/>
                </a:lnTo>
                <a:lnTo>
                  <a:pt x="20104099" y="1422564"/>
                </a:lnTo>
                <a:lnTo>
                  <a:pt x="0" y="1422564"/>
                </a:lnTo>
                <a:close/>
              </a:path>
            </a:pathLst>
          </a:custGeom>
          <a:solidFill>
            <a:srgbClr val="DCDEE0"/>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740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2250" b="0" i="0">
                <a:solidFill>
                  <a:srgbClr val="A9A9A9"/>
                </a:solidFill>
                <a:latin typeface="Arial"/>
                <a:cs typeface="Arial"/>
              </a:defRPr>
            </a:lvl1pPr>
          </a:lstStyle>
          <a:p>
            <a:pPr marL="12700">
              <a:lnSpc>
                <a:spcPts val="2275"/>
              </a:lnSpc>
            </a:pPr>
            <a:r>
              <a:rPr spc="-135" dirty="0"/>
              <a:t>S</a:t>
            </a:r>
          </a:p>
        </p:txBody>
      </p:sp>
      <p:sp>
        <p:nvSpPr>
          <p:cNvPr id="4" name="Holder 4"/>
          <p:cNvSpPr>
            <a:spLocks noGrp="1"/>
          </p:cNvSpPr>
          <p:nvPr>
            <p:ph type="dt" sz="half" idx="6"/>
          </p:nvPr>
        </p:nvSpPr>
        <p:spPr/>
        <p:txBody>
          <a:bodyPr lIns="0" tIns="0" rIns="0" bIns="0"/>
          <a:lstStyle>
            <a:lvl1pPr>
              <a:defRPr sz="2250" b="0" i="0">
                <a:solidFill>
                  <a:srgbClr val="A9A9A9"/>
                </a:solidFill>
                <a:latin typeface="Arial"/>
                <a:cs typeface="Arial"/>
              </a:defRPr>
            </a:lvl1pPr>
          </a:lstStyle>
          <a:p>
            <a:pPr marL="12700">
              <a:lnSpc>
                <a:spcPts val="2275"/>
              </a:lnSpc>
            </a:pPr>
            <a:r>
              <a:rPr spc="-130" dirty="0"/>
              <a:t>T</a:t>
            </a:r>
          </a:p>
        </p:txBody>
      </p:sp>
      <p:sp>
        <p:nvSpPr>
          <p:cNvPr id="5" name="Holder 5"/>
          <p:cNvSpPr>
            <a:spLocks noGrp="1"/>
          </p:cNvSpPr>
          <p:nvPr>
            <p:ph type="sldNum" sz="quarter" idx="7"/>
          </p:nvPr>
        </p:nvSpPr>
        <p:spPr/>
        <p:txBody>
          <a:bodyPr lIns="0" tIns="0" rIns="0" bIns="0"/>
          <a:lstStyle>
            <a:lvl1pPr>
              <a:defRPr sz="1950" b="1" i="0">
                <a:solidFill>
                  <a:schemeClr val="tx1"/>
                </a:solidFill>
                <a:latin typeface="Arial"/>
                <a:cs typeface="Arial"/>
              </a:defRPr>
            </a:lvl1pPr>
          </a:lstStyle>
          <a:p>
            <a:pPr marL="38100">
              <a:lnSpc>
                <a:spcPts val="2014"/>
              </a:lnSpc>
            </a:pPr>
            <a:fld id="{81D60167-4931-47E6-BA6A-407CBD079E47}" type="slidenum">
              <a:rPr spc="15" dirty="0"/>
              <a:t>‹#›</a:t>
            </a:fld>
            <a:endParaRPr spc="15" dirty="0"/>
          </a:p>
        </p:txBody>
      </p:sp>
      <p:pic>
        <p:nvPicPr>
          <p:cNvPr id="6" name="图片 5">
            <a:extLst>
              <a:ext uri="{FF2B5EF4-FFF2-40B4-BE49-F238E27FC236}">
                <a16:creationId xmlns:a16="http://schemas.microsoft.com/office/drawing/2014/main" id="{5ABA1932-E476-F140-9852-6948EF4318AF}"/>
              </a:ext>
            </a:extLst>
          </p:cNvPr>
          <p:cNvPicPr>
            <a:picLocks noChangeAspect="1"/>
          </p:cNvPicPr>
          <p:nvPr userDrawn="1"/>
        </p:nvPicPr>
        <p:blipFill>
          <a:blip r:embed="rId2"/>
          <a:stretch>
            <a:fillRect/>
          </a:stretch>
        </p:blipFill>
        <p:spPr>
          <a:xfrm>
            <a:off x="18586450" y="131613"/>
            <a:ext cx="1277746" cy="127561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2250" b="0" i="0">
                <a:solidFill>
                  <a:srgbClr val="A9A9A9"/>
                </a:solidFill>
                <a:latin typeface="Arial"/>
                <a:cs typeface="Arial"/>
              </a:defRPr>
            </a:lvl1pPr>
          </a:lstStyle>
          <a:p>
            <a:pPr marL="12700">
              <a:lnSpc>
                <a:spcPts val="2275"/>
              </a:lnSpc>
            </a:pPr>
            <a:r>
              <a:rPr spc="-135" dirty="0"/>
              <a:t>S</a:t>
            </a:r>
          </a:p>
        </p:txBody>
      </p:sp>
      <p:sp>
        <p:nvSpPr>
          <p:cNvPr id="3" name="Holder 3"/>
          <p:cNvSpPr>
            <a:spLocks noGrp="1"/>
          </p:cNvSpPr>
          <p:nvPr>
            <p:ph type="dt" sz="half" idx="6"/>
          </p:nvPr>
        </p:nvSpPr>
        <p:spPr/>
        <p:txBody>
          <a:bodyPr lIns="0" tIns="0" rIns="0" bIns="0"/>
          <a:lstStyle>
            <a:lvl1pPr>
              <a:defRPr sz="2250" b="0" i="0">
                <a:solidFill>
                  <a:srgbClr val="A9A9A9"/>
                </a:solidFill>
                <a:latin typeface="Arial"/>
                <a:cs typeface="Arial"/>
              </a:defRPr>
            </a:lvl1pPr>
          </a:lstStyle>
          <a:p>
            <a:pPr marL="12700">
              <a:lnSpc>
                <a:spcPts val="2275"/>
              </a:lnSpc>
            </a:pPr>
            <a:r>
              <a:rPr spc="-130" dirty="0"/>
              <a:t>T</a:t>
            </a:r>
          </a:p>
        </p:txBody>
      </p:sp>
      <p:sp>
        <p:nvSpPr>
          <p:cNvPr id="4" name="Holder 4"/>
          <p:cNvSpPr>
            <a:spLocks noGrp="1"/>
          </p:cNvSpPr>
          <p:nvPr>
            <p:ph type="sldNum" sz="quarter" idx="7"/>
          </p:nvPr>
        </p:nvSpPr>
        <p:spPr/>
        <p:txBody>
          <a:bodyPr lIns="0" tIns="0" rIns="0" bIns="0"/>
          <a:lstStyle>
            <a:lvl1pPr>
              <a:defRPr sz="1950" b="1" i="0">
                <a:solidFill>
                  <a:schemeClr val="tx1"/>
                </a:solidFill>
                <a:latin typeface="Arial"/>
                <a:cs typeface="Arial"/>
              </a:defRPr>
            </a:lvl1pPr>
          </a:lstStyle>
          <a:p>
            <a:pPr marL="38100">
              <a:lnSpc>
                <a:spcPts val="2014"/>
              </a:lnSpc>
            </a:pPr>
            <a:fld id="{81D60167-4931-47E6-BA6A-407CBD079E47}" type="slidenum">
              <a:rPr spc="15" dirty="0"/>
              <a:t>‹#›</a:t>
            </a:fld>
            <a:endParaRPr spc="15"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147521" y="154833"/>
            <a:ext cx="9809056" cy="1156335"/>
          </a:xfrm>
          <a:prstGeom prst="rect">
            <a:avLst/>
          </a:prstGeom>
        </p:spPr>
        <p:txBody>
          <a:bodyPr wrap="square" lIns="0" tIns="0" rIns="0" bIns="0">
            <a:spAutoFit/>
          </a:bodyPr>
          <a:lstStyle>
            <a:lvl1pPr>
              <a:defRPr sz="7400" b="1" i="0">
                <a:solidFill>
                  <a:schemeClr val="tx1"/>
                </a:solidFill>
                <a:latin typeface="Arial"/>
                <a:cs typeface="Arial"/>
              </a:defRPr>
            </a:lvl1pPr>
          </a:lstStyle>
          <a:p>
            <a:endParaRPr/>
          </a:p>
        </p:txBody>
      </p:sp>
      <p:sp>
        <p:nvSpPr>
          <p:cNvPr id="3" name="Holder 3"/>
          <p:cNvSpPr>
            <a:spLocks noGrp="1"/>
          </p:cNvSpPr>
          <p:nvPr>
            <p:ph type="body" idx="1"/>
          </p:nvPr>
        </p:nvSpPr>
        <p:spPr>
          <a:xfrm>
            <a:off x="2071006" y="5162011"/>
            <a:ext cx="16774160" cy="2716529"/>
          </a:xfrm>
          <a:prstGeom prst="rect">
            <a:avLst/>
          </a:prstGeom>
        </p:spPr>
        <p:txBody>
          <a:bodyPr wrap="square" lIns="0" tIns="0" rIns="0" bIns="0">
            <a:spAutoFit/>
          </a:bodyPr>
          <a:lstStyle>
            <a:lvl1pPr>
              <a:defRPr sz="3350" b="0" i="0">
                <a:solidFill>
                  <a:srgbClr val="0365C0"/>
                </a:solidFill>
                <a:latin typeface="Arial"/>
                <a:cs typeface="Arial"/>
              </a:defRPr>
            </a:lvl1pPr>
          </a:lstStyle>
          <a:p>
            <a:endParaRPr/>
          </a:p>
        </p:txBody>
      </p:sp>
      <p:sp>
        <p:nvSpPr>
          <p:cNvPr id="4" name="Holder 4"/>
          <p:cNvSpPr>
            <a:spLocks noGrp="1"/>
          </p:cNvSpPr>
          <p:nvPr>
            <p:ph type="ftr" sz="quarter" idx="5"/>
          </p:nvPr>
        </p:nvSpPr>
        <p:spPr>
          <a:xfrm>
            <a:off x="9971360" y="10945281"/>
            <a:ext cx="200025" cy="310515"/>
          </a:xfrm>
          <a:prstGeom prst="rect">
            <a:avLst/>
          </a:prstGeom>
        </p:spPr>
        <p:txBody>
          <a:bodyPr wrap="square" lIns="0" tIns="0" rIns="0" bIns="0">
            <a:spAutoFit/>
          </a:bodyPr>
          <a:lstStyle>
            <a:lvl1pPr>
              <a:defRPr sz="2250" b="0" i="0">
                <a:solidFill>
                  <a:srgbClr val="A9A9A9"/>
                </a:solidFill>
                <a:latin typeface="Arial"/>
                <a:cs typeface="Arial"/>
              </a:defRPr>
            </a:lvl1pPr>
          </a:lstStyle>
          <a:p>
            <a:pPr marL="12700">
              <a:lnSpc>
                <a:spcPts val="2275"/>
              </a:lnSpc>
            </a:pPr>
            <a:r>
              <a:rPr spc="-135" dirty="0"/>
              <a:t>S</a:t>
            </a:r>
          </a:p>
        </p:txBody>
      </p:sp>
      <p:sp>
        <p:nvSpPr>
          <p:cNvPr id="5" name="Holder 5"/>
          <p:cNvSpPr>
            <a:spLocks noGrp="1"/>
          </p:cNvSpPr>
          <p:nvPr>
            <p:ph type="dt" sz="half" idx="6"/>
          </p:nvPr>
        </p:nvSpPr>
        <p:spPr>
          <a:xfrm>
            <a:off x="10573444" y="10945281"/>
            <a:ext cx="184150" cy="310515"/>
          </a:xfrm>
          <a:prstGeom prst="rect">
            <a:avLst/>
          </a:prstGeom>
        </p:spPr>
        <p:txBody>
          <a:bodyPr wrap="square" lIns="0" tIns="0" rIns="0" bIns="0">
            <a:spAutoFit/>
          </a:bodyPr>
          <a:lstStyle>
            <a:lvl1pPr>
              <a:defRPr sz="2250" b="0" i="0">
                <a:solidFill>
                  <a:srgbClr val="A9A9A9"/>
                </a:solidFill>
                <a:latin typeface="Arial"/>
                <a:cs typeface="Arial"/>
              </a:defRPr>
            </a:lvl1pPr>
          </a:lstStyle>
          <a:p>
            <a:pPr marL="12700">
              <a:lnSpc>
                <a:spcPts val="2275"/>
              </a:lnSpc>
            </a:pPr>
            <a:r>
              <a:rPr spc="-130" dirty="0"/>
              <a:t>T</a:t>
            </a:r>
          </a:p>
        </p:txBody>
      </p:sp>
      <p:sp>
        <p:nvSpPr>
          <p:cNvPr id="6" name="Holder 6"/>
          <p:cNvSpPr>
            <a:spLocks noGrp="1"/>
          </p:cNvSpPr>
          <p:nvPr>
            <p:ph type="sldNum" sz="quarter" idx="7"/>
          </p:nvPr>
        </p:nvSpPr>
        <p:spPr>
          <a:xfrm>
            <a:off x="265555" y="10934815"/>
            <a:ext cx="356234" cy="276859"/>
          </a:xfrm>
          <a:prstGeom prst="rect">
            <a:avLst/>
          </a:prstGeom>
        </p:spPr>
        <p:txBody>
          <a:bodyPr wrap="square" lIns="0" tIns="0" rIns="0" bIns="0">
            <a:spAutoFit/>
          </a:bodyPr>
          <a:lstStyle>
            <a:lvl1pPr>
              <a:defRPr sz="1950" b="1" i="0">
                <a:solidFill>
                  <a:schemeClr val="tx1"/>
                </a:solidFill>
                <a:latin typeface="Arial"/>
                <a:cs typeface="Arial"/>
              </a:defRPr>
            </a:lvl1pPr>
          </a:lstStyle>
          <a:p>
            <a:pPr marL="38100">
              <a:lnSpc>
                <a:spcPts val="2014"/>
              </a:lnSpc>
            </a:pPr>
            <a:fld id="{81D60167-4931-47E6-BA6A-407CBD079E47}" type="slidenum">
              <a:rPr spc="15" dirty="0"/>
              <a:t>‹#›</a:t>
            </a:fld>
            <a:endParaRPr spc="1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tiff"/><Relationship Id="rId4" Type="http://schemas.openxmlformats.org/officeDocument/2006/relationships/image" Target="../media/image150.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tiff"/><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image" Target="../media/image18.png"/><Relationship Id="rId7" Type="http://schemas.openxmlformats.org/officeDocument/2006/relationships/image" Target="../media/image22.jp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image" Target="../media/image18.png"/><Relationship Id="rId7"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tiff"/><Relationship Id="rId4" Type="http://schemas.openxmlformats.org/officeDocument/2006/relationships/image" Target="../media/image14.jpg"/></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tif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4.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tiff"/></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1.tif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9.jp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tif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9.jp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1.tif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9.jp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tiff"/><Relationship Id="rId5" Type="http://schemas.openxmlformats.org/officeDocument/2006/relationships/image" Target="../media/image29.png"/><Relationship Id="rId4" Type="http://schemas.openxmlformats.org/officeDocument/2006/relationships/image" Target="../media/image4.jp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1.tif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9.jp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1.tif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9.jp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tiff"/><Relationship Id="rId5" Type="http://schemas.openxmlformats.org/officeDocument/2006/relationships/image" Target="../media/image33.png"/><Relationship Id="rId4" Type="http://schemas.openxmlformats.org/officeDocument/2006/relationships/image" Target="../media/image9.jp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tiff"/><Relationship Id="rId5" Type="http://schemas.openxmlformats.org/officeDocument/2006/relationships/image" Target="../media/image34.png"/><Relationship Id="rId4" Type="http://schemas.openxmlformats.org/officeDocument/2006/relationships/image" Target="../media/image9.jp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tiff"/></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tiff"/><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tiff"/></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tiff"/><Relationship Id="rId5" Type="http://schemas.openxmlformats.org/officeDocument/2006/relationships/image" Target="../media/image41.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1.tif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9.jp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png"/><Relationship Id="rId7" Type="http://schemas.openxmlformats.org/officeDocument/2006/relationships/image" Target="../media/image4.jp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1.tiff"/></Relationships>
</file>

<file path=ppt/slides/_rels/slide3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jp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1.tiff"/><Relationship Id="rId4" Type="http://schemas.openxmlformats.org/officeDocument/2006/relationships/image" Target="../media/image44.png"/><Relationship Id="rId9"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1.tif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9.jp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tiff"/><Relationship Id="rId5" Type="http://schemas.openxmlformats.org/officeDocument/2006/relationships/image" Target="../media/image48.png"/><Relationship Id="rId4" Type="http://schemas.openxmlformats.org/officeDocument/2006/relationships/image" Target="../media/image9.jpg"/></Relationships>
</file>

<file path=ppt/slides/_rels/slide36.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image" Target="../media/image42.png"/><Relationship Id="rId7" Type="http://schemas.openxmlformats.org/officeDocument/2006/relationships/image" Target="../media/image4.jp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9.jpg"/><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1.tiff"/><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jp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1.tiff"/></Relationships>
</file>

<file path=ppt/slides/_rels/slide3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tiff"/></Relationships>
</file>

<file path=ppt/slides/_rels/slide40.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1.tiff"/></Relationships>
</file>

<file path=ppt/slides/_rels/slide4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image" Target="../media/image1.tiff"/><Relationship Id="rId7"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47.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74.png"/><Relationship Id="rId7" Type="http://schemas.openxmlformats.org/officeDocument/2006/relationships/image" Target="../media/image21.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1.tiff"/></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tiff"/></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1.tiff"/><Relationship Id="rId4" Type="http://schemas.openxmlformats.org/officeDocument/2006/relationships/image" Target="../media/image7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tiff"/></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tiff"/></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tiff"/><Relationship Id="rId5" Type="http://schemas.openxmlformats.org/officeDocument/2006/relationships/image" Target="../media/image81.png"/><Relationship Id="rId4" Type="http://schemas.openxmlformats.org/officeDocument/2006/relationships/image" Target="../media/image80.png"/></Relationships>
</file>

<file path=ppt/slides/_rels/slide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1.tiff"/><Relationship Id="rId4" Type="http://schemas.openxmlformats.org/officeDocument/2006/relationships/image" Target="../media/image82.png"/></Relationships>
</file>

<file path=ppt/slides/_rels/slide5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1.tiff"/><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5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tiff"/></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tif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image" Target="../media/image9.jp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tiff"/><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51497" y="2583349"/>
            <a:ext cx="19001105" cy="1981200"/>
          </a:xfrm>
          <a:prstGeom prst="rect">
            <a:avLst/>
          </a:prstGeom>
        </p:spPr>
        <p:txBody>
          <a:bodyPr vert="horz" wrap="square" lIns="0" tIns="34290" rIns="0" bIns="0" rtlCol="0">
            <a:spAutoFit/>
          </a:bodyPr>
          <a:lstStyle/>
          <a:p>
            <a:pPr marL="4029075" marR="5080" indent="-4017010">
              <a:lnSpc>
                <a:spcPts val="7750"/>
              </a:lnSpc>
              <a:spcBef>
                <a:spcPts val="270"/>
              </a:spcBef>
            </a:pPr>
            <a:r>
              <a:rPr sz="6350" spc="5" dirty="0"/>
              <a:t>Graphene: Efficient Interactive </a:t>
            </a:r>
            <a:r>
              <a:rPr sz="6350" spc="10" dirty="0"/>
              <a:t>Set </a:t>
            </a:r>
            <a:r>
              <a:rPr sz="6350" spc="5" dirty="0"/>
              <a:t>Reconciliation  Applied </a:t>
            </a:r>
            <a:r>
              <a:rPr sz="6350" spc="10" dirty="0"/>
              <a:t>to </a:t>
            </a:r>
            <a:r>
              <a:rPr sz="6350" spc="5" dirty="0"/>
              <a:t>Blockchain</a:t>
            </a:r>
            <a:r>
              <a:rPr sz="6350" spc="-5" dirty="0"/>
              <a:t> </a:t>
            </a:r>
            <a:r>
              <a:rPr sz="6350" spc="5" dirty="0"/>
              <a:t>Propagation</a:t>
            </a:r>
            <a:endParaRPr sz="6350" dirty="0"/>
          </a:p>
        </p:txBody>
      </p:sp>
      <p:pic>
        <p:nvPicPr>
          <p:cNvPr id="13" name="图片 12">
            <a:extLst>
              <a:ext uri="{FF2B5EF4-FFF2-40B4-BE49-F238E27FC236}">
                <a16:creationId xmlns:a16="http://schemas.microsoft.com/office/drawing/2014/main" id="{7251D9B2-429A-434C-985D-B4F674725D67}"/>
              </a:ext>
            </a:extLst>
          </p:cNvPr>
          <p:cNvPicPr>
            <a:picLocks noChangeAspect="1"/>
          </p:cNvPicPr>
          <p:nvPr/>
        </p:nvPicPr>
        <p:blipFill>
          <a:blip r:embed="rId3"/>
          <a:stretch>
            <a:fillRect/>
          </a:stretch>
        </p:blipFill>
        <p:spPr>
          <a:xfrm>
            <a:off x="17228184" y="8321675"/>
            <a:ext cx="2367532" cy="2363586"/>
          </a:xfrm>
          <a:prstGeom prst="rect">
            <a:avLst/>
          </a:prstGeom>
        </p:spPr>
      </p:pic>
      <p:sp>
        <p:nvSpPr>
          <p:cNvPr id="15" name="object 3">
            <a:extLst>
              <a:ext uri="{FF2B5EF4-FFF2-40B4-BE49-F238E27FC236}">
                <a16:creationId xmlns:a16="http://schemas.microsoft.com/office/drawing/2014/main" id="{E783327F-DF56-B247-884D-E8F39B8F39E4}"/>
              </a:ext>
            </a:extLst>
          </p:cNvPr>
          <p:cNvSpPr txBox="1">
            <a:spLocks/>
          </p:cNvSpPr>
          <p:nvPr/>
        </p:nvSpPr>
        <p:spPr>
          <a:xfrm>
            <a:off x="5574347" y="5654675"/>
            <a:ext cx="8955405" cy="1973041"/>
          </a:xfrm>
          <a:prstGeom prst="rect">
            <a:avLst/>
          </a:prstGeom>
        </p:spPr>
        <p:txBody>
          <a:bodyPr vert="horz" wrap="square" lIns="0" tIns="34290" rIns="0" bIns="0" rtlCol="0">
            <a:spAutoFit/>
          </a:bodyPr>
          <a:lstStyle>
            <a:lvl1pPr>
              <a:defRPr sz="7400" b="1" i="0">
                <a:solidFill>
                  <a:schemeClr val="tx1"/>
                </a:solidFill>
                <a:latin typeface="Arial"/>
                <a:ea typeface="+mj-ea"/>
                <a:cs typeface="Arial"/>
              </a:defRPr>
            </a:lvl1pPr>
          </a:lstStyle>
          <a:p>
            <a:pPr marL="4029075" marR="5080" indent="-4017010" algn="ctr">
              <a:lnSpc>
                <a:spcPts val="7750"/>
              </a:lnSpc>
              <a:spcBef>
                <a:spcPts val="270"/>
              </a:spcBef>
            </a:pPr>
            <a:r>
              <a:rPr lang="en-US" altLang="zh-CN" sz="4400" b="0" kern="0" spc="5" dirty="0">
                <a:latin typeface="PingFang SC" panose="020B0400000000000000" pitchFamily="34" charset="-122"/>
                <a:ea typeface="PingFang SC" panose="020B0400000000000000" pitchFamily="34" charset="-122"/>
              </a:rPr>
              <a:t>19210240055</a:t>
            </a:r>
          </a:p>
          <a:p>
            <a:pPr marL="4029075" marR="5080" indent="-4017010" algn="ctr">
              <a:lnSpc>
                <a:spcPts val="7750"/>
              </a:lnSpc>
              <a:spcBef>
                <a:spcPts val="270"/>
              </a:spcBef>
            </a:pPr>
            <a:r>
              <a:rPr lang="zh-CN" altLang="en-US" sz="4400" b="0" kern="0" spc="5" dirty="0">
                <a:latin typeface="PingFang SC" panose="020B0400000000000000" pitchFamily="34" charset="-122"/>
                <a:ea typeface="PingFang SC" panose="020B0400000000000000" pitchFamily="34" charset="-122"/>
              </a:rPr>
              <a:t>袁和昕</a:t>
            </a:r>
            <a:endParaRPr lang="en" sz="4400" b="0" kern="0" dirty="0">
              <a:latin typeface="PingFang SC" panose="020B0400000000000000" pitchFamily="34" charset="-122"/>
              <a:ea typeface="PingFang SC" panose="020B0400000000000000"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57904"/>
            <a:ext cx="20104100" cy="1423035"/>
          </a:xfrm>
          <a:custGeom>
            <a:avLst/>
            <a:gdLst/>
            <a:ahLst/>
            <a:cxnLst/>
            <a:rect l="l" t="t" r="r" b="b"/>
            <a:pathLst>
              <a:path w="20104100" h="1423035">
                <a:moveTo>
                  <a:pt x="0" y="1422564"/>
                </a:moveTo>
                <a:lnTo>
                  <a:pt x="0" y="0"/>
                </a:lnTo>
                <a:lnTo>
                  <a:pt x="20104099" y="0"/>
                </a:lnTo>
                <a:lnTo>
                  <a:pt x="20104099" y="1422564"/>
                </a:lnTo>
                <a:lnTo>
                  <a:pt x="0" y="1422564"/>
                </a:lnTo>
                <a:close/>
              </a:path>
            </a:pathLst>
          </a:custGeom>
          <a:solidFill>
            <a:srgbClr val="DCDEE0"/>
          </a:solidFill>
        </p:spPr>
        <p:txBody>
          <a:bodyPr wrap="square" lIns="0" tIns="0" rIns="0" bIns="0" rtlCol="0"/>
          <a:lstStyle/>
          <a:p>
            <a:endParaRPr/>
          </a:p>
        </p:txBody>
      </p:sp>
      <p:sp>
        <p:nvSpPr>
          <p:cNvPr id="4" name="object 4"/>
          <p:cNvSpPr txBox="1">
            <a:spLocks noGrp="1"/>
          </p:cNvSpPr>
          <p:nvPr>
            <p:ph type="title"/>
          </p:nvPr>
        </p:nvSpPr>
        <p:spPr>
          <a:xfrm>
            <a:off x="6950438" y="154833"/>
            <a:ext cx="6202045" cy="1156335"/>
          </a:xfrm>
          <a:prstGeom prst="rect">
            <a:avLst/>
          </a:prstGeom>
        </p:spPr>
        <p:txBody>
          <a:bodyPr vert="horz" wrap="square" lIns="0" tIns="15240" rIns="0" bIns="0" rtlCol="0">
            <a:spAutoFit/>
          </a:bodyPr>
          <a:lstStyle/>
          <a:p>
            <a:pPr marL="12700">
              <a:lnSpc>
                <a:spcPct val="100000"/>
              </a:lnSpc>
              <a:spcBef>
                <a:spcPts val="120"/>
              </a:spcBef>
            </a:pPr>
            <a:r>
              <a:rPr spc="5" dirty="0"/>
              <a:t>Contributions</a:t>
            </a:r>
          </a:p>
        </p:txBody>
      </p:sp>
      <p:sp>
        <p:nvSpPr>
          <p:cNvPr id="5" name="object 5"/>
          <p:cNvSpPr txBox="1"/>
          <p:nvPr/>
        </p:nvSpPr>
        <p:spPr>
          <a:xfrm>
            <a:off x="1048642" y="2489841"/>
            <a:ext cx="17440910" cy="6779259"/>
          </a:xfrm>
          <a:prstGeom prst="rect">
            <a:avLst/>
          </a:prstGeom>
        </p:spPr>
        <p:txBody>
          <a:bodyPr vert="horz" wrap="square" lIns="0" tIns="11430" rIns="0" bIns="0" rtlCol="0">
            <a:spAutoFit/>
          </a:bodyPr>
          <a:lstStyle/>
          <a:p>
            <a:pPr marL="459105" marR="43180" indent="-408940">
              <a:lnSpc>
                <a:spcPct val="100800"/>
              </a:lnSpc>
              <a:spcBef>
                <a:spcPts val="90"/>
              </a:spcBef>
              <a:buSzPct val="75555"/>
              <a:buFont typeface="Arial"/>
              <a:buChar char="•"/>
              <a:tabLst>
                <a:tab pos="459105" algn="l"/>
                <a:tab pos="459740" algn="l"/>
              </a:tabLst>
            </a:pPr>
            <a:r>
              <a:rPr sz="4500" b="1" spc="25" dirty="0">
                <a:latin typeface="Arial"/>
                <a:cs typeface="Arial"/>
              </a:rPr>
              <a:t>A </a:t>
            </a:r>
            <a:r>
              <a:rPr sz="4500" b="1" spc="20" dirty="0">
                <a:latin typeface="Arial"/>
                <a:cs typeface="Arial"/>
              </a:rPr>
              <a:t>new </a:t>
            </a:r>
            <a:r>
              <a:rPr sz="4500" b="1" spc="10" dirty="0">
                <a:latin typeface="Arial"/>
                <a:cs typeface="Arial"/>
              </a:rPr>
              <a:t>protocol </a:t>
            </a:r>
            <a:r>
              <a:rPr sz="4500" spc="10" dirty="0">
                <a:latin typeface="Arial"/>
                <a:cs typeface="Arial"/>
              </a:rPr>
              <a:t>that </a:t>
            </a:r>
            <a:r>
              <a:rPr sz="4500" spc="15" dirty="0">
                <a:latin typeface="Arial"/>
                <a:cs typeface="Arial"/>
              </a:rPr>
              <a:t>solves </a:t>
            </a:r>
            <a:r>
              <a:rPr sz="4500" spc="65" dirty="0">
                <a:latin typeface="Arial"/>
                <a:cs typeface="Arial"/>
              </a:rPr>
              <a:t>which </a:t>
            </a:r>
            <a:r>
              <a:rPr sz="4500" spc="15" dirty="0">
                <a:latin typeface="Arial"/>
                <a:cs typeface="Arial"/>
              </a:rPr>
              <a:t>elements </a:t>
            </a:r>
            <a:r>
              <a:rPr sz="4500" spc="10" dirty="0">
                <a:latin typeface="Arial"/>
                <a:cs typeface="Arial"/>
              </a:rPr>
              <a:t>in </a:t>
            </a:r>
            <a:r>
              <a:rPr sz="4500" spc="15" dirty="0">
                <a:latin typeface="Arial"/>
                <a:cs typeface="Arial"/>
              </a:rPr>
              <a:t>a set </a:t>
            </a:r>
            <a:r>
              <a:rPr sz="4500" i="1" spc="25" dirty="0">
                <a:latin typeface="Arial"/>
                <a:cs typeface="Arial"/>
              </a:rPr>
              <a:t>M </a:t>
            </a:r>
            <a:r>
              <a:rPr sz="4500" spc="40" dirty="0">
                <a:latin typeface="Arial"/>
                <a:cs typeface="Arial"/>
              </a:rPr>
              <a:t>stored </a:t>
            </a:r>
            <a:r>
              <a:rPr sz="4500" spc="140" dirty="0">
                <a:latin typeface="Arial"/>
                <a:cs typeface="Arial"/>
              </a:rPr>
              <a:t>by</a:t>
            </a:r>
            <a:r>
              <a:rPr sz="4500" spc="-275" dirty="0">
                <a:latin typeface="Arial"/>
                <a:cs typeface="Arial"/>
              </a:rPr>
              <a:t> </a:t>
            </a:r>
            <a:r>
              <a:rPr sz="4500" spc="15" dirty="0">
                <a:latin typeface="Arial"/>
                <a:cs typeface="Arial"/>
              </a:rPr>
              <a:t>a  </a:t>
            </a:r>
            <a:r>
              <a:rPr sz="4500" spc="35" dirty="0">
                <a:latin typeface="Arial"/>
                <a:cs typeface="Arial"/>
              </a:rPr>
              <a:t>receiver </a:t>
            </a:r>
            <a:r>
              <a:rPr sz="4500" spc="-15" dirty="0">
                <a:latin typeface="Arial"/>
                <a:cs typeface="Arial"/>
              </a:rPr>
              <a:t>are </a:t>
            </a:r>
            <a:r>
              <a:rPr sz="4500" spc="55" dirty="0">
                <a:latin typeface="Arial"/>
                <a:cs typeface="Arial"/>
              </a:rPr>
              <a:t>members </a:t>
            </a:r>
            <a:r>
              <a:rPr sz="4500" spc="10" dirty="0">
                <a:latin typeface="Arial"/>
                <a:cs typeface="Arial"/>
              </a:rPr>
              <a:t>of </a:t>
            </a:r>
            <a:r>
              <a:rPr sz="4500" spc="15" dirty="0">
                <a:latin typeface="Arial"/>
                <a:cs typeface="Arial"/>
              </a:rPr>
              <a:t>a </a:t>
            </a:r>
            <a:r>
              <a:rPr sz="4500" spc="55" dirty="0">
                <a:latin typeface="Arial"/>
                <a:cs typeface="Arial"/>
              </a:rPr>
              <a:t>subset </a:t>
            </a:r>
            <a:r>
              <a:rPr sz="4500" i="1" spc="20" dirty="0">
                <a:latin typeface="Arial"/>
                <a:cs typeface="Arial"/>
              </a:rPr>
              <a:t>N </a:t>
            </a:r>
            <a:r>
              <a:rPr sz="4500" spc="-765" dirty="0">
                <a:latin typeface="DejaVu Sans"/>
                <a:cs typeface="DejaVu Sans"/>
              </a:rPr>
              <a:t>⊆</a:t>
            </a:r>
            <a:r>
              <a:rPr sz="4500" spc="-285" dirty="0">
                <a:latin typeface="DejaVu Sans"/>
                <a:cs typeface="DejaVu Sans"/>
              </a:rPr>
              <a:t> </a:t>
            </a:r>
            <a:r>
              <a:rPr sz="4500" i="1" spc="25" dirty="0">
                <a:latin typeface="Arial"/>
                <a:cs typeface="Arial"/>
              </a:rPr>
              <a:t>M</a:t>
            </a:r>
            <a:endParaRPr sz="4500">
              <a:latin typeface="Arial"/>
              <a:cs typeface="Arial"/>
            </a:endParaRPr>
          </a:p>
          <a:p>
            <a:pPr>
              <a:lnSpc>
                <a:spcPct val="100000"/>
              </a:lnSpc>
              <a:spcBef>
                <a:spcPts val="10"/>
              </a:spcBef>
              <a:buFont typeface="Arial"/>
              <a:buChar char="•"/>
            </a:pPr>
            <a:endParaRPr sz="4650">
              <a:latin typeface="Arial"/>
              <a:cs typeface="Arial"/>
            </a:endParaRPr>
          </a:p>
          <a:p>
            <a:pPr marL="459105" marR="384810" indent="-408940">
              <a:lnSpc>
                <a:spcPct val="100800"/>
              </a:lnSpc>
              <a:buSzPct val="75555"/>
              <a:buFont typeface="Arial"/>
              <a:buChar char="•"/>
              <a:tabLst>
                <a:tab pos="459105" algn="l"/>
                <a:tab pos="459740" algn="l"/>
              </a:tabLst>
            </a:pPr>
            <a:r>
              <a:rPr sz="4500" b="1" spc="15" dirty="0">
                <a:latin typeface="Arial"/>
                <a:cs typeface="Arial"/>
              </a:rPr>
              <a:t>Extension </a:t>
            </a:r>
            <a:r>
              <a:rPr sz="4500" b="1" spc="10" dirty="0">
                <a:latin typeface="Arial"/>
                <a:cs typeface="Arial"/>
              </a:rPr>
              <a:t>of </a:t>
            </a:r>
            <a:r>
              <a:rPr sz="4500" b="1" spc="15" dirty="0">
                <a:latin typeface="Arial"/>
                <a:cs typeface="Arial"/>
              </a:rPr>
              <a:t>our </a:t>
            </a:r>
            <a:r>
              <a:rPr sz="4500" b="1" spc="10" dirty="0">
                <a:latin typeface="Arial"/>
                <a:cs typeface="Arial"/>
              </a:rPr>
              <a:t>protocol </a:t>
            </a:r>
            <a:r>
              <a:rPr sz="4500" dirty="0">
                <a:latin typeface="Arial"/>
                <a:cs typeface="Arial"/>
              </a:rPr>
              <a:t>where </a:t>
            </a:r>
            <a:r>
              <a:rPr sz="4500" spc="20" dirty="0">
                <a:latin typeface="Arial"/>
                <a:cs typeface="Arial"/>
              </a:rPr>
              <a:t>some </a:t>
            </a:r>
            <a:r>
              <a:rPr sz="4500" spc="10" dirty="0">
                <a:latin typeface="Arial"/>
                <a:cs typeface="Arial"/>
              </a:rPr>
              <a:t>of </a:t>
            </a:r>
            <a:r>
              <a:rPr sz="4500" spc="15" dirty="0">
                <a:latin typeface="Arial"/>
                <a:cs typeface="Arial"/>
              </a:rPr>
              <a:t>the elements </a:t>
            </a:r>
            <a:r>
              <a:rPr sz="4500" spc="10" dirty="0">
                <a:latin typeface="Arial"/>
                <a:cs typeface="Arial"/>
              </a:rPr>
              <a:t>of </a:t>
            </a:r>
            <a:r>
              <a:rPr sz="4500" i="1" spc="20" dirty="0">
                <a:latin typeface="Arial"/>
                <a:cs typeface="Arial"/>
              </a:rPr>
              <a:t>N </a:t>
            </a:r>
            <a:r>
              <a:rPr sz="4500" spc="-15" dirty="0">
                <a:latin typeface="Arial"/>
                <a:cs typeface="Arial"/>
              </a:rPr>
              <a:t>are  </a:t>
            </a:r>
            <a:r>
              <a:rPr sz="4500" spc="50" dirty="0">
                <a:latin typeface="Arial"/>
                <a:cs typeface="Arial"/>
              </a:rPr>
              <a:t>missing</a:t>
            </a:r>
            <a:endParaRPr sz="4500">
              <a:latin typeface="Arial"/>
              <a:cs typeface="Arial"/>
            </a:endParaRPr>
          </a:p>
          <a:p>
            <a:pPr>
              <a:lnSpc>
                <a:spcPct val="100000"/>
              </a:lnSpc>
              <a:spcBef>
                <a:spcPts val="20"/>
              </a:spcBef>
              <a:buFont typeface="Arial"/>
              <a:buChar char="•"/>
            </a:pPr>
            <a:endParaRPr sz="4250">
              <a:latin typeface="Arial"/>
              <a:cs typeface="Arial"/>
            </a:endParaRPr>
          </a:p>
          <a:p>
            <a:pPr marL="459105" indent="-408940">
              <a:lnSpc>
                <a:spcPct val="100000"/>
              </a:lnSpc>
              <a:buSzPct val="75555"/>
              <a:buFont typeface="Arial"/>
              <a:buChar char="•"/>
              <a:tabLst>
                <a:tab pos="459105" algn="l"/>
                <a:tab pos="459740" algn="l"/>
              </a:tabLst>
            </a:pPr>
            <a:r>
              <a:rPr sz="4500" b="1" spc="10" dirty="0">
                <a:latin typeface="Arial"/>
                <a:cs typeface="Arial"/>
              </a:rPr>
              <a:t>Efficient </a:t>
            </a:r>
            <a:r>
              <a:rPr sz="4500" b="1" spc="15" dirty="0">
                <a:latin typeface="Arial"/>
                <a:cs typeface="Arial"/>
              </a:rPr>
              <a:t>search </a:t>
            </a:r>
            <a:r>
              <a:rPr sz="4500" b="1" spc="10" dirty="0">
                <a:latin typeface="Arial"/>
                <a:cs typeface="Arial"/>
              </a:rPr>
              <a:t>algorithm for </a:t>
            </a:r>
            <a:r>
              <a:rPr sz="4500" b="1" spc="15" dirty="0">
                <a:latin typeface="Arial"/>
                <a:cs typeface="Arial"/>
              </a:rPr>
              <a:t>parameterizing </a:t>
            </a:r>
            <a:r>
              <a:rPr sz="4500" b="1" spc="20" dirty="0">
                <a:latin typeface="Arial"/>
                <a:cs typeface="Arial"/>
              </a:rPr>
              <a:t>an</a:t>
            </a:r>
            <a:r>
              <a:rPr sz="4500" b="1" spc="-20" dirty="0">
                <a:latin typeface="Arial"/>
                <a:cs typeface="Arial"/>
              </a:rPr>
              <a:t> </a:t>
            </a:r>
            <a:r>
              <a:rPr sz="4500" b="1" spc="-70" dirty="0">
                <a:latin typeface="Arial"/>
                <a:cs typeface="Arial"/>
              </a:rPr>
              <a:t>IBLT</a:t>
            </a:r>
            <a:endParaRPr sz="4500">
              <a:latin typeface="Arial"/>
              <a:cs typeface="Arial"/>
            </a:endParaRPr>
          </a:p>
          <a:p>
            <a:pPr>
              <a:lnSpc>
                <a:spcPct val="100000"/>
              </a:lnSpc>
              <a:spcBef>
                <a:spcPts val="30"/>
              </a:spcBef>
              <a:buFont typeface="Arial"/>
              <a:buChar char="•"/>
            </a:pPr>
            <a:endParaRPr sz="4200">
              <a:latin typeface="Arial"/>
              <a:cs typeface="Arial"/>
            </a:endParaRPr>
          </a:p>
          <a:p>
            <a:pPr marL="459105" marR="1303020" indent="-408940">
              <a:lnSpc>
                <a:spcPct val="100800"/>
              </a:lnSpc>
              <a:buSzPct val="75555"/>
              <a:buChar char="•"/>
              <a:tabLst>
                <a:tab pos="459105" algn="l"/>
                <a:tab pos="459740" algn="l"/>
              </a:tabLst>
            </a:pPr>
            <a:r>
              <a:rPr sz="4500" spc="-10" dirty="0">
                <a:latin typeface="Arial"/>
                <a:cs typeface="Arial"/>
              </a:rPr>
              <a:t>Evaluation </a:t>
            </a:r>
            <a:r>
              <a:rPr sz="4500" spc="65" dirty="0">
                <a:latin typeface="Arial"/>
                <a:cs typeface="Arial"/>
              </a:rPr>
              <a:t>using </a:t>
            </a:r>
            <a:r>
              <a:rPr sz="4500" b="1" spc="15" dirty="0">
                <a:latin typeface="Arial"/>
                <a:cs typeface="Arial"/>
              </a:rPr>
              <a:t>open-source deployment </a:t>
            </a:r>
            <a:r>
              <a:rPr sz="4500" spc="10" dirty="0">
                <a:latin typeface="Arial"/>
                <a:cs typeface="Arial"/>
              </a:rPr>
              <a:t>in </a:t>
            </a:r>
            <a:r>
              <a:rPr sz="4500" spc="15" dirty="0">
                <a:latin typeface="Arial"/>
                <a:cs typeface="Arial"/>
              </a:rPr>
              <a:t>the </a:t>
            </a:r>
            <a:r>
              <a:rPr sz="4500" spc="25" dirty="0">
                <a:latin typeface="Arial"/>
                <a:cs typeface="Arial"/>
              </a:rPr>
              <a:t>real-world,  </a:t>
            </a:r>
            <a:r>
              <a:rPr sz="4500" spc="35" dirty="0">
                <a:latin typeface="Arial"/>
                <a:cs typeface="Arial"/>
              </a:rPr>
              <a:t>mathematical </a:t>
            </a:r>
            <a:r>
              <a:rPr sz="4500" spc="10" dirty="0">
                <a:latin typeface="Arial"/>
                <a:cs typeface="Arial"/>
              </a:rPr>
              <a:t>analysis, </a:t>
            </a:r>
            <a:r>
              <a:rPr sz="4500" spc="100" dirty="0">
                <a:latin typeface="Arial"/>
                <a:cs typeface="Arial"/>
              </a:rPr>
              <a:t>and</a:t>
            </a:r>
            <a:r>
              <a:rPr sz="4500" spc="-15" dirty="0">
                <a:latin typeface="Arial"/>
                <a:cs typeface="Arial"/>
              </a:rPr>
              <a:t> </a:t>
            </a:r>
            <a:r>
              <a:rPr sz="4500" b="1" spc="10" dirty="0">
                <a:latin typeface="Arial"/>
                <a:cs typeface="Arial"/>
              </a:rPr>
              <a:t>simulation</a:t>
            </a:r>
            <a:endParaRPr sz="4500">
              <a:latin typeface="Arial"/>
              <a:cs typeface="Arial"/>
            </a:endParaRPr>
          </a:p>
        </p:txBody>
      </p:sp>
      <p:pic>
        <p:nvPicPr>
          <p:cNvPr id="7" name="图片 6">
            <a:extLst>
              <a:ext uri="{FF2B5EF4-FFF2-40B4-BE49-F238E27FC236}">
                <a16:creationId xmlns:a16="http://schemas.microsoft.com/office/drawing/2014/main" id="{8CC1E72B-F14D-D94D-9D9D-7E7DA540E588}"/>
              </a:ext>
            </a:extLst>
          </p:cNvPr>
          <p:cNvPicPr>
            <a:picLocks noChangeAspect="1"/>
          </p:cNvPicPr>
          <p:nvPr/>
        </p:nvPicPr>
        <p:blipFill>
          <a:blip r:embed="rId3"/>
          <a:stretch>
            <a:fillRect/>
          </a:stretch>
        </p:blipFill>
        <p:spPr>
          <a:xfrm>
            <a:off x="18366414" y="73600"/>
            <a:ext cx="1390266" cy="1387949"/>
          </a:xfrm>
          <a:prstGeom prst="rect">
            <a:avLst/>
          </a:prstGeom>
        </p:spPr>
      </p:pic>
      <p:sp>
        <p:nvSpPr>
          <p:cNvPr id="8" name="object 20">
            <a:extLst>
              <a:ext uri="{FF2B5EF4-FFF2-40B4-BE49-F238E27FC236}">
                <a16:creationId xmlns:a16="http://schemas.microsoft.com/office/drawing/2014/main" id="{BBB34E0E-437E-2745-B508-85A65549C358}"/>
              </a:ext>
            </a:extLst>
          </p:cNvPr>
          <p:cNvSpPr txBox="1"/>
          <p:nvPr/>
        </p:nvSpPr>
        <p:spPr>
          <a:xfrm>
            <a:off x="14684662" y="10815939"/>
            <a:ext cx="5867400" cy="302903"/>
          </a:xfrm>
          <a:prstGeom prst="rect">
            <a:avLst/>
          </a:prstGeom>
        </p:spPr>
        <p:txBody>
          <a:bodyPr vert="horz" wrap="square" lIns="0" tIns="0" rIns="0" bIns="0" rtlCol="0">
            <a:spAutoFit/>
          </a:bodyPr>
          <a:lstStyle/>
          <a:p>
            <a:pPr marL="12700">
              <a:lnSpc>
                <a:spcPts val="2275"/>
              </a:lnSpc>
            </a:pPr>
            <a:r>
              <a:rPr lang="en-US" altLang="zh-CN" sz="2800" spc="-10" dirty="0">
                <a:solidFill>
                  <a:srgbClr val="A9A9A9"/>
                </a:solidFill>
                <a:latin typeface="Arial"/>
                <a:cs typeface="Arial"/>
              </a:rPr>
              <a:t>F</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D</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A</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V</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E</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R</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S</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T</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Y</a:t>
            </a:r>
            <a:r>
              <a:rPr lang="zh-CN" altLang="en-US" sz="2800" spc="-10" dirty="0">
                <a:solidFill>
                  <a:srgbClr val="A9A9A9"/>
                </a:solidFill>
                <a:latin typeface="Arial"/>
                <a:cs typeface="Arial"/>
              </a:rPr>
              <a:t> </a:t>
            </a:r>
            <a:endParaRPr sz="2800" dirty="0">
              <a:latin typeface="Arial"/>
              <a:cs typeface="Arial"/>
            </a:endParaRPr>
          </a:p>
        </p:txBody>
      </p:sp>
      <p:sp>
        <p:nvSpPr>
          <p:cNvPr id="9" name="object 28">
            <a:extLst>
              <a:ext uri="{FF2B5EF4-FFF2-40B4-BE49-F238E27FC236}">
                <a16:creationId xmlns:a16="http://schemas.microsoft.com/office/drawing/2014/main" id="{8A48480A-B5C2-4E4A-857E-F36665AE62AD}"/>
              </a:ext>
            </a:extLst>
          </p:cNvPr>
          <p:cNvSpPr txBox="1"/>
          <p:nvPr/>
        </p:nvSpPr>
        <p:spPr>
          <a:xfrm>
            <a:off x="328380" y="10934815"/>
            <a:ext cx="884470" cy="256480"/>
          </a:xfrm>
          <a:prstGeom prst="rect">
            <a:avLst/>
          </a:prstGeom>
        </p:spPr>
        <p:txBody>
          <a:bodyPr vert="horz" wrap="square" lIns="0" tIns="0" rIns="0" bIns="0" rtlCol="0">
            <a:spAutoFit/>
          </a:bodyPr>
          <a:lstStyle/>
          <a:p>
            <a:pPr marL="38100">
              <a:lnSpc>
                <a:spcPts val="2014"/>
              </a:lnSpc>
            </a:pPr>
            <a:fld id="{81D60167-4931-47E6-BA6A-407CBD079E47}" type="slidenum">
              <a:rPr sz="1950" b="1" spc="15" dirty="0">
                <a:latin typeface="Arial"/>
                <a:cs typeface="Arial"/>
              </a:rPr>
              <a:t>10</a:t>
            </a:fld>
            <a:endParaRPr sz="1950" dirty="0">
              <a:latin typeface="Arial"/>
              <a:cs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7904"/>
            <a:ext cx="20104100" cy="1423035"/>
          </a:xfrm>
          <a:custGeom>
            <a:avLst/>
            <a:gdLst/>
            <a:ahLst/>
            <a:cxnLst/>
            <a:rect l="l" t="t" r="r" b="b"/>
            <a:pathLst>
              <a:path w="20104100" h="1423035">
                <a:moveTo>
                  <a:pt x="0" y="1422564"/>
                </a:moveTo>
                <a:lnTo>
                  <a:pt x="0" y="0"/>
                </a:lnTo>
                <a:lnTo>
                  <a:pt x="20104099" y="0"/>
                </a:lnTo>
                <a:lnTo>
                  <a:pt x="20104099" y="1422564"/>
                </a:lnTo>
                <a:lnTo>
                  <a:pt x="0" y="1422564"/>
                </a:lnTo>
                <a:close/>
              </a:path>
            </a:pathLst>
          </a:custGeom>
          <a:solidFill>
            <a:srgbClr val="DCDEE0"/>
          </a:solidFill>
        </p:spPr>
        <p:txBody>
          <a:bodyPr wrap="square" lIns="0" tIns="0" rIns="0" bIns="0" rtlCol="0"/>
          <a:lstStyle/>
          <a:p>
            <a:endParaRPr/>
          </a:p>
        </p:txBody>
      </p:sp>
      <p:sp>
        <p:nvSpPr>
          <p:cNvPr id="3" name="object 3"/>
          <p:cNvSpPr txBox="1">
            <a:spLocks noGrp="1"/>
          </p:cNvSpPr>
          <p:nvPr>
            <p:ph type="title"/>
          </p:nvPr>
        </p:nvSpPr>
        <p:spPr>
          <a:xfrm>
            <a:off x="7023734" y="154833"/>
            <a:ext cx="6047105" cy="1156335"/>
          </a:xfrm>
          <a:prstGeom prst="rect">
            <a:avLst/>
          </a:prstGeom>
        </p:spPr>
        <p:txBody>
          <a:bodyPr vert="horz" wrap="square" lIns="0" tIns="15240" rIns="0" bIns="0" rtlCol="0">
            <a:spAutoFit/>
          </a:bodyPr>
          <a:lstStyle/>
          <a:p>
            <a:pPr marL="12700">
              <a:lnSpc>
                <a:spcPct val="100000"/>
              </a:lnSpc>
              <a:spcBef>
                <a:spcPts val="120"/>
              </a:spcBef>
            </a:pPr>
            <a:r>
              <a:rPr spc="5" dirty="0"/>
              <a:t>Bloom</a:t>
            </a:r>
            <a:r>
              <a:rPr spc="-65" dirty="0"/>
              <a:t> </a:t>
            </a:r>
            <a:r>
              <a:rPr spc="5" dirty="0"/>
              <a:t>Filters</a:t>
            </a:r>
          </a:p>
        </p:txBody>
      </p:sp>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38100">
              <a:lnSpc>
                <a:spcPts val="2014"/>
              </a:lnSpc>
            </a:pPr>
            <a:fld id="{81D60167-4931-47E6-BA6A-407CBD079E47}" type="slidenum">
              <a:rPr spc="15" dirty="0"/>
              <a:t>11</a:t>
            </a:fld>
            <a:endParaRPr spc="15" dirty="0"/>
          </a:p>
        </p:txBody>
      </p:sp>
      <p:sp>
        <p:nvSpPr>
          <p:cNvPr id="5" name="object 5"/>
          <p:cNvSpPr txBox="1"/>
          <p:nvPr/>
        </p:nvSpPr>
        <p:spPr>
          <a:xfrm>
            <a:off x="1086742" y="2728054"/>
            <a:ext cx="241935" cy="544195"/>
          </a:xfrm>
          <a:prstGeom prst="rect">
            <a:avLst/>
          </a:prstGeom>
        </p:spPr>
        <p:txBody>
          <a:bodyPr vert="horz" wrap="square" lIns="0" tIns="12700" rIns="0" bIns="0" rtlCol="0">
            <a:spAutoFit/>
          </a:bodyPr>
          <a:lstStyle/>
          <a:p>
            <a:pPr marL="12700">
              <a:lnSpc>
                <a:spcPct val="100000"/>
              </a:lnSpc>
              <a:spcBef>
                <a:spcPts val="100"/>
              </a:spcBef>
            </a:pPr>
            <a:r>
              <a:rPr sz="3400" spc="505" dirty="0">
                <a:latin typeface="Arial"/>
                <a:cs typeface="Arial"/>
              </a:rPr>
              <a:t>•</a:t>
            </a:r>
            <a:endParaRPr sz="3400">
              <a:latin typeface="Arial"/>
              <a:cs typeface="Arial"/>
            </a:endParaRPr>
          </a:p>
        </p:txBody>
      </p:sp>
      <p:sp>
        <p:nvSpPr>
          <p:cNvPr id="6" name="object 6"/>
          <p:cNvSpPr txBox="1"/>
          <p:nvPr/>
        </p:nvSpPr>
        <p:spPr>
          <a:xfrm>
            <a:off x="1599816" y="2646904"/>
            <a:ext cx="12827297" cy="709810"/>
          </a:xfrm>
          <a:prstGeom prst="rect">
            <a:avLst/>
          </a:prstGeom>
        </p:spPr>
        <p:txBody>
          <a:bodyPr vert="horz" wrap="square" lIns="0" tIns="17145" rIns="0" bIns="0" rtlCol="0">
            <a:spAutoFit/>
          </a:bodyPr>
          <a:lstStyle/>
          <a:p>
            <a:pPr marL="12700">
              <a:lnSpc>
                <a:spcPct val="100000"/>
              </a:lnSpc>
              <a:spcBef>
                <a:spcPts val="135"/>
              </a:spcBef>
            </a:pPr>
            <a:r>
              <a:rPr sz="4500" spc="15" dirty="0">
                <a:latin typeface="Arial"/>
                <a:cs typeface="Arial"/>
              </a:rPr>
              <a:t>Bloom </a:t>
            </a:r>
            <a:r>
              <a:rPr sz="4500" spc="10" dirty="0">
                <a:latin typeface="Arial"/>
                <a:cs typeface="Arial"/>
              </a:rPr>
              <a:t>filters </a:t>
            </a:r>
            <a:r>
              <a:rPr sz="4500" spc="20" dirty="0">
                <a:latin typeface="Arial"/>
                <a:cs typeface="Arial"/>
              </a:rPr>
              <a:t>represent </a:t>
            </a:r>
            <a:r>
              <a:rPr sz="4500" spc="15" dirty="0">
                <a:latin typeface="Arial"/>
                <a:cs typeface="Arial"/>
              </a:rPr>
              <a:t>a set </a:t>
            </a:r>
            <a:r>
              <a:rPr sz="4500" spc="10" dirty="0">
                <a:latin typeface="Arial"/>
                <a:cs typeface="Arial"/>
              </a:rPr>
              <a:t>of</a:t>
            </a:r>
            <a:r>
              <a:rPr sz="4500" spc="-20" dirty="0">
                <a:latin typeface="Arial"/>
                <a:cs typeface="Arial"/>
              </a:rPr>
              <a:t> </a:t>
            </a:r>
            <a:r>
              <a:rPr lang="en-US" altLang="zh-CN" sz="4500" i="1" spc="-20" dirty="0">
                <a:latin typeface="Cambria Math" panose="02040503050406030204" pitchFamily="18" charset="0"/>
                <a:ea typeface="Cambria Math" panose="02040503050406030204" pitchFamily="18" charset="0"/>
                <a:cs typeface="Arial"/>
              </a:rPr>
              <a:t>n</a:t>
            </a:r>
            <a:r>
              <a:rPr lang="zh-CN" altLang="en-US" sz="4500" spc="-20" dirty="0">
                <a:latin typeface="Arial"/>
                <a:cs typeface="Arial"/>
              </a:rPr>
              <a:t> </a:t>
            </a:r>
            <a:r>
              <a:rPr sz="4500" spc="15" dirty="0">
                <a:latin typeface="Arial"/>
                <a:cs typeface="Arial"/>
              </a:rPr>
              <a:t>items</a:t>
            </a:r>
            <a:endParaRPr sz="4500" dirty="0">
              <a:latin typeface="Arial"/>
              <a:cs typeface="Arial"/>
            </a:endParaRPr>
          </a:p>
        </p:txBody>
      </p:sp>
      <p:sp>
        <p:nvSpPr>
          <p:cNvPr id="7" name="object 7"/>
          <p:cNvSpPr txBox="1"/>
          <p:nvPr/>
        </p:nvSpPr>
        <p:spPr>
          <a:xfrm>
            <a:off x="1086742" y="4047385"/>
            <a:ext cx="241935" cy="544195"/>
          </a:xfrm>
          <a:prstGeom prst="rect">
            <a:avLst/>
          </a:prstGeom>
        </p:spPr>
        <p:txBody>
          <a:bodyPr vert="horz" wrap="square" lIns="0" tIns="12700" rIns="0" bIns="0" rtlCol="0">
            <a:spAutoFit/>
          </a:bodyPr>
          <a:lstStyle/>
          <a:p>
            <a:pPr marL="12700">
              <a:lnSpc>
                <a:spcPct val="100000"/>
              </a:lnSpc>
              <a:spcBef>
                <a:spcPts val="100"/>
              </a:spcBef>
            </a:pPr>
            <a:r>
              <a:rPr sz="3400" spc="505" dirty="0">
                <a:latin typeface="Arial"/>
                <a:cs typeface="Arial"/>
              </a:rPr>
              <a:t>•</a:t>
            </a:r>
            <a:endParaRPr sz="3400">
              <a:latin typeface="Arial"/>
              <a:cs typeface="Arial"/>
            </a:endParaRPr>
          </a:p>
        </p:txBody>
      </p:sp>
      <mc:AlternateContent xmlns:mc="http://schemas.openxmlformats.org/markup-compatibility/2006" xmlns:a14="http://schemas.microsoft.com/office/drawing/2010/main">
        <mc:Choice Requires="a14">
          <p:sp>
            <p:nvSpPr>
              <p:cNvPr id="8" name="object 8"/>
              <p:cNvSpPr txBox="1"/>
              <p:nvPr/>
            </p:nvSpPr>
            <p:spPr>
              <a:xfrm>
                <a:off x="1599816" y="3955765"/>
                <a:ext cx="15767434" cy="1031693"/>
              </a:xfrm>
              <a:prstGeom prst="rect">
                <a:avLst/>
              </a:prstGeom>
            </p:spPr>
            <p:txBody>
              <a:bodyPr vert="horz" wrap="square" lIns="0" tIns="17145" rIns="0" bIns="0" rtlCol="0">
                <a:spAutoFit/>
              </a:bodyPr>
              <a:lstStyle/>
              <a:p>
                <a:pPr marL="12700">
                  <a:lnSpc>
                    <a:spcPct val="100000"/>
                  </a:lnSpc>
                  <a:spcBef>
                    <a:spcPts val="135"/>
                  </a:spcBef>
                </a:pPr>
                <a:r>
                  <a:rPr lang="en" sz="4500" spc="-45" dirty="0">
                    <a:latin typeface="Arial"/>
                    <a:cs typeface="Arial"/>
                  </a:rPr>
                  <a:t>binary array </a:t>
                </a:r>
                <a:r>
                  <a:rPr lang="en" sz="4500" i="1" spc="-45" dirty="0">
                    <a:latin typeface="Cambria Math" panose="02040503050406030204" pitchFamily="18" charset="0"/>
                    <a:ea typeface="Cambria Math" panose="02040503050406030204" pitchFamily="18" charset="0"/>
                    <a:cs typeface="Arial"/>
                  </a:rPr>
                  <a:t>T</a:t>
                </a:r>
                <a:r>
                  <a:rPr lang="en" sz="4500" spc="-45" dirty="0">
                    <a:latin typeface="Arial"/>
                    <a:cs typeface="Arial"/>
                  </a:rPr>
                  <a:t> (initial value is 0),</a:t>
                </a:r>
                <a:r>
                  <a:rPr lang="en-US" sz="4500" spc="-45" dirty="0">
                    <a:latin typeface="Arial"/>
                    <a:cs typeface="Arial"/>
                  </a:rPr>
                  <a:t> </a:t>
                </a:r>
                <a14:m>
                  <m:oMath xmlns:m="http://schemas.openxmlformats.org/officeDocument/2006/math">
                    <m:f>
                      <m:fPr>
                        <m:ctrlPr>
                          <a:rPr lang="en-US" altLang="zh-CN" sz="4500" i="1" spc="-45" smtClean="0">
                            <a:latin typeface="Cambria Math" panose="02040503050406030204" pitchFamily="18" charset="0"/>
                            <a:cs typeface="Arial"/>
                          </a:rPr>
                        </m:ctrlPr>
                      </m:fPr>
                      <m:num>
                        <m:r>
                          <a:rPr lang="en-US" altLang="zh-CN" sz="4500" b="0" i="1" spc="-45" smtClean="0">
                            <a:latin typeface="Cambria Math" panose="02040503050406030204" pitchFamily="18" charset="0"/>
                            <a:cs typeface="Arial"/>
                          </a:rPr>
                          <m:t>−</m:t>
                        </m:r>
                        <m:r>
                          <a:rPr lang="en-US" altLang="zh-CN" sz="4500" b="0" i="1" spc="-45">
                            <a:latin typeface="Cambria Math" panose="02040503050406030204" pitchFamily="18" charset="0"/>
                            <a:cs typeface="Arial"/>
                          </a:rPr>
                          <m:t>𝑛</m:t>
                        </m:r>
                        <m:sSub>
                          <m:sSubPr>
                            <m:ctrlPr>
                              <a:rPr lang="en-US" altLang="zh-CN" sz="4500" i="1" spc="-45" smtClean="0">
                                <a:latin typeface="Cambria Math" panose="02040503050406030204" pitchFamily="18" charset="0"/>
                                <a:cs typeface="Arial"/>
                              </a:rPr>
                            </m:ctrlPr>
                          </m:sSubPr>
                          <m:e>
                            <m:r>
                              <a:rPr lang="en-US" altLang="zh-CN" sz="4500" b="0" i="1" spc="-45">
                                <a:latin typeface="Cambria Math" panose="02040503050406030204" pitchFamily="18" charset="0"/>
                                <a:cs typeface="Arial"/>
                              </a:rPr>
                              <m:t>𝑙𝑜𝑔</m:t>
                            </m:r>
                          </m:e>
                          <m:sub>
                            <m:r>
                              <a:rPr lang="en-US" altLang="zh-CN" sz="4500" b="0" i="1" spc="-45" smtClean="0">
                                <a:latin typeface="Cambria Math" panose="02040503050406030204" pitchFamily="18" charset="0"/>
                                <a:cs typeface="Arial"/>
                              </a:rPr>
                              <m:t>2</m:t>
                            </m:r>
                          </m:sub>
                        </m:sSub>
                        <m:r>
                          <a:rPr lang="en-US" altLang="zh-CN" sz="4500" b="0" i="1" spc="-45">
                            <a:latin typeface="Cambria Math" panose="02040503050406030204" pitchFamily="18" charset="0"/>
                            <a:cs typeface="Arial"/>
                          </a:rPr>
                          <m:t>𝑓</m:t>
                        </m:r>
                      </m:num>
                      <m:den>
                        <m:sSup>
                          <m:sSupPr>
                            <m:ctrlPr>
                              <a:rPr lang="en-US" altLang="zh-CN" sz="4500" i="1" spc="-45" smtClean="0">
                                <a:latin typeface="Cambria Math" panose="02040503050406030204" pitchFamily="18" charset="0"/>
                                <a:cs typeface="Arial"/>
                              </a:rPr>
                            </m:ctrlPr>
                          </m:sSupPr>
                          <m:e>
                            <m:r>
                              <a:rPr lang="en-US" altLang="zh-CN" sz="4500" b="0" i="1" spc="-45">
                                <a:latin typeface="Cambria Math" panose="02040503050406030204" pitchFamily="18" charset="0"/>
                                <a:cs typeface="Arial"/>
                              </a:rPr>
                              <m:t>𝑙𝑛</m:t>
                            </m:r>
                          </m:e>
                          <m:sup>
                            <m:r>
                              <a:rPr lang="en-US" altLang="zh-CN" sz="4500" b="0" i="1" spc="-45" smtClean="0">
                                <a:latin typeface="Cambria Math" panose="02040503050406030204" pitchFamily="18" charset="0"/>
                                <a:cs typeface="Arial"/>
                              </a:rPr>
                              <m:t>2</m:t>
                            </m:r>
                          </m:sup>
                        </m:sSup>
                        <m:r>
                          <a:rPr lang="en-US" altLang="zh-CN" sz="4500" b="0" i="1" spc="-45" smtClean="0">
                            <a:latin typeface="Cambria Math" panose="02040503050406030204" pitchFamily="18" charset="0"/>
                            <a:cs typeface="Arial"/>
                          </a:rPr>
                          <m:t>2</m:t>
                        </m:r>
                      </m:den>
                    </m:f>
                    <m:r>
                      <a:rPr lang="zh-CN" altLang="en-US" sz="4500" b="0" i="1" spc="-45" smtClean="0">
                        <a:latin typeface="Cambria Math" panose="02040503050406030204" pitchFamily="18" charset="0"/>
                        <a:cs typeface="Arial"/>
                      </a:rPr>
                      <m:t> </m:t>
                    </m:r>
                    <m:r>
                      <m:rPr>
                        <m:sty m:val="p"/>
                      </m:rPr>
                      <a:rPr lang="en-US" altLang="zh-CN" sz="4500" i="1" spc="-45">
                        <a:latin typeface="Cambria Math" panose="02040503050406030204" pitchFamily="18" charset="0"/>
                        <a:cs typeface="Arial"/>
                      </a:rPr>
                      <m:t>bit</m:t>
                    </m:r>
                    <m:r>
                      <m:rPr>
                        <m:sty m:val="p"/>
                      </m:rPr>
                      <a:rPr lang="en-US" altLang="zh-CN" sz="4500" i="1" spc="-45" smtClean="0">
                        <a:latin typeface="Cambria Math" panose="02040503050406030204" pitchFamily="18" charset="0"/>
                        <a:cs typeface="Arial"/>
                      </a:rPr>
                      <m:t>s</m:t>
                    </m:r>
                  </m:oMath>
                </a14:m>
                <a:endParaRPr sz="4500" i="1" dirty="0">
                  <a:latin typeface="Arial"/>
                  <a:cs typeface="Arial"/>
                </a:endParaRPr>
              </a:p>
            </p:txBody>
          </p:sp>
        </mc:Choice>
        <mc:Fallback xmlns="">
          <p:sp>
            <p:nvSpPr>
              <p:cNvPr id="8" name="object 8"/>
              <p:cNvSpPr txBox="1">
                <a:spLocks noRot="1" noChangeAspect="1" noMove="1" noResize="1" noEditPoints="1" noAdjustHandles="1" noChangeArrowheads="1" noChangeShapeType="1" noTextEdit="1"/>
              </p:cNvSpPr>
              <p:nvPr/>
            </p:nvSpPr>
            <p:spPr>
              <a:xfrm>
                <a:off x="1599816" y="3955765"/>
                <a:ext cx="15767434" cy="1031693"/>
              </a:xfrm>
              <a:prstGeom prst="rect">
                <a:avLst/>
              </a:prstGeom>
              <a:blipFill>
                <a:blip r:embed="rId3"/>
                <a:stretch>
                  <a:fillRect l="-2092" b="-16867"/>
                </a:stretch>
              </a:blipFill>
            </p:spPr>
            <p:txBody>
              <a:bodyPr/>
              <a:lstStyle/>
              <a:p>
                <a:r>
                  <a:rPr lang="zh-CN" altLang="en-US">
                    <a:noFill/>
                  </a:rPr>
                  <a:t> </a:t>
                </a:r>
              </a:p>
            </p:txBody>
          </p:sp>
        </mc:Fallback>
      </mc:AlternateContent>
      <p:sp>
        <p:nvSpPr>
          <p:cNvPr id="9" name="object 9"/>
          <p:cNvSpPr txBox="1"/>
          <p:nvPr/>
        </p:nvSpPr>
        <p:spPr>
          <a:xfrm>
            <a:off x="1086742" y="5356246"/>
            <a:ext cx="241935" cy="544195"/>
          </a:xfrm>
          <a:prstGeom prst="rect">
            <a:avLst/>
          </a:prstGeom>
        </p:spPr>
        <p:txBody>
          <a:bodyPr vert="horz" wrap="square" lIns="0" tIns="12700" rIns="0" bIns="0" rtlCol="0">
            <a:spAutoFit/>
          </a:bodyPr>
          <a:lstStyle/>
          <a:p>
            <a:pPr marL="12700">
              <a:lnSpc>
                <a:spcPct val="100000"/>
              </a:lnSpc>
              <a:spcBef>
                <a:spcPts val="100"/>
              </a:spcBef>
            </a:pPr>
            <a:r>
              <a:rPr sz="3400" spc="505" dirty="0">
                <a:latin typeface="Arial"/>
                <a:cs typeface="Arial"/>
              </a:rPr>
              <a:t>•</a:t>
            </a:r>
            <a:endParaRPr sz="3400" dirty="0">
              <a:latin typeface="Arial"/>
              <a:cs typeface="Arial"/>
            </a:endParaRPr>
          </a:p>
        </p:txBody>
      </p:sp>
      <p:sp>
        <p:nvSpPr>
          <p:cNvPr id="10" name="object 10"/>
          <p:cNvSpPr txBox="1"/>
          <p:nvPr/>
        </p:nvSpPr>
        <p:spPr>
          <a:xfrm>
            <a:off x="1599816" y="5264626"/>
            <a:ext cx="9506451" cy="709810"/>
          </a:xfrm>
          <a:prstGeom prst="rect">
            <a:avLst/>
          </a:prstGeom>
        </p:spPr>
        <p:txBody>
          <a:bodyPr vert="horz" wrap="square" lIns="0" tIns="17145" rIns="0" bIns="0" rtlCol="0">
            <a:spAutoFit/>
          </a:bodyPr>
          <a:lstStyle/>
          <a:p>
            <a:pPr marL="12700">
              <a:lnSpc>
                <a:spcPct val="100000"/>
              </a:lnSpc>
              <a:spcBef>
                <a:spcPts val="135"/>
              </a:spcBef>
            </a:pPr>
            <a:r>
              <a:rPr lang="en" altLang="zh-CN" sz="4500" i="1" spc="-45" dirty="0">
                <a:latin typeface="Cambria Math" panose="02040503050406030204" pitchFamily="18" charset="0"/>
                <a:ea typeface="Cambria Math" panose="02040503050406030204" pitchFamily="18" charset="0"/>
                <a:cs typeface="Arial"/>
              </a:rPr>
              <a:t>k</a:t>
            </a:r>
            <a:r>
              <a:rPr lang="en" altLang="zh-CN" sz="4500" spc="-45" dirty="0">
                <a:latin typeface="Arial"/>
                <a:cs typeface="Arial"/>
              </a:rPr>
              <a:t> hash functions </a:t>
            </a:r>
            <a:r>
              <a:rPr lang="en" altLang="zh-CN" sz="4500" i="1" spc="-45" dirty="0">
                <a:latin typeface="Cambria Math" panose="02040503050406030204" pitchFamily="18" charset="0"/>
                <a:ea typeface="Cambria Math" panose="02040503050406030204" pitchFamily="18" charset="0"/>
                <a:cs typeface="Arial"/>
              </a:rPr>
              <a:t>h</a:t>
            </a:r>
            <a:r>
              <a:rPr lang="en" altLang="zh-CN" sz="4500" i="1" spc="-45" baseline="-25000" dirty="0">
                <a:latin typeface="Cambria Math" panose="02040503050406030204" pitchFamily="18" charset="0"/>
                <a:ea typeface="Cambria Math" panose="02040503050406030204" pitchFamily="18" charset="0"/>
                <a:cs typeface="Arial"/>
              </a:rPr>
              <a:t>1</a:t>
            </a:r>
            <a:r>
              <a:rPr lang="en" altLang="zh-CN" sz="4500" spc="-45" dirty="0">
                <a:latin typeface="Arial"/>
                <a:cs typeface="Arial"/>
              </a:rPr>
              <a:t>, ..., </a:t>
            </a:r>
            <a:r>
              <a:rPr lang="en" altLang="zh-CN" sz="4500" i="1" spc="-45" dirty="0" err="1">
                <a:latin typeface="Cambria Math" panose="02040503050406030204" pitchFamily="18" charset="0"/>
                <a:ea typeface="Cambria Math" panose="02040503050406030204" pitchFamily="18" charset="0"/>
                <a:cs typeface="Arial"/>
              </a:rPr>
              <a:t>h</a:t>
            </a:r>
            <a:r>
              <a:rPr lang="en" altLang="zh-CN" sz="4500" i="1" spc="-45" baseline="-25000" dirty="0" err="1">
                <a:latin typeface="Cambria Math" panose="02040503050406030204" pitchFamily="18" charset="0"/>
                <a:ea typeface="Cambria Math" panose="02040503050406030204" pitchFamily="18" charset="0"/>
                <a:cs typeface="Arial"/>
              </a:rPr>
              <a:t>k</a:t>
            </a:r>
            <a:endParaRPr lang="en" altLang="zh-CN" sz="4500" i="1" baseline="-25000" dirty="0">
              <a:latin typeface="Cambria Math" panose="02040503050406030204" pitchFamily="18" charset="0"/>
              <a:ea typeface="Cambria Math" panose="02040503050406030204" pitchFamily="18" charset="0"/>
              <a:cs typeface="Arial"/>
            </a:endParaRPr>
          </a:p>
        </p:txBody>
      </p:sp>
      <p:sp>
        <p:nvSpPr>
          <p:cNvPr id="11" name="object 11"/>
          <p:cNvSpPr txBox="1"/>
          <p:nvPr/>
        </p:nvSpPr>
        <p:spPr>
          <a:xfrm>
            <a:off x="1453223" y="7492307"/>
            <a:ext cx="241935" cy="544195"/>
          </a:xfrm>
          <a:prstGeom prst="rect">
            <a:avLst/>
          </a:prstGeom>
        </p:spPr>
        <p:txBody>
          <a:bodyPr vert="horz" wrap="square" lIns="0" tIns="12700" rIns="0" bIns="0" rtlCol="0">
            <a:spAutoFit/>
          </a:bodyPr>
          <a:lstStyle/>
          <a:p>
            <a:pPr marL="12700">
              <a:lnSpc>
                <a:spcPct val="100000"/>
              </a:lnSpc>
              <a:spcBef>
                <a:spcPts val="100"/>
              </a:spcBef>
            </a:pPr>
            <a:r>
              <a:rPr sz="3400" spc="505" dirty="0">
                <a:latin typeface="Arial"/>
                <a:cs typeface="Arial"/>
              </a:rPr>
              <a:t>•</a:t>
            </a:r>
            <a:endParaRPr sz="3400" dirty="0">
              <a:latin typeface="Arial"/>
              <a:cs typeface="Arial"/>
            </a:endParaRPr>
          </a:p>
        </p:txBody>
      </p:sp>
      <mc:AlternateContent xmlns:mc="http://schemas.openxmlformats.org/markup-compatibility/2006" xmlns:a14="http://schemas.microsoft.com/office/drawing/2010/main">
        <mc:Choice Requires="a14">
          <p:sp>
            <p:nvSpPr>
              <p:cNvPr id="12" name="object 12"/>
              <p:cNvSpPr txBox="1"/>
              <p:nvPr/>
            </p:nvSpPr>
            <p:spPr>
              <a:xfrm>
                <a:off x="1453223" y="5987117"/>
                <a:ext cx="17117060" cy="2091919"/>
              </a:xfrm>
              <a:prstGeom prst="rect">
                <a:avLst/>
              </a:prstGeom>
            </p:spPr>
            <p:txBody>
              <a:bodyPr vert="horz" wrap="square" lIns="0" tIns="11430" rIns="0" bIns="0" rtlCol="0">
                <a:spAutoFit/>
              </a:bodyPr>
              <a:lstStyle/>
              <a:p>
                <a:pPr marL="514984" marR="5080" indent="-502920">
                  <a:lnSpc>
                    <a:spcPct val="100800"/>
                  </a:lnSpc>
                  <a:spcBef>
                    <a:spcPts val="90"/>
                  </a:spcBef>
                  <a:buSzPct val="75555"/>
                  <a:buFont typeface="Arial"/>
                  <a:buChar char="•"/>
                  <a:tabLst>
                    <a:tab pos="514984" algn="l"/>
                    <a:tab pos="515620" algn="l"/>
                  </a:tabLst>
                </a:pPr>
                <a14:m>
                  <m:oMath xmlns:m="http://schemas.openxmlformats.org/officeDocument/2006/math">
                    <m:eqArr>
                      <m:eqArrPr>
                        <m:ctrlPr>
                          <a:rPr lang="zh-CN" altLang="en-US" sz="4500" b="0" i="1" spc="15" dirty="0" smtClean="0">
                            <a:latin typeface="Cambria Math" panose="02040503050406030204" pitchFamily="18" charset="0"/>
                            <a:cs typeface="Arial"/>
                          </a:rPr>
                        </m:ctrlPr>
                      </m:eqArrPr>
                      <m:e>
                        <m:r>
                          <a:rPr lang="ar-AE" sz="4500" b="0" i="1" spc="15" dirty="0">
                            <a:latin typeface="Cambria Math" panose="02040503050406030204" pitchFamily="18" charset="0"/>
                            <a:cs typeface="Arial"/>
                          </a:rPr>
                          <m:t>∀</m:t>
                        </m:r>
                        <m:r>
                          <a:rPr lang="ar-AE" sz="4500" b="0" i="1" spc="15" dirty="0">
                            <a:latin typeface="Cambria Math" panose="02040503050406030204" pitchFamily="18" charset="0"/>
                            <a:cs typeface="Arial"/>
                          </a:rPr>
                          <m:t>𝑥</m:t>
                        </m:r>
                        <m:r>
                          <a:rPr lang="ar-AE" sz="4500" b="0" i="1" spc="15" dirty="0">
                            <a:latin typeface="Cambria Math" panose="02040503050406030204" pitchFamily="18" charset="0"/>
                            <a:cs typeface="Arial"/>
                          </a:rPr>
                          <m:t>∈</m:t>
                        </m:r>
                        <m:r>
                          <a:rPr lang="ar-AE" sz="4500" b="0" i="1" spc="15" dirty="0">
                            <a:latin typeface="Cambria Math" panose="02040503050406030204" pitchFamily="18" charset="0"/>
                            <a:cs typeface="Arial"/>
                          </a:rPr>
                          <m:t>𝑆</m:t>
                        </m:r>
                        <m:r>
                          <a:rPr lang="ar-AE" sz="4500" b="0" i="1" spc="15" dirty="0">
                            <a:latin typeface="Cambria Math" panose="02040503050406030204" pitchFamily="18" charset="0"/>
                            <a:cs typeface="Arial"/>
                          </a:rPr>
                          <m:t>, 1 ≤</m:t>
                        </m:r>
                        <m:r>
                          <a:rPr lang="ar-AE" sz="4500" b="0" i="1" spc="15" dirty="0" err="1">
                            <a:latin typeface="Cambria Math" panose="02040503050406030204" pitchFamily="18" charset="0"/>
                            <a:cs typeface="Arial"/>
                          </a:rPr>
                          <m:t>𝑖</m:t>
                        </m:r>
                        <m:r>
                          <a:rPr lang="ar-AE" sz="4500" b="0" i="1" spc="15" dirty="0">
                            <a:latin typeface="Cambria Math" panose="02040503050406030204" pitchFamily="18" charset="0"/>
                            <a:cs typeface="Arial"/>
                          </a:rPr>
                          <m:t> ≤</m:t>
                        </m:r>
                        <m:r>
                          <a:rPr lang="ar-AE" sz="4500" b="0" i="1" spc="15" dirty="0" smtClean="0">
                            <a:latin typeface="Cambria Math" panose="02040503050406030204" pitchFamily="18" charset="0"/>
                            <a:cs typeface="Arial"/>
                          </a:rPr>
                          <m:t>𝑘</m:t>
                        </m:r>
                        <m:r>
                          <a:rPr lang="en-US" sz="4500" b="0" i="1" spc="15" dirty="0" smtClean="0">
                            <a:latin typeface="Cambria Math" panose="02040503050406030204" pitchFamily="18" charset="0"/>
                            <a:cs typeface="Arial"/>
                          </a:rPr>
                          <m:t>,</m:t>
                        </m:r>
                        <m:r>
                          <a:rPr lang="ar-AE" sz="4500" b="0" i="1" spc="15" dirty="0" smtClean="0">
                            <a:latin typeface="Cambria Math" panose="02040503050406030204" pitchFamily="18" charset="0"/>
                            <a:cs typeface="Arial"/>
                          </a:rPr>
                          <m:t>𝑇</m:t>
                        </m:r>
                        <m:d>
                          <m:dPr>
                            <m:begChr m:val="["/>
                            <m:endChr m:val="]"/>
                            <m:ctrlPr>
                              <a:rPr lang="ar-AE" sz="4500" b="0" i="1" spc="15" dirty="0" smtClean="0">
                                <a:latin typeface="Cambria Math" panose="02040503050406030204" pitchFamily="18" charset="0"/>
                                <a:cs typeface="Arial"/>
                              </a:rPr>
                            </m:ctrlPr>
                          </m:dPr>
                          <m:e>
                            <m:sSub>
                              <m:sSubPr>
                                <m:ctrlPr>
                                  <a:rPr lang="ar-AE" sz="4500" b="0" i="1" spc="15" dirty="0" err="1">
                                    <a:latin typeface="Cambria Math" panose="02040503050406030204" pitchFamily="18" charset="0"/>
                                    <a:cs typeface="Arial"/>
                                  </a:rPr>
                                </m:ctrlPr>
                              </m:sSubPr>
                              <m:e>
                                <m:r>
                                  <a:rPr lang="ar-AE" sz="4500" b="0" i="1" spc="15" dirty="0" err="1">
                                    <a:latin typeface="Cambria Math" panose="02040503050406030204" pitchFamily="18" charset="0"/>
                                    <a:cs typeface="Arial"/>
                                  </a:rPr>
                                  <m:t>h</m:t>
                                </m:r>
                              </m:e>
                              <m:sub>
                                <m:r>
                                  <a:rPr lang="ar-AE" sz="4500" b="0" i="1" spc="15" dirty="0" err="1">
                                    <a:latin typeface="Cambria Math" panose="02040503050406030204" pitchFamily="18" charset="0"/>
                                    <a:cs typeface="Arial"/>
                                  </a:rPr>
                                  <m:t>𝑖</m:t>
                                </m:r>
                              </m:sub>
                            </m:sSub>
                            <m:d>
                              <m:dPr>
                                <m:ctrlPr>
                                  <a:rPr lang="ar-AE" sz="4500" b="0" i="1" spc="15" dirty="0">
                                    <a:latin typeface="Cambria Math" panose="02040503050406030204" pitchFamily="18" charset="0"/>
                                    <a:cs typeface="Arial"/>
                                  </a:rPr>
                                </m:ctrlPr>
                              </m:dPr>
                              <m:e>
                                <m:r>
                                  <a:rPr lang="ar-AE" sz="4500" b="0" i="1" spc="15" dirty="0">
                                    <a:latin typeface="Cambria Math" panose="02040503050406030204" pitchFamily="18" charset="0"/>
                                    <a:cs typeface="Arial"/>
                                  </a:rPr>
                                  <m:t>𝑥</m:t>
                                </m:r>
                              </m:e>
                            </m:d>
                          </m:e>
                        </m:d>
                        <m:r>
                          <a:rPr lang="ar-AE" sz="4500" b="0" i="1" spc="15" dirty="0">
                            <a:latin typeface="Cambria Math" panose="02040503050406030204" pitchFamily="18" charset="0"/>
                            <a:cs typeface="Arial"/>
                          </a:rPr>
                          <m:t> = 1,∀</m:t>
                        </m:r>
                        <m:r>
                          <a:rPr lang="ar-AE" sz="4500" b="0" i="1" spc="15" dirty="0">
                            <a:latin typeface="Cambria Math" panose="02040503050406030204" pitchFamily="18" charset="0"/>
                            <a:cs typeface="Arial"/>
                          </a:rPr>
                          <m:t>𝑥</m:t>
                        </m:r>
                        <m:r>
                          <a:rPr lang="ar-AE" sz="4500" b="0" i="1" spc="15" dirty="0">
                            <a:latin typeface="Cambria Math" panose="02040503050406030204" pitchFamily="18" charset="0"/>
                            <a:cs typeface="Arial"/>
                          </a:rPr>
                          <m:t>∈</m:t>
                        </m:r>
                        <m:r>
                          <a:rPr lang="ar-AE" sz="4500" b="0" i="1" spc="15" dirty="0">
                            <a:latin typeface="Cambria Math" panose="02040503050406030204" pitchFamily="18" charset="0"/>
                            <a:cs typeface="Arial"/>
                          </a:rPr>
                          <m:t>𝑆</m:t>
                        </m:r>
                        <m:r>
                          <a:rPr lang="ar-AE" sz="4500" b="0" i="1" spc="15" dirty="0">
                            <a:latin typeface="Cambria Math" panose="02040503050406030204" pitchFamily="18" charset="0"/>
                            <a:cs typeface="Arial"/>
                          </a:rPr>
                          <m:t>,1 ≤</m:t>
                        </m:r>
                        <m:r>
                          <a:rPr lang="ar-AE" sz="4500" b="0" i="1" spc="15" dirty="0" err="1">
                            <a:latin typeface="Cambria Math" panose="02040503050406030204" pitchFamily="18" charset="0"/>
                            <a:cs typeface="Arial"/>
                          </a:rPr>
                          <m:t>𝑖</m:t>
                        </m:r>
                        <m:r>
                          <a:rPr lang="ar-AE" sz="4500" b="0" i="1" spc="15" dirty="0">
                            <a:latin typeface="Cambria Math" panose="02040503050406030204" pitchFamily="18" charset="0"/>
                            <a:cs typeface="Arial"/>
                          </a:rPr>
                          <m:t> ≤</m:t>
                        </m:r>
                        <m:r>
                          <a:rPr lang="ar-AE" sz="4500" b="0" i="1" spc="15" dirty="0" smtClean="0">
                            <a:latin typeface="Cambria Math" panose="02040503050406030204" pitchFamily="18" charset="0"/>
                            <a:cs typeface="Arial"/>
                          </a:rPr>
                          <m:t>𝑘</m:t>
                        </m:r>
                        <m:r>
                          <a:rPr lang="zh-CN" altLang="en-US" sz="4500" b="0" i="1" spc="15" dirty="0" smtClean="0">
                            <a:latin typeface="Cambria Math" panose="02040503050406030204" pitchFamily="18" charset="0"/>
                            <a:cs typeface="Arial"/>
                          </a:rPr>
                          <m:t>                        </m:t>
                        </m:r>
                        <m:r>
                          <a:rPr lang="en-US" altLang="zh-CN" sz="4500" b="0" i="1" spc="15" dirty="0" smtClean="0">
                            <a:latin typeface="Cambria Math" panose="02040503050406030204" pitchFamily="18" charset="0"/>
                            <a:cs typeface="Arial"/>
                          </a:rPr>
                          <m:t>####1</m:t>
                        </m:r>
                        <m:r>
                          <a:rPr lang="zh-CN" altLang="en-US" sz="4500" b="0" i="1" spc="15" dirty="0" smtClean="0">
                            <a:latin typeface="Cambria Math" panose="02040503050406030204" pitchFamily="18" charset="0"/>
                            <a:cs typeface="Arial"/>
                          </a:rPr>
                          <m:t> </m:t>
                        </m:r>
                      </m:e>
                    </m:eqArr>
                  </m:oMath>
                </a14:m>
                <a:endParaRPr lang="en-US" altLang="zh-CN" sz="4500" b="1" spc="15" dirty="0">
                  <a:latin typeface="Arial"/>
                  <a:cs typeface="Arial"/>
                </a:endParaRPr>
              </a:p>
              <a:p>
                <a:pPr marL="514984" marR="5080" indent="-502920">
                  <a:lnSpc>
                    <a:spcPct val="100800"/>
                  </a:lnSpc>
                  <a:spcBef>
                    <a:spcPts val="90"/>
                  </a:spcBef>
                  <a:buSzPct val="75555"/>
                  <a:buFont typeface="Arial"/>
                  <a:buChar char="•"/>
                  <a:tabLst>
                    <a:tab pos="514984" algn="l"/>
                    <a:tab pos="515620" algn="l"/>
                  </a:tabLst>
                </a:pPr>
                <a:endParaRPr lang="en-US" altLang="zh-CN" sz="4500" b="1" spc="15" dirty="0">
                  <a:latin typeface="Arial"/>
                  <a:cs typeface="Arial"/>
                </a:endParaRPr>
              </a:p>
              <a:p>
                <a:pPr marL="514984" marR="5080" indent="-502920">
                  <a:lnSpc>
                    <a:spcPct val="100800"/>
                  </a:lnSpc>
                  <a:spcBef>
                    <a:spcPts val="90"/>
                  </a:spcBef>
                  <a:buSzPct val="75555"/>
                  <a:buFont typeface="Arial"/>
                  <a:buChar char="•"/>
                  <a:tabLst>
                    <a:tab pos="514984" algn="l"/>
                    <a:tab pos="515620" algn="l"/>
                  </a:tabLst>
                </a:pPr>
                <a14:m>
                  <m:oMath xmlns:m="http://schemas.openxmlformats.org/officeDocument/2006/math">
                    <m:r>
                      <a:rPr lang="en" altLang="zh-CN" sz="4500" b="0" i="1" spc="15" dirty="0">
                        <a:latin typeface="Cambria Math" panose="02040503050406030204" pitchFamily="18" charset="0"/>
                        <a:cs typeface="Arial"/>
                      </a:rPr>
                      <m:t>𝑇</m:t>
                    </m:r>
                    <m:d>
                      <m:dPr>
                        <m:begChr m:val="["/>
                        <m:endChr m:val="]"/>
                        <m:ctrlPr>
                          <a:rPr lang="en" altLang="zh-CN" sz="4500" b="0" i="1" spc="15" dirty="0">
                            <a:latin typeface="Cambria Math" panose="02040503050406030204" pitchFamily="18" charset="0"/>
                            <a:cs typeface="Arial"/>
                          </a:rPr>
                        </m:ctrlPr>
                      </m:dPr>
                      <m:e>
                        <m:r>
                          <a:rPr lang="en" altLang="zh-CN" sz="4500" b="0" i="1" spc="15" dirty="0">
                            <a:latin typeface="Cambria Math" panose="02040503050406030204" pitchFamily="18" charset="0"/>
                            <a:cs typeface="Arial"/>
                          </a:rPr>
                          <m:t>h</m:t>
                        </m:r>
                        <m:r>
                          <a:rPr lang="en" altLang="zh-CN" sz="4500" b="0" i="1" spc="15" baseline="-25000" dirty="0">
                            <a:latin typeface="Cambria Math" panose="02040503050406030204" pitchFamily="18" charset="0"/>
                            <a:cs typeface="Arial"/>
                          </a:rPr>
                          <m:t>𝑖</m:t>
                        </m:r>
                        <m:r>
                          <a:rPr lang="en" altLang="zh-CN" sz="4500" b="0" i="1" spc="15" dirty="0">
                            <a:latin typeface="Cambria Math" panose="02040503050406030204" pitchFamily="18" charset="0"/>
                            <a:cs typeface="Arial"/>
                          </a:rPr>
                          <m:t> </m:t>
                        </m:r>
                        <m:d>
                          <m:dPr>
                            <m:ctrlPr>
                              <a:rPr lang="en" altLang="zh-CN" sz="4500" b="0" i="1" spc="15" baseline="-25000" dirty="0">
                                <a:latin typeface="Cambria Math" panose="02040503050406030204" pitchFamily="18" charset="0"/>
                                <a:cs typeface="Arial"/>
                              </a:rPr>
                            </m:ctrlPr>
                          </m:dPr>
                          <m:e>
                            <m:r>
                              <a:rPr lang="en" altLang="zh-CN" sz="4500" b="0" i="1" spc="15" dirty="0">
                                <a:latin typeface="Cambria Math" panose="02040503050406030204" pitchFamily="18" charset="0"/>
                                <a:cs typeface="Arial"/>
                              </a:rPr>
                              <m:t>𝑥</m:t>
                            </m:r>
                          </m:e>
                        </m:d>
                      </m:e>
                    </m:d>
                    <m:r>
                      <a:rPr lang="en" altLang="zh-CN" sz="4500" b="0" i="1" spc="15" dirty="0">
                        <a:latin typeface="Cambria Math" panose="02040503050406030204" pitchFamily="18" charset="0"/>
                        <a:cs typeface="Arial"/>
                      </a:rPr>
                      <m:t> == 1,1 ≤</m:t>
                    </m:r>
                    <m:r>
                      <a:rPr lang="en" altLang="zh-CN" sz="4500" b="0" i="1" spc="15" dirty="0">
                        <a:latin typeface="Cambria Math" panose="02040503050406030204" pitchFamily="18" charset="0"/>
                        <a:cs typeface="Arial"/>
                      </a:rPr>
                      <m:t>𝑖</m:t>
                    </m:r>
                    <m:r>
                      <a:rPr lang="en" altLang="zh-CN" sz="4500" b="0" i="1" spc="15" dirty="0">
                        <a:latin typeface="Cambria Math" panose="02040503050406030204" pitchFamily="18" charset="0"/>
                        <a:cs typeface="Arial"/>
                      </a:rPr>
                      <m:t> ≤</m:t>
                    </m:r>
                    <m:r>
                      <a:rPr lang="en" altLang="zh-CN" sz="4500" b="0" i="1" spc="15" dirty="0">
                        <a:latin typeface="Cambria Math" panose="02040503050406030204" pitchFamily="18" charset="0"/>
                        <a:cs typeface="Arial"/>
                      </a:rPr>
                      <m:t>𝑘</m:t>
                    </m:r>
                    <m:r>
                      <a:rPr lang="zh-CN" altLang="en-US" sz="4500" b="0" i="1" spc="15" dirty="0" smtClean="0">
                        <a:latin typeface="Cambria Math" panose="02040503050406030204" pitchFamily="18" charset="0"/>
                        <a:cs typeface="Arial"/>
                      </a:rPr>
                      <m:t>                                                                          </m:t>
                    </m:r>
                    <m:r>
                      <a:rPr lang="en-US" altLang="zh-CN" sz="4500" b="0" i="1" spc="15" dirty="0" smtClean="0">
                        <a:latin typeface="Cambria Math" panose="02040503050406030204" pitchFamily="18" charset="0"/>
                        <a:cs typeface="Arial"/>
                      </a:rPr>
                      <m:t>2</m:t>
                    </m:r>
                  </m:oMath>
                </a14:m>
                <a:r>
                  <a:rPr lang="zh-CN" altLang="en-US" sz="4500" spc="15" dirty="0">
                    <a:latin typeface="Arial"/>
                    <a:cs typeface="Arial"/>
                  </a:rPr>
                  <a:t>    </a:t>
                </a:r>
                <a:endParaRPr lang="en-US" altLang="zh-CN" sz="4500" spc="15" dirty="0">
                  <a:latin typeface="Arial"/>
                  <a:cs typeface="Arial"/>
                </a:endParaRPr>
              </a:p>
            </p:txBody>
          </p:sp>
        </mc:Choice>
        <mc:Fallback xmlns="">
          <p:sp>
            <p:nvSpPr>
              <p:cNvPr id="12" name="object 12"/>
              <p:cNvSpPr txBox="1">
                <a:spLocks noRot="1" noChangeAspect="1" noMove="1" noResize="1" noEditPoints="1" noAdjustHandles="1" noChangeArrowheads="1" noChangeShapeType="1" noTextEdit="1"/>
              </p:cNvSpPr>
              <p:nvPr/>
            </p:nvSpPr>
            <p:spPr>
              <a:xfrm>
                <a:off x="1453223" y="5987117"/>
                <a:ext cx="17117060" cy="2091919"/>
              </a:xfrm>
              <a:prstGeom prst="rect">
                <a:avLst/>
              </a:prstGeom>
              <a:blipFill>
                <a:blip r:embed="rId4"/>
                <a:stretch>
                  <a:fillRect l="-1260" t="-2410" b="-12651"/>
                </a:stretch>
              </a:blipFill>
            </p:spPr>
            <p:txBody>
              <a:bodyPr/>
              <a:lstStyle/>
              <a:p>
                <a:r>
                  <a:rPr lang="zh-CN" altLang="en-US">
                    <a:noFill/>
                  </a:rPr>
                  <a:t> </a:t>
                </a:r>
              </a:p>
            </p:txBody>
          </p:sp>
        </mc:Fallback>
      </mc:AlternateContent>
      <p:pic>
        <p:nvPicPr>
          <p:cNvPr id="46" name="图片 45">
            <a:extLst>
              <a:ext uri="{FF2B5EF4-FFF2-40B4-BE49-F238E27FC236}">
                <a16:creationId xmlns:a16="http://schemas.microsoft.com/office/drawing/2014/main" id="{69FBC218-FDB7-F744-9796-368BD57D8746}"/>
              </a:ext>
            </a:extLst>
          </p:cNvPr>
          <p:cNvPicPr>
            <a:picLocks noChangeAspect="1"/>
          </p:cNvPicPr>
          <p:nvPr/>
        </p:nvPicPr>
        <p:blipFill>
          <a:blip r:embed="rId5"/>
          <a:stretch>
            <a:fillRect/>
          </a:stretch>
        </p:blipFill>
        <p:spPr>
          <a:xfrm>
            <a:off x="18366414" y="73600"/>
            <a:ext cx="1390266" cy="1387949"/>
          </a:xfrm>
          <a:prstGeom prst="rect">
            <a:avLst/>
          </a:prstGeom>
        </p:spPr>
      </p:pic>
      <p:sp>
        <p:nvSpPr>
          <p:cNvPr id="47" name="object 20">
            <a:extLst>
              <a:ext uri="{FF2B5EF4-FFF2-40B4-BE49-F238E27FC236}">
                <a16:creationId xmlns:a16="http://schemas.microsoft.com/office/drawing/2014/main" id="{4B60D79F-6A40-7E47-90FC-EF5647F9556D}"/>
              </a:ext>
            </a:extLst>
          </p:cNvPr>
          <p:cNvSpPr txBox="1"/>
          <p:nvPr/>
        </p:nvSpPr>
        <p:spPr>
          <a:xfrm>
            <a:off x="14684662" y="10815939"/>
            <a:ext cx="5867400" cy="302903"/>
          </a:xfrm>
          <a:prstGeom prst="rect">
            <a:avLst/>
          </a:prstGeom>
        </p:spPr>
        <p:txBody>
          <a:bodyPr vert="horz" wrap="square" lIns="0" tIns="0" rIns="0" bIns="0" rtlCol="0">
            <a:spAutoFit/>
          </a:bodyPr>
          <a:lstStyle/>
          <a:p>
            <a:pPr marL="12700">
              <a:lnSpc>
                <a:spcPts val="2275"/>
              </a:lnSpc>
            </a:pPr>
            <a:r>
              <a:rPr lang="en-US" altLang="zh-CN" sz="2800" spc="-10" dirty="0">
                <a:solidFill>
                  <a:srgbClr val="A9A9A9"/>
                </a:solidFill>
                <a:latin typeface="Arial"/>
                <a:cs typeface="Arial"/>
              </a:rPr>
              <a:t>F</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D</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A</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V</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E</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R</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S</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T</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Y</a:t>
            </a:r>
            <a:r>
              <a:rPr lang="zh-CN" altLang="en-US" sz="2800" spc="-10" dirty="0">
                <a:solidFill>
                  <a:srgbClr val="A9A9A9"/>
                </a:solidFill>
                <a:latin typeface="Arial"/>
                <a:cs typeface="Arial"/>
              </a:rPr>
              <a:t> </a:t>
            </a:r>
            <a:endParaRPr sz="2800" dirty="0">
              <a:latin typeface="Arial"/>
              <a:cs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7904"/>
            <a:ext cx="20104100" cy="1423035"/>
          </a:xfrm>
          <a:custGeom>
            <a:avLst/>
            <a:gdLst/>
            <a:ahLst/>
            <a:cxnLst/>
            <a:rect l="l" t="t" r="r" b="b"/>
            <a:pathLst>
              <a:path w="20104100" h="1423035">
                <a:moveTo>
                  <a:pt x="0" y="1422564"/>
                </a:moveTo>
                <a:lnTo>
                  <a:pt x="0" y="0"/>
                </a:lnTo>
                <a:lnTo>
                  <a:pt x="20104099" y="0"/>
                </a:lnTo>
                <a:lnTo>
                  <a:pt x="20104099" y="1422564"/>
                </a:lnTo>
                <a:lnTo>
                  <a:pt x="0" y="1422564"/>
                </a:lnTo>
                <a:close/>
              </a:path>
            </a:pathLst>
          </a:custGeom>
          <a:solidFill>
            <a:srgbClr val="DCDEE0"/>
          </a:solidFill>
        </p:spPr>
        <p:txBody>
          <a:bodyPr wrap="square" lIns="0" tIns="0" rIns="0" bIns="0" rtlCol="0"/>
          <a:lstStyle/>
          <a:p>
            <a:endParaRPr/>
          </a:p>
        </p:txBody>
      </p:sp>
      <p:sp>
        <p:nvSpPr>
          <p:cNvPr id="3" name="object 3"/>
          <p:cNvSpPr txBox="1">
            <a:spLocks noGrp="1"/>
          </p:cNvSpPr>
          <p:nvPr>
            <p:ph type="title"/>
          </p:nvPr>
        </p:nvSpPr>
        <p:spPr>
          <a:xfrm>
            <a:off x="7023734" y="154833"/>
            <a:ext cx="6047105" cy="1156335"/>
          </a:xfrm>
          <a:prstGeom prst="rect">
            <a:avLst/>
          </a:prstGeom>
        </p:spPr>
        <p:txBody>
          <a:bodyPr vert="horz" wrap="square" lIns="0" tIns="15240" rIns="0" bIns="0" rtlCol="0">
            <a:spAutoFit/>
          </a:bodyPr>
          <a:lstStyle/>
          <a:p>
            <a:pPr marL="12700">
              <a:lnSpc>
                <a:spcPct val="100000"/>
              </a:lnSpc>
              <a:spcBef>
                <a:spcPts val="120"/>
              </a:spcBef>
            </a:pPr>
            <a:r>
              <a:rPr spc="5" dirty="0"/>
              <a:t>Bloom</a:t>
            </a:r>
            <a:r>
              <a:rPr spc="-65" dirty="0"/>
              <a:t> </a:t>
            </a:r>
            <a:r>
              <a:rPr spc="5" dirty="0"/>
              <a:t>Filters</a:t>
            </a:r>
          </a:p>
        </p:txBody>
      </p:sp>
      <p:sp>
        <p:nvSpPr>
          <p:cNvPr id="5" name="object 5"/>
          <p:cNvSpPr txBox="1"/>
          <p:nvPr/>
        </p:nvSpPr>
        <p:spPr>
          <a:xfrm>
            <a:off x="1097213" y="2518636"/>
            <a:ext cx="241935" cy="544195"/>
          </a:xfrm>
          <a:prstGeom prst="rect">
            <a:avLst/>
          </a:prstGeom>
        </p:spPr>
        <p:txBody>
          <a:bodyPr vert="horz" wrap="square" lIns="0" tIns="12700" rIns="0" bIns="0" rtlCol="0">
            <a:spAutoFit/>
          </a:bodyPr>
          <a:lstStyle/>
          <a:p>
            <a:pPr marL="12700">
              <a:lnSpc>
                <a:spcPct val="100000"/>
              </a:lnSpc>
              <a:spcBef>
                <a:spcPts val="100"/>
              </a:spcBef>
            </a:pPr>
            <a:r>
              <a:rPr sz="3400" spc="505" dirty="0">
                <a:latin typeface="Arial"/>
                <a:cs typeface="Arial"/>
              </a:rPr>
              <a:t>•</a:t>
            </a:r>
            <a:endParaRPr sz="3400">
              <a:latin typeface="Arial"/>
              <a:cs typeface="Arial"/>
            </a:endParaRPr>
          </a:p>
        </p:txBody>
      </p:sp>
      <p:sp>
        <p:nvSpPr>
          <p:cNvPr id="6" name="object 6"/>
          <p:cNvSpPr txBox="1"/>
          <p:nvPr/>
        </p:nvSpPr>
        <p:spPr>
          <a:xfrm>
            <a:off x="1438294" y="2427016"/>
            <a:ext cx="10465435" cy="1439545"/>
          </a:xfrm>
          <a:prstGeom prst="rect">
            <a:avLst/>
          </a:prstGeom>
        </p:spPr>
        <p:txBody>
          <a:bodyPr vert="horz" wrap="square" lIns="0" tIns="17145" rIns="0" bIns="0" rtlCol="0">
            <a:spAutoFit/>
          </a:bodyPr>
          <a:lstStyle/>
          <a:p>
            <a:pPr marL="184150">
              <a:lnSpc>
                <a:spcPct val="100000"/>
              </a:lnSpc>
              <a:spcBef>
                <a:spcPts val="135"/>
              </a:spcBef>
            </a:pPr>
            <a:r>
              <a:rPr sz="4500" spc="-65" dirty="0">
                <a:latin typeface="Arial"/>
                <a:cs typeface="Arial"/>
              </a:rPr>
              <a:t>The </a:t>
            </a:r>
            <a:r>
              <a:rPr sz="4500" spc="-35" dirty="0">
                <a:latin typeface="Arial"/>
                <a:cs typeface="Arial"/>
              </a:rPr>
              <a:t>False </a:t>
            </a:r>
            <a:r>
              <a:rPr sz="4500" spc="-20" dirty="0">
                <a:latin typeface="Arial"/>
                <a:cs typeface="Arial"/>
              </a:rPr>
              <a:t>Positive </a:t>
            </a:r>
            <a:r>
              <a:rPr sz="4500" spc="-45" dirty="0">
                <a:latin typeface="Arial"/>
                <a:cs typeface="Arial"/>
              </a:rPr>
              <a:t>Rate </a:t>
            </a:r>
            <a:r>
              <a:rPr sz="4500" spc="-135" dirty="0">
                <a:latin typeface="Arial"/>
                <a:cs typeface="Arial"/>
              </a:rPr>
              <a:t>(FPR) </a:t>
            </a:r>
            <a:r>
              <a:rPr sz="4500" spc="10" dirty="0">
                <a:latin typeface="Arial"/>
                <a:cs typeface="Arial"/>
              </a:rPr>
              <a:t>is</a:t>
            </a:r>
            <a:r>
              <a:rPr sz="4500" spc="330" dirty="0">
                <a:latin typeface="Arial"/>
                <a:cs typeface="Arial"/>
              </a:rPr>
              <a:t> </a:t>
            </a:r>
            <a:r>
              <a:rPr sz="4500" spc="50" dirty="0">
                <a:latin typeface="Arial"/>
                <a:cs typeface="Arial"/>
              </a:rPr>
              <a:t>tunable</a:t>
            </a:r>
            <a:endParaRPr sz="4500" dirty="0">
              <a:latin typeface="Arial"/>
              <a:cs typeface="Arial"/>
            </a:endParaRPr>
          </a:p>
          <a:p>
            <a:pPr marL="540385" indent="-502920">
              <a:lnSpc>
                <a:spcPct val="100000"/>
              </a:lnSpc>
              <a:spcBef>
                <a:spcPts val="285"/>
              </a:spcBef>
              <a:buSzPct val="75555"/>
              <a:buChar char="•"/>
              <a:tabLst>
                <a:tab pos="540385" algn="l"/>
                <a:tab pos="541020" algn="l"/>
              </a:tabLst>
            </a:pPr>
            <a:r>
              <a:rPr sz="4500" spc="-5" dirty="0">
                <a:latin typeface="Arial"/>
                <a:cs typeface="Arial"/>
              </a:rPr>
              <a:t>More </a:t>
            </a:r>
            <a:r>
              <a:rPr sz="4500" spc="75" dirty="0">
                <a:latin typeface="Arial"/>
                <a:cs typeface="Arial"/>
              </a:rPr>
              <a:t>bits </a:t>
            </a:r>
            <a:r>
              <a:rPr sz="4500" spc="10" dirty="0">
                <a:latin typeface="Arial"/>
                <a:cs typeface="Arial"/>
              </a:rPr>
              <a:t>will </a:t>
            </a:r>
            <a:r>
              <a:rPr sz="4500" spc="15" dirty="0">
                <a:latin typeface="Arial"/>
                <a:cs typeface="Arial"/>
              </a:rPr>
              <a:t>lower the</a:t>
            </a:r>
            <a:r>
              <a:rPr sz="4500" spc="-60" dirty="0">
                <a:latin typeface="Arial"/>
                <a:cs typeface="Arial"/>
              </a:rPr>
              <a:t> </a:t>
            </a:r>
            <a:r>
              <a:rPr sz="4500" spc="-229" dirty="0">
                <a:latin typeface="Arial"/>
                <a:cs typeface="Arial"/>
              </a:rPr>
              <a:t>FPR</a:t>
            </a:r>
            <a:endParaRPr sz="4500" dirty="0">
              <a:latin typeface="Arial"/>
              <a:cs typeface="Arial"/>
            </a:endParaRPr>
          </a:p>
        </p:txBody>
      </p:sp>
      <p:sp>
        <p:nvSpPr>
          <p:cNvPr id="7" name="object 7"/>
          <p:cNvSpPr txBox="1"/>
          <p:nvPr/>
        </p:nvSpPr>
        <p:spPr>
          <a:xfrm>
            <a:off x="1097213" y="4549988"/>
            <a:ext cx="241935" cy="544195"/>
          </a:xfrm>
          <a:prstGeom prst="rect">
            <a:avLst/>
          </a:prstGeom>
        </p:spPr>
        <p:txBody>
          <a:bodyPr vert="horz" wrap="square" lIns="0" tIns="12700" rIns="0" bIns="0" rtlCol="0">
            <a:spAutoFit/>
          </a:bodyPr>
          <a:lstStyle/>
          <a:p>
            <a:pPr marL="12700">
              <a:lnSpc>
                <a:spcPct val="100000"/>
              </a:lnSpc>
              <a:spcBef>
                <a:spcPts val="100"/>
              </a:spcBef>
            </a:pPr>
            <a:r>
              <a:rPr sz="3400" spc="505" dirty="0">
                <a:latin typeface="Arial"/>
                <a:cs typeface="Arial"/>
              </a:rPr>
              <a:t>•</a:t>
            </a:r>
            <a:endParaRPr sz="3400">
              <a:latin typeface="Arial"/>
              <a:cs typeface="Arial"/>
            </a:endParaRPr>
          </a:p>
        </p:txBody>
      </p:sp>
      <p:sp>
        <p:nvSpPr>
          <p:cNvPr id="8" name="object 8"/>
          <p:cNvSpPr txBox="1"/>
          <p:nvPr/>
        </p:nvSpPr>
        <p:spPr>
          <a:xfrm>
            <a:off x="1610287" y="4458368"/>
            <a:ext cx="16207105" cy="1407795"/>
          </a:xfrm>
          <a:prstGeom prst="rect">
            <a:avLst/>
          </a:prstGeom>
        </p:spPr>
        <p:txBody>
          <a:bodyPr vert="horz" wrap="square" lIns="0" tIns="11430" rIns="0" bIns="0" rtlCol="0">
            <a:spAutoFit/>
          </a:bodyPr>
          <a:lstStyle/>
          <a:p>
            <a:pPr marL="12700" marR="5080">
              <a:lnSpc>
                <a:spcPct val="100800"/>
              </a:lnSpc>
              <a:spcBef>
                <a:spcPts val="90"/>
              </a:spcBef>
            </a:pPr>
            <a:r>
              <a:rPr sz="4500" spc="60" dirty="0">
                <a:latin typeface="Arial"/>
                <a:cs typeface="Arial"/>
              </a:rPr>
              <a:t>Number </a:t>
            </a:r>
            <a:r>
              <a:rPr sz="4500" spc="10" dirty="0">
                <a:latin typeface="Arial"/>
                <a:cs typeface="Arial"/>
              </a:rPr>
              <a:t>of </a:t>
            </a:r>
            <a:r>
              <a:rPr sz="4500" spc="-150" dirty="0">
                <a:latin typeface="Arial"/>
                <a:cs typeface="Arial"/>
              </a:rPr>
              <a:t>FPs </a:t>
            </a:r>
            <a:r>
              <a:rPr sz="4500" spc="20" dirty="0">
                <a:latin typeface="Arial"/>
                <a:cs typeface="Arial"/>
              </a:rPr>
              <a:t>we </a:t>
            </a:r>
            <a:r>
              <a:rPr sz="4500" spc="10" dirty="0">
                <a:latin typeface="Arial"/>
                <a:cs typeface="Arial"/>
              </a:rPr>
              <a:t>will </a:t>
            </a:r>
            <a:r>
              <a:rPr sz="4500" spc="50" dirty="0">
                <a:latin typeface="Arial"/>
                <a:cs typeface="Arial"/>
              </a:rPr>
              <a:t>observe </a:t>
            </a:r>
            <a:r>
              <a:rPr sz="4500" spc="45" dirty="0">
                <a:latin typeface="Arial"/>
                <a:cs typeface="Arial"/>
              </a:rPr>
              <a:t>approximately </a:t>
            </a:r>
            <a:r>
              <a:rPr sz="4500" spc="10" dirty="0">
                <a:latin typeface="Arial"/>
                <a:cs typeface="Arial"/>
              </a:rPr>
              <a:t>follow </a:t>
            </a:r>
            <a:r>
              <a:rPr sz="4500" spc="15" dirty="0">
                <a:latin typeface="Arial"/>
                <a:cs typeface="Arial"/>
              </a:rPr>
              <a:t>a </a:t>
            </a:r>
            <a:r>
              <a:rPr sz="4500" spc="45" dirty="0">
                <a:latin typeface="Arial"/>
                <a:cs typeface="Arial"/>
              </a:rPr>
              <a:t>binomial  </a:t>
            </a:r>
            <a:r>
              <a:rPr sz="4500" spc="55" dirty="0">
                <a:latin typeface="Arial"/>
                <a:cs typeface="Arial"/>
              </a:rPr>
              <a:t>distribution </a:t>
            </a:r>
            <a:r>
              <a:rPr sz="4500" spc="15" dirty="0">
                <a:latin typeface="Arial"/>
                <a:cs typeface="Arial"/>
              </a:rPr>
              <a:t>with two</a:t>
            </a:r>
            <a:r>
              <a:rPr sz="4500" spc="-45" dirty="0">
                <a:latin typeface="Arial"/>
                <a:cs typeface="Arial"/>
              </a:rPr>
              <a:t> </a:t>
            </a:r>
            <a:r>
              <a:rPr sz="4500" spc="35" dirty="0">
                <a:latin typeface="Arial"/>
                <a:cs typeface="Arial"/>
              </a:rPr>
              <a:t>parameters:</a:t>
            </a:r>
            <a:endParaRPr sz="4500" dirty="0">
              <a:latin typeface="Arial"/>
              <a:cs typeface="Arial"/>
            </a:endParaRPr>
          </a:p>
        </p:txBody>
      </p:sp>
      <p:sp>
        <p:nvSpPr>
          <p:cNvPr id="9" name="object 9"/>
          <p:cNvSpPr txBox="1"/>
          <p:nvPr/>
        </p:nvSpPr>
        <p:spPr>
          <a:xfrm>
            <a:off x="1463694" y="5759375"/>
            <a:ext cx="241935" cy="1470660"/>
          </a:xfrm>
          <a:prstGeom prst="rect">
            <a:avLst/>
          </a:prstGeom>
        </p:spPr>
        <p:txBody>
          <a:bodyPr vert="horz" wrap="square" lIns="0" tIns="216535" rIns="0" bIns="0" rtlCol="0">
            <a:spAutoFit/>
          </a:bodyPr>
          <a:lstStyle/>
          <a:p>
            <a:pPr marL="12700">
              <a:lnSpc>
                <a:spcPct val="100000"/>
              </a:lnSpc>
              <a:spcBef>
                <a:spcPts val="1705"/>
              </a:spcBef>
            </a:pPr>
            <a:r>
              <a:rPr sz="3400" spc="505" dirty="0">
                <a:latin typeface="Arial"/>
                <a:cs typeface="Arial"/>
              </a:rPr>
              <a:t>•</a:t>
            </a:r>
            <a:endParaRPr sz="3400">
              <a:latin typeface="Arial"/>
              <a:cs typeface="Arial"/>
            </a:endParaRPr>
          </a:p>
          <a:p>
            <a:pPr marL="12700">
              <a:lnSpc>
                <a:spcPct val="100000"/>
              </a:lnSpc>
              <a:spcBef>
                <a:spcPts val="1610"/>
              </a:spcBef>
            </a:pPr>
            <a:r>
              <a:rPr sz="3400" spc="505" dirty="0">
                <a:latin typeface="Arial"/>
                <a:cs typeface="Arial"/>
              </a:rPr>
              <a:t>•</a:t>
            </a:r>
            <a:endParaRPr sz="3400">
              <a:latin typeface="Arial"/>
              <a:cs typeface="Arial"/>
            </a:endParaRPr>
          </a:p>
        </p:txBody>
      </p:sp>
      <p:sp>
        <p:nvSpPr>
          <p:cNvPr id="10" name="object 10"/>
          <p:cNvSpPr txBox="1"/>
          <p:nvPr/>
        </p:nvSpPr>
        <p:spPr>
          <a:xfrm>
            <a:off x="1966297" y="5871937"/>
            <a:ext cx="10779125" cy="1439545"/>
          </a:xfrm>
          <a:prstGeom prst="rect">
            <a:avLst/>
          </a:prstGeom>
        </p:spPr>
        <p:txBody>
          <a:bodyPr vert="horz" wrap="square" lIns="0" tIns="17145" rIns="0" bIns="0" rtlCol="0">
            <a:spAutoFit/>
          </a:bodyPr>
          <a:lstStyle/>
          <a:p>
            <a:pPr marL="12700">
              <a:lnSpc>
                <a:spcPct val="100000"/>
              </a:lnSpc>
              <a:spcBef>
                <a:spcPts val="135"/>
              </a:spcBef>
            </a:pPr>
            <a:r>
              <a:rPr sz="4500" i="1" spc="10" dirty="0">
                <a:latin typeface="Arial"/>
                <a:cs typeface="Arial"/>
              </a:rPr>
              <a:t>n: </a:t>
            </a:r>
            <a:r>
              <a:rPr sz="4500" spc="60" dirty="0">
                <a:latin typeface="Arial"/>
                <a:cs typeface="Arial"/>
              </a:rPr>
              <a:t>number </a:t>
            </a:r>
            <a:r>
              <a:rPr sz="4500" spc="10" dirty="0">
                <a:latin typeface="Arial"/>
                <a:cs typeface="Arial"/>
              </a:rPr>
              <a:t>of </a:t>
            </a:r>
            <a:r>
              <a:rPr sz="4500" spc="15" dirty="0">
                <a:latin typeface="Arial"/>
                <a:cs typeface="Arial"/>
              </a:rPr>
              <a:t>items </a:t>
            </a:r>
            <a:r>
              <a:rPr sz="4500" spc="10" dirty="0">
                <a:latin typeface="Arial"/>
                <a:cs typeface="Arial"/>
              </a:rPr>
              <a:t>to test for</a:t>
            </a:r>
            <a:r>
              <a:rPr sz="4500" spc="-45" dirty="0">
                <a:latin typeface="Arial"/>
                <a:cs typeface="Arial"/>
              </a:rPr>
              <a:t> </a:t>
            </a:r>
            <a:r>
              <a:rPr sz="4500" spc="65" dirty="0">
                <a:latin typeface="Arial"/>
                <a:cs typeface="Arial"/>
              </a:rPr>
              <a:t>membership</a:t>
            </a:r>
            <a:endParaRPr sz="4500" dirty="0">
              <a:latin typeface="Arial"/>
              <a:cs typeface="Arial"/>
            </a:endParaRPr>
          </a:p>
          <a:p>
            <a:pPr marL="12700">
              <a:lnSpc>
                <a:spcPct val="100000"/>
              </a:lnSpc>
              <a:spcBef>
                <a:spcPts val="285"/>
              </a:spcBef>
            </a:pPr>
            <a:r>
              <a:rPr sz="4500" i="1" spc="135" dirty="0">
                <a:latin typeface="Arial"/>
                <a:cs typeface="Arial"/>
              </a:rPr>
              <a:t>p</a:t>
            </a:r>
            <a:r>
              <a:rPr sz="4500" spc="135" dirty="0">
                <a:latin typeface="Arial"/>
                <a:cs typeface="Arial"/>
              </a:rPr>
              <a:t>: </a:t>
            </a:r>
            <a:r>
              <a:rPr sz="4500" spc="70" dirty="0">
                <a:latin typeface="Arial"/>
                <a:cs typeface="Arial"/>
              </a:rPr>
              <a:t>probability </a:t>
            </a:r>
            <a:r>
              <a:rPr sz="4500" spc="10" dirty="0">
                <a:latin typeface="Arial"/>
                <a:cs typeface="Arial"/>
              </a:rPr>
              <a:t>of</a:t>
            </a:r>
            <a:r>
              <a:rPr sz="4500" spc="-180" dirty="0">
                <a:latin typeface="Arial"/>
                <a:cs typeface="Arial"/>
              </a:rPr>
              <a:t> </a:t>
            </a:r>
            <a:r>
              <a:rPr sz="4500" dirty="0">
                <a:latin typeface="Arial"/>
                <a:cs typeface="Arial"/>
              </a:rPr>
              <a:t>failure</a:t>
            </a:r>
          </a:p>
        </p:txBody>
      </p:sp>
      <p:sp>
        <p:nvSpPr>
          <p:cNvPr id="11" name="object 11"/>
          <p:cNvSpPr/>
          <p:nvPr/>
        </p:nvSpPr>
        <p:spPr>
          <a:xfrm>
            <a:off x="8687487" y="6397419"/>
            <a:ext cx="11119766" cy="3991983"/>
          </a:xfrm>
          <a:prstGeom prst="rect">
            <a:avLst/>
          </a:prstGeom>
          <a:blipFill>
            <a:blip r:embed="rId3" cstate="print"/>
            <a:stretch>
              <a:fillRect/>
            </a:stretch>
          </a:blipFill>
        </p:spPr>
        <p:txBody>
          <a:bodyPr wrap="square" lIns="0" tIns="0" rIns="0" bIns="0" rtlCol="0"/>
          <a:lstStyle/>
          <a:p>
            <a:endParaRPr dirty="0"/>
          </a:p>
        </p:txBody>
      </p:sp>
      <p:sp>
        <p:nvSpPr>
          <p:cNvPr id="15" name="object 15"/>
          <p:cNvSpPr txBox="1">
            <a:spLocks noGrp="1"/>
          </p:cNvSpPr>
          <p:nvPr>
            <p:ph type="sldNum" sz="quarter" idx="7"/>
          </p:nvPr>
        </p:nvSpPr>
        <p:spPr>
          <a:prstGeom prst="rect">
            <a:avLst/>
          </a:prstGeom>
        </p:spPr>
        <p:txBody>
          <a:bodyPr vert="horz" wrap="square" lIns="0" tIns="0" rIns="0" bIns="0" rtlCol="0">
            <a:spAutoFit/>
          </a:bodyPr>
          <a:lstStyle/>
          <a:p>
            <a:pPr marL="38100">
              <a:lnSpc>
                <a:spcPts val="2014"/>
              </a:lnSpc>
            </a:pPr>
            <a:fld id="{81D60167-4931-47E6-BA6A-407CBD079E47}" type="slidenum">
              <a:rPr spc="15" dirty="0"/>
              <a:t>12</a:t>
            </a:fld>
            <a:endParaRPr spc="15" dirty="0"/>
          </a:p>
        </p:txBody>
      </p:sp>
      <mc:AlternateContent xmlns:mc="http://schemas.openxmlformats.org/markup-compatibility/2006" xmlns:a14="http://schemas.microsoft.com/office/drawing/2010/main">
        <mc:Choice Requires="a14">
          <p:sp>
            <p:nvSpPr>
              <p:cNvPr id="45" name="object 6">
                <a:extLst>
                  <a:ext uri="{FF2B5EF4-FFF2-40B4-BE49-F238E27FC236}">
                    <a16:creationId xmlns:a16="http://schemas.microsoft.com/office/drawing/2014/main" id="{D2EF4C80-B9F3-EC4C-9032-CF49975C6E27}"/>
                  </a:ext>
                </a:extLst>
              </p:cNvPr>
              <p:cNvSpPr txBox="1"/>
              <p:nvPr/>
            </p:nvSpPr>
            <p:spPr>
              <a:xfrm>
                <a:off x="1060450" y="7602887"/>
                <a:ext cx="7737469" cy="2919645"/>
              </a:xfrm>
              <a:prstGeom prst="rect">
                <a:avLst/>
              </a:prstGeom>
            </p:spPr>
            <p:txBody>
              <a:bodyPr vert="horz" wrap="square" lIns="0" tIns="15875" rIns="0" bIns="0" rtlCol="0">
                <a:spAutoFit/>
              </a:bodyPr>
              <a:lstStyle/>
              <a:p>
                <a:pPr marL="12700" marR="5080">
                  <a:lnSpc>
                    <a:spcPct val="100200"/>
                  </a:lnSpc>
                  <a:spcBef>
                    <a:spcPts val="125"/>
                  </a:spcBef>
                </a:pPr>
                <a:r>
                  <a:rPr lang="en" sz="4250" spc="10" dirty="0">
                    <a:latin typeface="Arial"/>
                    <a:cs typeface="Arial"/>
                  </a:rPr>
                  <a:t>If </a:t>
                </a:r>
                <a:r>
                  <a:rPr lang="en" sz="4250" b="1" spc="20" dirty="0">
                    <a:latin typeface="Arial"/>
                    <a:cs typeface="Arial"/>
                  </a:rPr>
                  <a:t>FPR = </a:t>
                </a:r>
                <a14:m>
                  <m:oMath xmlns:m="http://schemas.openxmlformats.org/officeDocument/2006/math">
                    <m:f>
                      <m:fPr>
                        <m:ctrlPr>
                          <a:rPr lang="ar-AE" altLang="zh-CN" sz="4250" i="1" spc="15" dirty="0" smtClean="0">
                            <a:latin typeface="Cambria Math" panose="02040503050406030204" pitchFamily="18" charset="0"/>
                            <a:cs typeface="Arial"/>
                          </a:rPr>
                        </m:ctrlPr>
                      </m:fPr>
                      <m:num>
                        <m:r>
                          <a:rPr lang="ar-AE" altLang="zh-CN" sz="4250" b="0" i="1" spc="15" dirty="0" smtClean="0">
                            <a:latin typeface="Cambria Math" panose="02040503050406030204" pitchFamily="18" charset="0"/>
                            <a:cs typeface="Arial"/>
                          </a:rPr>
                          <m:t>1</m:t>
                        </m:r>
                      </m:num>
                      <m:den>
                        <m:r>
                          <a:rPr lang="ar-AE" altLang="zh-CN" sz="4250" b="0" i="1" spc="15" dirty="0">
                            <a:latin typeface="Cambria Math" panose="02040503050406030204" pitchFamily="18" charset="0"/>
                            <a:cs typeface="Arial"/>
                          </a:rPr>
                          <m:t>𝑚</m:t>
                        </m:r>
                        <m:r>
                          <a:rPr lang="zh-CN" altLang="en-US" sz="4250" b="0" i="1" spc="15" dirty="0" smtClean="0">
                            <a:latin typeface="Cambria Math" panose="02040503050406030204" pitchFamily="18" charset="0"/>
                            <a:cs typeface="Arial"/>
                          </a:rPr>
                          <m:t> </m:t>
                        </m:r>
                        <m:r>
                          <a:rPr lang="en-US" altLang="zh-CN" sz="4250" b="0" i="1" spc="15" dirty="0" smtClean="0">
                            <a:latin typeface="Cambria Math" panose="02040503050406030204" pitchFamily="18" charset="0"/>
                            <a:cs typeface="Arial"/>
                          </a:rPr>
                          <m:t>−</m:t>
                        </m:r>
                        <m:r>
                          <a:rPr lang="zh-CN" altLang="en-US" sz="4250" b="0" i="1" spc="15" dirty="0" smtClean="0">
                            <a:latin typeface="Cambria Math" panose="02040503050406030204" pitchFamily="18" charset="0"/>
                            <a:cs typeface="Arial"/>
                          </a:rPr>
                          <m:t> </m:t>
                        </m:r>
                        <m:r>
                          <a:rPr lang="en-US" altLang="zh-CN" sz="4250" b="0" i="1" spc="15" dirty="0">
                            <a:latin typeface="Cambria Math" panose="02040503050406030204" pitchFamily="18" charset="0"/>
                            <a:cs typeface="Arial"/>
                          </a:rPr>
                          <m:t>𝑛</m:t>
                        </m:r>
                      </m:den>
                    </m:f>
                  </m:oMath>
                </a14:m>
                <a:r>
                  <a:rPr lang="ar-AE" sz="4250" spc="15" dirty="0">
                    <a:latin typeface="Arial"/>
                    <a:cs typeface="Arial"/>
                  </a:rPr>
                  <a:t>, </a:t>
                </a:r>
                <a:r>
                  <a:rPr lang="en" sz="4250" spc="15" dirty="0">
                    <a:latin typeface="Arial"/>
                    <a:cs typeface="Arial"/>
                  </a:rPr>
                  <a:t>then </a:t>
                </a:r>
                <a:r>
                  <a:rPr lang="en" sz="4250" spc="20" dirty="0">
                    <a:latin typeface="Arial"/>
                    <a:cs typeface="Arial"/>
                  </a:rPr>
                  <a:t>we </a:t>
                </a:r>
                <a:r>
                  <a:rPr lang="en" sz="4250" spc="95" dirty="0">
                    <a:latin typeface="Arial"/>
                    <a:cs typeface="Arial"/>
                  </a:rPr>
                  <a:t>expect </a:t>
                </a:r>
                <a:r>
                  <a:rPr lang="en" sz="4250" spc="20" dirty="0">
                    <a:latin typeface="Arial"/>
                    <a:cs typeface="Arial"/>
                  </a:rPr>
                  <a:t>1  </a:t>
                </a:r>
                <a:r>
                  <a:rPr lang="en" sz="4250" spc="35" dirty="0">
                    <a:latin typeface="Arial"/>
                    <a:cs typeface="Arial"/>
                  </a:rPr>
                  <a:t>transaction </a:t>
                </a:r>
                <a:r>
                  <a:rPr lang="en" sz="4250" spc="-5" dirty="0">
                    <a:latin typeface="Arial"/>
                    <a:cs typeface="Arial"/>
                  </a:rPr>
                  <a:t>from </a:t>
                </a:r>
                <a:r>
                  <a:rPr lang="en" sz="4250" spc="55" dirty="0">
                    <a:latin typeface="Arial"/>
                    <a:cs typeface="Arial"/>
                  </a:rPr>
                  <a:t>mempool </a:t>
                </a:r>
                <a:r>
                  <a:rPr lang="en" sz="4250" spc="15" dirty="0">
                    <a:latin typeface="Arial"/>
                    <a:cs typeface="Arial"/>
                  </a:rPr>
                  <a:t>to  </a:t>
                </a:r>
                <a:r>
                  <a:rPr lang="en" sz="4250" spc="10" dirty="0">
                    <a:latin typeface="Arial"/>
                    <a:cs typeface="Arial"/>
                  </a:rPr>
                  <a:t>falsely </a:t>
                </a:r>
                <a:r>
                  <a:rPr lang="en" sz="4250" spc="95" dirty="0">
                    <a:latin typeface="Arial"/>
                    <a:cs typeface="Arial"/>
                  </a:rPr>
                  <a:t>appear </a:t>
                </a:r>
                <a:r>
                  <a:rPr lang="en" sz="4250" spc="15" dirty="0">
                    <a:latin typeface="Arial"/>
                    <a:cs typeface="Arial"/>
                  </a:rPr>
                  <a:t>to </a:t>
                </a:r>
                <a:r>
                  <a:rPr lang="en" sz="4250" spc="135" dirty="0">
                    <a:latin typeface="Arial"/>
                    <a:cs typeface="Arial"/>
                  </a:rPr>
                  <a:t>be </a:t>
                </a:r>
                <a:r>
                  <a:rPr lang="en" sz="4250" spc="10" dirty="0">
                    <a:latin typeface="Arial"/>
                    <a:cs typeface="Arial"/>
                  </a:rPr>
                  <a:t>in </a:t>
                </a:r>
                <a:r>
                  <a:rPr lang="en" sz="4250" spc="15" dirty="0">
                    <a:latin typeface="Arial"/>
                    <a:cs typeface="Arial"/>
                  </a:rPr>
                  <a:t>the</a:t>
                </a:r>
                <a:r>
                  <a:rPr lang="en" sz="4250" spc="-225" dirty="0">
                    <a:latin typeface="Arial"/>
                    <a:cs typeface="Arial"/>
                  </a:rPr>
                  <a:t> </a:t>
                </a:r>
                <a:r>
                  <a:rPr lang="en" sz="4250" spc="110" dirty="0">
                    <a:latin typeface="Arial"/>
                    <a:cs typeface="Arial"/>
                  </a:rPr>
                  <a:t>m</a:t>
                </a:r>
                <a:r>
                  <a:rPr lang="zh-CN" altLang="en-US" sz="4250" spc="110" dirty="0">
                    <a:latin typeface="Arial"/>
                    <a:cs typeface="Arial"/>
                  </a:rPr>
                  <a:t> </a:t>
                </a:r>
                <a:r>
                  <a:rPr lang="en-US" altLang="zh-CN" sz="4250" spc="110" dirty="0">
                    <a:latin typeface="Arial"/>
                    <a:cs typeface="Arial"/>
                  </a:rPr>
                  <a:t>–</a:t>
                </a:r>
                <a:r>
                  <a:rPr lang="zh-CN" altLang="en-US" sz="4250" spc="110" dirty="0">
                    <a:latin typeface="Arial"/>
                    <a:cs typeface="Arial"/>
                  </a:rPr>
                  <a:t> </a:t>
                </a:r>
                <a:r>
                  <a:rPr lang="en-US" altLang="zh-CN" sz="4250" spc="110" dirty="0">
                    <a:latin typeface="Arial"/>
                    <a:cs typeface="Arial"/>
                  </a:rPr>
                  <a:t>n</a:t>
                </a:r>
                <a:r>
                  <a:rPr lang="zh-CN" altLang="en-US" sz="4250" spc="110" dirty="0">
                    <a:latin typeface="Arial"/>
                    <a:cs typeface="Arial"/>
                  </a:rPr>
                  <a:t> </a:t>
                </a:r>
                <a:r>
                  <a:rPr lang="en-US" altLang="zh-CN" sz="4250" spc="110" dirty="0" err="1">
                    <a:latin typeface="Arial"/>
                    <a:cs typeface="Arial"/>
                  </a:rPr>
                  <a:t>txs</a:t>
                </a:r>
                <a:endParaRPr sz="4250" dirty="0">
                  <a:latin typeface="Arial"/>
                  <a:cs typeface="Arial"/>
                </a:endParaRPr>
              </a:p>
            </p:txBody>
          </p:sp>
        </mc:Choice>
        <mc:Fallback xmlns="">
          <p:sp>
            <p:nvSpPr>
              <p:cNvPr id="45" name="object 6">
                <a:extLst>
                  <a:ext uri="{FF2B5EF4-FFF2-40B4-BE49-F238E27FC236}">
                    <a16:creationId xmlns:a16="http://schemas.microsoft.com/office/drawing/2014/main" id="{D2EF4C80-B9F3-EC4C-9032-CF49975C6E27}"/>
                  </a:ext>
                </a:extLst>
              </p:cNvPr>
              <p:cNvSpPr txBox="1">
                <a:spLocks noRot="1" noChangeAspect="1" noMove="1" noResize="1" noEditPoints="1" noAdjustHandles="1" noChangeArrowheads="1" noChangeShapeType="1" noTextEdit="1"/>
              </p:cNvSpPr>
              <p:nvPr/>
            </p:nvSpPr>
            <p:spPr>
              <a:xfrm>
                <a:off x="1060450" y="7602887"/>
                <a:ext cx="7737469" cy="2919645"/>
              </a:xfrm>
              <a:prstGeom prst="rect">
                <a:avLst/>
              </a:prstGeom>
              <a:blipFill>
                <a:blip r:embed="rId4"/>
                <a:stretch>
                  <a:fillRect l="-4269" t="-433" r="-5747" b="-9524"/>
                </a:stretch>
              </a:blipFill>
            </p:spPr>
            <p:txBody>
              <a:bodyPr/>
              <a:lstStyle/>
              <a:p>
                <a:r>
                  <a:rPr lang="zh-CN" altLang="en-US">
                    <a:noFill/>
                  </a:rPr>
                  <a:t> </a:t>
                </a:r>
              </a:p>
            </p:txBody>
          </p:sp>
        </mc:Fallback>
      </mc:AlternateContent>
      <p:pic>
        <p:nvPicPr>
          <p:cNvPr id="46" name="图片 45">
            <a:extLst>
              <a:ext uri="{FF2B5EF4-FFF2-40B4-BE49-F238E27FC236}">
                <a16:creationId xmlns:a16="http://schemas.microsoft.com/office/drawing/2014/main" id="{6B0AB5D4-A1E9-9B43-836B-89E61BB43EC6}"/>
              </a:ext>
            </a:extLst>
          </p:cNvPr>
          <p:cNvPicPr>
            <a:picLocks noChangeAspect="1"/>
          </p:cNvPicPr>
          <p:nvPr/>
        </p:nvPicPr>
        <p:blipFill>
          <a:blip r:embed="rId5"/>
          <a:stretch>
            <a:fillRect/>
          </a:stretch>
        </p:blipFill>
        <p:spPr>
          <a:xfrm>
            <a:off x="18366414" y="73600"/>
            <a:ext cx="1390266" cy="1387949"/>
          </a:xfrm>
          <a:prstGeom prst="rect">
            <a:avLst/>
          </a:prstGeom>
        </p:spPr>
      </p:pic>
      <p:sp>
        <p:nvSpPr>
          <p:cNvPr id="47" name="object 20">
            <a:extLst>
              <a:ext uri="{FF2B5EF4-FFF2-40B4-BE49-F238E27FC236}">
                <a16:creationId xmlns:a16="http://schemas.microsoft.com/office/drawing/2014/main" id="{21B25136-26EC-7F4E-A790-6C4B32DCCBC6}"/>
              </a:ext>
            </a:extLst>
          </p:cNvPr>
          <p:cNvSpPr txBox="1"/>
          <p:nvPr/>
        </p:nvSpPr>
        <p:spPr>
          <a:xfrm>
            <a:off x="14684662" y="10815939"/>
            <a:ext cx="5867400" cy="302903"/>
          </a:xfrm>
          <a:prstGeom prst="rect">
            <a:avLst/>
          </a:prstGeom>
        </p:spPr>
        <p:txBody>
          <a:bodyPr vert="horz" wrap="square" lIns="0" tIns="0" rIns="0" bIns="0" rtlCol="0">
            <a:spAutoFit/>
          </a:bodyPr>
          <a:lstStyle/>
          <a:p>
            <a:pPr marL="12700">
              <a:lnSpc>
                <a:spcPts val="2275"/>
              </a:lnSpc>
            </a:pPr>
            <a:r>
              <a:rPr lang="en-US" altLang="zh-CN" sz="2800" spc="-10" dirty="0">
                <a:solidFill>
                  <a:srgbClr val="A9A9A9"/>
                </a:solidFill>
                <a:latin typeface="Arial"/>
                <a:cs typeface="Arial"/>
              </a:rPr>
              <a:t>F</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D</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A</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V</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E</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R</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S</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T</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Y</a:t>
            </a:r>
            <a:r>
              <a:rPr lang="zh-CN" altLang="en-US" sz="2800" spc="-10" dirty="0">
                <a:solidFill>
                  <a:srgbClr val="A9A9A9"/>
                </a:solidFill>
                <a:latin typeface="Arial"/>
                <a:cs typeface="Arial"/>
              </a:rPr>
              <a:t> </a:t>
            </a:r>
            <a:endParaRPr sz="2800" dirty="0">
              <a:latin typeface="Arial"/>
              <a:cs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7904"/>
            <a:ext cx="20104100" cy="1423035"/>
          </a:xfrm>
          <a:custGeom>
            <a:avLst/>
            <a:gdLst/>
            <a:ahLst/>
            <a:cxnLst/>
            <a:rect l="l" t="t" r="r" b="b"/>
            <a:pathLst>
              <a:path w="20104100" h="1423035">
                <a:moveTo>
                  <a:pt x="0" y="1422564"/>
                </a:moveTo>
                <a:lnTo>
                  <a:pt x="0" y="0"/>
                </a:lnTo>
                <a:lnTo>
                  <a:pt x="20104099" y="0"/>
                </a:lnTo>
                <a:lnTo>
                  <a:pt x="20104099" y="1422564"/>
                </a:lnTo>
                <a:lnTo>
                  <a:pt x="0" y="1422564"/>
                </a:lnTo>
                <a:close/>
              </a:path>
            </a:pathLst>
          </a:custGeom>
          <a:solidFill>
            <a:srgbClr val="DCDEE0"/>
          </a:solidFill>
        </p:spPr>
        <p:txBody>
          <a:bodyPr wrap="square" lIns="0" tIns="0" rIns="0" bIns="0" rtlCol="0"/>
          <a:lstStyle/>
          <a:p>
            <a:endParaRPr/>
          </a:p>
        </p:txBody>
      </p:sp>
      <p:sp>
        <p:nvSpPr>
          <p:cNvPr id="3" name="object 3"/>
          <p:cNvSpPr txBox="1">
            <a:spLocks noGrp="1"/>
          </p:cNvSpPr>
          <p:nvPr>
            <p:ph type="title"/>
          </p:nvPr>
        </p:nvSpPr>
        <p:spPr>
          <a:xfrm>
            <a:off x="2929618" y="154833"/>
            <a:ext cx="14250035" cy="1156335"/>
          </a:xfrm>
          <a:prstGeom prst="rect">
            <a:avLst/>
          </a:prstGeom>
        </p:spPr>
        <p:txBody>
          <a:bodyPr vert="horz" wrap="square" lIns="0" tIns="15240" rIns="0" bIns="0" rtlCol="0">
            <a:spAutoFit/>
          </a:bodyPr>
          <a:lstStyle/>
          <a:p>
            <a:pPr marL="12700">
              <a:lnSpc>
                <a:spcPct val="100000"/>
              </a:lnSpc>
              <a:spcBef>
                <a:spcPts val="120"/>
              </a:spcBef>
            </a:pPr>
            <a:r>
              <a:rPr spc="5" dirty="0"/>
              <a:t>Invertible Bloom Lookup</a:t>
            </a:r>
            <a:r>
              <a:rPr spc="-25" dirty="0"/>
              <a:t> </a:t>
            </a:r>
            <a:r>
              <a:rPr spc="-85" dirty="0"/>
              <a:t>Tables</a:t>
            </a:r>
          </a:p>
        </p:txBody>
      </p:sp>
      <p:sp>
        <p:nvSpPr>
          <p:cNvPr id="4" name="object 4"/>
          <p:cNvSpPr txBox="1"/>
          <p:nvPr/>
        </p:nvSpPr>
        <p:spPr>
          <a:xfrm>
            <a:off x="1097213" y="1793527"/>
            <a:ext cx="222250" cy="497205"/>
          </a:xfrm>
          <a:prstGeom prst="rect">
            <a:avLst/>
          </a:prstGeom>
        </p:spPr>
        <p:txBody>
          <a:bodyPr vert="horz" wrap="square" lIns="0" tIns="11430" rIns="0" bIns="0" rtlCol="0">
            <a:spAutoFit/>
          </a:bodyPr>
          <a:lstStyle/>
          <a:p>
            <a:pPr marL="12700">
              <a:lnSpc>
                <a:spcPct val="100000"/>
              </a:lnSpc>
              <a:spcBef>
                <a:spcPts val="90"/>
              </a:spcBef>
            </a:pPr>
            <a:r>
              <a:rPr sz="3100" spc="459" dirty="0">
                <a:latin typeface="Arial"/>
                <a:cs typeface="Arial"/>
              </a:rPr>
              <a:t>•</a:t>
            </a:r>
            <a:endParaRPr sz="3100" dirty="0">
              <a:latin typeface="Arial"/>
              <a:cs typeface="Arial"/>
            </a:endParaRPr>
          </a:p>
        </p:txBody>
      </p:sp>
      <p:sp>
        <p:nvSpPr>
          <p:cNvPr id="5" name="object 5"/>
          <p:cNvSpPr txBox="1"/>
          <p:nvPr/>
        </p:nvSpPr>
        <p:spPr>
          <a:xfrm>
            <a:off x="1343593" y="1793527"/>
            <a:ext cx="13651865" cy="1344930"/>
          </a:xfrm>
          <a:prstGeom prst="rect">
            <a:avLst/>
          </a:prstGeom>
        </p:spPr>
        <p:txBody>
          <a:bodyPr vert="horz" wrap="square" lIns="0" tIns="46990" rIns="0" bIns="0" rtlCol="0">
            <a:spAutoFit/>
          </a:bodyPr>
          <a:lstStyle/>
          <a:p>
            <a:pPr marL="121285">
              <a:lnSpc>
                <a:spcPct val="100000"/>
              </a:lnSpc>
              <a:spcBef>
                <a:spcPts val="370"/>
              </a:spcBef>
            </a:pPr>
            <a:r>
              <a:rPr sz="4100" spc="-204" dirty="0">
                <a:latin typeface="Arial"/>
                <a:cs typeface="Arial"/>
              </a:rPr>
              <a:t>IBLTs </a:t>
            </a:r>
            <a:r>
              <a:rPr sz="4100" spc="-15" dirty="0">
                <a:latin typeface="Arial"/>
                <a:cs typeface="Arial"/>
              </a:rPr>
              <a:t>are </a:t>
            </a:r>
            <a:r>
              <a:rPr sz="4100" spc="10" dirty="0">
                <a:latin typeface="Arial"/>
                <a:cs typeface="Arial"/>
              </a:rPr>
              <a:t>a </a:t>
            </a:r>
            <a:r>
              <a:rPr sz="4100" spc="25" dirty="0">
                <a:latin typeface="Arial"/>
                <a:cs typeface="Arial"/>
              </a:rPr>
              <a:t>generalization </a:t>
            </a:r>
            <a:r>
              <a:rPr sz="4100" spc="5" dirty="0">
                <a:latin typeface="Arial"/>
                <a:cs typeface="Arial"/>
              </a:rPr>
              <a:t>of </a:t>
            </a:r>
            <a:r>
              <a:rPr sz="4100" spc="10" dirty="0">
                <a:latin typeface="Arial"/>
                <a:cs typeface="Arial"/>
              </a:rPr>
              <a:t>Bloom</a:t>
            </a:r>
            <a:r>
              <a:rPr sz="4100" spc="200" dirty="0">
                <a:latin typeface="Arial"/>
                <a:cs typeface="Arial"/>
              </a:rPr>
              <a:t> </a:t>
            </a:r>
            <a:r>
              <a:rPr sz="4100" spc="-25" dirty="0">
                <a:latin typeface="Arial"/>
                <a:cs typeface="Arial"/>
              </a:rPr>
              <a:t>Filters</a:t>
            </a:r>
            <a:endParaRPr sz="4100" dirty="0">
              <a:latin typeface="Arial"/>
              <a:cs typeface="Arial"/>
            </a:endParaRPr>
          </a:p>
          <a:p>
            <a:pPr marL="488315" indent="-450850">
              <a:lnSpc>
                <a:spcPct val="100000"/>
              </a:lnSpc>
              <a:spcBef>
                <a:spcPts val="270"/>
              </a:spcBef>
              <a:buSzPct val="75609"/>
              <a:buChar char="•"/>
              <a:tabLst>
                <a:tab pos="487680" algn="l"/>
                <a:tab pos="488950" algn="l"/>
              </a:tabLst>
            </a:pPr>
            <a:r>
              <a:rPr sz="4100" spc="40" dirty="0">
                <a:latin typeface="Arial"/>
                <a:cs typeface="Arial"/>
              </a:rPr>
              <a:t>Instead </a:t>
            </a:r>
            <a:r>
              <a:rPr sz="4100" spc="5" dirty="0">
                <a:latin typeface="Arial"/>
                <a:cs typeface="Arial"/>
              </a:rPr>
              <a:t>of </a:t>
            </a:r>
            <a:r>
              <a:rPr sz="4100" spc="10" dirty="0">
                <a:latin typeface="Arial"/>
                <a:cs typeface="Arial"/>
              </a:rPr>
              <a:t>a </a:t>
            </a:r>
            <a:r>
              <a:rPr sz="4100" spc="60" dirty="0">
                <a:latin typeface="Arial"/>
                <a:cs typeface="Arial"/>
              </a:rPr>
              <a:t>bit, </a:t>
            </a:r>
            <a:r>
              <a:rPr sz="4100" spc="50" dirty="0">
                <a:latin typeface="Arial"/>
                <a:cs typeface="Arial"/>
              </a:rPr>
              <a:t>cells </a:t>
            </a:r>
            <a:r>
              <a:rPr sz="4100" spc="70" dirty="0">
                <a:latin typeface="Arial"/>
                <a:cs typeface="Arial"/>
              </a:rPr>
              <a:t>include </a:t>
            </a:r>
            <a:r>
              <a:rPr sz="4100" spc="10" dirty="0">
                <a:latin typeface="Arial"/>
                <a:cs typeface="Arial"/>
              </a:rPr>
              <a:t>a </a:t>
            </a:r>
            <a:r>
              <a:rPr sz="4100" spc="55" dirty="0">
                <a:latin typeface="Arial"/>
                <a:cs typeface="Arial"/>
              </a:rPr>
              <a:t>count </a:t>
            </a:r>
            <a:r>
              <a:rPr sz="4100" spc="85" dirty="0">
                <a:latin typeface="Arial"/>
                <a:cs typeface="Arial"/>
              </a:rPr>
              <a:t>and </a:t>
            </a:r>
            <a:r>
              <a:rPr sz="4100" spc="45" dirty="0">
                <a:latin typeface="Arial"/>
                <a:cs typeface="Arial"/>
              </a:rPr>
              <a:t>actual</a:t>
            </a:r>
            <a:r>
              <a:rPr sz="4100" spc="-275" dirty="0">
                <a:latin typeface="Arial"/>
                <a:cs typeface="Arial"/>
              </a:rPr>
              <a:t> </a:t>
            </a:r>
            <a:r>
              <a:rPr sz="4100" spc="40" dirty="0">
                <a:latin typeface="Arial"/>
                <a:cs typeface="Arial"/>
              </a:rPr>
              <a:t>content</a:t>
            </a:r>
            <a:endParaRPr sz="4100" dirty="0">
              <a:latin typeface="Arial"/>
              <a:cs typeface="Arial"/>
            </a:endParaRPr>
          </a:p>
        </p:txBody>
      </p:sp>
      <p:sp>
        <p:nvSpPr>
          <p:cNvPr id="169" name="object 169"/>
          <p:cNvSpPr txBox="1">
            <a:spLocks noGrp="1"/>
          </p:cNvSpPr>
          <p:nvPr>
            <p:ph type="sldNum" sz="quarter" idx="7"/>
          </p:nvPr>
        </p:nvSpPr>
        <p:spPr>
          <a:prstGeom prst="rect">
            <a:avLst/>
          </a:prstGeom>
        </p:spPr>
        <p:txBody>
          <a:bodyPr vert="horz" wrap="square" lIns="0" tIns="0" rIns="0" bIns="0" rtlCol="0">
            <a:spAutoFit/>
          </a:bodyPr>
          <a:lstStyle/>
          <a:p>
            <a:pPr marL="38100">
              <a:lnSpc>
                <a:spcPts val="2014"/>
              </a:lnSpc>
            </a:pPr>
            <a:fld id="{81D60167-4931-47E6-BA6A-407CBD079E47}" type="slidenum">
              <a:rPr spc="15" dirty="0"/>
              <a:t>13</a:t>
            </a:fld>
            <a:endParaRPr spc="15" dirty="0"/>
          </a:p>
        </p:txBody>
      </p:sp>
      <p:graphicFrame>
        <p:nvGraphicFramePr>
          <p:cNvPr id="205" name="表格 204">
            <a:extLst>
              <a:ext uri="{FF2B5EF4-FFF2-40B4-BE49-F238E27FC236}">
                <a16:creationId xmlns:a16="http://schemas.microsoft.com/office/drawing/2014/main" id="{34156C6E-0D3B-F141-8D3B-EA0F1E39BCFB}"/>
              </a:ext>
            </a:extLst>
          </p:cNvPr>
          <p:cNvGraphicFramePr>
            <a:graphicFrameLocks noGrp="1"/>
          </p:cNvGraphicFramePr>
          <p:nvPr>
            <p:extLst>
              <p:ext uri="{D42A27DB-BD31-4B8C-83A1-F6EECF244321}">
                <p14:modId xmlns:p14="http://schemas.microsoft.com/office/powerpoint/2010/main" val="3357105985"/>
              </p:ext>
            </p:extLst>
          </p:nvPr>
        </p:nvGraphicFramePr>
        <p:xfrm>
          <a:off x="1097213" y="5121275"/>
          <a:ext cx="17941406" cy="4960678"/>
        </p:xfrm>
        <a:graphic>
          <a:graphicData uri="http://schemas.openxmlformats.org/drawingml/2006/table">
            <a:tbl>
              <a:tblPr firstRow="1" bandRow="1">
                <a:tableStyleId>{5C22544A-7EE6-4342-B048-85BDC9FD1C3A}</a:tableStyleId>
              </a:tblPr>
              <a:tblGrid>
                <a:gridCol w="3582302">
                  <a:extLst>
                    <a:ext uri="{9D8B030D-6E8A-4147-A177-3AD203B41FA5}">
                      <a16:colId xmlns:a16="http://schemas.microsoft.com/office/drawing/2014/main" val="817724326"/>
                    </a:ext>
                  </a:extLst>
                </a:gridCol>
                <a:gridCol w="3582302">
                  <a:extLst>
                    <a:ext uri="{9D8B030D-6E8A-4147-A177-3AD203B41FA5}">
                      <a16:colId xmlns:a16="http://schemas.microsoft.com/office/drawing/2014/main" val="2557634201"/>
                    </a:ext>
                  </a:extLst>
                </a:gridCol>
                <a:gridCol w="3612198">
                  <a:extLst>
                    <a:ext uri="{9D8B030D-6E8A-4147-A177-3AD203B41FA5}">
                      <a16:colId xmlns:a16="http://schemas.microsoft.com/office/drawing/2014/main" val="2550846503"/>
                    </a:ext>
                  </a:extLst>
                </a:gridCol>
                <a:gridCol w="3582302">
                  <a:extLst>
                    <a:ext uri="{9D8B030D-6E8A-4147-A177-3AD203B41FA5}">
                      <a16:colId xmlns:a16="http://schemas.microsoft.com/office/drawing/2014/main" val="3431055551"/>
                    </a:ext>
                  </a:extLst>
                </a:gridCol>
                <a:gridCol w="3582302">
                  <a:extLst>
                    <a:ext uri="{9D8B030D-6E8A-4147-A177-3AD203B41FA5}">
                      <a16:colId xmlns:a16="http://schemas.microsoft.com/office/drawing/2014/main" val="1993279702"/>
                    </a:ext>
                  </a:extLst>
                </a:gridCol>
              </a:tblGrid>
              <a:tr h="814014">
                <a:tc>
                  <a:txBody>
                    <a:bodyPr/>
                    <a:lstStyle/>
                    <a:p>
                      <a:pPr algn="ctr">
                        <a:lnSpc>
                          <a:spcPct val="150000"/>
                        </a:lnSpc>
                        <a:spcAft>
                          <a:spcPts val="0"/>
                        </a:spcAft>
                      </a:pPr>
                      <a:r>
                        <a:rPr lang="en-US" sz="4000" kern="100" dirty="0">
                          <a:effectLst/>
                          <a:latin typeface="Arial" panose="020B0604020202020204" pitchFamily="34" charset="0"/>
                          <a:ea typeface="DengXian" panose="02010600030101010101" pitchFamily="2" charset="-122"/>
                          <a:cs typeface="Arial" panose="020B0604020202020204" pitchFamily="34" charset="0"/>
                        </a:rPr>
                        <a:t>row</a:t>
                      </a:r>
                      <a:endParaRPr lang="zh-CN" sz="4000" kern="1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lnSpc>
                          <a:spcPct val="150000"/>
                        </a:lnSpc>
                        <a:spcAft>
                          <a:spcPts val="0"/>
                        </a:spcAft>
                      </a:pPr>
                      <a:r>
                        <a:rPr lang="en-US" sz="4000" kern="100" dirty="0">
                          <a:effectLst/>
                          <a:latin typeface="Arial" panose="020B0604020202020204" pitchFamily="34" charset="0"/>
                          <a:ea typeface="DengXian" panose="02010600030101010101" pitchFamily="2" charset="-122"/>
                          <a:cs typeface="Arial" panose="020B0604020202020204" pitchFamily="34" charset="0"/>
                        </a:rPr>
                        <a:t>count</a:t>
                      </a:r>
                      <a:endParaRPr lang="zh-CN" sz="4000" kern="1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lnSpc>
                          <a:spcPct val="150000"/>
                        </a:lnSpc>
                        <a:spcAft>
                          <a:spcPts val="0"/>
                        </a:spcAft>
                      </a:pPr>
                      <a:r>
                        <a:rPr lang="en-US" sz="4000" kern="100" dirty="0" err="1">
                          <a:effectLst/>
                          <a:latin typeface="Arial" panose="020B0604020202020204" pitchFamily="34" charset="0"/>
                          <a:ea typeface="DengXian" panose="02010600030101010101" pitchFamily="2" charset="-122"/>
                          <a:cs typeface="Arial" panose="020B0604020202020204" pitchFamily="34" charset="0"/>
                        </a:rPr>
                        <a:t>keySum</a:t>
                      </a:r>
                      <a:endParaRPr lang="zh-CN" sz="4000" kern="1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lnSpc>
                          <a:spcPct val="150000"/>
                        </a:lnSpc>
                        <a:spcAft>
                          <a:spcPts val="0"/>
                        </a:spcAft>
                      </a:pPr>
                      <a:r>
                        <a:rPr lang="en-US" sz="4000" kern="100" dirty="0">
                          <a:effectLst/>
                          <a:latin typeface="Arial" panose="020B0604020202020204" pitchFamily="34" charset="0"/>
                          <a:ea typeface="DengXian" panose="02010600030101010101" pitchFamily="2" charset="-122"/>
                          <a:cs typeface="Arial" panose="020B0604020202020204" pitchFamily="34" charset="0"/>
                        </a:rPr>
                        <a:t>value</a:t>
                      </a:r>
                      <a:endParaRPr lang="zh-CN" sz="4000" kern="1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lnSpc>
                          <a:spcPct val="150000"/>
                        </a:lnSpc>
                        <a:spcAft>
                          <a:spcPts val="0"/>
                        </a:spcAft>
                      </a:pPr>
                      <a:r>
                        <a:rPr lang="en-US" altLang="zh-CN" sz="4000" kern="100" dirty="0" err="1">
                          <a:effectLst/>
                          <a:latin typeface="Arial" panose="020B0604020202020204" pitchFamily="34" charset="0"/>
                          <a:ea typeface="DengXian" panose="02010600030101010101" pitchFamily="2" charset="-122"/>
                          <a:cs typeface="Arial" panose="020B0604020202020204" pitchFamily="34" charset="0"/>
                        </a:rPr>
                        <a:t>checkSum</a:t>
                      </a:r>
                      <a:endParaRPr lang="zh-CN" sz="4000" kern="1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192249732"/>
                  </a:ext>
                </a:extLst>
              </a:tr>
              <a:tr h="1666325">
                <a:tc>
                  <a:txBody>
                    <a:bodyPr/>
                    <a:lstStyle/>
                    <a:p>
                      <a:pPr algn="ctr">
                        <a:lnSpc>
                          <a:spcPct val="150000"/>
                        </a:lnSpc>
                        <a:spcAft>
                          <a:spcPts val="0"/>
                        </a:spcAft>
                      </a:pPr>
                      <a:r>
                        <a:rPr lang="en-US" sz="4000" kern="100">
                          <a:effectLst/>
                          <a:latin typeface="Arial" panose="020B0604020202020204" pitchFamily="34" charset="0"/>
                          <a:ea typeface="DengXian" panose="02010600030101010101" pitchFamily="2" charset="-122"/>
                          <a:cs typeface="Arial" panose="020B0604020202020204" pitchFamily="34" charset="0"/>
                        </a:rPr>
                        <a:t>0</a:t>
                      </a:r>
                      <a:endParaRPr lang="zh-CN" sz="4000" kern="1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lnSpc>
                          <a:spcPct val="150000"/>
                        </a:lnSpc>
                        <a:spcAft>
                          <a:spcPts val="0"/>
                        </a:spcAft>
                      </a:pPr>
                      <a:r>
                        <a:rPr lang="en-US" sz="4000" kern="100">
                          <a:effectLst/>
                          <a:latin typeface="Arial" panose="020B0604020202020204" pitchFamily="34" charset="0"/>
                          <a:ea typeface="DengXian" panose="02010600030101010101" pitchFamily="2" charset="-122"/>
                          <a:cs typeface="Arial" panose="020B0604020202020204" pitchFamily="34" charset="0"/>
                        </a:rPr>
                        <a:t>1</a:t>
                      </a:r>
                      <a:endParaRPr lang="zh-CN" sz="4000" kern="1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lnSpc>
                          <a:spcPct val="150000"/>
                        </a:lnSpc>
                        <a:spcAft>
                          <a:spcPts val="0"/>
                        </a:spcAft>
                      </a:pPr>
                      <a:r>
                        <a:rPr lang="en-US" sz="4000" kern="100">
                          <a:effectLst/>
                          <a:latin typeface="Arial" panose="020B0604020202020204" pitchFamily="34" charset="0"/>
                          <a:ea typeface="DengXian" panose="02010600030101010101" pitchFamily="2" charset="-122"/>
                          <a:cs typeface="Arial" panose="020B0604020202020204" pitchFamily="34" charset="0"/>
                        </a:rPr>
                        <a:t>0x6170706c65</a:t>
                      </a:r>
                      <a:endParaRPr lang="zh-CN" sz="4000" kern="1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lnSpc>
                          <a:spcPct val="150000"/>
                        </a:lnSpc>
                        <a:spcAft>
                          <a:spcPts val="0"/>
                        </a:spcAft>
                      </a:pPr>
                      <a:r>
                        <a:rPr lang="en-US" sz="4000" kern="100" dirty="0">
                          <a:effectLst/>
                          <a:latin typeface="Arial" panose="020B0604020202020204" pitchFamily="34" charset="0"/>
                          <a:ea typeface="DengXian" panose="02010600030101010101" pitchFamily="2" charset="-122"/>
                          <a:cs typeface="Arial" panose="020B0604020202020204" pitchFamily="34" charset="0"/>
                        </a:rPr>
                        <a:t>0b0011</a:t>
                      </a:r>
                      <a:endParaRPr lang="zh-CN" sz="4000" kern="1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lnSpc>
                          <a:spcPct val="150000"/>
                        </a:lnSpc>
                        <a:spcAft>
                          <a:spcPts val="0"/>
                        </a:spcAft>
                      </a:pPr>
                      <a:r>
                        <a:rPr lang="en-US" altLang="zh-CN" sz="4000" kern="100" dirty="0">
                          <a:effectLst/>
                          <a:latin typeface="Arial" panose="020B0604020202020204" pitchFamily="34" charset="0"/>
                          <a:ea typeface="DengXian" panose="02010600030101010101" pitchFamily="2" charset="-122"/>
                          <a:cs typeface="Arial" panose="020B0604020202020204" pitchFamily="34" charset="0"/>
                        </a:rPr>
                        <a:t>100f7a</a:t>
                      </a:r>
                      <a:endParaRPr lang="zh-CN" sz="4000" kern="1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4294449688"/>
                  </a:ext>
                </a:extLst>
              </a:tr>
              <a:tr h="1666325">
                <a:tc>
                  <a:txBody>
                    <a:bodyPr/>
                    <a:lstStyle/>
                    <a:p>
                      <a:pPr algn="ctr">
                        <a:lnSpc>
                          <a:spcPct val="150000"/>
                        </a:lnSpc>
                        <a:spcAft>
                          <a:spcPts val="0"/>
                        </a:spcAft>
                      </a:pPr>
                      <a:r>
                        <a:rPr lang="en-US" sz="4000" kern="100">
                          <a:effectLst/>
                          <a:latin typeface="Arial" panose="020B0604020202020204" pitchFamily="34" charset="0"/>
                          <a:ea typeface="DengXian" panose="02010600030101010101" pitchFamily="2" charset="-122"/>
                          <a:cs typeface="Arial" panose="020B0604020202020204" pitchFamily="34" charset="0"/>
                        </a:rPr>
                        <a:t>1</a:t>
                      </a:r>
                      <a:endParaRPr lang="zh-CN" sz="4000" kern="1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lnSpc>
                          <a:spcPct val="150000"/>
                        </a:lnSpc>
                        <a:spcAft>
                          <a:spcPts val="0"/>
                        </a:spcAft>
                      </a:pPr>
                      <a:r>
                        <a:rPr lang="en-US" sz="4000" kern="100">
                          <a:effectLst/>
                          <a:latin typeface="Arial" panose="020B0604020202020204" pitchFamily="34" charset="0"/>
                          <a:ea typeface="DengXian" panose="02010600030101010101" pitchFamily="2" charset="-122"/>
                          <a:cs typeface="Arial" panose="020B0604020202020204" pitchFamily="34" charset="0"/>
                        </a:rPr>
                        <a:t>1</a:t>
                      </a:r>
                      <a:endParaRPr lang="zh-CN" sz="4000" kern="1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lnSpc>
                          <a:spcPct val="150000"/>
                        </a:lnSpc>
                        <a:spcAft>
                          <a:spcPts val="0"/>
                        </a:spcAft>
                      </a:pPr>
                      <a:r>
                        <a:rPr lang="en-US" sz="4000" kern="100">
                          <a:effectLst/>
                          <a:latin typeface="Arial" panose="020B0604020202020204" pitchFamily="34" charset="0"/>
                          <a:ea typeface="DengXian" panose="02010600030101010101" pitchFamily="2" charset="-122"/>
                          <a:cs typeface="Arial" panose="020B0604020202020204" pitchFamily="34" charset="0"/>
                        </a:rPr>
                        <a:t>0x6170706c65</a:t>
                      </a:r>
                      <a:endParaRPr lang="zh-CN" sz="4000" kern="1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lnSpc>
                          <a:spcPct val="150000"/>
                        </a:lnSpc>
                        <a:spcAft>
                          <a:spcPts val="0"/>
                        </a:spcAft>
                      </a:pPr>
                      <a:r>
                        <a:rPr lang="en-US" sz="4000" kern="100" dirty="0">
                          <a:effectLst/>
                          <a:latin typeface="Arial" panose="020B0604020202020204" pitchFamily="34" charset="0"/>
                          <a:ea typeface="DengXian" panose="02010600030101010101" pitchFamily="2" charset="-122"/>
                          <a:cs typeface="Arial" panose="020B0604020202020204" pitchFamily="34" charset="0"/>
                        </a:rPr>
                        <a:t>0b0011</a:t>
                      </a:r>
                      <a:endParaRPr lang="zh-CN" sz="4000" kern="1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lnSpc>
                          <a:spcPct val="150000"/>
                        </a:lnSpc>
                        <a:spcAft>
                          <a:spcPts val="0"/>
                        </a:spcAft>
                      </a:pPr>
                      <a:r>
                        <a:rPr lang="en-US" altLang="zh-CN" sz="4000" kern="100" dirty="0">
                          <a:effectLst/>
                          <a:latin typeface="Arial" panose="020B0604020202020204" pitchFamily="34" charset="0"/>
                          <a:ea typeface="DengXian" panose="02010600030101010101" pitchFamily="2" charset="-122"/>
                          <a:cs typeface="Arial" panose="020B0604020202020204" pitchFamily="34" charset="0"/>
                        </a:rPr>
                        <a:t>100f7a</a:t>
                      </a:r>
                      <a:endParaRPr lang="zh-CN" sz="4000" kern="1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652284849"/>
                  </a:ext>
                </a:extLst>
              </a:tr>
              <a:tr h="814014">
                <a:tc>
                  <a:txBody>
                    <a:bodyPr/>
                    <a:lstStyle/>
                    <a:p>
                      <a:pPr algn="ctr">
                        <a:lnSpc>
                          <a:spcPct val="150000"/>
                        </a:lnSpc>
                        <a:spcAft>
                          <a:spcPts val="0"/>
                        </a:spcAft>
                      </a:pPr>
                      <a:r>
                        <a:rPr lang="en-US" sz="4000" kern="100">
                          <a:effectLst/>
                          <a:latin typeface="Arial" panose="020B0604020202020204" pitchFamily="34" charset="0"/>
                          <a:ea typeface="DengXian" panose="02010600030101010101" pitchFamily="2" charset="-122"/>
                          <a:cs typeface="Arial" panose="020B0604020202020204" pitchFamily="34" charset="0"/>
                        </a:rPr>
                        <a:t>…</a:t>
                      </a:r>
                      <a:endParaRPr lang="zh-CN" sz="4000" kern="1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lnSpc>
                          <a:spcPct val="150000"/>
                        </a:lnSpc>
                        <a:spcAft>
                          <a:spcPts val="0"/>
                        </a:spcAft>
                      </a:pPr>
                      <a:r>
                        <a:rPr lang="en-US" sz="4000" kern="100">
                          <a:effectLst/>
                          <a:latin typeface="Arial" panose="020B0604020202020204" pitchFamily="34" charset="0"/>
                          <a:ea typeface="DengXian" panose="02010600030101010101" pitchFamily="2" charset="-122"/>
                          <a:cs typeface="Arial" panose="020B0604020202020204" pitchFamily="34" charset="0"/>
                        </a:rPr>
                        <a:t>…</a:t>
                      </a:r>
                      <a:endParaRPr lang="zh-CN" sz="4000" kern="1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lnSpc>
                          <a:spcPct val="150000"/>
                        </a:lnSpc>
                        <a:spcAft>
                          <a:spcPts val="0"/>
                        </a:spcAft>
                      </a:pPr>
                      <a:r>
                        <a:rPr lang="en-US" sz="4000" kern="100">
                          <a:effectLst/>
                          <a:latin typeface="Arial" panose="020B0604020202020204" pitchFamily="34" charset="0"/>
                          <a:ea typeface="DengXian" panose="02010600030101010101" pitchFamily="2" charset="-122"/>
                          <a:cs typeface="Arial" panose="020B0604020202020204" pitchFamily="34" charset="0"/>
                        </a:rPr>
                        <a:t>…</a:t>
                      </a:r>
                      <a:endParaRPr lang="zh-CN" sz="4000" kern="1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lnSpc>
                          <a:spcPct val="150000"/>
                        </a:lnSpc>
                        <a:spcAft>
                          <a:spcPts val="0"/>
                        </a:spcAft>
                      </a:pPr>
                      <a:r>
                        <a:rPr lang="en-US" sz="4000" kern="100" dirty="0">
                          <a:effectLst/>
                          <a:latin typeface="Arial" panose="020B0604020202020204" pitchFamily="34" charset="0"/>
                          <a:ea typeface="DengXian" panose="02010600030101010101" pitchFamily="2" charset="-122"/>
                          <a:cs typeface="Arial" panose="020B0604020202020204" pitchFamily="34" charset="0"/>
                        </a:rPr>
                        <a:t>…</a:t>
                      </a:r>
                      <a:endParaRPr lang="zh-CN" sz="4000" kern="1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lnSpc>
                          <a:spcPct val="150000"/>
                        </a:lnSpc>
                        <a:spcAft>
                          <a:spcPts val="0"/>
                        </a:spcAft>
                      </a:pPr>
                      <a:r>
                        <a:rPr lang="en-US" altLang="zh-CN" sz="4000" kern="100" dirty="0">
                          <a:effectLst/>
                          <a:latin typeface="Arial" panose="020B0604020202020204" pitchFamily="34" charset="0"/>
                          <a:ea typeface="DengXian" panose="02010600030101010101" pitchFamily="2" charset="-122"/>
                          <a:cs typeface="Arial" panose="020B0604020202020204" pitchFamily="34" charset="0"/>
                        </a:rPr>
                        <a:t>…</a:t>
                      </a:r>
                      <a:endParaRPr lang="zh-CN" sz="4000" kern="1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423386546"/>
                  </a:ext>
                </a:extLst>
              </a:tr>
            </a:tbl>
          </a:graphicData>
        </a:graphic>
      </p:graphicFrame>
      <p:sp>
        <p:nvSpPr>
          <p:cNvPr id="208" name="object 4">
            <a:extLst>
              <a:ext uri="{FF2B5EF4-FFF2-40B4-BE49-F238E27FC236}">
                <a16:creationId xmlns:a16="http://schemas.microsoft.com/office/drawing/2014/main" id="{6164ECDA-7514-F04E-83AF-211D63FF8D3C}"/>
              </a:ext>
            </a:extLst>
          </p:cNvPr>
          <p:cNvSpPr txBox="1"/>
          <p:nvPr/>
        </p:nvSpPr>
        <p:spPr>
          <a:xfrm>
            <a:off x="1097213" y="3163463"/>
            <a:ext cx="222250" cy="497205"/>
          </a:xfrm>
          <a:prstGeom prst="rect">
            <a:avLst/>
          </a:prstGeom>
        </p:spPr>
        <p:txBody>
          <a:bodyPr vert="horz" wrap="square" lIns="0" tIns="11430" rIns="0" bIns="0" rtlCol="0">
            <a:spAutoFit/>
          </a:bodyPr>
          <a:lstStyle/>
          <a:p>
            <a:pPr marL="12700">
              <a:lnSpc>
                <a:spcPct val="100000"/>
              </a:lnSpc>
              <a:spcBef>
                <a:spcPts val="90"/>
              </a:spcBef>
            </a:pPr>
            <a:r>
              <a:rPr sz="3100" spc="459" dirty="0">
                <a:latin typeface="Arial"/>
                <a:cs typeface="Arial"/>
              </a:rPr>
              <a:t>•</a:t>
            </a:r>
            <a:endParaRPr sz="3100" dirty="0">
              <a:latin typeface="Arial"/>
              <a:cs typeface="Arial"/>
            </a:endParaRPr>
          </a:p>
        </p:txBody>
      </p:sp>
      <p:sp>
        <p:nvSpPr>
          <p:cNvPr id="209" name="object 5">
            <a:extLst>
              <a:ext uri="{FF2B5EF4-FFF2-40B4-BE49-F238E27FC236}">
                <a16:creationId xmlns:a16="http://schemas.microsoft.com/office/drawing/2014/main" id="{EAA2AB4C-3B9D-3742-A0C1-ED558FE19A94}"/>
              </a:ext>
            </a:extLst>
          </p:cNvPr>
          <p:cNvSpPr txBox="1"/>
          <p:nvPr/>
        </p:nvSpPr>
        <p:spPr>
          <a:xfrm>
            <a:off x="1343593" y="3163463"/>
            <a:ext cx="16252257" cy="1347805"/>
          </a:xfrm>
          <a:prstGeom prst="rect">
            <a:avLst/>
          </a:prstGeom>
        </p:spPr>
        <p:txBody>
          <a:bodyPr vert="horz" wrap="square" lIns="0" tIns="46990" rIns="0" bIns="0" rtlCol="0">
            <a:spAutoFit/>
          </a:bodyPr>
          <a:lstStyle/>
          <a:p>
            <a:pPr marL="121285">
              <a:lnSpc>
                <a:spcPct val="100000"/>
              </a:lnSpc>
              <a:spcBef>
                <a:spcPts val="370"/>
              </a:spcBef>
            </a:pPr>
            <a:r>
              <a:rPr sz="4100" spc="-204" dirty="0">
                <a:latin typeface="Arial"/>
                <a:cs typeface="Arial"/>
              </a:rPr>
              <a:t>IBLTs</a:t>
            </a:r>
            <a:r>
              <a:rPr lang="en-US" altLang="zh-CN" sz="4100" spc="-204" dirty="0">
                <a:latin typeface="Arial"/>
                <a:cs typeface="Arial"/>
              </a:rPr>
              <a:t> </a:t>
            </a:r>
            <a:r>
              <a:rPr lang="en-US" altLang="zh-CN" sz="4100" i="1" spc="-204" dirty="0">
                <a:latin typeface="Cambria Math" panose="02040503050406030204" pitchFamily="18" charset="0"/>
                <a:ea typeface="Cambria Math" panose="02040503050406030204" pitchFamily="18" charset="0"/>
                <a:cs typeface="Arial"/>
              </a:rPr>
              <a:t>I </a:t>
            </a:r>
            <a:endParaRPr sz="4100" dirty="0">
              <a:latin typeface="Arial" panose="020B0604020202020204" pitchFamily="34" charset="0"/>
              <a:ea typeface="Cambria Math" panose="02040503050406030204" pitchFamily="18" charset="0"/>
              <a:cs typeface="Arial" panose="020B0604020202020204" pitchFamily="34" charset="0"/>
            </a:endParaRPr>
          </a:p>
          <a:p>
            <a:pPr marL="488315" indent="-450850">
              <a:lnSpc>
                <a:spcPct val="100000"/>
              </a:lnSpc>
              <a:spcBef>
                <a:spcPts val="270"/>
              </a:spcBef>
              <a:buSzPct val="75609"/>
              <a:buChar char="•"/>
              <a:tabLst>
                <a:tab pos="487680" algn="l"/>
                <a:tab pos="488950" algn="l"/>
              </a:tabLst>
            </a:pPr>
            <a:r>
              <a:rPr lang="en-US" altLang="zh-CN" sz="4100" i="1" spc="40" dirty="0">
                <a:latin typeface="Cambria Math" panose="02040503050406030204" pitchFamily="18" charset="0"/>
                <a:ea typeface="Cambria Math" panose="02040503050406030204" pitchFamily="18" charset="0"/>
                <a:cs typeface="Arial"/>
              </a:rPr>
              <a:t>j</a:t>
            </a:r>
            <a:r>
              <a:rPr lang="zh-CN" altLang="en-US" sz="4100" i="1" spc="40" dirty="0">
                <a:latin typeface="Cambria Math" panose="02040503050406030204" pitchFamily="18" charset="0"/>
                <a:ea typeface="Cambria Math" panose="02040503050406030204" pitchFamily="18" charset="0"/>
                <a:cs typeface="Arial"/>
              </a:rPr>
              <a:t> </a:t>
            </a:r>
            <a:r>
              <a:rPr lang="en-US" altLang="zh-CN" sz="4100" spc="40" dirty="0">
                <a:latin typeface="Arial" panose="020B0604020202020204" pitchFamily="34" charset="0"/>
                <a:ea typeface="Cambria Math" panose="02040503050406030204" pitchFamily="18" charset="0"/>
                <a:cs typeface="Arial" panose="020B0604020202020204" pitchFamily="34" charset="0"/>
              </a:rPr>
              <a:t>items, </a:t>
            </a:r>
            <a:r>
              <a:rPr lang="en-US" sz="4100" i="1" spc="40" dirty="0">
                <a:latin typeface="Cambria Math" panose="02040503050406030204" pitchFamily="18" charset="0"/>
                <a:ea typeface="Cambria Math" panose="02040503050406030204" pitchFamily="18" charset="0"/>
                <a:cs typeface="Arial"/>
              </a:rPr>
              <a:t>c</a:t>
            </a:r>
            <a:r>
              <a:rPr lang="en-US" sz="4100" spc="40" dirty="0">
                <a:latin typeface="Arial"/>
                <a:cs typeface="Arial"/>
              </a:rPr>
              <a:t> = </a:t>
            </a:r>
            <a:r>
              <a:rPr lang="en-US" sz="4100" i="1" spc="40" dirty="0">
                <a:latin typeface="Cambria Math" panose="02040503050406030204" pitchFamily="18" charset="0"/>
                <a:ea typeface="Cambria Math" panose="02040503050406030204" pitchFamily="18" charset="0"/>
                <a:cs typeface="Arial"/>
              </a:rPr>
              <a:t>j</a:t>
            </a:r>
            <a:r>
              <a:rPr lang="el-GR" sz="4100" i="1" spc="40" dirty="0">
                <a:latin typeface="Cambria Math" panose="02040503050406030204" pitchFamily="18" charset="0"/>
                <a:ea typeface="Cambria Math" panose="02040503050406030204" pitchFamily="18" charset="0"/>
                <a:cs typeface="Arial"/>
              </a:rPr>
              <a:t>τ</a:t>
            </a:r>
            <a:r>
              <a:rPr lang="en-US" sz="4100" spc="40" dirty="0">
                <a:latin typeface="Arial"/>
                <a:cs typeface="Arial"/>
              </a:rPr>
              <a:t> rows, </a:t>
            </a:r>
            <a:r>
              <a:rPr lang="en-US" sz="4100" i="1" spc="40" dirty="0">
                <a:latin typeface="Cambria Math" panose="02040503050406030204" pitchFamily="18" charset="0"/>
                <a:ea typeface="Cambria Math" panose="02040503050406030204" pitchFamily="18" charset="0"/>
                <a:cs typeface="Arial"/>
              </a:rPr>
              <a:t>k</a:t>
            </a:r>
            <a:r>
              <a:rPr lang="zh-CN" altLang="en-US" sz="4100" i="1" spc="40" dirty="0">
                <a:latin typeface="Cambria Math" panose="02040503050406030204" pitchFamily="18" charset="0"/>
                <a:ea typeface="Cambria Math" panose="02040503050406030204" pitchFamily="18" charset="0"/>
                <a:cs typeface="Arial"/>
              </a:rPr>
              <a:t> </a:t>
            </a:r>
            <a:r>
              <a:rPr lang="en-US" altLang="zh-CN" sz="4100" i="1" spc="40" dirty="0">
                <a:latin typeface="Cambria Math" panose="02040503050406030204" pitchFamily="18" charset="0"/>
                <a:ea typeface="Cambria Math" panose="02040503050406030204" pitchFamily="18" charset="0"/>
                <a:cs typeface="Arial"/>
              </a:rPr>
              <a:t>+</a:t>
            </a:r>
            <a:r>
              <a:rPr lang="zh-CN" altLang="en-US" sz="4100" i="1" spc="40" dirty="0">
                <a:latin typeface="Cambria Math" panose="02040503050406030204" pitchFamily="18" charset="0"/>
                <a:ea typeface="Cambria Math" panose="02040503050406030204" pitchFamily="18" charset="0"/>
                <a:cs typeface="Arial"/>
              </a:rPr>
              <a:t> </a:t>
            </a:r>
            <a:r>
              <a:rPr lang="en-US" altLang="zh-CN" sz="4100" b="1" i="1" spc="40" dirty="0">
                <a:latin typeface="Cambria Math" panose="02040503050406030204" pitchFamily="18" charset="0"/>
                <a:ea typeface="Cambria Math" panose="02040503050406030204" pitchFamily="18" charset="0"/>
                <a:cs typeface="Arial"/>
              </a:rPr>
              <a:t>1</a:t>
            </a:r>
            <a:r>
              <a:rPr lang="en-US" sz="4100" spc="40" dirty="0">
                <a:latin typeface="Arial"/>
                <a:cs typeface="Arial"/>
              </a:rPr>
              <a:t> hash functions, </a:t>
            </a:r>
            <a:r>
              <a:rPr lang="en-US" altLang="zh-CN" sz="4100" i="1" spc="40" dirty="0">
                <a:latin typeface="Cambria Math" panose="02040503050406030204" pitchFamily="18" charset="0"/>
                <a:ea typeface="Cambria Math" panose="02040503050406030204" pitchFamily="18" charset="0"/>
                <a:cs typeface="Arial"/>
              </a:rPr>
              <a:t>k</a:t>
            </a:r>
            <a:r>
              <a:rPr lang="en-US" altLang="zh-CN" sz="4100" spc="40" dirty="0">
                <a:latin typeface="Arial"/>
                <a:cs typeface="Arial"/>
              </a:rPr>
              <a:t> </a:t>
            </a:r>
            <a:r>
              <a:rPr lang="en-US" sz="4100" spc="40" dirty="0">
                <a:latin typeface="Arial"/>
                <a:cs typeface="Arial"/>
              </a:rPr>
              <a:t>sub-tables</a:t>
            </a:r>
            <a:r>
              <a:rPr lang="zh-CN" altLang="en-US" sz="4100" spc="40" dirty="0">
                <a:latin typeface="Arial"/>
                <a:cs typeface="Arial"/>
              </a:rPr>
              <a:t> </a:t>
            </a:r>
            <a:r>
              <a:rPr lang="en-US" altLang="zh-CN" sz="4100" spc="40" dirty="0">
                <a:latin typeface="Arial"/>
                <a:cs typeface="Arial"/>
              </a:rPr>
              <a:t>of</a:t>
            </a:r>
            <a:r>
              <a:rPr lang="zh-CN" altLang="en-US" sz="4100" spc="40" dirty="0">
                <a:latin typeface="Arial"/>
                <a:cs typeface="Arial"/>
              </a:rPr>
              <a:t> </a:t>
            </a:r>
            <a:r>
              <a:rPr lang="en-US" altLang="zh-CN" sz="4100" spc="40" dirty="0">
                <a:latin typeface="Arial"/>
                <a:cs typeface="Arial"/>
              </a:rPr>
              <a:t>size</a:t>
            </a:r>
            <a:r>
              <a:rPr lang="zh-CN" altLang="en-US" sz="4100" spc="40" dirty="0">
                <a:latin typeface="Arial"/>
                <a:cs typeface="Arial"/>
              </a:rPr>
              <a:t> </a:t>
            </a:r>
            <a:r>
              <a:rPr lang="en-US" altLang="zh-CN" sz="4100" i="1" spc="40" dirty="0">
                <a:latin typeface="Cambria Math" panose="02040503050406030204" pitchFamily="18" charset="0"/>
                <a:ea typeface="Cambria Math" panose="02040503050406030204" pitchFamily="18" charset="0"/>
                <a:cs typeface="Arial"/>
              </a:rPr>
              <a:t>c/k</a:t>
            </a:r>
            <a:endParaRPr sz="4100" i="1" dirty="0">
              <a:latin typeface="Cambria Math" panose="02040503050406030204" pitchFamily="18" charset="0"/>
              <a:ea typeface="Cambria Math" panose="02040503050406030204" pitchFamily="18" charset="0"/>
              <a:cs typeface="Arial"/>
            </a:endParaRPr>
          </a:p>
        </p:txBody>
      </p:sp>
      <p:pic>
        <p:nvPicPr>
          <p:cNvPr id="210" name="图片 209">
            <a:extLst>
              <a:ext uri="{FF2B5EF4-FFF2-40B4-BE49-F238E27FC236}">
                <a16:creationId xmlns:a16="http://schemas.microsoft.com/office/drawing/2014/main" id="{48CA5B23-1FAF-9346-BC6E-200AC73642AC}"/>
              </a:ext>
            </a:extLst>
          </p:cNvPr>
          <p:cNvPicPr>
            <a:picLocks noChangeAspect="1"/>
          </p:cNvPicPr>
          <p:nvPr/>
        </p:nvPicPr>
        <p:blipFill>
          <a:blip r:embed="rId3"/>
          <a:stretch>
            <a:fillRect/>
          </a:stretch>
        </p:blipFill>
        <p:spPr>
          <a:xfrm>
            <a:off x="18366414" y="73600"/>
            <a:ext cx="1390266" cy="1387949"/>
          </a:xfrm>
          <a:prstGeom prst="rect">
            <a:avLst/>
          </a:prstGeom>
        </p:spPr>
      </p:pic>
      <p:sp>
        <p:nvSpPr>
          <p:cNvPr id="211" name="object 20">
            <a:extLst>
              <a:ext uri="{FF2B5EF4-FFF2-40B4-BE49-F238E27FC236}">
                <a16:creationId xmlns:a16="http://schemas.microsoft.com/office/drawing/2014/main" id="{42F251A5-AD72-E04F-AB42-F86060644DF1}"/>
              </a:ext>
            </a:extLst>
          </p:cNvPr>
          <p:cNvSpPr txBox="1"/>
          <p:nvPr/>
        </p:nvSpPr>
        <p:spPr>
          <a:xfrm>
            <a:off x="14684662" y="10815939"/>
            <a:ext cx="5867400" cy="302903"/>
          </a:xfrm>
          <a:prstGeom prst="rect">
            <a:avLst/>
          </a:prstGeom>
        </p:spPr>
        <p:txBody>
          <a:bodyPr vert="horz" wrap="square" lIns="0" tIns="0" rIns="0" bIns="0" rtlCol="0">
            <a:spAutoFit/>
          </a:bodyPr>
          <a:lstStyle/>
          <a:p>
            <a:pPr marL="12700">
              <a:lnSpc>
                <a:spcPts val="2275"/>
              </a:lnSpc>
            </a:pPr>
            <a:r>
              <a:rPr lang="en-US" altLang="zh-CN" sz="2800" spc="-10" dirty="0">
                <a:solidFill>
                  <a:srgbClr val="A9A9A9"/>
                </a:solidFill>
                <a:latin typeface="Arial"/>
                <a:cs typeface="Arial"/>
              </a:rPr>
              <a:t>F</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D</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A</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V</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E</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R</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S</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T</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Y</a:t>
            </a:r>
            <a:r>
              <a:rPr lang="zh-CN" altLang="en-US" sz="2800" spc="-10" dirty="0">
                <a:solidFill>
                  <a:srgbClr val="A9A9A9"/>
                </a:solidFill>
                <a:latin typeface="Arial"/>
                <a:cs typeface="Arial"/>
              </a:rPr>
              <a:t> </a:t>
            </a:r>
            <a:endParaRPr sz="2800" dirty="0">
              <a:latin typeface="Arial"/>
              <a:cs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57904"/>
            <a:ext cx="20104100" cy="1423035"/>
          </a:xfrm>
          <a:custGeom>
            <a:avLst/>
            <a:gdLst/>
            <a:ahLst/>
            <a:cxnLst/>
            <a:rect l="l" t="t" r="r" b="b"/>
            <a:pathLst>
              <a:path w="20104100" h="1423035">
                <a:moveTo>
                  <a:pt x="0" y="1422564"/>
                </a:moveTo>
                <a:lnTo>
                  <a:pt x="0" y="0"/>
                </a:lnTo>
                <a:lnTo>
                  <a:pt x="20104099" y="0"/>
                </a:lnTo>
                <a:lnTo>
                  <a:pt x="20104099" y="1422564"/>
                </a:lnTo>
                <a:lnTo>
                  <a:pt x="0" y="1422564"/>
                </a:lnTo>
                <a:close/>
              </a:path>
            </a:pathLst>
          </a:custGeom>
          <a:solidFill>
            <a:srgbClr val="DCDEE0"/>
          </a:solidFill>
        </p:spPr>
        <p:txBody>
          <a:bodyPr wrap="square" lIns="0" tIns="0" rIns="0" bIns="0" rtlCol="0"/>
          <a:lstStyle/>
          <a:p>
            <a:endParaRPr/>
          </a:p>
        </p:txBody>
      </p:sp>
      <p:sp>
        <p:nvSpPr>
          <p:cNvPr id="3" name="object 3"/>
          <p:cNvSpPr txBox="1">
            <a:spLocks noGrp="1"/>
          </p:cNvSpPr>
          <p:nvPr>
            <p:ph type="title"/>
          </p:nvPr>
        </p:nvSpPr>
        <p:spPr>
          <a:xfrm>
            <a:off x="2929618" y="154833"/>
            <a:ext cx="14250035" cy="1156335"/>
          </a:xfrm>
          <a:prstGeom prst="rect">
            <a:avLst/>
          </a:prstGeom>
        </p:spPr>
        <p:txBody>
          <a:bodyPr vert="horz" wrap="square" lIns="0" tIns="15240" rIns="0" bIns="0" rtlCol="0">
            <a:spAutoFit/>
          </a:bodyPr>
          <a:lstStyle/>
          <a:p>
            <a:pPr marL="12700">
              <a:lnSpc>
                <a:spcPct val="100000"/>
              </a:lnSpc>
              <a:spcBef>
                <a:spcPts val="120"/>
              </a:spcBef>
            </a:pPr>
            <a:r>
              <a:rPr spc="5" dirty="0"/>
              <a:t>Invertible Bloom Lookup</a:t>
            </a:r>
            <a:r>
              <a:rPr spc="-25" dirty="0"/>
              <a:t> </a:t>
            </a:r>
            <a:r>
              <a:rPr spc="-85" dirty="0"/>
              <a:t>Tables</a:t>
            </a:r>
          </a:p>
        </p:txBody>
      </p:sp>
      <p:sp>
        <p:nvSpPr>
          <p:cNvPr id="4" name="object 4"/>
          <p:cNvSpPr txBox="1"/>
          <p:nvPr/>
        </p:nvSpPr>
        <p:spPr>
          <a:xfrm>
            <a:off x="1097213" y="1793527"/>
            <a:ext cx="222250" cy="497205"/>
          </a:xfrm>
          <a:prstGeom prst="rect">
            <a:avLst/>
          </a:prstGeom>
        </p:spPr>
        <p:txBody>
          <a:bodyPr vert="horz" wrap="square" lIns="0" tIns="11430" rIns="0" bIns="0" rtlCol="0">
            <a:spAutoFit/>
          </a:bodyPr>
          <a:lstStyle/>
          <a:p>
            <a:pPr marL="12700">
              <a:lnSpc>
                <a:spcPct val="100000"/>
              </a:lnSpc>
              <a:spcBef>
                <a:spcPts val="90"/>
              </a:spcBef>
            </a:pPr>
            <a:r>
              <a:rPr sz="3100" spc="459" dirty="0">
                <a:latin typeface="Arial"/>
                <a:cs typeface="Arial"/>
              </a:rPr>
              <a:t>•</a:t>
            </a:r>
            <a:endParaRPr sz="3100" dirty="0">
              <a:latin typeface="Arial"/>
              <a:cs typeface="Arial"/>
            </a:endParaRPr>
          </a:p>
        </p:txBody>
      </p:sp>
      <p:sp>
        <p:nvSpPr>
          <p:cNvPr id="5" name="object 5"/>
          <p:cNvSpPr txBox="1"/>
          <p:nvPr/>
        </p:nvSpPr>
        <p:spPr>
          <a:xfrm>
            <a:off x="1343593" y="1793527"/>
            <a:ext cx="17941406" cy="2622513"/>
          </a:xfrm>
          <a:prstGeom prst="rect">
            <a:avLst/>
          </a:prstGeom>
        </p:spPr>
        <p:txBody>
          <a:bodyPr vert="horz" wrap="square" lIns="0" tIns="46990" rIns="0" bIns="0" rtlCol="0">
            <a:spAutoFit/>
          </a:bodyPr>
          <a:lstStyle/>
          <a:p>
            <a:pPr marL="121285">
              <a:lnSpc>
                <a:spcPct val="100000"/>
              </a:lnSpc>
              <a:spcBef>
                <a:spcPts val="370"/>
              </a:spcBef>
            </a:pPr>
            <a:r>
              <a:rPr lang="en" sz="4100" spc="-204" dirty="0">
                <a:latin typeface="Arial"/>
                <a:cs typeface="Arial"/>
              </a:rPr>
              <a:t>We can separate the key-value pairs through the table rows where the </a:t>
            </a:r>
            <a:r>
              <a:rPr lang="en" sz="4100" b="1" spc="-204" dirty="0">
                <a:latin typeface="Arial"/>
                <a:cs typeface="Arial"/>
              </a:rPr>
              <a:t>count</a:t>
            </a:r>
            <a:r>
              <a:rPr lang="en" sz="4100" spc="-204" dirty="0">
                <a:latin typeface="Arial"/>
                <a:cs typeface="Arial"/>
              </a:rPr>
              <a:t> is 1 and recalculate the insertion position to delete the key-value pairs from the table. </a:t>
            </a:r>
          </a:p>
          <a:p>
            <a:pPr marL="121285">
              <a:lnSpc>
                <a:spcPct val="100000"/>
              </a:lnSpc>
              <a:spcBef>
                <a:spcPts val="370"/>
              </a:spcBef>
            </a:pPr>
            <a:r>
              <a:rPr lang="en" sz="4100" spc="-204" dirty="0">
                <a:latin typeface="Arial"/>
                <a:cs typeface="Arial"/>
              </a:rPr>
              <a:t>By gradually deleting the table row where the </a:t>
            </a:r>
            <a:r>
              <a:rPr lang="en" sz="4100" b="1" spc="-204" dirty="0">
                <a:latin typeface="Arial"/>
                <a:cs typeface="Arial"/>
              </a:rPr>
              <a:t>count</a:t>
            </a:r>
            <a:r>
              <a:rPr lang="en" sz="4100" spc="-204" dirty="0">
                <a:latin typeface="Arial"/>
                <a:cs typeface="Arial"/>
              </a:rPr>
              <a:t> is 1, the original set </a:t>
            </a:r>
            <a:r>
              <a:rPr lang="en" sz="4100" i="1" spc="-204" dirty="0">
                <a:latin typeface="Cambria Math" panose="02040503050406030204" pitchFamily="18" charset="0"/>
                <a:ea typeface="Cambria Math" panose="02040503050406030204" pitchFamily="18" charset="0"/>
                <a:cs typeface="Arial"/>
              </a:rPr>
              <a:t>S</a:t>
            </a:r>
            <a:r>
              <a:rPr lang="en" sz="4100" spc="-204" dirty="0">
                <a:latin typeface="Arial"/>
                <a:cs typeface="Arial"/>
              </a:rPr>
              <a:t> can be recovered from the IBLT table </a:t>
            </a:r>
            <a:r>
              <a:rPr lang="en" sz="4100" i="1" spc="-204" dirty="0">
                <a:latin typeface="Cambria Math" panose="02040503050406030204" pitchFamily="18" charset="0"/>
                <a:ea typeface="Cambria Math" panose="02040503050406030204" pitchFamily="18" charset="0"/>
                <a:cs typeface="Arial"/>
              </a:rPr>
              <a:t>I</a:t>
            </a:r>
            <a:r>
              <a:rPr lang="en" sz="4100" spc="-204" dirty="0">
                <a:latin typeface="Arial"/>
                <a:cs typeface="Arial"/>
              </a:rPr>
              <a:t>.</a:t>
            </a:r>
            <a:endParaRPr sz="4100" dirty="0">
              <a:latin typeface="Arial"/>
              <a:cs typeface="Arial"/>
            </a:endParaRPr>
          </a:p>
        </p:txBody>
      </p:sp>
      <p:sp>
        <p:nvSpPr>
          <p:cNvPr id="169" name="object 169"/>
          <p:cNvSpPr txBox="1">
            <a:spLocks noGrp="1"/>
          </p:cNvSpPr>
          <p:nvPr>
            <p:ph type="sldNum" sz="quarter" idx="7"/>
          </p:nvPr>
        </p:nvSpPr>
        <p:spPr>
          <a:prstGeom prst="rect">
            <a:avLst/>
          </a:prstGeom>
        </p:spPr>
        <p:txBody>
          <a:bodyPr vert="horz" wrap="square" lIns="0" tIns="0" rIns="0" bIns="0" rtlCol="0">
            <a:spAutoFit/>
          </a:bodyPr>
          <a:lstStyle/>
          <a:p>
            <a:pPr marL="38100">
              <a:lnSpc>
                <a:spcPts val="2014"/>
              </a:lnSpc>
            </a:pPr>
            <a:fld id="{81D60167-4931-47E6-BA6A-407CBD079E47}" type="slidenum">
              <a:rPr spc="15" dirty="0"/>
              <a:t>14</a:t>
            </a:fld>
            <a:endParaRPr spc="15" dirty="0"/>
          </a:p>
        </p:txBody>
      </p:sp>
      <p:graphicFrame>
        <p:nvGraphicFramePr>
          <p:cNvPr id="205" name="表格 204">
            <a:extLst>
              <a:ext uri="{FF2B5EF4-FFF2-40B4-BE49-F238E27FC236}">
                <a16:creationId xmlns:a16="http://schemas.microsoft.com/office/drawing/2014/main" id="{34156C6E-0D3B-F141-8D3B-EA0F1E39BCFB}"/>
              </a:ext>
            </a:extLst>
          </p:cNvPr>
          <p:cNvGraphicFramePr>
            <a:graphicFrameLocks noGrp="1"/>
          </p:cNvGraphicFramePr>
          <p:nvPr>
            <p:extLst>
              <p:ext uri="{D42A27DB-BD31-4B8C-83A1-F6EECF244321}">
                <p14:modId xmlns:p14="http://schemas.microsoft.com/office/powerpoint/2010/main" val="2276734484"/>
              </p:ext>
            </p:extLst>
          </p:nvPr>
        </p:nvGraphicFramePr>
        <p:xfrm>
          <a:off x="1097213" y="5121275"/>
          <a:ext cx="17941406" cy="4960678"/>
        </p:xfrm>
        <a:graphic>
          <a:graphicData uri="http://schemas.openxmlformats.org/drawingml/2006/table">
            <a:tbl>
              <a:tblPr firstRow="1" bandRow="1">
                <a:tableStyleId>{5C22544A-7EE6-4342-B048-85BDC9FD1C3A}</a:tableStyleId>
              </a:tblPr>
              <a:tblGrid>
                <a:gridCol w="3582302">
                  <a:extLst>
                    <a:ext uri="{9D8B030D-6E8A-4147-A177-3AD203B41FA5}">
                      <a16:colId xmlns:a16="http://schemas.microsoft.com/office/drawing/2014/main" val="817724326"/>
                    </a:ext>
                  </a:extLst>
                </a:gridCol>
                <a:gridCol w="3582302">
                  <a:extLst>
                    <a:ext uri="{9D8B030D-6E8A-4147-A177-3AD203B41FA5}">
                      <a16:colId xmlns:a16="http://schemas.microsoft.com/office/drawing/2014/main" val="2557634201"/>
                    </a:ext>
                  </a:extLst>
                </a:gridCol>
                <a:gridCol w="3612198">
                  <a:extLst>
                    <a:ext uri="{9D8B030D-6E8A-4147-A177-3AD203B41FA5}">
                      <a16:colId xmlns:a16="http://schemas.microsoft.com/office/drawing/2014/main" val="2550846503"/>
                    </a:ext>
                  </a:extLst>
                </a:gridCol>
                <a:gridCol w="3582302">
                  <a:extLst>
                    <a:ext uri="{9D8B030D-6E8A-4147-A177-3AD203B41FA5}">
                      <a16:colId xmlns:a16="http://schemas.microsoft.com/office/drawing/2014/main" val="3431055551"/>
                    </a:ext>
                  </a:extLst>
                </a:gridCol>
                <a:gridCol w="3582302">
                  <a:extLst>
                    <a:ext uri="{9D8B030D-6E8A-4147-A177-3AD203B41FA5}">
                      <a16:colId xmlns:a16="http://schemas.microsoft.com/office/drawing/2014/main" val="1993279702"/>
                    </a:ext>
                  </a:extLst>
                </a:gridCol>
              </a:tblGrid>
              <a:tr h="814014">
                <a:tc>
                  <a:txBody>
                    <a:bodyPr/>
                    <a:lstStyle/>
                    <a:p>
                      <a:pPr algn="ctr">
                        <a:lnSpc>
                          <a:spcPct val="150000"/>
                        </a:lnSpc>
                        <a:spcAft>
                          <a:spcPts val="0"/>
                        </a:spcAft>
                      </a:pPr>
                      <a:r>
                        <a:rPr lang="en-US" sz="4000" kern="100" dirty="0">
                          <a:effectLst/>
                          <a:latin typeface="Arial" panose="020B0604020202020204" pitchFamily="34" charset="0"/>
                          <a:ea typeface="DengXian" panose="02010600030101010101" pitchFamily="2" charset="-122"/>
                          <a:cs typeface="Arial" panose="020B0604020202020204" pitchFamily="34" charset="0"/>
                        </a:rPr>
                        <a:t>row</a:t>
                      </a:r>
                      <a:endParaRPr lang="zh-CN" sz="4000" kern="1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lnSpc>
                          <a:spcPct val="150000"/>
                        </a:lnSpc>
                        <a:spcAft>
                          <a:spcPts val="0"/>
                        </a:spcAft>
                      </a:pPr>
                      <a:r>
                        <a:rPr lang="en-US" sz="4000" kern="100" dirty="0">
                          <a:effectLst/>
                          <a:latin typeface="Arial" panose="020B0604020202020204" pitchFamily="34" charset="0"/>
                          <a:ea typeface="DengXian" panose="02010600030101010101" pitchFamily="2" charset="-122"/>
                          <a:cs typeface="Arial" panose="020B0604020202020204" pitchFamily="34" charset="0"/>
                        </a:rPr>
                        <a:t>count</a:t>
                      </a:r>
                      <a:endParaRPr lang="zh-CN" sz="4000" kern="1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lnSpc>
                          <a:spcPct val="150000"/>
                        </a:lnSpc>
                        <a:spcAft>
                          <a:spcPts val="0"/>
                        </a:spcAft>
                      </a:pPr>
                      <a:r>
                        <a:rPr lang="en-US" sz="4000" kern="100" dirty="0" err="1">
                          <a:effectLst/>
                          <a:latin typeface="Arial" panose="020B0604020202020204" pitchFamily="34" charset="0"/>
                          <a:ea typeface="DengXian" panose="02010600030101010101" pitchFamily="2" charset="-122"/>
                          <a:cs typeface="Arial" panose="020B0604020202020204" pitchFamily="34" charset="0"/>
                        </a:rPr>
                        <a:t>keySum</a:t>
                      </a:r>
                      <a:endParaRPr lang="zh-CN" sz="4000" kern="1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lnSpc>
                          <a:spcPct val="150000"/>
                        </a:lnSpc>
                        <a:spcAft>
                          <a:spcPts val="0"/>
                        </a:spcAft>
                      </a:pPr>
                      <a:r>
                        <a:rPr lang="en-US" sz="4000" kern="100">
                          <a:effectLst/>
                          <a:latin typeface="Arial" panose="020B0604020202020204" pitchFamily="34" charset="0"/>
                          <a:ea typeface="DengXian" panose="02010600030101010101" pitchFamily="2" charset="-122"/>
                          <a:cs typeface="Arial" panose="020B0604020202020204" pitchFamily="34" charset="0"/>
                        </a:rPr>
                        <a:t>Value</a:t>
                      </a:r>
                      <a:endParaRPr lang="zh-CN" sz="4000" kern="1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lnSpc>
                          <a:spcPct val="150000"/>
                        </a:lnSpc>
                        <a:spcAft>
                          <a:spcPts val="0"/>
                        </a:spcAft>
                      </a:pPr>
                      <a:r>
                        <a:rPr lang="en-US" altLang="zh-CN" sz="4000" kern="100" dirty="0" err="1">
                          <a:effectLst/>
                          <a:latin typeface="Arial" panose="020B0604020202020204" pitchFamily="34" charset="0"/>
                          <a:ea typeface="DengXian" panose="02010600030101010101" pitchFamily="2" charset="-122"/>
                          <a:cs typeface="Arial" panose="020B0604020202020204" pitchFamily="34" charset="0"/>
                        </a:rPr>
                        <a:t>checkSum</a:t>
                      </a:r>
                      <a:endParaRPr lang="zh-CN" sz="4000" kern="1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192249732"/>
                  </a:ext>
                </a:extLst>
              </a:tr>
              <a:tr h="1666325">
                <a:tc>
                  <a:txBody>
                    <a:bodyPr/>
                    <a:lstStyle/>
                    <a:p>
                      <a:pPr algn="ctr">
                        <a:lnSpc>
                          <a:spcPct val="150000"/>
                        </a:lnSpc>
                        <a:spcAft>
                          <a:spcPts val="0"/>
                        </a:spcAft>
                      </a:pPr>
                      <a:r>
                        <a:rPr lang="en-US" sz="4000" kern="100">
                          <a:effectLst/>
                          <a:latin typeface="Arial" panose="020B0604020202020204" pitchFamily="34" charset="0"/>
                          <a:ea typeface="DengXian" panose="02010600030101010101" pitchFamily="2" charset="-122"/>
                          <a:cs typeface="Arial" panose="020B0604020202020204" pitchFamily="34" charset="0"/>
                        </a:rPr>
                        <a:t>0</a:t>
                      </a:r>
                      <a:endParaRPr lang="zh-CN" sz="4000" kern="1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lnSpc>
                          <a:spcPct val="150000"/>
                        </a:lnSpc>
                        <a:spcAft>
                          <a:spcPts val="0"/>
                        </a:spcAft>
                      </a:pPr>
                      <a:r>
                        <a:rPr lang="en-US" sz="4000" kern="100" dirty="0">
                          <a:solidFill>
                            <a:srgbClr val="FF0000"/>
                          </a:solidFill>
                          <a:effectLst/>
                          <a:latin typeface="Arial" panose="020B0604020202020204" pitchFamily="34" charset="0"/>
                          <a:ea typeface="DengXian" panose="02010600030101010101" pitchFamily="2" charset="-122"/>
                          <a:cs typeface="Arial" panose="020B0604020202020204" pitchFamily="34" charset="0"/>
                        </a:rPr>
                        <a:t>1</a:t>
                      </a:r>
                      <a:endParaRPr lang="zh-CN" sz="4000" kern="100" dirty="0">
                        <a:solidFill>
                          <a:srgbClr val="FF0000"/>
                        </a:solidFill>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lnSpc>
                          <a:spcPct val="150000"/>
                        </a:lnSpc>
                        <a:spcAft>
                          <a:spcPts val="0"/>
                        </a:spcAft>
                      </a:pPr>
                      <a:r>
                        <a:rPr lang="en-US" sz="4000" kern="100" dirty="0">
                          <a:solidFill>
                            <a:srgbClr val="FF0000"/>
                          </a:solidFill>
                          <a:effectLst/>
                          <a:latin typeface="Arial" panose="020B0604020202020204" pitchFamily="34" charset="0"/>
                          <a:ea typeface="DengXian" panose="02010600030101010101" pitchFamily="2" charset="-122"/>
                          <a:cs typeface="Arial" panose="020B0604020202020204" pitchFamily="34" charset="0"/>
                        </a:rPr>
                        <a:t>0x6170706c65</a:t>
                      </a:r>
                      <a:endParaRPr lang="zh-CN" sz="4000" kern="100" dirty="0">
                        <a:solidFill>
                          <a:srgbClr val="FF0000"/>
                        </a:solidFill>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lnSpc>
                          <a:spcPct val="150000"/>
                        </a:lnSpc>
                        <a:spcAft>
                          <a:spcPts val="0"/>
                        </a:spcAft>
                      </a:pPr>
                      <a:r>
                        <a:rPr lang="en-US" sz="4000" kern="100" dirty="0">
                          <a:solidFill>
                            <a:srgbClr val="FF0000"/>
                          </a:solidFill>
                          <a:effectLst/>
                          <a:latin typeface="Arial" panose="020B0604020202020204" pitchFamily="34" charset="0"/>
                          <a:ea typeface="DengXian" panose="02010600030101010101" pitchFamily="2" charset="-122"/>
                          <a:cs typeface="Arial" panose="020B0604020202020204" pitchFamily="34" charset="0"/>
                        </a:rPr>
                        <a:t>0b0011</a:t>
                      </a:r>
                      <a:endParaRPr lang="zh-CN" sz="4000" kern="100" dirty="0">
                        <a:solidFill>
                          <a:srgbClr val="FF0000"/>
                        </a:solidFill>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lnSpc>
                          <a:spcPct val="150000"/>
                        </a:lnSpc>
                        <a:spcAft>
                          <a:spcPts val="0"/>
                        </a:spcAft>
                      </a:pPr>
                      <a:r>
                        <a:rPr lang="en-US" altLang="zh-CN" sz="4000" kern="100" dirty="0">
                          <a:effectLst/>
                          <a:latin typeface="Arial" panose="020B0604020202020204" pitchFamily="34" charset="0"/>
                          <a:ea typeface="DengXian" panose="02010600030101010101" pitchFamily="2" charset="-122"/>
                          <a:cs typeface="Arial" panose="020B0604020202020204" pitchFamily="34" charset="0"/>
                        </a:rPr>
                        <a:t>100f7a</a:t>
                      </a:r>
                      <a:endParaRPr lang="zh-CN" sz="4000" kern="1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4294449688"/>
                  </a:ext>
                </a:extLst>
              </a:tr>
              <a:tr h="1666325">
                <a:tc>
                  <a:txBody>
                    <a:bodyPr/>
                    <a:lstStyle/>
                    <a:p>
                      <a:pPr algn="ctr">
                        <a:lnSpc>
                          <a:spcPct val="150000"/>
                        </a:lnSpc>
                        <a:spcAft>
                          <a:spcPts val="0"/>
                        </a:spcAft>
                      </a:pPr>
                      <a:r>
                        <a:rPr lang="en-US" sz="4000" kern="100">
                          <a:effectLst/>
                          <a:latin typeface="Arial" panose="020B0604020202020204" pitchFamily="34" charset="0"/>
                          <a:ea typeface="DengXian" panose="02010600030101010101" pitchFamily="2" charset="-122"/>
                          <a:cs typeface="Arial" panose="020B0604020202020204" pitchFamily="34" charset="0"/>
                        </a:rPr>
                        <a:t>1</a:t>
                      </a:r>
                      <a:endParaRPr lang="zh-CN" sz="4000" kern="1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lnSpc>
                          <a:spcPct val="150000"/>
                        </a:lnSpc>
                        <a:spcAft>
                          <a:spcPts val="0"/>
                        </a:spcAft>
                      </a:pPr>
                      <a:r>
                        <a:rPr lang="en-US" sz="4000" kern="100">
                          <a:effectLst/>
                          <a:latin typeface="Arial" panose="020B0604020202020204" pitchFamily="34" charset="0"/>
                          <a:ea typeface="DengXian" panose="02010600030101010101" pitchFamily="2" charset="-122"/>
                          <a:cs typeface="Arial" panose="020B0604020202020204" pitchFamily="34" charset="0"/>
                        </a:rPr>
                        <a:t>1</a:t>
                      </a:r>
                      <a:endParaRPr lang="zh-CN" sz="4000" kern="1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lnSpc>
                          <a:spcPct val="150000"/>
                        </a:lnSpc>
                        <a:spcAft>
                          <a:spcPts val="0"/>
                        </a:spcAft>
                      </a:pPr>
                      <a:r>
                        <a:rPr lang="en-US" sz="4000" kern="100">
                          <a:effectLst/>
                          <a:latin typeface="Arial" panose="020B0604020202020204" pitchFamily="34" charset="0"/>
                          <a:ea typeface="DengXian" panose="02010600030101010101" pitchFamily="2" charset="-122"/>
                          <a:cs typeface="Arial" panose="020B0604020202020204" pitchFamily="34" charset="0"/>
                        </a:rPr>
                        <a:t>0x6170706c65</a:t>
                      </a:r>
                      <a:endParaRPr lang="zh-CN" sz="4000" kern="1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lnSpc>
                          <a:spcPct val="150000"/>
                        </a:lnSpc>
                        <a:spcAft>
                          <a:spcPts val="0"/>
                        </a:spcAft>
                      </a:pPr>
                      <a:r>
                        <a:rPr lang="en-US" sz="4000" kern="100" dirty="0">
                          <a:effectLst/>
                          <a:latin typeface="Arial" panose="020B0604020202020204" pitchFamily="34" charset="0"/>
                          <a:ea typeface="DengXian" panose="02010600030101010101" pitchFamily="2" charset="-122"/>
                          <a:cs typeface="Arial" panose="020B0604020202020204" pitchFamily="34" charset="0"/>
                        </a:rPr>
                        <a:t>0b0011</a:t>
                      </a:r>
                      <a:endParaRPr lang="zh-CN" sz="4000" kern="1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lnSpc>
                          <a:spcPct val="150000"/>
                        </a:lnSpc>
                        <a:spcAft>
                          <a:spcPts val="0"/>
                        </a:spcAft>
                      </a:pPr>
                      <a:r>
                        <a:rPr lang="en-US" altLang="zh-CN" sz="4000" kern="100" dirty="0">
                          <a:effectLst/>
                          <a:latin typeface="Arial" panose="020B0604020202020204" pitchFamily="34" charset="0"/>
                          <a:ea typeface="DengXian" panose="02010600030101010101" pitchFamily="2" charset="-122"/>
                          <a:cs typeface="Arial" panose="020B0604020202020204" pitchFamily="34" charset="0"/>
                        </a:rPr>
                        <a:t>100f7a</a:t>
                      </a:r>
                      <a:endParaRPr lang="zh-CN" sz="4000" kern="1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652284849"/>
                  </a:ext>
                </a:extLst>
              </a:tr>
              <a:tr h="814014">
                <a:tc>
                  <a:txBody>
                    <a:bodyPr/>
                    <a:lstStyle/>
                    <a:p>
                      <a:pPr algn="ctr">
                        <a:lnSpc>
                          <a:spcPct val="150000"/>
                        </a:lnSpc>
                        <a:spcAft>
                          <a:spcPts val="0"/>
                        </a:spcAft>
                      </a:pPr>
                      <a:r>
                        <a:rPr lang="en-US" sz="4000" kern="100">
                          <a:effectLst/>
                          <a:latin typeface="Arial" panose="020B0604020202020204" pitchFamily="34" charset="0"/>
                          <a:ea typeface="DengXian" panose="02010600030101010101" pitchFamily="2" charset="-122"/>
                          <a:cs typeface="Arial" panose="020B0604020202020204" pitchFamily="34" charset="0"/>
                        </a:rPr>
                        <a:t>…</a:t>
                      </a:r>
                      <a:endParaRPr lang="zh-CN" sz="4000" kern="1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lnSpc>
                          <a:spcPct val="150000"/>
                        </a:lnSpc>
                        <a:spcAft>
                          <a:spcPts val="0"/>
                        </a:spcAft>
                      </a:pPr>
                      <a:r>
                        <a:rPr lang="en-US" sz="4000" kern="100">
                          <a:effectLst/>
                          <a:latin typeface="Arial" panose="020B0604020202020204" pitchFamily="34" charset="0"/>
                          <a:ea typeface="DengXian" panose="02010600030101010101" pitchFamily="2" charset="-122"/>
                          <a:cs typeface="Arial" panose="020B0604020202020204" pitchFamily="34" charset="0"/>
                        </a:rPr>
                        <a:t>…</a:t>
                      </a:r>
                      <a:endParaRPr lang="zh-CN" sz="4000" kern="1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lnSpc>
                          <a:spcPct val="150000"/>
                        </a:lnSpc>
                        <a:spcAft>
                          <a:spcPts val="0"/>
                        </a:spcAft>
                      </a:pPr>
                      <a:r>
                        <a:rPr lang="en-US" sz="4000" kern="100">
                          <a:effectLst/>
                          <a:latin typeface="Arial" panose="020B0604020202020204" pitchFamily="34" charset="0"/>
                          <a:ea typeface="DengXian" panose="02010600030101010101" pitchFamily="2" charset="-122"/>
                          <a:cs typeface="Arial" panose="020B0604020202020204" pitchFamily="34" charset="0"/>
                        </a:rPr>
                        <a:t>…</a:t>
                      </a:r>
                      <a:endParaRPr lang="zh-CN" sz="4000" kern="1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lnSpc>
                          <a:spcPct val="150000"/>
                        </a:lnSpc>
                        <a:spcAft>
                          <a:spcPts val="0"/>
                        </a:spcAft>
                      </a:pPr>
                      <a:r>
                        <a:rPr lang="en-US" sz="4000" kern="100" dirty="0">
                          <a:effectLst/>
                          <a:latin typeface="Arial" panose="020B0604020202020204" pitchFamily="34" charset="0"/>
                          <a:ea typeface="DengXian" panose="02010600030101010101" pitchFamily="2" charset="-122"/>
                          <a:cs typeface="Arial" panose="020B0604020202020204" pitchFamily="34" charset="0"/>
                        </a:rPr>
                        <a:t>…</a:t>
                      </a:r>
                      <a:endParaRPr lang="zh-CN" sz="4000" kern="1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lnSpc>
                          <a:spcPct val="150000"/>
                        </a:lnSpc>
                        <a:spcAft>
                          <a:spcPts val="0"/>
                        </a:spcAft>
                      </a:pPr>
                      <a:r>
                        <a:rPr lang="en-US" altLang="zh-CN" sz="4000" kern="100" dirty="0">
                          <a:effectLst/>
                          <a:latin typeface="Arial" panose="020B0604020202020204" pitchFamily="34" charset="0"/>
                          <a:ea typeface="DengXian" panose="02010600030101010101" pitchFamily="2" charset="-122"/>
                          <a:cs typeface="Arial" panose="020B0604020202020204" pitchFamily="34" charset="0"/>
                        </a:rPr>
                        <a:t>…</a:t>
                      </a:r>
                      <a:endParaRPr lang="zh-CN" sz="4000" kern="1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423386546"/>
                  </a:ext>
                </a:extLst>
              </a:tr>
            </a:tbl>
          </a:graphicData>
        </a:graphic>
      </p:graphicFrame>
      <p:pic>
        <p:nvPicPr>
          <p:cNvPr id="11" name="图片 10">
            <a:extLst>
              <a:ext uri="{FF2B5EF4-FFF2-40B4-BE49-F238E27FC236}">
                <a16:creationId xmlns:a16="http://schemas.microsoft.com/office/drawing/2014/main" id="{3A072E94-8B98-D242-9872-416C090EE315}"/>
              </a:ext>
            </a:extLst>
          </p:cNvPr>
          <p:cNvPicPr>
            <a:picLocks noChangeAspect="1"/>
          </p:cNvPicPr>
          <p:nvPr/>
        </p:nvPicPr>
        <p:blipFill>
          <a:blip r:embed="rId3"/>
          <a:stretch>
            <a:fillRect/>
          </a:stretch>
        </p:blipFill>
        <p:spPr>
          <a:xfrm>
            <a:off x="18366414" y="73600"/>
            <a:ext cx="1390266" cy="1387949"/>
          </a:xfrm>
          <a:prstGeom prst="rect">
            <a:avLst/>
          </a:prstGeom>
        </p:spPr>
      </p:pic>
      <p:sp>
        <p:nvSpPr>
          <p:cNvPr id="12" name="object 20">
            <a:extLst>
              <a:ext uri="{FF2B5EF4-FFF2-40B4-BE49-F238E27FC236}">
                <a16:creationId xmlns:a16="http://schemas.microsoft.com/office/drawing/2014/main" id="{153DD311-FF16-2748-9070-B7B23523D4FC}"/>
              </a:ext>
            </a:extLst>
          </p:cNvPr>
          <p:cNvSpPr txBox="1"/>
          <p:nvPr/>
        </p:nvSpPr>
        <p:spPr>
          <a:xfrm>
            <a:off x="14684662" y="10815939"/>
            <a:ext cx="5867400" cy="302903"/>
          </a:xfrm>
          <a:prstGeom prst="rect">
            <a:avLst/>
          </a:prstGeom>
        </p:spPr>
        <p:txBody>
          <a:bodyPr vert="horz" wrap="square" lIns="0" tIns="0" rIns="0" bIns="0" rtlCol="0">
            <a:spAutoFit/>
          </a:bodyPr>
          <a:lstStyle/>
          <a:p>
            <a:pPr marL="12700">
              <a:lnSpc>
                <a:spcPts val="2275"/>
              </a:lnSpc>
            </a:pPr>
            <a:r>
              <a:rPr lang="en-US" altLang="zh-CN" sz="2800" spc="-10" dirty="0">
                <a:solidFill>
                  <a:srgbClr val="A9A9A9"/>
                </a:solidFill>
                <a:latin typeface="Arial"/>
                <a:cs typeface="Arial"/>
              </a:rPr>
              <a:t>F</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D</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A</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V</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E</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R</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S</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T</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Y</a:t>
            </a:r>
            <a:r>
              <a:rPr lang="zh-CN" altLang="en-US" sz="2800" spc="-10" dirty="0">
                <a:solidFill>
                  <a:srgbClr val="A9A9A9"/>
                </a:solidFill>
                <a:latin typeface="Arial"/>
                <a:cs typeface="Arial"/>
              </a:rPr>
              <a:t> </a:t>
            </a:r>
            <a:endParaRPr sz="2800" dirty="0">
              <a:latin typeface="Arial"/>
              <a:cs typeface="Arial"/>
            </a:endParaRPr>
          </a:p>
        </p:txBody>
      </p:sp>
    </p:spTree>
    <p:extLst>
      <p:ext uri="{BB962C8B-B14F-4D97-AF65-F5344CB8AC3E}">
        <p14:creationId xmlns:p14="http://schemas.microsoft.com/office/powerpoint/2010/main" val="2245120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57904"/>
            <a:ext cx="20104100" cy="1423035"/>
          </a:xfrm>
          <a:custGeom>
            <a:avLst/>
            <a:gdLst/>
            <a:ahLst/>
            <a:cxnLst/>
            <a:rect l="l" t="t" r="r" b="b"/>
            <a:pathLst>
              <a:path w="20104100" h="1423035">
                <a:moveTo>
                  <a:pt x="0" y="1422564"/>
                </a:moveTo>
                <a:lnTo>
                  <a:pt x="0" y="0"/>
                </a:lnTo>
                <a:lnTo>
                  <a:pt x="20104099" y="0"/>
                </a:lnTo>
                <a:lnTo>
                  <a:pt x="20104099" y="1422564"/>
                </a:lnTo>
                <a:lnTo>
                  <a:pt x="0" y="1422564"/>
                </a:lnTo>
                <a:close/>
              </a:path>
            </a:pathLst>
          </a:custGeom>
          <a:solidFill>
            <a:srgbClr val="DCDEE0"/>
          </a:solidFill>
        </p:spPr>
        <p:txBody>
          <a:bodyPr wrap="square" lIns="0" tIns="0" rIns="0" bIns="0" rtlCol="0"/>
          <a:lstStyle/>
          <a:p>
            <a:endParaRPr/>
          </a:p>
        </p:txBody>
      </p:sp>
      <p:sp>
        <p:nvSpPr>
          <p:cNvPr id="3" name="object 3"/>
          <p:cNvSpPr txBox="1">
            <a:spLocks noGrp="1"/>
          </p:cNvSpPr>
          <p:nvPr>
            <p:ph type="title"/>
          </p:nvPr>
        </p:nvSpPr>
        <p:spPr>
          <a:xfrm>
            <a:off x="2929618" y="154833"/>
            <a:ext cx="14250035" cy="1156335"/>
          </a:xfrm>
          <a:prstGeom prst="rect">
            <a:avLst/>
          </a:prstGeom>
        </p:spPr>
        <p:txBody>
          <a:bodyPr vert="horz" wrap="square" lIns="0" tIns="15240" rIns="0" bIns="0" rtlCol="0">
            <a:spAutoFit/>
          </a:bodyPr>
          <a:lstStyle/>
          <a:p>
            <a:pPr marL="12700">
              <a:lnSpc>
                <a:spcPct val="100000"/>
              </a:lnSpc>
              <a:spcBef>
                <a:spcPts val="120"/>
              </a:spcBef>
            </a:pPr>
            <a:r>
              <a:rPr spc="5" dirty="0"/>
              <a:t>Invertible Bloom Lookup</a:t>
            </a:r>
            <a:r>
              <a:rPr spc="-25" dirty="0"/>
              <a:t> </a:t>
            </a:r>
            <a:r>
              <a:rPr spc="-85" dirty="0"/>
              <a:t>Tables</a:t>
            </a:r>
          </a:p>
        </p:txBody>
      </p:sp>
      <p:sp>
        <p:nvSpPr>
          <p:cNvPr id="6" name="object 6"/>
          <p:cNvSpPr txBox="1"/>
          <p:nvPr/>
        </p:nvSpPr>
        <p:spPr>
          <a:xfrm>
            <a:off x="1076272" y="7290742"/>
            <a:ext cx="222250" cy="497205"/>
          </a:xfrm>
          <a:prstGeom prst="rect">
            <a:avLst/>
          </a:prstGeom>
        </p:spPr>
        <p:txBody>
          <a:bodyPr vert="horz" wrap="square" lIns="0" tIns="11430" rIns="0" bIns="0" rtlCol="0">
            <a:spAutoFit/>
          </a:bodyPr>
          <a:lstStyle/>
          <a:p>
            <a:pPr marL="12700">
              <a:lnSpc>
                <a:spcPct val="100000"/>
              </a:lnSpc>
              <a:spcBef>
                <a:spcPts val="90"/>
              </a:spcBef>
            </a:pPr>
            <a:r>
              <a:rPr sz="3100" spc="459" dirty="0">
                <a:latin typeface="Arial"/>
                <a:cs typeface="Arial"/>
              </a:rPr>
              <a:t>•</a:t>
            </a:r>
            <a:endParaRPr sz="3100">
              <a:latin typeface="Arial"/>
              <a:cs typeface="Arial"/>
            </a:endParaRPr>
          </a:p>
        </p:txBody>
      </p:sp>
      <p:sp>
        <p:nvSpPr>
          <p:cNvPr id="7" name="object 7"/>
          <p:cNvSpPr txBox="1"/>
          <p:nvPr/>
        </p:nvSpPr>
        <p:spPr>
          <a:xfrm>
            <a:off x="1526520" y="7201740"/>
            <a:ext cx="6212840" cy="654050"/>
          </a:xfrm>
          <a:prstGeom prst="rect">
            <a:avLst/>
          </a:prstGeom>
        </p:spPr>
        <p:txBody>
          <a:bodyPr vert="horz" wrap="square" lIns="0" tIns="15240" rIns="0" bIns="0" rtlCol="0">
            <a:spAutoFit/>
          </a:bodyPr>
          <a:lstStyle/>
          <a:p>
            <a:pPr marL="12700">
              <a:lnSpc>
                <a:spcPct val="100000"/>
              </a:lnSpc>
              <a:spcBef>
                <a:spcPts val="120"/>
              </a:spcBef>
            </a:pPr>
            <a:r>
              <a:rPr sz="4100" spc="-204" dirty="0">
                <a:latin typeface="Arial"/>
                <a:cs typeface="Arial"/>
              </a:rPr>
              <a:t>IBLTs </a:t>
            </a:r>
            <a:r>
              <a:rPr sz="4100" spc="85" dirty="0">
                <a:latin typeface="Arial"/>
                <a:cs typeface="Arial"/>
              </a:rPr>
              <a:t>support</a:t>
            </a:r>
            <a:r>
              <a:rPr sz="4100" spc="180" dirty="0">
                <a:latin typeface="Arial"/>
                <a:cs typeface="Arial"/>
              </a:rPr>
              <a:t> </a:t>
            </a:r>
            <a:r>
              <a:rPr sz="4100" b="1" spc="5" dirty="0">
                <a:latin typeface="Arial"/>
                <a:cs typeface="Arial"/>
              </a:rPr>
              <a:t>subtraction</a:t>
            </a:r>
            <a:endParaRPr sz="4100">
              <a:latin typeface="Arial"/>
              <a:cs typeface="Arial"/>
            </a:endParaRPr>
          </a:p>
        </p:txBody>
      </p:sp>
      <p:sp>
        <p:nvSpPr>
          <p:cNvPr id="8" name="object 8"/>
          <p:cNvSpPr txBox="1"/>
          <p:nvPr/>
        </p:nvSpPr>
        <p:spPr>
          <a:xfrm>
            <a:off x="1442753" y="8756666"/>
            <a:ext cx="222250" cy="497205"/>
          </a:xfrm>
          <a:prstGeom prst="rect">
            <a:avLst/>
          </a:prstGeom>
        </p:spPr>
        <p:txBody>
          <a:bodyPr vert="horz" wrap="square" lIns="0" tIns="11430" rIns="0" bIns="0" rtlCol="0">
            <a:spAutoFit/>
          </a:bodyPr>
          <a:lstStyle/>
          <a:p>
            <a:pPr marL="12700">
              <a:lnSpc>
                <a:spcPct val="100000"/>
              </a:lnSpc>
              <a:spcBef>
                <a:spcPts val="90"/>
              </a:spcBef>
            </a:pPr>
            <a:r>
              <a:rPr sz="3100" spc="459" dirty="0">
                <a:latin typeface="Arial"/>
                <a:cs typeface="Arial"/>
              </a:rPr>
              <a:t>•</a:t>
            </a:r>
            <a:endParaRPr sz="3100">
              <a:latin typeface="Arial"/>
              <a:cs typeface="Arial"/>
            </a:endParaRPr>
          </a:p>
        </p:txBody>
      </p:sp>
      <p:sp>
        <p:nvSpPr>
          <p:cNvPr id="9" name="object 9"/>
          <p:cNvSpPr txBox="1"/>
          <p:nvPr/>
        </p:nvSpPr>
        <p:spPr>
          <a:xfrm>
            <a:off x="1442753" y="7829993"/>
            <a:ext cx="15924497" cy="1477777"/>
          </a:xfrm>
          <a:prstGeom prst="rect">
            <a:avLst/>
          </a:prstGeom>
        </p:spPr>
        <p:txBody>
          <a:bodyPr vert="horz" wrap="square" lIns="0" tIns="12065" rIns="0" bIns="0" rtlCol="0">
            <a:spAutoFit/>
          </a:bodyPr>
          <a:lstStyle/>
          <a:p>
            <a:pPr marL="462915" marR="5080" indent="-450850">
              <a:lnSpc>
                <a:spcPct val="117300"/>
              </a:lnSpc>
              <a:spcBef>
                <a:spcPts val="95"/>
              </a:spcBef>
              <a:buSzPct val="75609"/>
              <a:buChar char="•"/>
              <a:tabLst>
                <a:tab pos="462280" algn="l"/>
                <a:tab pos="463550" algn="l"/>
              </a:tabLst>
            </a:pPr>
            <a:r>
              <a:rPr sz="4100" spc="-204" dirty="0">
                <a:latin typeface="Arial"/>
                <a:cs typeface="Arial"/>
              </a:rPr>
              <a:t>IBLTs </a:t>
            </a:r>
            <a:r>
              <a:rPr sz="4100" spc="10" dirty="0">
                <a:latin typeface="Arial"/>
                <a:cs typeface="Arial"/>
              </a:rPr>
              <a:t>must </a:t>
            </a:r>
            <a:r>
              <a:rPr sz="4100" spc="125" dirty="0">
                <a:latin typeface="Arial"/>
                <a:cs typeface="Arial"/>
              </a:rPr>
              <a:t>be </a:t>
            </a:r>
            <a:r>
              <a:rPr sz="4100" b="1" spc="5" dirty="0">
                <a:latin typeface="Arial"/>
                <a:cs typeface="Arial"/>
              </a:rPr>
              <a:t>the </a:t>
            </a:r>
            <a:r>
              <a:rPr sz="4100" b="1" spc="10" dirty="0">
                <a:latin typeface="Arial"/>
                <a:cs typeface="Arial"/>
              </a:rPr>
              <a:t>same </a:t>
            </a:r>
            <a:r>
              <a:rPr sz="4100" b="1" spc="5" dirty="0">
                <a:latin typeface="Arial"/>
                <a:cs typeface="Arial"/>
              </a:rPr>
              <a:t>size </a:t>
            </a:r>
            <a:r>
              <a:rPr sz="4100" spc="5" dirty="0">
                <a:latin typeface="Arial"/>
                <a:cs typeface="Arial"/>
              </a:rPr>
              <a:t>for </a:t>
            </a:r>
            <a:r>
              <a:rPr sz="4100" spc="50" dirty="0">
                <a:latin typeface="Arial"/>
                <a:cs typeface="Arial"/>
              </a:rPr>
              <a:t>subtraction</a:t>
            </a:r>
            <a:endParaRPr lang="en-US" altLang="zh-CN" sz="4100" spc="50" dirty="0">
              <a:latin typeface="Arial"/>
              <a:cs typeface="Arial"/>
            </a:endParaRPr>
          </a:p>
          <a:p>
            <a:pPr marL="462915" marR="5080" indent="-450850">
              <a:lnSpc>
                <a:spcPct val="117300"/>
              </a:lnSpc>
              <a:spcBef>
                <a:spcPts val="95"/>
              </a:spcBef>
              <a:buSzPct val="75609"/>
              <a:buChar char="•"/>
              <a:tabLst>
                <a:tab pos="462280" algn="l"/>
                <a:tab pos="463550" algn="l"/>
              </a:tabLst>
            </a:pPr>
            <a:r>
              <a:rPr sz="4100" spc="30" dirty="0">
                <a:latin typeface="Arial"/>
                <a:cs typeface="Arial"/>
              </a:rPr>
              <a:t>Subtraction recovers </a:t>
            </a:r>
            <a:r>
              <a:rPr sz="4100" b="1" spc="10" dirty="0">
                <a:latin typeface="Arial"/>
                <a:cs typeface="Arial"/>
              </a:rPr>
              <a:t>symmetric</a:t>
            </a:r>
            <a:r>
              <a:rPr sz="4100" b="1" spc="-75" dirty="0">
                <a:latin typeface="Arial"/>
                <a:cs typeface="Arial"/>
              </a:rPr>
              <a:t> </a:t>
            </a:r>
            <a:r>
              <a:rPr sz="4100" b="1" spc="5" dirty="0">
                <a:latin typeface="Arial"/>
                <a:cs typeface="Arial"/>
              </a:rPr>
              <a:t>difference</a:t>
            </a:r>
            <a:r>
              <a:rPr lang="en-US" altLang="zh-CN" sz="4100" spc="50" dirty="0">
                <a:latin typeface="Arial"/>
                <a:cs typeface="Arial"/>
              </a:rPr>
              <a:t>,</a:t>
            </a:r>
            <a:r>
              <a:rPr lang="zh-CN" altLang="en-US" sz="4100" i="1" dirty="0">
                <a:latin typeface="Cambria Math" panose="02040503050406030204" pitchFamily="18" charset="0"/>
              </a:rPr>
              <a:t>（</a:t>
            </a:r>
            <a:r>
              <a:rPr lang="en-US" altLang="zh-CN" sz="4100" i="1" dirty="0">
                <a:latin typeface="Cambria Math" panose="02040503050406030204" pitchFamily="18" charset="0"/>
                <a:ea typeface="Cambria Math" panose="02040503050406030204" pitchFamily="18" charset="0"/>
              </a:rPr>
              <a:t>S</a:t>
            </a:r>
            <a:r>
              <a:rPr lang="en-US" altLang="zh-CN" sz="4100" i="1" baseline="-25000" dirty="0">
                <a:latin typeface="Cambria Math" panose="02040503050406030204" pitchFamily="18" charset="0"/>
                <a:ea typeface="Cambria Math" panose="02040503050406030204" pitchFamily="18" charset="0"/>
              </a:rPr>
              <a:t>A</a:t>
            </a:r>
            <a:r>
              <a:rPr lang="en-US" altLang="zh-CN" sz="4100" i="1" dirty="0">
                <a:latin typeface="Cambria Math" panose="02040503050406030204" pitchFamily="18" charset="0"/>
                <a:ea typeface="Cambria Math" panose="02040503050406030204" pitchFamily="18" charset="0"/>
              </a:rPr>
              <a:t>-S</a:t>
            </a:r>
            <a:r>
              <a:rPr lang="en-US" altLang="zh-CN" sz="4100" i="1" baseline="-25000" dirty="0">
                <a:latin typeface="Cambria Math" panose="02040503050406030204" pitchFamily="18" charset="0"/>
                <a:ea typeface="Cambria Math" panose="02040503050406030204" pitchFamily="18" charset="0"/>
              </a:rPr>
              <a:t>B</a:t>
            </a:r>
            <a:r>
              <a:rPr lang="zh-CN" altLang="en-US" sz="4100" i="1" dirty="0">
                <a:latin typeface="Cambria Math" panose="02040503050406030204" pitchFamily="18" charset="0"/>
              </a:rPr>
              <a:t>）</a:t>
            </a:r>
            <a:r>
              <a:rPr lang="en-US" altLang="zh-CN" sz="4100" i="1" dirty="0">
                <a:latin typeface="Cambria Math" panose="02040503050406030204" pitchFamily="18" charset="0"/>
                <a:ea typeface="Cambria Math" panose="02040503050406030204" pitchFamily="18" charset="0"/>
              </a:rPr>
              <a:t>∪</a:t>
            </a:r>
            <a:r>
              <a:rPr lang="zh-CN" altLang="en-US" sz="4100" i="1" dirty="0">
                <a:latin typeface="Cambria Math" panose="02040503050406030204" pitchFamily="18" charset="0"/>
              </a:rPr>
              <a:t>（</a:t>
            </a:r>
            <a:r>
              <a:rPr lang="en-US" altLang="zh-CN" sz="4100" i="1" dirty="0">
                <a:latin typeface="Cambria Math" panose="02040503050406030204" pitchFamily="18" charset="0"/>
                <a:ea typeface="Cambria Math" panose="02040503050406030204" pitchFamily="18" charset="0"/>
              </a:rPr>
              <a:t>S</a:t>
            </a:r>
            <a:r>
              <a:rPr lang="en-US" altLang="zh-CN" sz="4100" i="1" baseline="-25000" dirty="0">
                <a:latin typeface="Cambria Math" panose="02040503050406030204" pitchFamily="18" charset="0"/>
                <a:ea typeface="Cambria Math" panose="02040503050406030204" pitchFamily="18" charset="0"/>
              </a:rPr>
              <a:t>B</a:t>
            </a:r>
            <a:r>
              <a:rPr lang="en-US" altLang="zh-CN" sz="4100" i="1" dirty="0">
                <a:latin typeface="Cambria Math" panose="02040503050406030204" pitchFamily="18" charset="0"/>
                <a:ea typeface="Cambria Math" panose="02040503050406030204" pitchFamily="18" charset="0"/>
              </a:rPr>
              <a:t>-S</a:t>
            </a:r>
            <a:r>
              <a:rPr lang="en-US" altLang="zh-CN" sz="4100" i="1" baseline="-25000" dirty="0">
                <a:latin typeface="Cambria Math" panose="02040503050406030204" pitchFamily="18" charset="0"/>
                <a:ea typeface="Cambria Math" panose="02040503050406030204" pitchFamily="18" charset="0"/>
              </a:rPr>
              <a:t>A</a:t>
            </a:r>
            <a:r>
              <a:rPr lang="zh-CN" altLang="en-US" sz="4100" i="1" dirty="0">
                <a:latin typeface="Cambria Math" panose="02040503050406030204" pitchFamily="18" charset="0"/>
              </a:rPr>
              <a:t>）</a:t>
            </a:r>
            <a:r>
              <a:rPr lang="en-US" altLang="zh-CN" sz="4100" i="1" spc="50" dirty="0">
                <a:latin typeface="Cambria Math" panose="02040503050406030204" pitchFamily="18" charset="0"/>
                <a:ea typeface="Cambria Math" panose="02040503050406030204" pitchFamily="18" charset="0"/>
                <a:cs typeface="Arial"/>
              </a:rPr>
              <a:t> </a:t>
            </a:r>
            <a:endParaRPr sz="4100" dirty="0">
              <a:latin typeface="Arial"/>
              <a:cs typeface="Arial"/>
            </a:endParaRPr>
          </a:p>
        </p:txBody>
      </p:sp>
      <p:sp>
        <p:nvSpPr>
          <p:cNvPr id="10" name="object 10"/>
          <p:cNvSpPr txBox="1"/>
          <p:nvPr/>
        </p:nvSpPr>
        <p:spPr>
          <a:xfrm>
            <a:off x="1076272" y="9489628"/>
            <a:ext cx="222250" cy="497205"/>
          </a:xfrm>
          <a:prstGeom prst="rect">
            <a:avLst/>
          </a:prstGeom>
        </p:spPr>
        <p:txBody>
          <a:bodyPr vert="horz" wrap="square" lIns="0" tIns="11430" rIns="0" bIns="0" rtlCol="0">
            <a:spAutoFit/>
          </a:bodyPr>
          <a:lstStyle/>
          <a:p>
            <a:pPr marL="12700">
              <a:lnSpc>
                <a:spcPct val="100000"/>
              </a:lnSpc>
              <a:spcBef>
                <a:spcPts val="90"/>
              </a:spcBef>
            </a:pPr>
            <a:r>
              <a:rPr sz="3100" spc="459" dirty="0">
                <a:latin typeface="Arial"/>
                <a:cs typeface="Arial"/>
              </a:rPr>
              <a:t>•</a:t>
            </a:r>
            <a:endParaRPr sz="3100">
              <a:latin typeface="Arial"/>
              <a:cs typeface="Arial"/>
            </a:endParaRPr>
          </a:p>
        </p:txBody>
      </p:sp>
      <p:sp>
        <p:nvSpPr>
          <p:cNvPr id="11" name="object 11"/>
          <p:cNvSpPr txBox="1"/>
          <p:nvPr/>
        </p:nvSpPr>
        <p:spPr>
          <a:xfrm>
            <a:off x="1526520" y="9400626"/>
            <a:ext cx="16719550" cy="1282065"/>
          </a:xfrm>
          <a:prstGeom prst="rect">
            <a:avLst/>
          </a:prstGeom>
        </p:spPr>
        <p:txBody>
          <a:bodyPr vert="horz" wrap="square" lIns="0" tIns="12065" rIns="0" bIns="0" rtlCol="0">
            <a:spAutoFit/>
          </a:bodyPr>
          <a:lstStyle/>
          <a:p>
            <a:pPr marL="12700" marR="5080">
              <a:lnSpc>
                <a:spcPct val="100499"/>
              </a:lnSpc>
              <a:spcBef>
                <a:spcPts val="95"/>
              </a:spcBef>
            </a:pPr>
            <a:r>
              <a:rPr sz="4100" spc="5" dirty="0">
                <a:latin typeface="Arial"/>
                <a:cs typeface="Arial"/>
              </a:rPr>
              <a:t>If </a:t>
            </a:r>
            <a:r>
              <a:rPr sz="4100" spc="50" dirty="0">
                <a:latin typeface="Arial"/>
                <a:cs typeface="Arial"/>
              </a:rPr>
              <a:t>subtraction </a:t>
            </a:r>
            <a:r>
              <a:rPr sz="4100" spc="30" dirty="0">
                <a:latin typeface="Arial"/>
                <a:cs typeface="Arial"/>
              </a:rPr>
              <a:t>recovers </a:t>
            </a:r>
            <a:r>
              <a:rPr sz="4100" spc="10" dirty="0">
                <a:latin typeface="Arial"/>
                <a:cs typeface="Arial"/>
              </a:rPr>
              <a:t>the </a:t>
            </a:r>
            <a:r>
              <a:rPr sz="4100" spc="-5" dirty="0">
                <a:latin typeface="Arial"/>
                <a:cs typeface="Arial"/>
              </a:rPr>
              <a:t>entire </a:t>
            </a:r>
            <a:r>
              <a:rPr sz="4100" spc="35" dirty="0">
                <a:latin typeface="Arial"/>
                <a:cs typeface="Arial"/>
              </a:rPr>
              <a:t>symmetric difference, </a:t>
            </a:r>
            <a:r>
              <a:rPr sz="4100" spc="10" dirty="0">
                <a:latin typeface="Arial"/>
                <a:cs typeface="Arial"/>
              </a:rPr>
              <a:t>then we say</a:t>
            </a:r>
            <a:r>
              <a:rPr sz="4100" spc="-130" dirty="0">
                <a:latin typeface="Arial"/>
                <a:cs typeface="Arial"/>
              </a:rPr>
              <a:t> </a:t>
            </a:r>
            <a:r>
              <a:rPr sz="4100" spc="5" dirty="0">
                <a:latin typeface="Arial"/>
                <a:cs typeface="Arial"/>
              </a:rPr>
              <a:t>that  </a:t>
            </a:r>
            <a:r>
              <a:rPr sz="4100" spc="10" dirty="0">
                <a:latin typeface="Arial"/>
                <a:cs typeface="Arial"/>
              </a:rPr>
              <a:t>the </a:t>
            </a:r>
            <a:r>
              <a:rPr sz="4100" b="1" spc="5" dirty="0">
                <a:latin typeface="Arial"/>
                <a:cs typeface="Arial"/>
              </a:rPr>
              <a:t>subtraction</a:t>
            </a:r>
            <a:r>
              <a:rPr sz="4100" b="1" spc="-5" dirty="0">
                <a:latin typeface="Arial"/>
                <a:cs typeface="Arial"/>
              </a:rPr>
              <a:t> </a:t>
            </a:r>
            <a:r>
              <a:rPr sz="4100" b="1" spc="10" dirty="0">
                <a:latin typeface="Arial"/>
                <a:cs typeface="Arial"/>
              </a:rPr>
              <a:t>decoded</a:t>
            </a:r>
            <a:endParaRPr sz="4100" dirty="0">
              <a:latin typeface="Arial"/>
              <a:cs typeface="Arial"/>
            </a:endParaRPr>
          </a:p>
        </p:txBody>
      </p:sp>
      <p:sp>
        <p:nvSpPr>
          <p:cNvPr id="12" name="object 12"/>
          <p:cNvSpPr txBox="1"/>
          <p:nvPr/>
        </p:nvSpPr>
        <p:spPr>
          <a:xfrm>
            <a:off x="5788170" y="4691360"/>
            <a:ext cx="1830070" cy="2108269"/>
          </a:xfrm>
          <a:prstGeom prst="rect">
            <a:avLst/>
          </a:prstGeom>
        </p:spPr>
        <p:txBody>
          <a:bodyPr vert="horz" wrap="square" lIns="0" tIns="15240" rIns="0" bIns="0" rtlCol="0">
            <a:spAutoFit/>
          </a:bodyPr>
          <a:lstStyle/>
          <a:p>
            <a:pPr marL="12700">
              <a:lnSpc>
                <a:spcPct val="100000"/>
              </a:lnSpc>
              <a:spcBef>
                <a:spcPts val="120"/>
              </a:spcBef>
            </a:pPr>
            <a:r>
              <a:rPr sz="4100" spc="10" dirty="0">
                <a:latin typeface="Arial"/>
                <a:cs typeface="Arial"/>
              </a:rPr>
              <a:t>A, B,</a:t>
            </a:r>
            <a:r>
              <a:rPr sz="4100" spc="-90" dirty="0">
                <a:latin typeface="Arial"/>
                <a:cs typeface="Arial"/>
              </a:rPr>
              <a:t> </a:t>
            </a:r>
            <a:r>
              <a:rPr sz="4100" spc="10" dirty="0">
                <a:latin typeface="Arial"/>
                <a:cs typeface="Arial"/>
              </a:rPr>
              <a:t>C,</a:t>
            </a:r>
            <a:endParaRPr sz="4100" dirty="0">
              <a:latin typeface="Arial"/>
              <a:cs typeface="Arial"/>
            </a:endParaRPr>
          </a:p>
          <a:p>
            <a:pPr marL="12700">
              <a:lnSpc>
                <a:spcPct val="100000"/>
              </a:lnSpc>
              <a:spcBef>
                <a:spcPts val="30"/>
              </a:spcBef>
            </a:pPr>
            <a:r>
              <a:rPr sz="4100" b="1" spc="10" dirty="0">
                <a:latin typeface="Arial"/>
                <a:cs typeface="Arial"/>
              </a:rPr>
              <a:t>D</a:t>
            </a:r>
            <a:r>
              <a:rPr sz="4100" spc="10" dirty="0">
                <a:latin typeface="Arial"/>
                <a:cs typeface="Arial"/>
              </a:rPr>
              <a:t>, </a:t>
            </a:r>
            <a:r>
              <a:rPr sz="4100" spc="-105" dirty="0">
                <a:latin typeface="Arial"/>
                <a:cs typeface="Arial"/>
              </a:rPr>
              <a:t>E,</a:t>
            </a:r>
            <a:r>
              <a:rPr sz="4100" spc="-55" dirty="0">
                <a:latin typeface="Arial"/>
                <a:cs typeface="Arial"/>
              </a:rPr>
              <a:t> </a:t>
            </a:r>
            <a:r>
              <a:rPr sz="4100" spc="-215" dirty="0">
                <a:latin typeface="Arial"/>
                <a:cs typeface="Arial"/>
              </a:rPr>
              <a:t>F</a:t>
            </a:r>
            <a:endParaRPr lang="en-US" altLang="zh-CN" sz="4100" spc="-215" dirty="0">
              <a:latin typeface="Arial"/>
              <a:cs typeface="Arial"/>
            </a:endParaRPr>
          </a:p>
          <a:p>
            <a:pPr marL="12700" algn="ctr">
              <a:lnSpc>
                <a:spcPct val="100000"/>
              </a:lnSpc>
              <a:spcBef>
                <a:spcPts val="30"/>
              </a:spcBef>
            </a:pPr>
            <a:r>
              <a:rPr lang="en-US" altLang="zh-CN" sz="5400" b="1" i="1" spc="-215" dirty="0">
                <a:solidFill>
                  <a:srgbClr val="FF0000"/>
                </a:solidFill>
                <a:latin typeface="Cambria Math" panose="02040503050406030204" pitchFamily="18" charset="0"/>
                <a:ea typeface="Cambria Math" panose="02040503050406030204" pitchFamily="18" charset="0"/>
                <a:cs typeface="Arial"/>
              </a:rPr>
              <a:t>I</a:t>
            </a:r>
            <a:r>
              <a:rPr lang="en-US" altLang="zh-CN" sz="5400" b="1" i="1" spc="-215" baseline="-25000" dirty="0">
                <a:solidFill>
                  <a:srgbClr val="FF0000"/>
                </a:solidFill>
                <a:latin typeface="Cambria Math" panose="02040503050406030204" pitchFamily="18" charset="0"/>
                <a:ea typeface="Cambria Math" panose="02040503050406030204" pitchFamily="18" charset="0"/>
                <a:cs typeface="Arial"/>
              </a:rPr>
              <a:t>B</a:t>
            </a:r>
            <a:endParaRPr sz="5400" b="1" i="1" baseline="-25000" dirty="0">
              <a:solidFill>
                <a:srgbClr val="FF0000"/>
              </a:solidFill>
              <a:latin typeface="Cambria Math" panose="02040503050406030204" pitchFamily="18" charset="0"/>
              <a:ea typeface="Cambria Math" panose="02040503050406030204" pitchFamily="18" charset="0"/>
              <a:cs typeface="Arial"/>
            </a:endParaRPr>
          </a:p>
        </p:txBody>
      </p:sp>
      <p:sp>
        <p:nvSpPr>
          <p:cNvPr id="13" name="object 13"/>
          <p:cNvSpPr txBox="1"/>
          <p:nvPr/>
        </p:nvSpPr>
        <p:spPr>
          <a:xfrm>
            <a:off x="10678073" y="4691360"/>
            <a:ext cx="1830070" cy="2108269"/>
          </a:xfrm>
          <a:prstGeom prst="rect">
            <a:avLst/>
          </a:prstGeom>
        </p:spPr>
        <p:txBody>
          <a:bodyPr vert="horz" wrap="square" lIns="0" tIns="15240" rIns="0" bIns="0" rtlCol="0">
            <a:spAutoFit/>
          </a:bodyPr>
          <a:lstStyle/>
          <a:p>
            <a:pPr marL="12700">
              <a:lnSpc>
                <a:spcPct val="100000"/>
              </a:lnSpc>
              <a:spcBef>
                <a:spcPts val="120"/>
              </a:spcBef>
            </a:pPr>
            <a:r>
              <a:rPr sz="4100" spc="10" dirty="0">
                <a:latin typeface="Arial"/>
                <a:cs typeface="Arial"/>
              </a:rPr>
              <a:t>A, B,</a:t>
            </a:r>
            <a:r>
              <a:rPr sz="4100" spc="-90" dirty="0">
                <a:latin typeface="Arial"/>
                <a:cs typeface="Arial"/>
              </a:rPr>
              <a:t> </a:t>
            </a:r>
            <a:r>
              <a:rPr sz="4100" spc="10" dirty="0">
                <a:latin typeface="Arial"/>
                <a:cs typeface="Arial"/>
              </a:rPr>
              <a:t>C,</a:t>
            </a:r>
            <a:endParaRPr sz="4100" dirty="0">
              <a:latin typeface="Arial"/>
              <a:cs typeface="Arial"/>
            </a:endParaRPr>
          </a:p>
          <a:p>
            <a:pPr marL="12700">
              <a:lnSpc>
                <a:spcPct val="100000"/>
              </a:lnSpc>
              <a:spcBef>
                <a:spcPts val="30"/>
              </a:spcBef>
            </a:pPr>
            <a:r>
              <a:rPr sz="4100" b="1" spc="10" dirty="0">
                <a:latin typeface="Arial"/>
                <a:cs typeface="Arial"/>
              </a:rPr>
              <a:t>X</a:t>
            </a:r>
            <a:r>
              <a:rPr sz="4100" spc="10" dirty="0">
                <a:latin typeface="Arial"/>
                <a:cs typeface="Arial"/>
              </a:rPr>
              <a:t>, </a:t>
            </a:r>
            <a:r>
              <a:rPr sz="4100" spc="-105" dirty="0">
                <a:latin typeface="Arial"/>
                <a:cs typeface="Arial"/>
              </a:rPr>
              <a:t>E,</a:t>
            </a:r>
            <a:r>
              <a:rPr sz="4100" spc="-50" dirty="0">
                <a:latin typeface="Arial"/>
                <a:cs typeface="Arial"/>
              </a:rPr>
              <a:t> </a:t>
            </a:r>
            <a:r>
              <a:rPr sz="4100" spc="-215" dirty="0">
                <a:latin typeface="Arial"/>
                <a:cs typeface="Arial"/>
              </a:rPr>
              <a:t>F</a:t>
            </a:r>
            <a:endParaRPr lang="en-US" altLang="zh-CN" sz="4100" spc="-215" dirty="0">
              <a:latin typeface="Arial"/>
              <a:cs typeface="Arial"/>
            </a:endParaRPr>
          </a:p>
          <a:p>
            <a:pPr marL="12700" algn="ctr">
              <a:lnSpc>
                <a:spcPct val="100000"/>
              </a:lnSpc>
              <a:spcBef>
                <a:spcPts val="30"/>
              </a:spcBef>
            </a:pPr>
            <a:r>
              <a:rPr lang="en-US" altLang="zh-CN" sz="5400" b="1" i="1" dirty="0">
                <a:solidFill>
                  <a:srgbClr val="FF0000"/>
                </a:solidFill>
                <a:latin typeface="Cambria Math" panose="02040503050406030204" pitchFamily="18" charset="0"/>
                <a:ea typeface="Cambria Math" panose="02040503050406030204" pitchFamily="18" charset="0"/>
                <a:cs typeface="Arial"/>
              </a:rPr>
              <a:t>I</a:t>
            </a:r>
            <a:r>
              <a:rPr lang="en-US" altLang="zh-CN" sz="5400" b="1" i="1" baseline="-25000" dirty="0">
                <a:solidFill>
                  <a:srgbClr val="FF0000"/>
                </a:solidFill>
                <a:latin typeface="Cambria Math" panose="02040503050406030204" pitchFamily="18" charset="0"/>
                <a:ea typeface="Cambria Math" panose="02040503050406030204" pitchFamily="18" charset="0"/>
                <a:cs typeface="Arial"/>
              </a:rPr>
              <a:t>A</a:t>
            </a:r>
            <a:endParaRPr sz="5400" b="1" i="1" baseline="-25000" dirty="0">
              <a:solidFill>
                <a:srgbClr val="FF0000"/>
              </a:solidFill>
              <a:latin typeface="Cambria Math" panose="02040503050406030204" pitchFamily="18" charset="0"/>
              <a:ea typeface="Cambria Math" panose="02040503050406030204" pitchFamily="18" charset="0"/>
              <a:cs typeface="Arial"/>
            </a:endParaRPr>
          </a:p>
        </p:txBody>
      </p:sp>
      <p:sp>
        <p:nvSpPr>
          <p:cNvPr id="14" name="object 14"/>
          <p:cNvSpPr txBox="1"/>
          <p:nvPr/>
        </p:nvSpPr>
        <p:spPr>
          <a:xfrm>
            <a:off x="13997344" y="3340616"/>
            <a:ext cx="364490" cy="641350"/>
          </a:xfrm>
          <a:prstGeom prst="rect">
            <a:avLst/>
          </a:prstGeom>
        </p:spPr>
        <p:txBody>
          <a:bodyPr vert="horz" wrap="square" lIns="0" tIns="17780" rIns="0" bIns="0" rtlCol="0">
            <a:spAutoFit/>
          </a:bodyPr>
          <a:lstStyle/>
          <a:p>
            <a:pPr marL="12700">
              <a:lnSpc>
                <a:spcPct val="100000"/>
              </a:lnSpc>
              <a:spcBef>
                <a:spcPts val="140"/>
              </a:spcBef>
            </a:pPr>
            <a:r>
              <a:rPr sz="4000" spc="330" dirty="0">
                <a:latin typeface="Arial"/>
                <a:cs typeface="Arial"/>
              </a:rPr>
              <a:t>=</a:t>
            </a:r>
            <a:endParaRPr sz="4000">
              <a:latin typeface="Arial"/>
              <a:cs typeface="Arial"/>
            </a:endParaRPr>
          </a:p>
        </p:txBody>
      </p:sp>
      <p:sp>
        <p:nvSpPr>
          <p:cNvPr id="15" name="object 15"/>
          <p:cNvSpPr txBox="1"/>
          <p:nvPr/>
        </p:nvSpPr>
        <p:spPr>
          <a:xfrm>
            <a:off x="15149141" y="3016019"/>
            <a:ext cx="894715" cy="2108269"/>
          </a:xfrm>
          <a:prstGeom prst="rect">
            <a:avLst/>
          </a:prstGeom>
        </p:spPr>
        <p:txBody>
          <a:bodyPr vert="horz" wrap="square" lIns="0" tIns="15240" rIns="0" bIns="0" rtlCol="0">
            <a:spAutoFit/>
          </a:bodyPr>
          <a:lstStyle/>
          <a:p>
            <a:pPr marL="12700">
              <a:lnSpc>
                <a:spcPct val="100000"/>
              </a:lnSpc>
              <a:spcBef>
                <a:spcPts val="120"/>
              </a:spcBef>
            </a:pPr>
            <a:r>
              <a:rPr sz="4100" spc="325" dirty="0">
                <a:latin typeface="Arial"/>
                <a:cs typeface="Arial"/>
              </a:rPr>
              <a:t>+</a:t>
            </a:r>
            <a:r>
              <a:rPr sz="4100" spc="-85" dirty="0">
                <a:latin typeface="Arial"/>
                <a:cs typeface="Arial"/>
              </a:rPr>
              <a:t> </a:t>
            </a:r>
            <a:r>
              <a:rPr sz="4100" spc="15" dirty="0">
                <a:latin typeface="Arial"/>
                <a:cs typeface="Arial"/>
              </a:rPr>
              <a:t>D</a:t>
            </a:r>
            <a:endParaRPr sz="4100" dirty="0">
              <a:latin typeface="Arial"/>
              <a:cs typeface="Arial"/>
            </a:endParaRPr>
          </a:p>
          <a:p>
            <a:pPr marL="12700">
              <a:lnSpc>
                <a:spcPct val="100000"/>
              </a:lnSpc>
              <a:spcBef>
                <a:spcPts val="30"/>
              </a:spcBef>
            </a:pPr>
            <a:r>
              <a:rPr sz="4100" spc="5" dirty="0">
                <a:latin typeface="Arial"/>
                <a:cs typeface="Arial"/>
              </a:rPr>
              <a:t>-</a:t>
            </a:r>
            <a:r>
              <a:rPr sz="4100" spc="-30" dirty="0">
                <a:latin typeface="Arial"/>
                <a:cs typeface="Arial"/>
              </a:rPr>
              <a:t> </a:t>
            </a:r>
            <a:r>
              <a:rPr sz="4100" spc="-220" dirty="0">
                <a:latin typeface="Arial"/>
                <a:cs typeface="Arial"/>
              </a:rPr>
              <a:t>X</a:t>
            </a:r>
            <a:endParaRPr lang="en-US" altLang="zh-CN" sz="4100" spc="-220" dirty="0">
              <a:latin typeface="Arial"/>
              <a:cs typeface="Arial"/>
            </a:endParaRPr>
          </a:p>
          <a:p>
            <a:pPr marL="12700" algn="ctr">
              <a:lnSpc>
                <a:spcPct val="100000"/>
              </a:lnSpc>
              <a:spcBef>
                <a:spcPts val="30"/>
              </a:spcBef>
            </a:pPr>
            <a:r>
              <a:rPr lang="en-US" altLang="zh-CN" sz="5400" b="1" i="1" spc="-220" dirty="0">
                <a:solidFill>
                  <a:srgbClr val="FF0000"/>
                </a:solidFill>
                <a:latin typeface="Cambria Math" panose="02040503050406030204" pitchFamily="18" charset="0"/>
                <a:ea typeface="Cambria Math" panose="02040503050406030204" pitchFamily="18" charset="0"/>
                <a:cs typeface="Arial"/>
              </a:rPr>
              <a:t>I</a:t>
            </a:r>
            <a:r>
              <a:rPr lang="en-US" altLang="zh-CN" sz="5400" b="1" i="1" spc="-220" baseline="-25000" dirty="0">
                <a:solidFill>
                  <a:srgbClr val="FF0000"/>
                </a:solidFill>
                <a:latin typeface="Cambria Math" panose="02040503050406030204" pitchFamily="18" charset="0"/>
                <a:ea typeface="Cambria Math" panose="02040503050406030204" pitchFamily="18" charset="0"/>
                <a:cs typeface="Arial"/>
              </a:rPr>
              <a:t>C</a:t>
            </a:r>
            <a:endParaRPr sz="5400" b="1" i="1" baseline="-25000" dirty="0">
              <a:solidFill>
                <a:srgbClr val="FF0000"/>
              </a:solidFill>
              <a:latin typeface="Cambria Math" panose="02040503050406030204" pitchFamily="18" charset="0"/>
              <a:ea typeface="Cambria Math" panose="02040503050406030204" pitchFamily="18" charset="0"/>
              <a:cs typeface="Arial"/>
            </a:endParaRPr>
          </a:p>
        </p:txBody>
      </p:sp>
      <p:sp>
        <p:nvSpPr>
          <p:cNvPr id="16" name="object 16"/>
          <p:cNvSpPr txBox="1"/>
          <p:nvPr/>
        </p:nvSpPr>
        <p:spPr>
          <a:xfrm>
            <a:off x="9065557" y="3089315"/>
            <a:ext cx="443230" cy="804545"/>
          </a:xfrm>
          <a:prstGeom prst="rect">
            <a:avLst/>
          </a:prstGeom>
        </p:spPr>
        <p:txBody>
          <a:bodyPr vert="horz" wrap="square" lIns="0" tIns="13970" rIns="0" bIns="0" rtlCol="0">
            <a:spAutoFit/>
          </a:bodyPr>
          <a:lstStyle/>
          <a:p>
            <a:pPr marL="12700">
              <a:lnSpc>
                <a:spcPct val="100000"/>
              </a:lnSpc>
              <a:spcBef>
                <a:spcPts val="110"/>
              </a:spcBef>
            </a:pPr>
            <a:r>
              <a:rPr sz="5100" spc="5" dirty="0">
                <a:latin typeface="Times New Roman"/>
                <a:cs typeface="Times New Roman"/>
              </a:rPr>
              <a:t>Δ</a:t>
            </a:r>
            <a:endParaRPr sz="5100">
              <a:latin typeface="Times New Roman"/>
              <a:cs typeface="Times New Roman"/>
            </a:endParaRPr>
          </a:p>
        </p:txBody>
      </p:sp>
      <p:grpSp>
        <p:nvGrpSpPr>
          <p:cNvPr id="18" name="object 18"/>
          <p:cNvGrpSpPr/>
          <p:nvPr/>
        </p:nvGrpSpPr>
        <p:grpSpPr>
          <a:xfrm>
            <a:off x="5440745" y="1997075"/>
            <a:ext cx="7852409" cy="2690495"/>
            <a:chOff x="5440745" y="2957763"/>
            <a:chExt cx="7852409" cy="2690495"/>
          </a:xfrm>
        </p:grpSpPr>
        <p:sp>
          <p:nvSpPr>
            <p:cNvPr id="19" name="object 19"/>
            <p:cNvSpPr/>
            <p:nvPr/>
          </p:nvSpPr>
          <p:spPr>
            <a:xfrm>
              <a:off x="5440745" y="3088157"/>
              <a:ext cx="2953491" cy="2559744"/>
            </a:xfrm>
            <a:prstGeom prst="rect">
              <a:avLst/>
            </a:prstGeom>
            <a:blipFill>
              <a:blip r:embed="rId3" cstate="print"/>
              <a:stretch>
                <a:fillRect/>
              </a:stretch>
            </a:blipFill>
          </p:spPr>
          <p:txBody>
            <a:bodyPr wrap="square" lIns="0" tIns="0" rIns="0" bIns="0" rtlCol="0"/>
            <a:lstStyle/>
            <a:p>
              <a:endParaRPr/>
            </a:p>
          </p:txBody>
        </p:sp>
        <p:sp>
          <p:nvSpPr>
            <p:cNvPr id="20" name="object 20"/>
            <p:cNvSpPr/>
            <p:nvPr/>
          </p:nvSpPr>
          <p:spPr>
            <a:xfrm>
              <a:off x="5482628" y="3373897"/>
              <a:ext cx="2869724" cy="2211178"/>
            </a:xfrm>
            <a:prstGeom prst="rect">
              <a:avLst/>
            </a:prstGeom>
            <a:blipFill>
              <a:blip r:embed="rId4" cstate="print"/>
              <a:stretch>
                <a:fillRect/>
              </a:stretch>
            </a:blipFill>
          </p:spPr>
          <p:txBody>
            <a:bodyPr wrap="square" lIns="0" tIns="0" rIns="0" bIns="0" rtlCol="0"/>
            <a:lstStyle/>
            <a:p>
              <a:endParaRPr/>
            </a:p>
          </p:txBody>
        </p:sp>
        <p:sp>
          <p:nvSpPr>
            <p:cNvPr id="21" name="object 21"/>
            <p:cNvSpPr/>
            <p:nvPr/>
          </p:nvSpPr>
          <p:spPr>
            <a:xfrm>
              <a:off x="6932015" y="3109874"/>
              <a:ext cx="23598" cy="23590"/>
            </a:xfrm>
            <a:prstGeom prst="rect">
              <a:avLst/>
            </a:prstGeom>
            <a:blipFill>
              <a:blip r:embed="rId5" cstate="print"/>
              <a:stretch>
                <a:fillRect/>
              </a:stretch>
            </a:blipFill>
          </p:spPr>
          <p:txBody>
            <a:bodyPr wrap="square" lIns="0" tIns="0" rIns="0" bIns="0" rtlCol="0"/>
            <a:lstStyle/>
            <a:p>
              <a:endParaRPr/>
            </a:p>
          </p:txBody>
        </p:sp>
        <p:sp>
          <p:nvSpPr>
            <p:cNvPr id="22" name="object 22"/>
            <p:cNvSpPr/>
            <p:nvPr/>
          </p:nvSpPr>
          <p:spPr>
            <a:xfrm>
              <a:off x="5699784" y="3614918"/>
              <a:ext cx="389713" cy="389713"/>
            </a:xfrm>
            <a:prstGeom prst="rect">
              <a:avLst/>
            </a:prstGeom>
            <a:blipFill>
              <a:blip r:embed="rId6" cstate="print"/>
              <a:stretch>
                <a:fillRect/>
              </a:stretch>
            </a:blipFill>
          </p:spPr>
          <p:txBody>
            <a:bodyPr wrap="square" lIns="0" tIns="0" rIns="0" bIns="0" rtlCol="0"/>
            <a:lstStyle/>
            <a:p>
              <a:endParaRPr/>
            </a:p>
          </p:txBody>
        </p:sp>
        <p:sp>
          <p:nvSpPr>
            <p:cNvPr id="23" name="object 23"/>
            <p:cNvSpPr/>
            <p:nvPr/>
          </p:nvSpPr>
          <p:spPr>
            <a:xfrm>
              <a:off x="5741668" y="3635858"/>
              <a:ext cx="305948" cy="305948"/>
            </a:xfrm>
            <a:prstGeom prst="rect">
              <a:avLst/>
            </a:prstGeom>
            <a:blipFill>
              <a:blip r:embed="rId7" cstate="print"/>
              <a:stretch>
                <a:fillRect/>
              </a:stretch>
            </a:blipFill>
          </p:spPr>
          <p:txBody>
            <a:bodyPr wrap="square" lIns="0" tIns="0" rIns="0" bIns="0" rtlCol="0"/>
            <a:lstStyle/>
            <a:p>
              <a:endParaRPr/>
            </a:p>
          </p:txBody>
        </p:sp>
        <p:sp>
          <p:nvSpPr>
            <p:cNvPr id="24" name="object 24"/>
            <p:cNvSpPr/>
            <p:nvPr/>
          </p:nvSpPr>
          <p:spPr>
            <a:xfrm>
              <a:off x="6050883" y="3614918"/>
              <a:ext cx="389713" cy="389713"/>
            </a:xfrm>
            <a:prstGeom prst="rect">
              <a:avLst/>
            </a:prstGeom>
            <a:blipFill>
              <a:blip r:embed="rId6" cstate="print"/>
              <a:stretch>
                <a:fillRect/>
              </a:stretch>
            </a:blipFill>
          </p:spPr>
          <p:txBody>
            <a:bodyPr wrap="square" lIns="0" tIns="0" rIns="0" bIns="0" rtlCol="0"/>
            <a:lstStyle/>
            <a:p>
              <a:endParaRPr/>
            </a:p>
          </p:txBody>
        </p:sp>
        <p:sp>
          <p:nvSpPr>
            <p:cNvPr id="25" name="object 25"/>
            <p:cNvSpPr/>
            <p:nvPr/>
          </p:nvSpPr>
          <p:spPr>
            <a:xfrm>
              <a:off x="6092767" y="3635858"/>
              <a:ext cx="305948" cy="305948"/>
            </a:xfrm>
            <a:prstGeom prst="rect">
              <a:avLst/>
            </a:prstGeom>
            <a:blipFill>
              <a:blip r:embed="rId7" cstate="print"/>
              <a:stretch>
                <a:fillRect/>
              </a:stretch>
            </a:blipFill>
          </p:spPr>
          <p:txBody>
            <a:bodyPr wrap="square" lIns="0" tIns="0" rIns="0" bIns="0" rtlCol="0"/>
            <a:lstStyle/>
            <a:p>
              <a:endParaRPr/>
            </a:p>
          </p:txBody>
        </p:sp>
        <p:sp>
          <p:nvSpPr>
            <p:cNvPr id="26" name="object 26"/>
            <p:cNvSpPr/>
            <p:nvPr/>
          </p:nvSpPr>
          <p:spPr>
            <a:xfrm>
              <a:off x="6401993" y="3614918"/>
              <a:ext cx="389713" cy="389713"/>
            </a:xfrm>
            <a:prstGeom prst="rect">
              <a:avLst/>
            </a:prstGeom>
            <a:blipFill>
              <a:blip r:embed="rId6" cstate="print"/>
              <a:stretch>
                <a:fillRect/>
              </a:stretch>
            </a:blipFill>
          </p:spPr>
          <p:txBody>
            <a:bodyPr wrap="square" lIns="0" tIns="0" rIns="0" bIns="0" rtlCol="0"/>
            <a:lstStyle/>
            <a:p>
              <a:endParaRPr/>
            </a:p>
          </p:txBody>
        </p:sp>
        <p:sp>
          <p:nvSpPr>
            <p:cNvPr id="27" name="object 27"/>
            <p:cNvSpPr/>
            <p:nvPr/>
          </p:nvSpPr>
          <p:spPr>
            <a:xfrm>
              <a:off x="6443877" y="3635858"/>
              <a:ext cx="305938" cy="305948"/>
            </a:xfrm>
            <a:prstGeom prst="rect">
              <a:avLst/>
            </a:prstGeom>
            <a:blipFill>
              <a:blip r:embed="rId7" cstate="print"/>
              <a:stretch>
                <a:fillRect/>
              </a:stretch>
            </a:blipFill>
          </p:spPr>
          <p:txBody>
            <a:bodyPr wrap="square" lIns="0" tIns="0" rIns="0" bIns="0" rtlCol="0"/>
            <a:lstStyle/>
            <a:p>
              <a:endParaRPr/>
            </a:p>
          </p:txBody>
        </p:sp>
        <p:sp>
          <p:nvSpPr>
            <p:cNvPr id="28" name="object 28"/>
            <p:cNvSpPr/>
            <p:nvPr/>
          </p:nvSpPr>
          <p:spPr>
            <a:xfrm>
              <a:off x="6753092" y="3614918"/>
              <a:ext cx="389713" cy="389713"/>
            </a:xfrm>
            <a:prstGeom prst="rect">
              <a:avLst/>
            </a:prstGeom>
            <a:blipFill>
              <a:blip r:embed="rId6" cstate="print"/>
              <a:stretch>
                <a:fillRect/>
              </a:stretch>
            </a:blipFill>
          </p:spPr>
          <p:txBody>
            <a:bodyPr wrap="square" lIns="0" tIns="0" rIns="0" bIns="0" rtlCol="0"/>
            <a:lstStyle/>
            <a:p>
              <a:endParaRPr/>
            </a:p>
          </p:txBody>
        </p:sp>
        <p:sp>
          <p:nvSpPr>
            <p:cNvPr id="29" name="object 29"/>
            <p:cNvSpPr/>
            <p:nvPr/>
          </p:nvSpPr>
          <p:spPr>
            <a:xfrm>
              <a:off x="6794976" y="3635858"/>
              <a:ext cx="305938" cy="305948"/>
            </a:xfrm>
            <a:prstGeom prst="rect">
              <a:avLst/>
            </a:prstGeom>
            <a:blipFill>
              <a:blip r:embed="rId7" cstate="print"/>
              <a:stretch>
                <a:fillRect/>
              </a:stretch>
            </a:blipFill>
          </p:spPr>
          <p:txBody>
            <a:bodyPr wrap="square" lIns="0" tIns="0" rIns="0" bIns="0" rtlCol="0"/>
            <a:lstStyle/>
            <a:p>
              <a:endParaRPr/>
            </a:p>
          </p:txBody>
        </p:sp>
        <p:sp>
          <p:nvSpPr>
            <p:cNvPr id="30" name="object 30"/>
            <p:cNvSpPr/>
            <p:nvPr/>
          </p:nvSpPr>
          <p:spPr>
            <a:xfrm>
              <a:off x="7104192" y="3614918"/>
              <a:ext cx="389713" cy="389713"/>
            </a:xfrm>
            <a:prstGeom prst="rect">
              <a:avLst/>
            </a:prstGeom>
            <a:blipFill>
              <a:blip r:embed="rId6" cstate="print"/>
              <a:stretch>
                <a:fillRect/>
              </a:stretch>
            </a:blipFill>
          </p:spPr>
          <p:txBody>
            <a:bodyPr wrap="square" lIns="0" tIns="0" rIns="0" bIns="0" rtlCol="0"/>
            <a:lstStyle/>
            <a:p>
              <a:endParaRPr/>
            </a:p>
          </p:txBody>
        </p:sp>
        <p:sp>
          <p:nvSpPr>
            <p:cNvPr id="31" name="object 31"/>
            <p:cNvSpPr/>
            <p:nvPr/>
          </p:nvSpPr>
          <p:spPr>
            <a:xfrm>
              <a:off x="7146075" y="3635858"/>
              <a:ext cx="305948" cy="305948"/>
            </a:xfrm>
            <a:prstGeom prst="rect">
              <a:avLst/>
            </a:prstGeom>
            <a:blipFill>
              <a:blip r:embed="rId7" cstate="print"/>
              <a:stretch>
                <a:fillRect/>
              </a:stretch>
            </a:blipFill>
          </p:spPr>
          <p:txBody>
            <a:bodyPr wrap="square" lIns="0" tIns="0" rIns="0" bIns="0" rtlCol="0"/>
            <a:lstStyle/>
            <a:p>
              <a:endParaRPr/>
            </a:p>
          </p:txBody>
        </p:sp>
        <p:sp>
          <p:nvSpPr>
            <p:cNvPr id="32" name="object 32"/>
            <p:cNvSpPr/>
            <p:nvPr/>
          </p:nvSpPr>
          <p:spPr>
            <a:xfrm>
              <a:off x="7455291" y="3614918"/>
              <a:ext cx="389713" cy="389713"/>
            </a:xfrm>
            <a:prstGeom prst="rect">
              <a:avLst/>
            </a:prstGeom>
            <a:blipFill>
              <a:blip r:embed="rId6" cstate="print"/>
              <a:stretch>
                <a:fillRect/>
              </a:stretch>
            </a:blipFill>
          </p:spPr>
          <p:txBody>
            <a:bodyPr wrap="square" lIns="0" tIns="0" rIns="0" bIns="0" rtlCol="0"/>
            <a:lstStyle/>
            <a:p>
              <a:endParaRPr/>
            </a:p>
          </p:txBody>
        </p:sp>
        <p:sp>
          <p:nvSpPr>
            <p:cNvPr id="33" name="object 33"/>
            <p:cNvSpPr/>
            <p:nvPr/>
          </p:nvSpPr>
          <p:spPr>
            <a:xfrm>
              <a:off x="7497174" y="3635858"/>
              <a:ext cx="305948" cy="305948"/>
            </a:xfrm>
            <a:prstGeom prst="rect">
              <a:avLst/>
            </a:prstGeom>
            <a:blipFill>
              <a:blip r:embed="rId7" cstate="print"/>
              <a:stretch>
                <a:fillRect/>
              </a:stretch>
            </a:blipFill>
          </p:spPr>
          <p:txBody>
            <a:bodyPr wrap="square" lIns="0" tIns="0" rIns="0" bIns="0" rtlCol="0"/>
            <a:lstStyle/>
            <a:p>
              <a:endParaRPr/>
            </a:p>
          </p:txBody>
        </p:sp>
        <p:sp>
          <p:nvSpPr>
            <p:cNvPr id="34" name="object 34"/>
            <p:cNvSpPr/>
            <p:nvPr/>
          </p:nvSpPr>
          <p:spPr>
            <a:xfrm>
              <a:off x="7806390" y="3614918"/>
              <a:ext cx="389713" cy="389713"/>
            </a:xfrm>
            <a:prstGeom prst="rect">
              <a:avLst/>
            </a:prstGeom>
            <a:blipFill>
              <a:blip r:embed="rId6" cstate="print"/>
              <a:stretch>
                <a:fillRect/>
              </a:stretch>
            </a:blipFill>
          </p:spPr>
          <p:txBody>
            <a:bodyPr wrap="square" lIns="0" tIns="0" rIns="0" bIns="0" rtlCol="0"/>
            <a:lstStyle/>
            <a:p>
              <a:endParaRPr/>
            </a:p>
          </p:txBody>
        </p:sp>
        <p:sp>
          <p:nvSpPr>
            <p:cNvPr id="35" name="object 35"/>
            <p:cNvSpPr/>
            <p:nvPr/>
          </p:nvSpPr>
          <p:spPr>
            <a:xfrm>
              <a:off x="7848274" y="3635858"/>
              <a:ext cx="305948" cy="305948"/>
            </a:xfrm>
            <a:prstGeom prst="rect">
              <a:avLst/>
            </a:prstGeom>
            <a:blipFill>
              <a:blip r:embed="rId7" cstate="print"/>
              <a:stretch>
                <a:fillRect/>
              </a:stretch>
            </a:blipFill>
          </p:spPr>
          <p:txBody>
            <a:bodyPr wrap="square" lIns="0" tIns="0" rIns="0" bIns="0" rtlCol="0"/>
            <a:lstStyle/>
            <a:p>
              <a:endParaRPr/>
            </a:p>
          </p:txBody>
        </p:sp>
        <p:sp>
          <p:nvSpPr>
            <p:cNvPr id="36" name="object 36"/>
            <p:cNvSpPr/>
            <p:nvPr/>
          </p:nvSpPr>
          <p:spPr>
            <a:xfrm>
              <a:off x="5699784" y="3966017"/>
              <a:ext cx="389713" cy="389713"/>
            </a:xfrm>
            <a:prstGeom prst="rect">
              <a:avLst/>
            </a:prstGeom>
            <a:blipFill>
              <a:blip r:embed="rId6" cstate="print"/>
              <a:stretch>
                <a:fillRect/>
              </a:stretch>
            </a:blipFill>
          </p:spPr>
          <p:txBody>
            <a:bodyPr wrap="square" lIns="0" tIns="0" rIns="0" bIns="0" rtlCol="0"/>
            <a:lstStyle/>
            <a:p>
              <a:endParaRPr/>
            </a:p>
          </p:txBody>
        </p:sp>
        <p:sp>
          <p:nvSpPr>
            <p:cNvPr id="37" name="object 37"/>
            <p:cNvSpPr/>
            <p:nvPr/>
          </p:nvSpPr>
          <p:spPr>
            <a:xfrm>
              <a:off x="5741668" y="3986957"/>
              <a:ext cx="305948" cy="305948"/>
            </a:xfrm>
            <a:prstGeom prst="rect">
              <a:avLst/>
            </a:prstGeom>
            <a:blipFill>
              <a:blip r:embed="rId7" cstate="print"/>
              <a:stretch>
                <a:fillRect/>
              </a:stretch>
            </a:blipFill>
          </p:spPr>
          <p:txBody>
            <a:bodyPr wrap="square" lIns="0" tIns="0" rIns="0" bIns="0" rtlCol="0"/>
            <a:lstStyle/>
            <a:p>
              <a:endParaRPr/>
            </a:p>
          </p:txBody>
        </p:sp>
        <p:sp>
          <p:nvSpPr>
            <p:cNvPr id="38" name="object 38"/>
            <p:cNvSpPr/>
            <p:nvPr/>
          </p:nvSpPr>
          <p:spPr>
            <a:xfrm>
              <a:off x="6050883" y="3966017"/>
              <a:ext cx="389713" cy="389713"/>
            </a:xfrm>
            <a:prstGeom prst="rect">
              <a:avLst/>
            </a:prstGeom>
            <a:blipFill>
              <a:blip r:embed="rId6" cstate="print"/>
              <a:stretch>
                <a:fillRect/>
              </a:stretch>
            </a:blipFill>
          </p:spPr>
          <p:txBody>
            <a:bodyPr wrap="square" lIns="0" tIns="0" rIns="0" bIns="0" rtlCol="0"/>
            <a:lstStyle/>
            <a:p>
              <a:endParaRPr/>
            </a:p>
          </p:txBody>
        </p:sp>
        <p:sp>
          <p:nvSpPr>
            <p:cNvPr id="39" name="object 39"/>
            <p:cNvSpPr/>
            <p:nvPr/>
          </p:nvSpPr>
          <p:spPr>
            <a:xfrm>
              <a:off x="6092767" y="3986957"/>
              <a:ext cx="305948" cy="305948"/>
            </a:xfrm>
            <a:prstGeom prst="rect">
              <a:avLst/>
            </a:prstGeom>
            <a:blipFill>
              <a:blip r:embed="rId7" cstate="print"/>
              <a:stretch>
                <a:fillRect/>
              </a:stretch>
            </a:blipFill>
          </p:spPr>
          <p:txBody>
            <a:bodyPr wrap="square" lIns="0" tIns="0" rIns="0" bIns="0" rtlCol="0"/>
            <a:lstStyle/>
            <a:p>
              <a:endParaRPr/>
            </a:p>
          </p:txBody>
        </p:sp>
        <p:sp>
          <p:nvSpPr>
            <p:cNvPr id="40" name="object 40"/>
            <p:cNvSpPr/>
            <p:nvPr/>
          </p:nvSpPr>
          <p:spPr>
            <a:xfrm>
              <a:off x="6401993" y="3966017"/>
              <a:ext cx="389713" cy="389713"/>
            </a:xfrm>
            <a:prstGeom prst="rect">
              <a:avLst/>
            </a:prstGeom>
            <a:blipFill>
              <a:blip r:embed="rId6" cstate="print"/>
              <a:stretch>
                <a:fillRect/>
              </a:stretch>
            </a:blipFill>
          </p:spPr>
          <p:txBody>
            <a:bodyPr wrap="square" lIns="0" tIns="0" rIns="0" bIns="0" rtlCol="0"/>
            <a:lstStyle/>
            <a:p>
              <a:endParaRPr/>
            </a:p>
          </p:txBody>
        </p:sp>
        <p:sp>
          <p:nvSpPr>
            <p:cNvPr id="41" name="object 41"/>
            <p:cNvSpPr/>
            <p:nvPr/>
          </p:nvSpPr>
          <p:spPr>
            <a:xfrm>
              <a:off x="6443877" y="3986957"/>
              <a:ext cx="305938" cy="305948"/>
            </a:xfrm>
            <a:prstGeom prst="rect">
              <a:avLst/>
            </a:prstGeom>
            <a:blipFill>
              <a:blip r:embed="rId7" cstate="print"/>
              <a:stretch>
                <a:fillRect/>
              </a:stretch>
            </a:blipFill>
          </p:spPr>
          <p:txBody>
            <a:bodyPr wrap="square" lIns="0" tIns="0" rIns="0" bIns="0" rtlCol="0"/>
            <a:lstStyle/>
            <a:p>
              <a:endParaRPr/>
            </a:p>
          </p:txBody>
        </p:sp>
        <p:sp>
          <p:nvSpPr>
            <p:cNvPr id="42" name="object 42"/>
            <p:cNvSpPr/>
            <p:nvPr/>
          </p:nvSpPr>
          <p:spPr>
            <a:xfrm>
              <a:off x="6753092" y="3966017"/>
              <a:ext cx="389713" cy="389713"/>
            </a:xfrm>
            <a:prstGeom prst="rect">
              <a:avLst/>
            </a:prstGeom>
            <a:blipFill>
              <a:blip r:embed="rId6" cstate="print"/>
              <a:stretch>
                <a:fillRect/>
              </a:stretch>
            </a:blipFill>
          </p:spPr>
          <p:txBody>
            <a:bodyPr wrap="square" lIns="0" tIns="0" rIns="0" bIns="0" rtlCol="0"/>
            <a:lstStyle/>
            <a:p>
              <a:endParaRPr/>
            </a:p>
          </p:txBody>
        </p:sp>
        <p:sp>
          <p:nvSpPr>
            <p:cNvPr id="43" name="object 43"/>
            <p:cNvSpPr/>
            <p:nvPr/>
          </p:nvSpPr>
          <p:spPr>
            <a:xfrm>
              <a:off x="6794976" y="3986957"/>
              <a:ext cx="305938" cy="305948"/>
            </a:xfrm>
            <a:prstGeom prst="rect">
              <a:avLst/>
            </a:prstGeom>
            <a:blipFill>
              <a:blip r:embed="rId7" cstate="print"/>
              <a:stretch>
                <a:fillRect/>
              </a:stretch>
            </a:blipFill>
          </p:spPr>
          <p:txBody>
            <a:bodyPr wrap="square" lIns="0" tIns="0" rIns="0" bIns="0" rtlCol="0"/>
            <a:lstStyle/>
            <a:p>
              <a:endParaRPr/>
            </a:p>
          </p:txBody>
        </p:sp>
        <p:sp>
          <p:nvSpPr>
            <p:cNvPr id="44" name="object 44"/>
            <p:cNvSpPr/>
            <p:nvPr/>
          </p:nvSpPr>
          <p:spPr>
            <a:xfrm>
              <a:off x="7104192" y="3966017"/>
              <a:ext cx="389713" cy="389713"/>
            </a:xfrm>
            <a:prstGeom prst="rect">
              <a:avLst/>
            </a:prstGeom>
            <a:blipFill>
              <a:blip r:embed="rId6" cstate="print"/>
              <a:stretch>
                <a:fillRect/>
              </a:stretch>
            </a:blipFill>
          </p:spPr>
          <p:txBody>
            <a:bodyPr wrap="square" lIns="0" tIns="0" rIns="0" bIns="0" rtlCol="0"/>
            <a:lstStyle/>
            <a:p>
              <a:endParaRPr/>
            </a:p>
          </p:txBody>
        </p:sp>
        <p:sp>
          <p:nvSpPr>
            <p:cNvPr id="45" name="object 45"/>
            <p:cNvSpPr/>
            <p:nvPr/>
          </p:nvSpPr>
          <p:spPr>
            <a:xfrm>
              <a:off x="7146075" y="3986957"/>
              <a:ext cx="305948" cy="305948"/>
            </a:xfrm>
            <a:prstGeom prst="rect">
              <a:avLst/>
            </a:prstGeom>
            <a:blipFill>
              <a:blip r:embed="rId7" cstate="print"/>
              <a:stretch>
                <a:fillRect/>
              </a:stretch>
            </a:blipFill>
          </p:spPr>
          <p:txBody>
            <a:bodyPr wrap="square" lIns="0" tIns="0" rIns="0" bIns="0" rtlCol="0"/>
            <a:lstStyle/>
            <a:p>
              <a:endParaRPr/>
            </a:p>
          </p:txBody>
        </p:sp>
        <p:sp>
          <p:nvSpPr>
            <p:cNvPr id="46" name="object 46"/>
            <p:cNvSpPr/>
            <p:nvPr/>
          </p:nvSpPr>
          <p:spPr>
            <a:xfrm>
              <a:off x="7455291" y="3966017"/>
              <a:ext cx="389713" cy="389713"/>
            </a:xfrm>
            <a:prstGeom prst="rect">
              <a:avLst/>
            </a:prstGeom>
            <a:blipFill>
              <a:blip r:embed="rId6" cstate="print"/>
              <a:stretch>
                <a:fillRect/>
              </a:stretch>
            </a:blipFill>
          </p:spPr>
          <p:txBody>
            <a:bodyPr wrap="square" lIns="0" tIns="0" rIns="0" bIns="0" rtlCol="0"/>
            <a:lstStyle/>
            <a:p>
              <a:endParaRPr/>
            </a:p>
          </p:txBody>
        </p:sp>
        <p:sp>
          <p:nvSpPr>
            <p:cNvPr id="47" name="object 47"/>
            <p:cNvSpPr/>
            <p:nvPr/>
          </p:nvSpPr>
          <p:spPr>
            <a:xfrm>
              <a:off x="7497174" y="3986957"/>
              <a:ext cx="305948" cy="305948"/>
            </a:xfrm>
            <a:prstGeom prst="rect">
              <a:avLst/>
            </a:prstGeom>
            <a:blipFill>
              <a:blip r:embed="rId7" cstate="print"/>
              <a:stretch>
                <a:fillRect/>
              </a:stretch>
            </a:blipFill>
          </p:spPr>
          <p:txBody>
            <a:bodyPr wrap="square" lIns="0" tIns="0" rIns="0" bIns="0" rtlCol="0"/>
            <a:lstStyle/>
            <a:p>
              <a:endParaRPr/>
            </a:p>
          </p:txBody>
        </p:sp>
        <p:sp>
          <p:nvSpPr>
            <p:cNvPr id="48" name="object 48"/>
            <p:cNvSpPr/>
            <p:nvPr/>
          </p:nvSpPr>
          <p:spPr>
            <a:xfrm>
              <a:off x="7806390" y="3966017"/>
              <a:ext cx="389713" cy="389713"/>
            </a:xfrm>
            <a:prstGeom prst="rect">
              <a:avLst/>
            </a:prstGeom>
            <a:blipFill>
              <a:blip r:embed="rId6" cstate="print"/>
              <a:stretch>
                <a:fillRect/>
              </a:stretch>
            </a:blipFill>
          </p:spPr>
          <p:txBody>
            <a:bodyPr wrap="square" lIns="0" tIns="0" rIns="0" bIns="0" rtlCol="0"/>
            <a:lstStyle/>
            <a:p>
              <a:endParaRPr/>
            </a:p>
          </p:txBody>
        </p:sp>
        <p:sp>
          <p:nvSpPr>
            <p:cNvPr id="49" name="object 49"/>
            <p:cNvSpPr/>
            <p:nvPr/>
          </p:nvSpPr>
          <p:spPr>
            <a:xfrm>
              <a:off x="7848274" y="3986957"/>
              <a:ext cx="305948" cy="305948"/>
            </a:xfrm>
            <a:prstGeom prst="rect">
              <a:avLst/>
            </a:prstGeom>
            <a:blipFill>
              <a:blip r:embed="rId7" cstate="print"/>
              <a:stretch>
                <a:fillRect/>
              </a:stretch>
            </a:blipFill>
          </p:spPr>
          <p:txBody>
            <a:bodyPr wrap="square" lIns="0" tIns="0" rIns="0" bIns="0" rtlCol="0"/>
            <a:lstStyle/>
            <a:p>
              <a:endParaRPr/>
            </a:p>
          </p:txBody>
        </p:sp>
        <p:sp>
          <p:nvSpPr>
            <p:cNvPr id="50" name="object 50"/>
            <p:cNvSpPr/>
            <p:nvPr/>
          </p:nvSpPr>
          <p:spPr>
            <a:xfrm>
              <a:off x="5699784" y="4317116"/>
              <a:ext cx="389713" cy="389713"/>
            </a:xfrm>
            <a:prstGeom prst="rect">
              <a:avLst/>
            </a:prstGeom>
            <a:blipFill>
              <a:blip r:embed="rId6" cstate="print"/>
              <a:stretch>
                <a:fillRect/>
              </a:stretch>
            </a:blipFill>
          </p:spPr>
          <p:txBody>
            <a:bodyPr wrap="square" lIns="0" tIns="0" rIns="0" bIns="0" rtlCol="0"/>
            <a:lstStyle/>
            <a:p>
              <a:endParaRPr/>
            </a:p>
          </p:txBody>
        </p:sp>
        <p:sp>
          <p:nvSpPr>
            <p:cNvPr id="51" name="object 51"/>
            <p:cNvSpPr/>
            <p:nvPr/>
          </p:nvSpPr>
          <p:spPr>
            <a:xfrm>
              <a:off x="5741668" y="4338066"/>
              <a:ext cx="305948" cy="305938"/>
            </a:xfrm>
            <a:prstGeom prst="rect">
              <a:avLst/>
            </a:prstGeom>
            <a:blipFill>
              <a:blip r:embed="rId7" cstate="print"/>
              <a:stretch>
                <a:fillRect/>
              </a:stretch>
            </a:blipFill>
          </p:spPr>
          <p:txBody>
            <a:bodyPr wrap="square" lIns="0" tIns="0" rIns="0" bIns="0" rtlCol="0"/>
            <a:lstStyle/>
            <a:p>
              <a:endParaRPr/>
            </a:p>
          </p:txBody>
        </p:sp>
        <p:sp>
          <p:nvSpPr>
            <p:cNvPr id="52" name="object 52"/>
            <p:cNvSpPr/>
            <p:nvPr/>
          </p:nvSpPr>
          <p:spPr>
            <a:xfrm>
              <a:off x="6050883" y="4317116"/>
              <a:ext cx="389713" cy="389713"/>
            </a:xfrm>
            <a:prstGeom prst="rect">
              <a:avLst/>
            </a:prstGeom>
            <a:blipFill>
              <a:blip r:embed="rId6" cstate="print"/>
              <a:stretch>
                <a:fillRect/>
              </a:stretch>
            </a:blipFill>
          </p:spPr>
          <p:txBody>
            <a:bodyPr wrap="square" lIns="0" tIns="0" rIns="0" bIns="0" rtlCol="0"/>
            <a:lstStyle/>
            <a:p>
              <a:endParaRPr/>
            </a:p>
          </p:txBody>
        </p:sp>
        <p:sp>
          <p:nvSpPr>
            <p:cNvPr id="53" name="object 53"/>
            <p:cNvSpPr/>
            <p:nvPr/>
          </p:nvSpPr>
          <p:spPr>
            <a:xfrm>
              <a:off x="6092767" y="4338066"/>
              <a:ext cx="305948" cy="305938"/>
            </a:xfrm>
            <a:prstGeom prst="rect">
              <a:avLst/>
            </a:prstGeom>
            <a:blipFill>
              <a:blip r:embed="rId7" cstate="print"/>
              <a:stretch>
                <a:fillRect/>
              </a:stretch>
            </a:blipFill>
          </p:spPr>
          <p:txBody>
            <a:bodyPr wrap="square" lIns="0" tIns="0" rIns="0" bIns="0" rtlCol="0"/>
            <a:lstStyle/>
            <a:p>
              <a:endParaRPr/>
            </a:p>
          </p:txBody>
        </p:sp>
        <p:sp>
          <p:nvSpPr>
            <p:cNvPr id="54" name="object 54"/>
            <p:cNvSpPr/>
            <p:nvPr/>
          </p:nvSpPr>
          <p:spPr>
            <a:xfrm>
              <a:off x="6401993" y="4317116"/>
              <a:ext cx="389713" cy="389713"/>
            </a:xfrm>
            <a:prstGeom prst="rect">
              <a:avLst/>
            </a:prstGeom>
            <a:blipFill>
              <a:blip r:embed="rId6" cstate="print"/>
              <a:stretch>
                <a:fillRect/>
              </a:stretch>
            </a:blipFill>
          </p:spPr>
          <p:txBody>
            <a:bodyPr wrap="square" lIns="0" tIns="0" rIns="0" bIns="0" rtlCol="0"/>
            <a:lstStyle/>
            <a:p>
              <a:endParaRPr/>
            </a:p>
          </p:txBody>
        </p:sp>
        <p:sp>
          <p:nvSpPr>
            <p:cNvPr id="55" name="object 55"/>
            <p:cNvSpPr/>
            <p:nvPr/>
          </p:nvSpPr>
          <p:spPr>
            <a:xfrm>
              <a:off x="6443877" y="4338066"/>
              <a:ext cx="305938" cy="305938"/>
            </a:xfrm>
            <a:prstGeom prst="rect">
              <a:avLst/>
            </a:prstGeom>
            <a:blipFill>
              <a:blip r:embed="rId7" cstate="print"/>
              <a:stretch>
                <a:fillRect/>
              </a:stretch>
            </a:blipFill>
          </p:spPr>
          <p:txBody>
            <a:bodyPr wrap="square" lIns="0" tIns="0" rIns="0" bIns="0" rtlCol="0"/>
            <a:lstStyle/>
            <a:p>
              <a:endParaRPr/>
            </a:p>
          </p:txBody>
        </p:sp>
        <p:sp>
          <p:nvSpPr>
            <p:cNvPr id="56" name="object 56"/>
            <p:cNvSpPr/>
            <p:nvPr/>
          </p:nvSpPr>
          <p:spPr>
            <a:xfrm>
              <a:off x="6753092" y="4317116"/>
              <a:ext cx="389713" cy="389713"/>
            </a:xfrm>
            <a:prstGeom prst="rect">
              <a:avLst/>
            </a:prstGeom>
            <a:blipFill>
              <a:blip r:embed="rId6" cstate="print"/>
              <a:stretch>
                <a:fillRect/>
              </a:stretch>
            </a:blipFill>
          </p:spPr>
          <p:txBody>
            <a:bodyPr wrap="square" lIns="0" tIns="0" rIns="0" bIns="0" rtlCol="0"/>
            <a:lstStyle/>
            <a:p>
              <a:endParaRPr/>
            </a:p>
          </p:txBody>
        </p:sp>
        <p:sp>
          <p:nvSpPr>
            <p:cNvPr id="57" name="object 57"/>
            <p:cNvSpPr/>
            <p:nvPr/>
          </p:nvSpPr>
          <p:spPr>
            <a:xfrm>
              <a:off x="6794976" y="4338066"/>
              <a:ext cx="305938" cy="305938"/>
            </a:xfrm>
            <a:prstGeom prst="rect">
              <a:avLst/>
            </a:prstGeom>
            <a:blipFill>
              <a:blip r:embed="rId7" cstate="print"/>
              <a:stretch>
                <a:fillRect/>
              </a:stretch>
            </a:blipFill>
          </p:spPr>
          <p:txBody>
            <a:bodyPr wrap="square" lIns="0" tIns="0" rIns="0" bIns="0" rtlCol="0"/>
            <a:lstStyle/>
            <a:p>
              <a:endParaRPr/>
            </a:p>
          </p:txBody>
        </p:sp>
        <p:sp>
          <p:nvSpPr>
            <p:cNvPr id="58" name="object 58"/>
            <p:cNvSpPr/>
            <p:nvPr/>
          </p:nvSpPr>
          <p:spPr>
            <a:xfrm>
              <a:off x="7104192" y="4317116"/>
              <a:ext cx="389713" cy="389713"/>
            </a:xfrm>
            <a:prstGeom prst="rect">
              <a:avLst/>
            </a:prstGeom>
            <a:blipFill>
              <a:blip r:embed="rId6" cstate="print"/>
              <a:stretch>
                <a:fillRect/>
              </a:stretch>
            </a:blipFill>
          </p:spPr>
          <p:txBody>
            <a:bodyPr wrap="square" lIns="0" tIns="0" rIns="0" bIns="0" rtlCol="0"/>
            <a:lstStyle/>
            <a:p>
              <a:endParaRPr/>
            </a:p>
          </p:txBody>
        </p:sp>
        <p:sp>
          <p:nvSpPr>
            <p:cNvPr id="59" name="object 59"/>
            <p:cNvSpPr/>
            <p:nvPr/>
          </p:nvSpPr>
          <p:spPr>
            <a:xfrm>
              <a:off x="7146075" y="4338066"/>
              <a:ext cx="305948" cy="305938"/>
            </a:xfrm>
            <a:prstGeom prst="rect">
              <a:avLst/>
            </a:prstGeom>
            <a:blipFill>
              <a:blip r:embed="rId7" cstate="print"/>
              <a:stretch>
                <a:fillRect/>
              </a:stretch>
            </a:blipFill>
          </p:spPr>
          <p:txBody>
            <a:bodyPr wrap="square" lIns="0" tIns="0" rIns="0" bIns="0" rtlCol="0"/>
            <a:lstStyle/>
            <a:p>
              <a:endParaRPr/>
            </a:p>
          </p:txBody>
        </p:sp>
        <p:sp>
          <p:nvSpPr>
            <p:cNvPr id="60" name="object 60"/>
            <p:cNvSpPr/>
            <p:nvPr/>
          </p:nvSpPr>
          <p:spPr>
            <a:xfrm>
              <a:off x="7455291" y="4317116"/>
              <a:ext cx="389713" cy="389713"/>
            </a:xfrm>
            <a:prstGeom prst="rect">
              <a:avLst/>
            </a:prstGeom>
            <a:blipFill>
              <a:blip r:embed="rId6" cstate="print"/>
              <a:stretch>
                <a:fillRect/>
              </a:stretch>
            </a:blipFill>
          </p:spPr>
          <p:txBody>
            <a:bodyPr wrap="square" lIns="0" tIns="0" rIns="0" bIns="0" rtlCol="0"/>
            <a:lstStyle/>
            <a:p>
              <a:endParaRPr/>
            </a:p>
          </p:txBody>
        </p:sp>
        <p:sp>
          <p:nvSpPr>
            <p:cNvPr id="61" name="object 61"/>
            <p:cNvSpPr/>
            <p:nvPr/>
          </p:nvSpPr>
          <p:spPr>
            <a:xfrm>
              <a:off x="7497174" y="4338066"/>
              <a:ext cx="305948" cy="305938"/>
            </a:xfrm>
            <a:prstGeom prst="rect">
              <a:avLst/>
            </a:prstGeom>
            <a:blipFill>
              <a:blip r:embed="rId7" cstate="print"/>
              <a:stretch>
                <a:fillRect/>
              </a:stretch>
            </a:blipFill>
          </p:spPr>
          <p:txBody>
            <a:bodyPr wrap="square" lIns="0" tIns="0" rIns="0" bIns="0" rtlCol="0"/>
            <a:lstStyle/>
            <a:p>
              <a:endParaRPr/>
            </a:p>
          </p:txBody>
        </p:sp>
        <p:sp>
          <p:nvSpPr>
            <p:cNvPr id="62" name="object 62"/>
            <p:cNvSpPr/>
            <p:nvPr/>
          </p:nvSpPr>
          <p:spPr>
            <a:xfrm>
              <a:off x="7806390" y="4317116"/>
              <a:ext cx="389713" cy="389713"/>
            </a:xfrm>
            <a:prstGeom prst="rect">
              <a:avLst/>
            </a:prstGeom>
            <a:blipFill>
              <a:blip r:embed="rId6" cstate="print"/>
              <a:stretch>
                <a:fillRect/>
              </a:stretch>
            </a:blipFill>
          </p:spPr>
          <p:txBody>
            <a:bodyPr wrap="square" lIns="0" tIns="0" rIns="0" bIns="0" rtlCol="0"/>
            <a:lstStyle/>
            <a:p>
              <a:endParaRPr/>
            </a:p>
          </p:txBody>
        </p:sp>
        <p:sp>
          <p:nvSpPr>
            <p:cNvPr id="63" name="object 63"/>
            <p:cNvSpPr/>
            <p:nvPr/>
          </p:nvSpPr>
          <p:spPr>
            <a:xfrm>
              <a:off x="7848274" y="4338066"/>
              <a:ext cx="305948" cy="305938"/>
            </a:xfrm>
            <a:prstGeom prst="rect">
              <a:avLst/>
            </a:prstGeom>
            <a:blipFill>
              <a:blip r:embed="rId7" cstate="print"/>
              <a:stretch>
                <a:fillRect/>
              </a:stretch>
            </a:blipFill>
          </p:spPr>
          <p:txBody>
            <a:bodyPr wrap="square" lIns="0" tIns="0" rIns="0" bIns="0" rtlCol="0"/>
            <a:lstStyle/>
            <a:p>
              <a:endParaRPr/>
            </a:p>
          </p:txBody>
        </p:sp>
        <p:sp>
          <p:nvSpPr>
            <p:cNvPr id="64" name="object 64"/>
            <p:cNvSpPr/>
            <p:nvPr/>
          </p:nvSpPr>
          <p:spPr>
            <a:xfrm>
              <a:off x="5699784" y="4668226"/>
              <a:ext cx="389713" cy="389713"/>
            </a:xfrm>
            <a:prstGeom prst="rect">
              <a:avLst/>
            </a:prstGeom>
            <a:blipFill>
              <a:blip r:embed="rId6" cstate="print"/>
              <a:stretch>
                <a:fillRect/>
              </a:stretch>
            </a:blipFill>
          </p:spPr>
          <p:txBody>
            <a:bodyPr wrap="square" lIns="0" tIns="0" rIns="0" bIns="0" rtlCol="0"/>
            <a:lstStyle/>
            <a:p>
              <a:endParaRPr/>
            </a:p>
          </p:txBody>
        </p:sp>
        <p:sp>
          <p:nvSpPr>
            <p:cNvPr id="65" name="object 65"/>
            <p:cNvSpPr/>
            <p:nvPr/>
          </p:nvSpPr>
          <p:spPr>
            <a:xfrm>
              <a:off x="5741668" y="4689166"/>
              <a:ext cx="305948" cy="305948"/>
            </a:xfrm>
            <a:prstGeom prst="rect">
              <a:avLst/>
            </a:prstGeom>
            <a:blipFill>
              <a:blip r:embed="rId7" cstate="print"/>
              <a:stretch>
                <a:fillRect/>
              </a:stretch>
            </a:blipFill>
          </p:spPr>
          <p:txBody>
            <a:bodyPr wrap="square" lIns="0" tIns="0" rIns="0" bIns="0" rtlCol="0"/>
            <a:lstStyle/>
            <a:p>
              <a:endParaRPr/>
            </a:p>
          </p:txBody>
        </p:sp>
        <p:sp>
          <p:nvSpPr>
            <p:cNvPr id="66" name="object 66"/>
            <p:cNvSpPr/>
            <p:nvPr/>
          </p:nvSpPr>
          <p:spPr>
            <a:xfrm>
              <a:off x="6050883" y="4668226"/>
              <a:ext cx="389713" cy="389713"/>
            </a:xfrm>
            <a:prstGeom prst="rect">
              <a:avLst/>
            </a:prstGeom>
            <a:blipFill>
              <a:blip r:embed="rId6" cstate="print"/>
              <a:stretch>
                <a:fillRect/>
              </a:stretch>
            </a:blipFill>
          </p:spPr>
          <p:txBody>
            <a:bodyPr wrap="square" lIns="0" tIns="0" rIns="0" bIns="0" rtlCol="0"/>
            <a:lstStyle/>
            <a:p>
              <a:endParaRPr/>
            </a:p>
          </p:txBody>
        </p:sp>
        <p:sp>
          <p:nvSpPr>
            <p:cNvPr id="67" name="object 67"/>
            <p:cNvSpPr/>
            <p:nvPr/>
          </p:nvSpPr>
          <p:spPr>
            <a:xfrm>
              <a:off x="6092767" y="4689166"/>
              <a:ext cx="305948" cy="305948"/>
            </a:xfrm>
            <a:prstGeom prst="rect">
              <a:avLst/>
            </a:prstGeom>
            <a:blipFill>
              <a:blip r:embed="rId7" cstate="print"/>
              <a:stretch>
                <a:fillRect/>
              </a:stretch>
            </a:blipFill>
          </p:spPr>
          <p:txBody>
            <a:bodyPr wrap="square" lIns="0" tIns="0" rIns="0" bIns="0" rtlCol="0"/>
            <a:lstStyle/>
            <a:p>
              <a:endParaRPr/>
            </a:p>
          </p:txBody>
        </p:sp>
        <p:sp>
          <p:nvSpPr>
            <p:cNvPr id="68" name="object 68"/>
            <p:cNvSpPr/>
            <p:nvPr/>
          </p:nvSpPr>
          <p:spPr>
            <a:xfrm>
              <a:off x="6401993" y="4668226"/>
              <a:ext cx="389713" cy="389713"/>
            </a:xfrm>
            <a:prstGeom prst="rect">
              <a:avLst/>
            </a:prstGeom>
            <a:blipFill>
              <a:blip r:embed="rId6" cstate="print"/>
              <a:stretch>
                <a:fillRect/>
              </a:stretch>
            </a:blipFill>
          </p:spPr>
          <p:txBody>
            <a:bodyPr wrap="square" lIns="0" tIns="0" rIns="0" bIns="0" rtlCol="0"/>
            <a:lstStyle/>
            <a:p>
              <a:endParaRPr/>
            </a:p>
          </p:txBody>
        </p:sp>
        <p:sp>
          <p:nvSpPr>
            <p:cNvPr id="69" name="object 69"/>
            <p:cNvSpPr/>
            <p:nvPr/>
          </p:nvSpPr>
          <p:spPr>
            <a:xfrm>
              <a:off x="6443877" y="4689166"/>
              <a:ext cx="305938" cy="305948"/>
            </a:xfrm>
            <a:prstGeom prst="rect">
              <a:avLst/>
            </a:prstGeom>
            <a:blipFill>
              <a:blip r:embed="rId7" cstate="print"/>
              <a:stretch>
                <a:fillRect/>
              </a:stretch>
            </a:blipFill>
          </p:spPr>
          <p:txBody>
            <a:bodyPr wrap="square" lIns="0" tIns="0" rIns="0" bIns="0" rtlCol="0"/>
            <a:lstStyle/>
            <a:p>
              <a:endParaRPr/>
            </a:p>
          </p:txBody>
        </p:sp>
        <p:sp>
          <p:nvSpPr>
            <p:cNvPr id="70" name="object 70"/>
            <p:cNvSpPr/>
            <p:nvPr/>
          </p:nvSpPr>
          <p:spPr>
            <a:xfrm>
              <a:off x="6753092" y="4668226"/>
              <a:ext cx="389713" cy="389713"/>
            </a:xfrm>
            <a:prstGeom prst="rect">
              <a:avLst/>
            </a:prstGeom>
            <a:blipFill>
              <a:blip r:embed="rId6" cstate="print"/>
              <a:stretch>
                <a:fillRect/>
              </a:stretch>
            </a:blipFill>
          </p:spPr>
          <p:txBody>
            <a:bodyPr wrap="square" lIns="0" tIns="0" rIns="0" bIns="0" rtlCol="0"/>
            <a:lstStyle/>
            <a:p>
              <a:endParaRPr/>
            </a:p>
          </p:txBody>
        </p:sp>
        <p:sp>
          <p:nvSpPr>
            <p:cNvPr id="71" name="object 71"/>
            <p:cNvSpPr/>
            <p:nvPr/>
          </p:nvSpPr>
          <p:spPr>
            <a:xfrm>
              <a:off x="6794976" y="4689166"/>
              <a:ext cx="305938" cy="305948"/>
            </a:xfrm>
            <a:prstGeom prst="rect">
              <a:avLst/>
            </a:prstGeom>
            <a:blipFill>
              <a:blip r:embed="rId7" cstate="print"/>
              <a:stretch>
                <a:fillRect/>
              </a:stretch>
            </a:blipFill>
          </p:spPr>
          <p:txBody>
            <a:bodyPr wrap="square" lIns="0" tIns="0" rIns="0" bIns="0" rtlCol="0"/>
            <a:lstStyle/>
            <a:p>
              <a:endParaRPr/>
            </a:p>
          </p:txBody>
        </p:sp>
        <p:sp>
          <p:nvSpPr>
            <p:cNvPr id="72" name="object 72"/>
            <p:cNvSpPr/>
            <p:nvPr/>
          </p:nvSpPr>
          <p:spPr>
            <a:xfrm>
              <a:off x="7104192" y="4668226"/>
              <a:ext cx="389713" cy="389713"/>
            </a:xfrm>
            <a:prstGeom prst="rect">
              <a:avLst/>
            </a:prstGeom>
            <a:blipFill>
              <a:blip r:embed="rId6" cstate="print"/>
              <a:stretch>
                <a:fillRect/>
              </a:stretch>
            </a:blipFill>
          </p:spPr>
          <p:txBody>
            <a:bodyPr wrap="square" lIns="0" tIns="0" rIns="0" bIns="0" rtlCol="0"/>
            <a:lstStyle/>
            <a:p>
              <a:endParaRPr/>
            </a:p>
          </p:txBody>
        </p:sp>
        <p:sp>
          <p:nvSpPr>
            <p:cNvPr id="73" name="object 73"/>
            <p:cNvSpPr/>
            <p:nvPr/>
          </p:nvSpPr>
          <p:spPr>
            <a:xfrm>
              <a:off x="7146075" y="4689166"/>
              <a:ext cx="305948" cy="305948"/>
            </a:xfrm>
            <a:prstGeom prst="rect">
              <a:avLst/>
            </a:prstGeom>
            <a:blipFill>
              <a:blip r:embed="rId7" cstate="print"/>
              <a:stretch>
                <a:fillRect/>
              </a:stretch>
            </a:blipFill>
          </p:spPr>
          <p:txBody>
            <a:bodyPr wrap="square" lIns="0" tIns="0" rIns="0" bIns="0" rtlCol="0"/>
            <a:lstStyle/>
            <a:p>
              <a:endParaRPr/>
            </a:p>
          </p:txBody>
        </p:sp>
        <p:sp>
          <p:nvSpPr>
            <p:cNvPr id="74" name="object 74"/>
            <p:cNvSpPr/>
            <p:nvPr/>
          </p:nvSpPr>
          <p:spPr>
            <a:xfrm>
              <a:off x="7455291" y="4668226"/>
              <a:ext cx="389713" cy="389713"/>
            </a:xfrm>
            <a:prstGeom prst="rect">
              <a:avLst/>
            </a:prstGeom>
            <a:blipFill>
              <a:blip r:embed="rId6" cstate="print"/>
              <a:stretch>
                <a:fillRect/>
              </a:stretch>
            </a:blipFill>
          </p:spPr>
          <p:txBody>
            <a:bodyPr wrap="square" lIns="0" tIns="0" rIns="0" bIns="0" rtlCol="0"/>
            <a:lstStyle/>
            <a:p>
              <a:endParaRPr/>
            </a:p>
          </p:txBody>
        </p:sp>
        <p:sp>
          <p:nvSpPr>
            <p:cNvPr id="75" name="object 75"/>
            <p:cNvSpPr/>
            <p:nvPr/>
          </p:nvSpPr>
          <p:spPr>
            <a:xfrm>
              <a:off x="7497174" y="4689166"/>
              <a:ext cx="305948" cy="305948"/>
            </a:xfrm>
            <a:prstGeom prst="rect">
              <a:avLst/>
            </a:prstGeom>
            <a:blipFill>
              <a:blip r:embed="rId7" cstate="print"/>
              <a:stretch>
                <a:fillRect/>
              </a:stretch>
            </a:blipFill>
          </p:spPr>
          <p:txBody>
            <a:bodyPr wrap="square" lIns="0" tIns="0" rIns="0" bIns="0" rtlCol="0"/>
            <a:lstStyle/>
            <a:p>
              <a:endParaRPr/>
            </a:p>
          </p:txBody>
        </p:sp>
        <p:sp>
          <p:nvSpPr>
            <p:cNvPr id="76" name="object 76"/>
            <p:cNvSpPr/>
            <p:nvPr/>
          </p:nvSpPr>
          <p:spPr>
            <a:xfrm>
              <a:off x="7806390" y="4668226"/>
              <a:ext cx="389713" cy="389713"/>
            </a:xfrm>
            <a:prstGeom prst="rect">
              <a:avLst/>
            </a:prstGeom>
            <a:blipFill>
              <a:blip r:embed="rId6" cstate="print"/>
              <a:stretch>
                <a:fillRect/>
              </a:stretch>
            </a:blipFill>
          </p:spPr>
          <p:txBody>
            <a:bodyPr wrap="square" lIns="0" tIns="0" rIns="0" bIns="0" rtlCol="0"/>
            <a:lstStyle/>
            <a:p>
              <a:endParaRPr/>
            </a:p>
          </p:txBody>
        </p:sp>
        <p:sp>
          <p:nvSpPr>
            <p:cNvPr id="77" name="object 77"/>
            <p:cNvSpPr/>
            <p:nvPr/>
          </p:nvSpPr>
          <p:spPr>
            <a:xfrm>
              <a:off x="7848274" y="4689166"/>
              <a:ext cx="305948" cy="305948"/>
            </a:xfrm>
            <a:prstGeom prst="rect">
              <a:avLst/>
            </a:prstGeom>
            <a:blipFill>
              <a:blip r:embed="rId7" cstate="print"/>
              <a:stretch>
                <a:fillRect/>
              </a:stretch>
            </a:blipFill>
          </p:spPr>
          <p:txBody>
            <a:bodyPr wrap="square" lIns="0" tIns="0" rIns="0" bIns="0" rtlCol="0"/>
            <a:lstStyle/>
            <a:p>
              <a:endParaRPr/>
            </a:p>
          </p:txBody>
        </p:sp>
        <p:sp>
          <p:nvSpPr>
            <p:cNvPr id="78" name="object 78"/>
            <p:cNvSpPr/>
            <p:nvPr/>
          </p:nvSpPr>
          <p:spPr>
            <a:xfrm>
              <a:off x="5699784" y="5019325"/>
              <a:ext cx="389713" cy="389713"/>
            </a:xfrm>
            <a:prstGeom prst="rect">
              <a:avLst/>
            </a:prstGeom>
            <a:blipFill>
              <a:blip r:embed="rId6" cstate="print"/>
              <a:stretch>
                <a:fillRect/>
              </a:stretch>
            </a:blipFill>
          </p:spPr>
          <p:txBody>
            <a:bodyPr wrap="square" lIns="0" tIns="0" rIns="0" bIns="0" rtlCol="0"/>
            <a:lstStyle/>
            <a:p>
              <a:endParaRPr/>
            </a:p>
          </p:txBody>
        </p:sp>
        <p:sp>
          <p:nvSpPr>
            <p:cNvPr id="79" name="object 79"/>
            <p:cNvSpPr/>
            <p:nvPr/>
          </p:nvSpPr>
          <p:spPr>
            <a:xfrm>
              <a:off x="5741668" y="5040265"/>
              <a:ext cx="305948" cy="305948"/>
            </a:xfrm>
            <a:prstGeom prst="rect">
              <a:avLst/>
            </a:prstGeom>
            <a:blipFill>
              <a:blip r:embed="rId7" cstate="print"/>
              <a:stretch>
                <a:fillRect/>
              </a:stretch>
            </a:blipFill>
          </p:spPr>
          <p:txBody>
            <a:bodyPr wrap="square" lIns="0" tIns="0" rIns="0" bIns="0" rtlCol="0"/>
            <a:lstStyle/>
            <a:p>
              <a:endParaRPr/>
            </a:p>
          </p:txBody>
        </p:sp>
        <p:sp>
          <p:nvSpPr>
            <p:cNvPr id="80" name="object 80"/>
            <p:cNvSpPr/>
            <p:nvPr/>
          </p:nvSpPr>
          <p:spPr>
            <a:xfrm>
              <a:off x="6050883" y="5019325"/>
              <a:ext cx="389713" cy="389713"/>
            </a:xfrm>
            <a:prstGeom prst="rect">
              <a:avLst/>
            </a:prstGeom>
            <a:blipFill>
              <a:blip r:embed="rId6" cstate="print"/>
              <a:stretch>
                <a:fillRect/>
              </a:stretch>
            </a:blipFill>
          </p:spPr>
          <p:txBody>
            <a:bodyPr wrap="square" lIns="0" tIns="0" rIns="0" bIns="0" rtlCol="0"/>
            <a:lstStyle/>
            <a:p>
              <a:endParaRPr/>
            </a:p>
          </p:txBody>
        </p:sp>
        <p:sp>
          <p:nvSpPr>
            <p:cNvPr id="81" name="object 81"/>
            <p:cNvSpPr/>
            <p:nvPr/>
          </p:nvSpPr>
          <p:spPr>
            <a:xfrm>
              <a:off x="6092767" y="5040265"/>
              <a:ext cx="305948" cy="305948"/>
            </a:xfrm>
            <a:prstGeom prst="rect">
              <a:avLst/>
            </a:prstGeom>
            <a:blipFill>
              <a:blip r:embed="rId7" cstate="print"/>
              <a:stretch>
                <a:fillRect/>
              </a:stretch>
            </a:blipFill>
          </p:spPr>
          <p:txBody>
            <a:bodyPr wrap="square" lIns="0" tIns="0" rIns="0" bIns="0" rtlCol="0"/>
            <a:lstStyle/>
            <a:p>
              <a:endParaRPr/>
            </a:p>
          </p:txBody>
        </p:sp>
        <p:sp>
          <p:nvSpPr>
            <p:cNvPr id="82" name="object 82"/>
            <p:cNvSpPr/>
            <p:nvPr/>
          </p:nvSpPr>
          <p:spPr>
            <a:xfrm>
              <a:off x="6401993" y="5019325"/>
              <a:ext cx="389713" cy="389713"/>
            </a:xfrm>
            <a:prstGeom prst="rect">
              <a:avLst/>
            </a:prstGeom>
            <a:blipFill>
              <a:blip r:embed="rId6" cstate="print"/>
              <a:stretch>
                <a:fillRect/>
              </a:stretch>
            </a:blipFill>
          </p:spPr>
          <p:txBody>
            <a:bodyPr wrap="square" lIns="0" tIns="0" rIns="0" bIns="0" rtlCol="0"/>
            <a:lstStyle/>
            <a:p>
              <a:endParaRPr/>
            </a:p>
          </p:txBody>
        </p:sp>
        <p:sp>
          <p:nvSpPr>
            <p:cNvPr id="83" name="object 83"/>
            <p:cNvSpPr/>
            <p:nvPr/>
          </p:nvSpPr>
          <p:spPr>
            <a:xfrm>
              <a:off x="6443877" y="5040265"/>
              <a:ext cx="305938" cy="305948"/>
            </a:xfrm>
            <a:prstGeom prst="rect">
              <a:avLst/>
            </a:prstGeom>
            <a:blipFill>
              <a:blip r:embed="rId7" cstate="print"/>
              <a:stretch>
                <a:fillRect/>
              </a:stretch>
            </a:blipFill>
          </p:spPr>
          <p:txBody>
            <a:bodyPr wrap="square" lIns="0" tIns="0" rIns="0" bIns="0" rtlCol="0"/>
            <a:lstStyle/>
            <a:p>
              <a:endParaRPr/>
            </a:p>
          </p:txBody>
        </p:sp>
        <p:sp>
          <p:nvSpPr>
            <p:cNvPr id="84" name="object 84"/>
            <p:cNvSpPr/>
            <p:nvPr/>
          </p:nvSpPr>
          <p:spPr>
            <a:xfrm>
              <a:off x="6753092" y="5019325"/>
              <a:ext cx="389713" cy="389713"/>
            </a:xfrm>
            <a:prstGeom prst="rect">
              <a:avLst/>
            </a:prstGeom>
            <a:blipFill>
              <a:blip r:embed="rId6" cstate="print"/>
              <a:stretch>
                <a:fillRect/>
              </a:stretch>
            </a:blipFill>
          </p:spPr>
          <p:txBody>
            <a:bodyPr wrap="square" lIns="0" tIns="0" rIns="0" bIns="0" rtlCol="0"/>
            <a:lstStyle/>
            <a:p>
              <a:endParaRPr/>
            </a:p>
          </p:txBody>
        </p:sp>
        <p:sp>
          <p:nvSpPr>
            <p:cNvPr id="85" name="object 85"/>
            <p:cNvSpPr/>
            <p:nvPr/>
          </p:nvSpPr>
          <p:spPr>
            <a:xfrm>
              <a:off x="6794976" y="5040265"/>
              <a:ext cx="305938" cy="305948"/>
            </a:xfrm>
            <a:prstGeom prst="rect">
              <a:avLst/>
            </a:prstGeom>
            <a:blipFill>
              <a:blip r:embed="rId7" cstate="print"/>
              <a:stretch>
                <a:fillRect/>
              </a:stretch>
            </a:blipFill>
          </p:spPr>
          <p:txBody>
            <a:bodyPr wrap="square" lIns="0" tIns="0" rIns="0" bIns="0" rtlCol="0"/>
            <a:lstStyle/>
            <a:p>
              <a:endParaRPr/>
            </a:p>
          </p:txBody>
        </p:sp>
        <p:sp>
          <p:nvSpPr>
            <p:cNvPr id="86" name="object 86"/>
            <p:cNvSpPr/>
            <p:nvPr/>
          </p:nvSpPr>
          <p:spPr>
            <a:xfrm>
              <a:off x="7104192" y="5019325"/>
              <a:ext cx="389713" cy="389713"/>
            </a:xfrm>
            <a:prstGeom prst="rect">
              <a:avLst/>
            </a:prstGeom>
            <a:blipFill>
              <a:blip r:embed="rId6" cstate="print"/>
              <a:stretch>
                <a:fillRect/>
              </a:stretch>
            </a:blipFill>
          </p:spPr>
          <p:txBody>
            <a:bodyPr wrap="square" lIns="0" tIns="0" rIns="0" bIns="0" rtlCol="0"/>
            <a:lstStyle/>
            <a:p>
              <a:endParaRPr/>
            </a:p>
          </p:txBody>
        </p:sp>
        <p:sp>
          <p:nvSpPr>
            <p:cNvPr id="87" name="object 87"/>
            <p:cNvSpPr/>
            <p:nvPr/>
          </p:nvSpPr>
          <p:spPr>
            <a:xfrm>
              <a:off x="7146075" y="5040265"/>
              <a:ext cx="305948" cy="305948"/>
            </a:xfrm>
            <a:prstGeom prst="rect">
              <a:avLst/>
            </a:prstGeom>
            <a:blipFill>
              <a:blip r:embed="rId7" cstate="print"/>
              <a:stretch>
                <a:fillRect/>
              </a:stretch>
            </a:blipFill>
          </p:spPr>
          <p:txBody>
            <a:bodyPr wrap="square" lIns="0" tIns="0" rIns="0" bIns="0" rtlCol="0"/>
            <a:lstStyle/>
            <a:p>
              <a:endParaRPr/>
            </a:p>
          </p:txBody>
        </p:sp>
        <p:sp>
          <p:nvSpPr>
            <p:cNvPr id="88" name="object 88"/>
            <p:cNvSpPr/>
            <p:nvPr/>
          </p:nvSpPr>
          <p:spPr>
            <a:xfrm>
              <a:off x="7455291" y="5019325"/>
              <a:ext cx="389713" cy="389713"/>
            </a:xfrm>
            <a:prstGeom prst="rect">
              <a:avLst/>
            </a:prstGeom>
            <a:blipFill>
              <a:blip r:embed="rId6" cstate="print"/>
              <a:stretch>
                <a:fillRect/>
              </a:stretch>
            </a:blipFill>
          </p:spPr>
          <p:txBody>
            <a:bodyPr wrap="square" lIns="0" tIns="0" rIns="0" bIns="0" rtlCol="0"/>
            <a:lstStyle/>
            <a:p>
              <a:endParaRPr/>
            </a:p>
          </p:txBody>
        </p:sp>
        <p:sp>
          <p:nvSpPr>
            <p:cNvPr id="89" name="object 89"/>
            <p:cNvSpPr/>
            <p:nvPr/>
          </p:nvSpPr>
          <p:spPr>
            <a:xfrm>
              <a:off x="7497174" y="5040265"/>
              <a:ext cx="305948" cy="305948"/>
            </a:xfrm>
            <a:prstGeom prst="rect">
              <a:avLst/>
            </a:prstGeom>
            <a:blipFill>
              <a:blip r:embed="rId7" cstate="print"/>
              <a:stretch>
                <a:fillRect/>
              </a:stretch>
            </a:blipFill>
          </p:spPr>
          <p:txBody>
            <a:bodyPr wrap="square" lIns="0" tIns="0" rIns="0" bIns="0" rtlCol="0"/>
            <a:lstStyle/>
            <a:p>
              <a:endParaRPr/>
            </a:p>
          </p:txBody>
        </p:sp>
        <p:sp>
          <p:nvSpPr>
            <p:cNvPr id="90" name="object 90"/>
            <p:cNvSpPr/>
            <p:nvPr/>
          </p:nvSpPr>
          <p:spPr>
            <a:xfrm>
              <a:off x="7806390" y="5019325"/>
              <a:ext cx="389713" cy="389713"/>
            </a:xfrm>
            <a:prstGeom prst="rect">
              <a:avLst/>
            </a:prstGeom>
            <a:blipFill>
              <a:blip r:embed="rId6" cstate="print"/>
              <a:stretch>
                <a:fillRect/>
              </a:stretch>
            </a:blipFill>
          </p:spPr>
          <p:txBody>
            <a:bodyPr wrap="square" lIns="0" tIns="0" rIns="0" bIns="0" rtlCol="0"/>
            <a:lstStyle/>
            <a:p>
              <a:endParaRPr/>
            </a:p>
          </p:txBody>
        </p:sp>
        <p:sp>
          <p:nvSpPr>
            <p:cNvPr id="91" name="object 91"/>
            <p:cNvSpPr/>
            <p:nvPr/>
          </p:nvSpPr>
          <p:spPr>
            <a:xfrm>
              <a:off x="7848274" y="5040265"/>
              <a:ext cx="305948" cy="305948"/>
            </a:xfrm>
            <a:prstGeom prst="rect">
              <a:avLst/>
            </a:prstGeom>
            <a:blipFill>
              <a:blip r:embed="rId7" cstate="print"/>
              <a:stretch>
                <a:fillRect/>
              </a:stretch>
            </a:blipFill>
          </p:spPr>
          <p:txBody>
            <a:bodyPr wrap="square" lIns="0" tIns="0" rIns="0" bIns="0" rtlCol="0"/>
            <a:lstStyle/>
            <a:p>
              <a:endParaRPr/>
            </a:p>
          </p:txBody>
        </p:sp>
        <p:sp>
          <p:nvSpPr>
            <p:cNvPr id="92" name="object 92"/>
            <p:cNvSpPr/>
            <p:nvPr/>
          </p:nvSpPr>
          <p:spPr>
            <a:xfrm>
              <a:off x="10339507" y="3088157"/>
              <a:ext cx="2953491" cy="2559744"/>
            </a:xfrm>
            <a:prstGeom prst="rect">
              <a:avLst/>
            </a:prstGeom>
            <a:blipFill>
              <a:blip r:embed="rId3" cstate="print"/>
              <a:stretch>
                <a:fillRect/>
              </a:stretch>
            </a:blipFill>
          </p:spPr>
          <p:txBody>
            <a:bodyPr wrap="square" lIns="0" tIns="0" rIns="0" bIns="0" rtlCol="0"/>
            <a:lstStyle/>
            <a:p>
              <a:endParaRPr/>
            </a:p>
          </p:txBody>
        </p:sp>
        <p:sp>
          <p:nvSpPr>
            <p:cNvPr id="93" name="object 93"/>
            <p:cNvSpPr/>
            <p:nvPr/>
          </p:nvSpPr>
          <p:spPr>
            <a:xfrm>
              <a:off x="10381390" y="3373897"/>
              <a:ext cx="2869724" cy="2211178"/>
            </a:xfrm>
            <a:prstGeom prst="rect">
              <a:avLst/>
            </a:prstGeom>
            <a:blipFill>
              <a:blip r:embed="rId4" cstate="print"/>
              <a:stretch>
                <a:fillRect/>
              </a:stretch>
            </a:blipFill>
          </p:spPr>
          <p:txBody>
            <a:bodyPr wrap="square" lIns="0" tIns="0" rIns="0" bIns="0" rtlCol="0"/>
            <a:lstStyle/>
            <a:p>
              <a:endParaRPr/>
            </a:p>
          </p:txBody>
        </p:sp>
        <p:sp>
          <p:nvSpPr>
            <p:cNvPr id="94" name="object 94"/>
            <p:cNvSpPr/>
            <p:nvPr/>
          </p:nvSpPr>
          <p:spPr>
            <a:xfrm>
              <a:off x="11830791" y="3109874"/>
              <a:ext cx="23559" cy="23590"/>
            </a:xfrm>
            <a:prstGeom prst="rect">
              <a:avLst/>
            </a:prstGeom>
            <a:blipFill>
              <a:blip r:embed="rId5" cstate="print"/>
              <a:stretch>
                <a:fillRect/>
              </a:stretch>
            </a:blipFill>
          </p:spPr>
          <p:txBody>
            <a:bodyPr wrap="square" lIns="0" tIns="0" rIns="0" bIns="0" rtlCol="0"/>
            <a:lstStyle/>
            <a:p>
              <a:endParaRPr/>
            </a:p>
          </p:txBody>
        </p:sp>
        <p:sp>
          <p:nvSpPr>
            <p:cNvPr id="95" name="object 95"/>
            <p:cNvSpPr/>
            <p:nvPr/>
          </p:nvSpPr>
          <p:spPr>
            <a:xfrm>
              <a:off x="10598525" y="3614918"/>
              <a:ext cx="389713" cy="389713"/>
            </a:xfrm>
            <a:prstGeom prst="rect">
              <a:avLst/>
            </a:prstGeom>
            <a:blipFill>
              <a:blip r:embed="rId6" cstate="print"/>
              <a:stretch>
                <a:fillRect/>
              </a:stretch>
            </a:blipFill>
          </p:spPr>
          <p:txBody>
            <a:bodyPr wrap="square" lIns="0" tIns="0" rIns="0" bIns="0" rtlCol="0"/>
            <a:lstStyle/>
            <a:p>
              <a:endParaRPr/>
            </a:p>
          </p:txBody>
        </p:sp>
        <p:sp>
          <p:nvSpPr>
            <p:cNvPr id="96" name="object 96"/>
            <p:cNvSpPr/>
            <p:nvPr/>
          </p:nvSpPr>
          <p:spPr>
            <a:xfrm>
              <a:off x="10640409" y="3635858"/>
              <a:ext cx="305959" cy="305948"/>
            </a:xfrm>
            <a:prstGeom prst="rect">
              <a:avLst/>
            </a:prstGeom>
            <a:blipFill>
              <a:blip r:embed="rId7" cstate="print"/>
              <a:stretch>
                <a:fillRect/>
              </a:stretch>
            </a:blipFill>
          </p:spPr>
          <p:txBody>
            <a:bodyPr wrap="square" lIns="0" tIns="0" rIns="0" bIns="0" rtlCol="0"/>
            <a:lstStyle/>
            <a:p>
              <a:endParaRPr/>
            </a:p>
          </p:txBody>
        </p:sp>
        <p:sp>
          <p:nvSpPr>
            <p:cNvPr id="97" name="object 97"/>
            <p:cNvSpPr/>
            <p:nvPr/>
          </p:nvSpPr>
          <p:spPr>
            <a:xfrm>
              <a:off x="10949614" y="3614918"/>
              <a:ext cx="389713" cy="389713"/>
            </a:xfrm>
            <a:prstGeom prst="rect">
              <a:avLst/>
            </a:prstGeom>
            <a:blipFill>
              <a:blip r:embed="rId6" cstate="print"/>
              <a:stretch>
                <a:fillRect/>
              </a:stretch>
            </a:blipFill>
          </p:spPr>
          <p:txBody>
            <a:bodyPr wrap="square" lIns="0" tIns="0" rIns="0" bIns="0" rtlCol="0"/>
            <a:lstStyle/>
            <a:p>
              <a:endParaRPr/>
            </a:p>
          </p:txBody>
        </p:sp>
        <p:sp>
          <p:nvSpPr>
            <p:cNvPr id="98" name="object 98"/>
            <p:cNvSpPr/>
            <p:nvPr/>
          </p:nvSpPr>
          <p:spPr>
            <a:xfrm>
              <a:off x="10991498" y="3635858"/>
              <a:ext cx="305959" cy="305948"/>
            </a:xfrm>
            <a:prstGeom prst="rect">
              <a:avLst/>
            </a:prstGeom>
            <a:blipFill>
              <a:blip r:embed="rId7" cstate="print"/>
              <a:stretch>
                <a:fillRect/>
              </a:stretch>
            </a:blipFill>
          </p:spPr>
          <p:txBody>
            <a:bodyPr wrap="square" lIns="0" tIns="0" rIns="0" bIns="0" rtlCol="0"/>
            <a:lstStyle/>
            <a:p>
              <a:endParaRPr/>
            </a:p>
          </p:txBody>
        </p:sp>
        <p:sp>
          <p:nvSpPr>
            <p:cNvPr id="99" name="object 99"/>
            <p:cNvSpPr/>
            <p:nvPr/>
          </p:nvSpPr>
          <p:spPr>
            <a:xfrm>
              <a:off x="11300807" y="3614918"/>
              <a:ext cx="389713" cy="389713"/>
            </a:xfrm>
            <a:prstGeom prst="rect">
              <a:avLst/>
            </a:prstGeom>
            <a:blipFill>
              <a:blip r:embed="rId6" cstate="print"/>
              <a:stretch>
                <a:fillRect/>
              </a:stretch>
            </a:blipFill>
          </p:spPr>
          <p:txBody>
            <a:bodyPr wrap="square" lIns="0" tIns="0" rIns="0" bIns="0" rtlCol="0"/>
            <a:lstStyle/>
            <a:p>
              <a:endParaRPr/>
            </a:p>
          </p:txBody>
        </p:sp>
        <p:sp>
          <p:nvSpPr>
            <p:cNvPr id="100" name="object 100"/>
            <p:cNvSpPr/>
            <p:nvPr/>
          </p:nvSpPr>
          <p:spPr>
            <a:xfrm>
              <a:off x="11342691" y="3635858"/>
              <a:ext cx="305854" cy="305948"/>
            </a:xfrm>
            <a:prstGeom prst="rect">
              <a:avLst/>
            </a:prstGeom>
            <a:blipFill>
              <a:blip r:embed="rId7" cstate="print"/>
              <a:stretch>
                <a:fillRect/>
              </a:stretch>
            </a:blipFill>
          </p:spPr>
          <p:txBody>
            <a:bodyPr wrap="square" lIns="0" tIns="0" rIns="0" bIns="0" rtlCol="0"/>
            <a:lstStyle/>
            <a:p>
              <a:endParaRPr/>
            </a:p>
          </p:txBody>
        </p:sp>
        <p:sp>
          <p:nvSpPr>
            <p:cNvPr id="101" name="object 101"/>
            <p:cNvSpPr/>
            <p:nvPr/>
          </p:nvSpPr>
          <p:spPr>
            <a:xfrm>
              <a:off x="11651896" y="3614918"/>
              <a:ext cx="389713" cy="389713"/>
            </a:xfrm>
            <a:prstGeom prst="rect">
              <a:avLst/>
            </a:prstGeom>
            <a:blipFill>
              <a:blip r:embed="rId6" cstate="print"/>
              <a:stretch>
                <a:fillRect/>
              </a:stretch>
            </a:blipFill>
          </p:spPr>
          <p:txBody>
            <a:bodyPr wrap="square" lIns="0" tIns="0" rIns="0" bIns="0" rtlCol="0"/>
            <a:lstStyle/>
            <a:p>
              <a:endParaRPr/>
            </a:p>
          </p:txBody>
        </p:sp>
        <p:sp>
          <p:nvSpPr>
            <p:cNvPr id="102" name="object 102"/>
            <p:cNvSpPr/>
            <p:nvPr/>
          </p:nvSpPr>
          <p:spPr>
            <a:xfrm>
              <a:off x="11693780" y="3635858"/>
              <a:ext cx="305959" cy="305948"/>
            </a:xfrm>
            <a:prstGeom prst="rect">
              <a:avLst/>
            </a:prstGeom>
            <a:blipFill>
              <a:blip r:embed="rId7" cstate="print"/>
              <a:stretch>
                <a:fillRect/>
              </a:stretch>
            </a:blipFill>
          </p:spPr>
          <p:txBody>
            <a:bodyPr wrap="square" lIns="0" tIns="0" rIns="0" bIns="0" rtlCol="0"/>
            <a:lstStyle/>
            <a:p>
              <a:endParaRPr/>
            </a:p>
          </p:txBody>
        </p:sp>
        <p:sp>
          <p:nvSpPr>
            <p:cNvPr id="103" name="object 103"/>
            <p:cNvSpPr/>
            <p:nvPr/>
          </p:nvSpPr>
          <p:spPr>
            <a:xfrm>
              <a:off x="12002985" y="3614918"/>
              <a:ext cx="389713" cy="389713"/>
            </a:xfrm>
            <a:prstGeom prst="rect">
              <a:avLst/>
            </a:prstGeom>
            <a:blipFill>
              <a:blip r:embed="rId6" cstate="print"/>
              <a:stretch>
                <a:fillRect/>
              </a:stretch>
            </a:blipFill>
          </p:spPr>
          <p:txBody>
            <a:bodyPr wrap="square" lIns="0" tIns="0" rIns="0" bIns="0" rtlCol="0"/>
            <a:lstStyle/>
            <a:p>
              <a:endParaRPr/>
            </a:p>
          </p:txBody>
        </p:sp>
        <p:sp>
          <p:nvSpPr>
            <p:cNvPr id="104" name="object 104"/>
            <p:cNvSpPr/>
            <p:nvPr/>
          </p:nvSpPr>
          <p:spPr>
            <a:xfrm>
              <a:off x="12044868" y="3635858"/>
              <a:ext cx="305959" cy="305948"/>
            </a:xfrm>
            <a:prstGeom prst="rect">
              <a:avLst/>
            </a:prstGeom>
            <a:blipFill>
              <a:blip r:embed="rId7" cstate="print"/>
              <a:stretch>
                <a:fillRect/>
              </a:stretch>
            </a:blipFill>
          </p:spPr>
          <p:txBody>
            <a:bodyPr wrap="square" lIns="0" tIns="0" rIns="0" bIns="0" rtlCol="0"/>
            <a:lstStyle/>
            <a:p>
              <a:endParaRPr/>
            </a:p>
          </p:txBody>
        </p:sp>
        <p:sp>
          <p:nvSpPr>
            <p:cNvPr id="105" name="object 105"/>
            <p:cNvSpPr/>
            <p:nvPr/>
          </p:nvSpPr>
          <p:spPr>
            <a:xfrm>
              <a:off x="12354074" y="3614918"/>
              <a:ext cx="389713" cy="389713"/>
            </a:xfrm>
            <a:prstGeom prst="rect">
              <a:avLst/>
            </a:prstGeom>
            <a:blipFill>
              <a:blip r:embed="rId6" cstate="print"/>
              <a:stretch>
                <a:fillRect/>
              </a:stretch>
            </a:blipFill>
          </p:spPr>
          <p:txBody>
            <a:bodyPr wrap="square" lIns="0" tIns="0" rIns="0" bIns="0" rtlCol="0"/>
            <a:lstStyle/>
            <a:p>
              <a:endParaRPr/>
            </a:p>
          </p:txBody>
        </p:sp>
        <p:sp>
          <p:nvSpPr>
            <p:cNvPr id="106" name="object 106"/>
            <p:cNvSpPr/>
            <p:nvPr/>
          </p:nvSpPr>
          <p:spPr>
            <a:xfrm>
              <a:off x="12395958" y="3635858"/>
              <a:ext cx="305959" cy="305948"/>
            </a:xfrm>
            <a:prstGeom prst="rect">
              <a:avLst/>
            </a:prstGeom>
            <a:blipFill>
              <a:blip r:embed="rId7" cstate="print"/>
              <a:stretch>
                <a:fillRect/>
              </a:stretch>
            </a:blipFill>
          </p:spPr>
          <p:txBody>
            <a:bodyPr wrap="square" lIns="0" tIns="0" rIns="0" bIns="0" rtlCol="0"/>
            <a:lstStyle/>
            <a:p>
              <a:endParaRPr/>
            </a:p>
          </p:txBody>
        </p:sp>
        <p:sp>
          <p:nvSpPr>
            <p:cNvPr id="107" name="object 107"/>
            <p:cNvSpPr/>
            <p:nvPr/>
          </p:nvSpPr>
          <p:spPr>
            <a:xfrm>
              <a:off x="12705163" y="3614918"/>
              <a:ext cx="389713" cy="389713"/>
            </a:xfrm>
            <a:prstGeom prst="rect">
              <a:avLst/>
            </a:prstGeom>
            <a:blipFill>
              <a:blip r:embed="rId6" cstate="print"/>
              <a:stretch>
                <a:fillRect/>
              </a:stretch>
            </a:blipFill>
          </p:spPr>
          <p:txBody>
            <a:bodyPr wrap="square" lIns="0" tIns="0" rIns="0" bIns="0" rtlCol="0"/>
            <a:lstStyle/>
            <a:p>
              <a:endParaRPr/>
            </a:p>
          </p:txBody>
        </p:sp>
        <p:sp>
          <p:nvSpPr>
            <p:cNvPr id="108" name="object 108"/>
            <p:cNvSpPr/>
            <p:nvPr/>
          </p:nvSpPr>
          <p:spPr>
            <a:xfrm>
              <a:off x="12747046" y="3635858"/>
              <a:ext cx="305959" cy="305948"/>
            </a:xfrm>
            <a:prstGeom prst="rect">
              <a:avLst/>
            </a:prstGeom>
            <a:blipFill>
              <a:blip r:embed="rId7" cstate="print"/>
              <a:stretch>
                <a:fillRect/>
              </a:stretch>
            </a:blipFill>
          </p:spPr>
          <p:txBody>
            <a:bodyPr wrap="square" lIns="0" tIns="0" rIns="0" bIns="0" rtlCol="0"/>
            <a:lstStyle/>
            <a:p>
              <a:endParaRPr/>
            </a:p>
          </p:txBody>
        </p:sp>
        <p:sp>
          <p:nvSpPr>
            <p:cNvPr id="109" name="object 109"/>
            <p:cNvSpPr/>
            <p:nvPr/>
          </p:nvSpPr>
          <p:spPr>
            <a:xfrm>
              <a:off x="10598525" y="3966017"/>
              <a:ext cx="389713" cy="389713"/>
            </a:xfrm>
            <a:prstGeom prst="rect">
              <a:avLst/>
            </a:prstGeom>
            <a:blipFill>
              <a:blip r:embed="rId6" cstate="print"/>
              <a:stretch>
                <a:fillRect/>
              </a:stretch>
            </a:blipFill>
          </p:spPr>
          <p:txBody>
            <a:bodyPr wrap="square" lIns="0" tIns="0" rIns="0" bIns="0" rtlCol="0"/>
            <a:lstStyle/>
            <a:p>
              <a:endParaRPr/>
            </a:p>
          </p:txBody>
        </p:sp>
        <p:sp>
          <p:nvSpPr>
            <p:cNvPr id="110" name="object 110"/>
            <p:cNvSpPr/>
            <p:nvPr/>
          </p:nvSpPr>
          <p:spPr>
            <a:xfrm>
              <a:off x="10640409" y="3986957"/>
              <a:ext cx="305959" cy="305948"/>
            </a:xfrm>
            <a:prstGeom prst="rect">
              <a:avLst/>
            </a:prstGeom>
            <a:blipFill>
              <a:blip r:embed="rId7" cstate="print"/>
              <a:stretch>
                <a:fillRect/>
              </a:stretch>
            </a:blipFill>
          </p:spPr>
          <p:txBody>
            <a:bodyPr wrap="square" lIns="0" tIns="0" rIns="0" bIns="0" rtlCol="0"/>
            <a:lstStyle/>
            <a:p>
              <a:endParaRPr/>
            </a:p>
          </p:txBody>
        </p:sp>
        <p:sp>
          <p:nvSpPr>
            <p:cNvPr id="111" name="object 111"/>
            <p:cNvSpPr/>
            <p:nvPr/>
          </p:nvSpPr>
          <p:spPr>
            <a:xfrm>
              <a:off x="10949614" y="3966017"/>
              <a:ext cx="389713" cy="389713"/>
            </a:xfrm>
            <a:prstGeom prst="rect">
              <a:avLst/>
            </a:prstGeom>
            <a:blipFill>
              <a:blip r:embed="rId6" cstate="print"/>
              <a:stretch>
                <a:fillRect/>
              </a:stretch>
            </a:blipFill>
          </p:spPr>
          <p:txBody>
            <a:bodyPr wrap="square" lIns="0" tIns="0" rIns="0" bIns="0" rtlCol="0"/>
            <a:lstStyle/>
            <a:p>
              <a:endParaRPr/>
            </a:p>
          </p:txBody>
        </p:sp>
        <p:sp>
          <p:nvSpPr>
            <p:cNvPr id="112" name="object 112"/>
            <p:cNvSpPr/>
            <p:nvPr/>
          </p:nvSpPr>
          <p:spPr>
            <a:xfrm>
              <a:off x="10991498" y="3986957"/>
              <a:ext cx="305959" cy="305948"/>
            </a:xfrm>
            <a:prstGeom prst="rect">
              <a:avLst/>
            </a:prstGeom>
            <a:blipFill>
              <a:blip r:embed="rId7" cstate="print"/>
              <a:stretch>
                <a:fillRect/>
              </a:stretch>
            </a:blipFill>
          </p:spPr>
          <p:txBody>
            <a:bodyPr wrap="square" lIns="0" tIns="0" rIns="0" bIns="0" rtlCol="0"/>
            <a:lstStyle/>
            <a:p>
              <a:endParaRPr/>
            </a:p>
          </p:txBody>
        </p:sp>
        <p:sp>
          <p:nvSpPr>
            <p:cNvPr id="113" name="object 113"/>
            <p:cNvSpPr/>
            <p:nvPr/>
          </p:nvSpPr>
          <p:spPr>
            <a:xfrm>
              <a:off x="11300807" y="3966017"/>
              <a:ext cx="389713" cy="389713"/>
            </a:xfrm>
            <a:prstGeom prst="rect">
              <a:avLst/>
            </a:prstGeom>
            <a:blipFill>
              <a:blip r:embed="rId6" cstate="print"/>
              <a:stretch>
                <a:fillRect/>
              </a:stretch>
            </a:blipFill>
          </p:spPr>
          <p:txBody>
            <a:bodyPr wrap="square" lIns="0" tIns="0" rIns="0" bIns="0" rtlCol="0"/>
            <a:lstStyle/>
            <a:p>
              <a:endParaRPr/>
            </a:p>
          </p:txBody>
        </p:sp>
        <p:sp>
          <p:nvSpPr>
            <p:cNvPr id="114" name="object 114"/>
            <p:cNvSpPr/>
            <p:nvPr/>
          </p:nvSpPr>
          <p:spPr>
            <a:xfrm>
              <a:off x="11342691" y="3986957"/>
              <a:ext cx="305854" cy="305948"/>
            </a:xfrm>
            <a:prstGeom prst="rect">
              <a:avLst/>
            </a:prstGeom>
            <a:blipFill>
              <a:blip r:embed="rId7" cstate="print"/>
              <a:stretch>
                <a:fillRect/>
              </a:stretch>
            </a:blipFill>
          </p:spPr>
          <p:txBody>
            <a:bodyPr wrap="square" lIns="0" tIns="0" rIns="0" bIns="0" rtlCol="0"/>
            <a:lstStyle/>
            <a:p>
              <a:endParaRPr/>
            </a:p>
          </p:txBody>
        </p:sp>
        <p:sp>
          <p:nvSpPr>
            <p:cNvPr id="115" name="object 115"/>
            <p:cNvSpPr/>
            <p:nvPr/>
          </p:nvSpPr>
          <p:spPr>
            <a:xfrm>
              <a:off x="11651896" y="3966017"/>
              <a:ext cx="389713" cy="389713"/>
            </a:xfrm>
            <a:prstGeom prst="rect">
              <a:avLst/>
            </a:prstGeom>
            <a:blipFill>
              <a:blip r:embed="rId6" cstate="print"/>
              <a:stretch>
                <a:fillRect/>
              </a:stretch>
            </a:blipFill>
          </p:spPr>
          <p:txBody>
            <a:bodyPr wrap="square" lIns="0" tIns="0" rIns="0" bIns="0" rtlCol="0"/>
            <a:lstStyle/>
            <a:p>
              <a:endParaRPr/>
            </a:p>
          </p:txBody>
        </p:sp>
        <p:sp>
          <p:nvSpPr>
            <p:cNvPr id="116" name="object 116"/>
            <p:cNvSpPr/>
            <p:nvPr/>
          </p:nvSpPr>
          <p:spPr>
            <a:xfrm>
              <a:off x="11693780" y="3986957"/>
              <a:ext cx="305959" cy="305948"/>
            </a:xfrm>
            <a:prstGeom prst="rect">
              <a:avLst/>
            </a:prstGeom>
            <a:blipFill>
              <a:blip r:embed="rId7" cstate="print"/>
              <a:stretch>
                <a:fillRect/>
              </a:stretch>
            </a:blipFill>
          </p:spPr>
          <p:txBody>
            <a:bodyPr wrap="square" lIns="0" tIns="0" rIns="0" bIns="0" rtlCol="0"/>
            <a:lstStyle/>
            <a:p>
              <a:endParaRPr/>
            </a:p>
          </p:txBody>
        </p:sp>
        <p:sp>
          <p:nvSpPr>
            <p:cNvPr id="117" name="object 117"/>
            <p:cNvSpPr/>
            <p:nvPr/>
          </p:nvSpPr>
          <p:spPr>
            <a:xfrm>
              <a:off x="12002985" y="3966017"/>
              <a:ext cx="389713" cy="389713"/>
            </a:xfrm>
            <a:prstGeom prst="rect">
              <a:avLst/>
            </a:prstGeom>
            <a:blipFill>
              <a:blip r:embed="rId6" cstate="print"/>
              <a:stretch>
                <a:fillRect/>
              </a:stretch>
            </a:blipFill>
          </p:spPr>
          <p:txBody>
            <a:bodyPr wrap="square" lIns="0" tIns="0" rIns="0" bIns="0" rtlCol="0"/>
            <a:lstStyle/>
            <a:p>
              <a:endParaRPr/>
            </a:p>
          </p:txBody>
        </p:sp>
        <p:sp>
          <p:nvSpPr>
            <p:cNvPr id="118" name="object 118"/>
            <p:cNvSpPr/>
            <p:nvPr/>
          </p:nvSpPr>
          <p:spPr>
            <a:xfrm>
              <a:off x="12044868" y="3986957"/>
              <a:ext cx="305959" cy="305948"/>
            </a:xfrm>
            <a:prstGeom prst="rect">
              <a:avLst/>
            </a:prstGeom>
            <a:blipFill>
              <a:blip r:embed="rId7" cstate="print"/>
              <a:stretch>
                <a:fillRect/>
              </a:stretch>
            </a:blipFill>
          </p:spPr>
          <p:txBody>
            <a:bodyPr wrap="square" lIns="0" tIns="0" rIns="0" bIns="0" rtlCol="0"/>
            <a:lstStyle/>
            <a:p>
              <a:endParaRPr/>
            </a:p>
          </p:txBody>
        </p:sp>
        <p:sp>
          <p:nvSpPr>
            <p:cNvPr id="119" name="object 119"/>
            <p:cNvSpPr/>
            <p:nvPr/>
          </p:nvSpPr>
          <p:spPr>
            <a:xfrm>
              <a:off x="12354074" y="3966017"/>
              <a:ext cx="389713" cy="389713"/>
            </a:xfrm>
            <a:prstGeom prst="rect">
              <a:avLst/>
            </a:prstGeom>
            <a:blipFill>
              <a:blip r:embed="rId6" cstate="print"/>
              <a:stretch>
                <a:fillRect/>
              </a:stretch>
            </a:blipFill>
          </p:spPr>
          <p:txBody>
            <a:bodyPr wrap="square" lIns="0" tIns="0" rIns="0" bIns="0" rtlCol="0"/>
            <a:lstStyle/>
            <a:p>
              <a:endParaRPr/>
            </a:p>
          </p:txBody>
        </p:sp>
        <p:sp>
          <p:nvSpPr>
            <p:cNvPr id="120" name="object 120"/>
            <p:cNvSpPr/>
            <p:nvPr/>
          </p:nvSpPr>
          <p:spPr>
            <a:xfrm>
              <a:off x="12395958" y="3986957"/>
              <a:ext cx="305959" cy="305948"/>
            </a:xfrm>
            <a:prstGeom prst="rect">
              <a:avLst/>
            </a:prstGeom>
            <a:blipFill>
              <a:blip r:embed="rId7" cstate="print"/>
              <a:stretch>
                <a:fillRect/>
              </a:stretch>
            </a:blipFill>
          </p:spPr>
          <p:txBody>
            <a:bodyPr wrap="square" lIns="0" tIns="0" rIns="0" bIns="0" rtlCol="0"/>
            <a:lstStyle/>
            <a:p>
              <a:endParaRPr/>
            </a:p>
          </p:txBody>
        </p:sp>
        <p:sp>
          <p:nvSpPr>
            <p:cNvPr id="121" name="object 121"/>
            <p:cNvSpPr/>
            <p:nvPr/>
          </p:nvSpPr>
          <p:spPr>
            <a:xfrm>
              <a:off x="12705163" y="3966017"/>
              <a:ext cx="389713" cy="389713"/>
            </a:xfrm>
            <a:prstGeom prst="rect">
              <a:avLst/>
            </a:prstGeom>
            <a:blipFill>
              <a:blip r:embed="rId6" cstate="print"/>
              <a:stretch>
                <a:fillRect/>
              </a:stretch>
            </a:blipFill>
          </p:spPr>
          <p:txBody>
            <a:bodyPr wrap="square" lIns="0" tIns="0" rIns="0" bIns="0" rtlCol="0"/>
            <a:lstStyle/>
            <a:p>
              <a:endParaRPr/>
            </a:p>
          </p:txBody>
        </p:sp>
        <p:sp>
          <p:nvSpPr>
            <p:cNvPr id="122" name="object 122"/>
            <p:cNvSpPr/>
            <p:nvPr/>
          </p:nvSpPr>
          <p:spPr>
            <a:xfrm>
              <a:off x="12747046" y="3986957"/>
              <a:ext cx="305959" cy="305948"/>
            </a:xfrm>
            <a:prstGeom prst="rect">
              <a:avLst/>
            </a:prstGeom>
            <a:blipFill>
              <a:blip r:embed="rId7" cstate="print"/>
              <a:stretch>
                <a:fillRect/>
              </a:stretch>
            </a:blipFill>
          </p:spPr>
          <p:txBody>
            <a:bodyPr wrap="square" lIns="0" tIns="0" rIns="0" bIns="0" rtlCol="0"/>
            <a:lstStyle/>
            <a:p>
              <a:endParaRPr/>
            </a:p>
          </p:txBody>
        </p:sp>
        <p:sp>
          <p:nvSpPr>
            <p:cNvPr id="123" name="object 123"/>
            <p:cNvSpPr/>
            <p:nvPr/>
          </p:nvSpPr>
          <p:spPr>
            <a:xfrm>
              <a:off x="10598525" y="4317116"/>
              <a:ext cx="389713" cy="389713"/>
            </a:xfrm>
            <a:prstGeom prst="rect">
              <a:avLst/>
            </a:prstGeom>
            <a:blipFill>
              <a:blip r:embed="rId6" cstate="print"/>
              <a:stretch>
                <a:fillRect/>
              </a:stretch>
            </a:blipFill>
          </p:spPr>
          <p:txBody>
            <a:bodyPr wrap="square" lIns="0" tIns="0" rIns="0" bIns="0" rtlCol="0"/>
            <a:lstStyle/>
            <a:p>
              <a:endParaRPr/>
            </a:p>
          </p:txBody>
        </p:sp>
        <p:sp>
          <p:nvSpPr>
            <p:cNvPr id="124" name="object 124"/>
            <p:cNvSpPr/>
            <p:nvPr/>
          </p:nvSpPr>
          <p:spPr>
            <a:xfrm>
              <a:off x="10640409" y="4338066"/>
              <a:ext cx="305959" cy="305938"/>
            </a:xfrm>
            <a:prstGeom prst="rect">
              <a:avLst/>
            </a:prstGeom>
            <a:blipFill>
              <a:blip r:embed="rId7" cstate="print"/>
              <a:stretch>
                <a:fillRect/>
              </a:stretch>
            </a:blipFill>
          </p:spPr>
          <p:txBody>
            <a:bodyPr wrap="square" lIns="0" tIns="0" rIns="0" bIns="0" rtlCol="0"/>
            <a:lstStyle/>
            <a:p>
              <a:endParaRPr/>
            </a:p>
          </p:txBody>
        </p:sp>
        <p:sp>
          <p:nvSpPr>
            <p:cNvPr id="125" name="object 125"/>
            <p:cNvSpPr/>
            <p:nvPr/>
          </p:nvSpPr>
          <p:spPr>
            <a:xfrm>
              <a:off x="10949614" y="4317116"/>
              <a:ext cx="389713" cy="389713"/>
            </a:xfrm>
            <a:prstGeom prst="rect">
              <a:avLst/>
            </a:prstGeom>
            <a:blipFill>
              <a:blip r:embed="rId6" cstate="print"/>
              <a:stretch>
                <a:fillRect/>
              </a:stretch>
            </a:blipFill>
          </p:spPr>
          <p:txBody>
            <a:bodyPr wrap="square" lIns="0" tIns="0" rIns="0" bIns="0" rtlCol="0"/>
            <a:lstStyle/>
            <a:p>
              <a:endParaRPr/>
            </a:p>
          </p:txBody>
        </p:sp>
        <p:sp>
          <p:nvSpPr>
            <p:cNvPr id="126" name="object 126"/>
            <p:cNvSpPr/>
            <p:nvPr/>
          </p:nvSpPr>
          <p:spPr>
            <a:xfrm>
              <a:off x="10991498" y="4338066"/>
              <a:ext cx="305959" cy="305938"/>
            </a:xfrm>
            <a:prstGeom prst="rect">
              <a:avLst/>
            </a:prstGeom>
            <a:blipFill>
              <a:blip r:embed="rId7" cstate="print"/>
              <a:stretch>
                <a:fillRect/>
              </a:stretch>
            </a:blipFill>
          </p:spPr>
          <p:txBody>
            <a:bodyPr wrap="square" lIns="0" tIns="0" rIns="0" bIns="0" rtlCol="0"/>
            <a:lstStyle/>
            <a:p>
              <a:endParaRPr/>
            </a:p>
          </p:txBody>
        </p:sp>
        <p:sp>
          <p:nvSpPr>
            <p:cNvPr id="127" name="object 127"/>
            <p:cNvSpPr/>
            <p:nvPr/>
          </p:nvSpPr>
          <p:spPr>
            <a:xfrm>
              <a:off x="11300807" y="4317116"/>
              <a:ext cx="389713" cy="389713"/>
            </a:xfrm>
            <a:prstGeom prst="rect">
              <a:avLst/>
            </a:prstGeom>
            <a:blipFill>
              <a:blip r:embed="rId6" cstate="print"/>
              <a:stretch>
                <a:fillRect/>
              </a:stretch>
            </a:blipFill>
          </p:spPr>
          <p:txBody>
            <a:bodyPr wrap="square" lIns="0" tIns="0" rIns="0" bIns="0" rtlCol="0"/>
            <a:lstStyle/>
            <a:p>
              <a:endParaRPr/>
            </a:p>
          </p:txBody>
        </p:sp>
        <p:sp>
          <p:nvSpPr>
            <p:cNvPr id="128" name="object 128"/>
            <p:cNvSpPr/>
            <p:nvPr/>
          </p:nvSpPr>
          <p:spPr>
            <a:xfrm>
              <a:off x="11342691" y="4338066"/>
              <a:ext cx="305854" cy="305938"/>
            </a:xfrm>
            <a:prstGeom prst="rect">
              <a:avLst/>
            </a:prstGeom>
            <a:blipFill>
              <a:blip r:embed="rId7" cstate="print"/>
              <a:stretch>
                <a:fillRect/>
              </a:stretch>
            </a:blipFill>
          </p:spPr>
          <p:txBody>
            <a:bodyPr wrap="square" lIns="0" tIns="0" rIns="0" bIns="0" rtlCol="0"/>
            <a:lstStyle/>
            <a:p>
              <a:endParaRPr/>
            </a:p>
          </p:txBody>
        </p:sp>
        <p:sp>
          <p:nvSpPr>
            <p:cNvPr id="129" name="object 129"/>
            <p:cNvSpPr/>
            <p:nvPr/>
          </p:nvSpPr>
          <p:spPr>
            <a:xfrm>
              <a:off x="11651896" y="4317116"/>
              <a:ext cx="389713" cy="389713"/>
            </a:xfrm>
            <a:prstGeom prst="rect">
              <a:avLst/>
            </a:prstGeom>
            <a:blipFill>
              <a:blip r:embed="rId6" cstate="print"/>
              <a:stretch>
                <a:fillRect/>
              </a:stretch>
            </a:blipFill>
          </p:spPr>
          <p:txBody>
            <a:bodyPr wrap="square" lIns="0" tIns="0" rIns="0" bIns="0" rtlCol="0"/>
            <a:lstStyle/>
            <a:p>
              <a:endParaRPr/>
            </a:p>
          </p:txBody>
        </p:sp>
        <p:sp>
          <p:nvSpPr>
            <p:cNvPr id="130" name="object 130"/>
            <p:cNvSpPr/>
            <p:nvPr/>
          </p:nvSpPr>
          <p:spPr>
            <a:xfrm>
              <a:off x="11693780" y="4338066"/>
              <a:ext cx="305959" cy="305938"/>
            </a:xfrm>
            <a:prstGeom prst="rect">
              <a:avLst/>
            </a:prstGeom>
            <a:blipFill>
              <a:blip r:embed="rId7" cstate="print"/>
              <a:stretch>
                <a:fillRect/>
              </a:stretch>
            </a:blipFill>
          </p:spPr>
          <p:txBody>
            <a:bodyPr wrap="square" lIns="0" tIns="0" rIns="0" bIns="0" rtlCol="0"/>
            <a:lstStyle/>
            <a:p>
              <a:endParaRPr/>
            </a:p>
          </p:txBody>
        </p:sp>
        <p:sp>
          <p:nvSpPr>
            <p:cNvPr id="131" name="object 131"/>
            <p:cNvSpPr/>
            <p:nvPr/>
          </p:nvSpPr>
          <p:spPr>
            <a:xfrm>
              <a:off x="12002985" y="4317116"/>
              <a:ext cx="389713" cy="389713"/>
            </a:xfrm>
            <a:prstGeom prst="rect">
              <a:avLst/>
            </a:prstGeom>
            <a:blipFill>
              <a:blip r:embed="rId6" cstate="print"/>
              <a:stretch>
                <a:fillRect/>
              </a:stretch>
            </a:blipFill>
          </p:spPr>
          <p:txBody>
            <a:bodyPr wrap="square" lIns="0" tIns="0" rIns="0" bIns="0" rtlCol="0"/>
            <a:lstStyle/>
            <a:p>
              <a:endParaRPr/>
            </a:p>
          </p:txBody>
        </p:sp>
        <p:sp>
          <p:nvSpPr>
            <p:cNvPr id="132" name="object 132"/>
            <p:cNvSpPr/>
            <p:nvPr/>
          </p:nvSpPr>
          <p:spPr>
            <a:xfrm>
              <a:off x="12044868" y="4338066"/>
              <a:ext cx="305959" cy="305938"/>
            </a:xfrm>
            <a:prstGeom prst="rect">
              <a:avLst/>
            </a:prstGeom>
            <a:blipFill>
              <a:blip r:embed="rId7" cstate="print"/>
              <a:stretch>
                <a:fillRect/>
              </a:stretch>
            </a:blipFill>
          </p:spPr>
          <p:txBody>
            <a:bodyPr wrap="square" lIns="0" tIns="0" rIns="0" bIns="0" rtlCol="0"/>
            <a:lstStyle/>
            <a:p>
              <a:endParaRPr/>
            </a:p>
          </p:txBody>
        </p:sp>
        <p:sp>
          <p:nvSpPr>
            <p:cNvPr id="133" name="object 133"/>
            <p:cNvSpPr/>
            <p:nvPr/>
          </p:nvSpPr>
          <p:spPr>
            <a:xfrm>
              <a:off x="12354074" y="4317116"/>
              <a:ext cx="389713" cy="389713"/>
            </a:xfrm>
            <a:prstGeom prst="rect">
              <a:avLst/>
            </a:prstGeom>
            <a:blipFill>
              <a:blip r:embed="rId6" cstate="print"/>
              <a:stretch>
                <a:fillRect/>
              </a:stretch>
            </a:blipFill>
          </p:spPr>
          <p:txBody>
            <a:bodyPr wrap="square" lIns="0" tIns="0" rIns="0" bIns="0" rtlCol="0"/>
            <a:lstStyle/>
            <a:p>
              <a:endParaRPr/>
            </a:p>
          </p:txBody>
        </p:sp>
        <p:sp>
          <p:nvSpPr>
            <p:cNvPr id="134" name="object 134"/>
            <p:cNvSpPr/>
            <p:nvPr/>
          </p:nvSpPr>
          <p:spPr>
            <a:xfrm>
              <a:off x="12395958" y="4338066"/>
              <a:ext cx="305959" cy="305938"/>
            </a:xfrm>
            <a:prstGeom prst="rect">
              <a:avLst/>
            </a:prstGeom>
            <a:blipFill>
              <a:blip r:embed="rId7" cstate="print"/>
              <a:stretch>
                <a:fillRect/>
              </a:stretch>
            </a:blipFill>
          </p:spPr>
          <p:txBody>
            <a:bodyPr wrap="square" lIns="0" tIns="0" rIns="0" bIns="0" rtlCol="0"/>
            <a:lstStyle/>
            <a:p>
              <a:endParaRPr/>
            </a:p>
          </p:txBody>
        </p:sp>
        <p:sp>
          <p:nvSpPr>
            <p:cNvPr id="135" name="object 135"/>
            <p:cNvSpPr/>
            <p:nvPr/>
          </p:nvSpPr>
          <p:spPr>
            <a:xfrm>
              <a:off x="12705163" y="4317116"/>
              <a:ext cx="389713" cy="389713"/>
            </a:xfrm>
            <a:prstGeom prst="rect">
              <a:avLst/>
            </a:prstGeom>
            <a:blipFill>
              <a:blip r:embed="rId6" cstate="print"/>
              <a:stretch>
                <a:fillRect/>
              </a:stretch>
            </a:blipFill>
          </p:spPr>
          <p:txBody>
            <a:bodyPr wrap="square" lIns="0" tIns="0" rIns="0" bIns="0" rtlCol="0"/>
            <a:lstStyle/>
            <a:p>
              <a:endParaRPr/>
            </a:p>
          </p:txBody>
        </p:sp>
        <p:sp>
          <p:nvSpPr>
            <p:cNvPr id="136" name="object 136"/>
            <p:cNvSpPr/>
            <p:nvPr/>
          </p:nvSpPr>
          <p:spPr>
            <a:xfrm>
              <a:off x="12747046" y="4338066"/>
              <a:ext cx="305959" cy="305938"/>
            </a:xfrm>
            <a:prstGeom prst="rect">
              <a:avLst/>
            </a:prstGeom>
            <a:blipFill>
              <a:blip r:embed="rId7" cstate="print"/>
              <a:stretch>
                <a:fillRect/>
              </a:stretch>
            </a:blipFill>
          </p:spPr>
          <p:txBody>
            <a:bodyPr wrap="square" lIns="0" tIns="0" rIns="0" bIns="0" rtlCol="0"/>
            <a:lstStyle/>
            <a:p>
              <a:endParaRPr/>
            </a:p>
          </p:txBody>
        </p:sp>
        <p:sp>
          <p:nvSpPr>
            <p:cNvPr id="137" name="object 137"/>
            <p:cNvSpPr/>
            <p:nvPr/>
          </p:nvSpPr>
          <p:spPr>
            <a:xfrm>
              <a:off x="10598525" y="4668226"/>
              <a:ext cx="389713" cy="389713"/>
            </a:xfrm>
            <a:prstGeom prst="rect">
              <a:avLst/>
            </a:prstGeom>
            <a:blipFill>
              <a:blip r:embed="rId6" cstate="print"/>
              <a:stretch>
                <a:fillRect/>
              </a:stretch>
            </a:blipFill>
          </p:spPr>
          <p:txBody>
            <a:bodyPr wrap="square" lIns="0" tIns="0" rIns="0" bIns="0" rtlCol="0"/>
            <a:lstStyle/>
            <a:p>
              <a:endParaRPr/>
            </a:p>
          </p:txBody>
        </p:sp>
        <p:sp>
          <p:nvSpPr>
            <p:cNvPr id="138" name="object 138"/>
            <p:cNvSpPr/>
            <p:nvPr/>
          </p:nvSpPr>
          <p:spPr>
            <a:xfrm>
              <a:off x="10640409" y="4689166"/>
              <a:ext cx="305959" cy="305948"/>
            </a:xfrm>
            <a:prstGeom prst="rect">
              <a:avLst/>
            </a:prstGeom>
            <a:blipFill>
              <a:blip r:embed="rId7" cstate="print"/>
              <a:stretch>
                <a:fillRect/>
              </a:stretch>
            </a:blipFill>
          </p:spPr>
          <p:txBody>
            <a:bodyPr wrap="square" lIns="0" tIns="0" rIns="0" bIns="0" rtlCol="0"/>
            <a:lstStyle/>
            <a:p>
              <a:endParaRPr/>
            </a:p>
          </p:txBody>
        </p:sp>
        <p:sp>
          <p:nvSpPr>
            <p:cNvPr id="139" name="object 139"/>
            <p:cNvSpPr/>
            <p:nvPr/>
          </p:nvSpPr>
          <p:spPr>
            <a:xfrm>
              <a:off x="10949614" y="4668226"/>
              <a:ext cx="389713" cy="389713"/>
            </a:xfrm>
            <a:prstGeom prst="rect">
              <a:avLst/>
            </a:prstGeom>
            <a:blipFill>
              <a:blip r:embed="rId6" cstate="print"/>
              <a:stretch>
                <a:fillRect/>
              </a:stretch>
            </a:blipFill>
          </p:spPr>
          <p:txBody>
            <a:bodyPr wrap="square" lIns="0" tIns="0" rIns="0" bIns="0" rtlCol="0"/>
            <a:lstStyle/>
            <a:p>
              <a:endParaRPr/>
            </a:p>
          </p:txBody>
        </p:sp>
        <p:sp>
          <p:nvSpPr>
            <p:cNvPr id="140" name="object 140"/>
            <p:cNvSpPr/>
            <p:nvPr/>
          </p:nvSpPr>
          <p:spPr>
            <a:xfrm>
              <a:off x="10991498" y="4689166"/>
              <a:ext cx="305959" cy="305948"/>
            </a:xfrm>
            <a:prstGeom prst="rect">
              <a:avLst/>
            </a:prstGeom>
            <a:blipFill>
              <a:blip r:embed="rId7" cstate="print"/>
              <a:stretch>
                <a:fillRect/>
              </a:stretch>
            </a:blipFill>
          </p:spPr>
          <p:txBody>
            <a:bodyPr wrap="square" lIns="0" tIns="0" rIns="0" bIns="0" rtlCol="0"/>
            <a:lstStyle/>
            <a:p>
              <a:endParaRPr/>
            </a:p>
          </p:txBody>
        </p:sp>
        <p:sp>
          <p:nvSpPr>
            <p:cNvPr id="141" name="object 141"/>
            <p:cNvSpPr/>
            <p:nvPr/>
          </p:nvSpPr>
          <p:spPr>
            <a:xfrm>
              <a:off x="11300807" y="4668226"/>
              <a:ext cx="389713" cy="389713"/>
            </a:xfrm>
            <a:prstGeom prst="rect">
              <a:avLst/>
            </a:prstGeom>
            <a:blipFill>
              <a:blip r:embed="rId6" cstate="print"/>
              <a:stretch>
                <a:fillRect/>
              </a:stretch>
            </a:blipFill>
          </p:spPr>
          <p:txBody>
            <a:bodyPr wrap="square" lIns="0" tIns="0" rIns="0" bIns="0" rtlCol="0"/>
            <a:lstStyle/>
            <a:p>
              <a:endParaRPr/>
            </a:p>
          </p:txBody>
        </p:sp>
        <p:sp>
          <p:nvSpPr>
            <p:cNvPr id="142" name="object 142"/>
            <p:cNvSpPr/>
            <p:nvPr/>
          </p:nvSpPr>
          <p:spPr>
            <a:xfrm>
              <a:off x="11342691" y="4689166"/>
              <a:ext cx="305854" cy="305948"/>
            </a:xfrm>
            <a:prstGeom prst="rect">
              <a:avLst/>
            </a:prstGeom>
            <a:blipFill>
              <a:blip r:embed="rId7" cstate="print"/>
              <a:stretch>
                <a:fillRect/>
              </a:stretch>
            </a:blipFill>
          </p:spPr>
          <p:txBody>
            <a:bodyPr wrap="square" lIns="0" tIns="0" rIns="0" bIns="0" rtlCol="0"/>
            <a:lstStyle/>
            <a:p>
              <a:endParaRPr/>
            </a:p>
          </p:txBody>
        </p:sp>
        <p:sp>
          <p:nvSpPr>
            <p:cNvPr id="143" name="object 143"/>
            <p:cNvSpPr/>
            <p:nvPr/>
          </p:nvSpPr>
          <p:spPr>
            <a:xfrm>
              <a:off x="11651896" y="4668226"/>
              <a:ext cx="389713" cy="389713"/>
            </a:xfrm>
            <a:prstGeom prst="rect">
              <a:avLst/>
            </a:prstGeom>
            <a:blipFill>
              <a:blip r:embed="rId6" cstate="print"/>
              <a:stretch>
                <a:fillRect/>
              </a:stretch>
            </a:blipFill>
          </p:spPr>
          <p:txBody>
            <a:bodyPr wrap="square" lIns="0" tIns="0" rIns="0" bIns="0" rtlCol="0"/>
            <a:lstStyle/>
            <a:p>
              <a:endParaRPr/>
            </a:p>
          </p:txBody>
        </p:sp>
        <p:sp>
          <p:nvSpPr>
            <p:cNvPr id="144" name="object 144"/>
            <p:cNvSpPr/>
            <p:nvPr/>
          </p:nvSpPr>
          <p:spPr>
            <a:xfrm>
              <a:off x="11693780" y="4689166"/>
              <a:ext cx="305959" cy="305948"/>
            </a:xfrm>
            <a:prstGeom prst="rect">
              <a:avLst/>
            </a:prstGeom>
            <a:blipFill>
              <a:blip r:embed="rId7" cstate="print"/>
              <a:stretch>
                <a:fillRect/>
              </a:stretch>
            </a:blipFill>
          </p:spPr>
          <p:txBody>
            <a:bodyPr wrap="square" lIns="0" tIns="0" rIns="0" bIns="0" rtlCol="0"/>
            <a:lstStyle/>
            <a:p>
              <a:endParaRPr/>
            </a:p>
          </p:txBody>
        </p:sp>
        <p:sp>
          <p:nvSpPr>
            <p:cNvPr id="145" name="object 145"/>
            <p:cNvSpPr/>
            <p:nvPr/>
          </p:nvSpPr>
          <p:spPr>
            <a:xfrm>
              <a:off x="12002985" y="4668226"/>
              <a:ext cx="389713" cy="389713"/>
            </a:xfrm>
            <a:prstGeom prst="rect">
              <a:avLst/>
            </a:prstGeom>
            <a:blipFill>
              <a:blip r:embed="rId6" cstate="print"/>
              <a:stretch>
                <a:fillRect/>
              </a:stretch>
            </a:blipFill>
          </p:spPr>
          <p:txBody>
            <a:bodyPr wrap="square" lIns="0" tIns="0" rIns="0" bIns="0" rtlCol="0"/>
            <a:lstStyle/>
            <a:p>
              <a:endParaRPr/>
            </a:p>
          </p:txBody>
        </p:sp>
        <p:sp>
          <p:nvSpPr>
            <p:cNvPr id="146" name="object 146"/>
            <p:cNvSpPr/>
            <p:nvPr/>
          </p:nvSpPr>
          <p:spPr>
            <a:xfrm>
              <a:off x="12044868" y="4689166"/>
              <a:ext cx="305959" cy="305948"/>
            </a:xfrm>
            <a:prstGeom prst="rect">
              <a:avLst/>
            </a:prstGeom>
            <a:blipFill>
              <a:blip r:embed="rId7" cstate="print"/>
              <a:stretch>
                <a:fillRect/>
              </a:stretch>
            </a:blipFill>
          </p:spPr>
          <p:txBody>
            <a:bodyPr wrap="square" lIns="0" tIns="0" rIns="0" bIns="0" rtlCol="0"/>
            <a:lstStyle/>
            <a:p>
              <a:endParaRPr/>
            </a:p>
          </p:txBody>
        </p:sp>
        <p:sp>
          <p:nvSpPr>
            <p:cNvPr id="147" name="object 147"/>
            <p:cNvSpPr/>
            <p:nvPr/>
          </p:nvSpPr>
          <p:spPr>
            <a:xfrm>
              <a:off x="12354074" y="4668226"/>
              <a:ext cx="389713" cy="389713"/>
            </a:xfrm>
            <a:prstGeom prst="rect">
              <a:avLst/>
            </a:prstGeom>
            <a:blipFill>
              <a:blip r:embed="rId6" cstate="print"/>
              <a:stretch>
                <a:fillRect/>
              </a:stretch>
            </a:blipFill>
          </p:spPr>
          <p:txBody>
            <a:bodyPr wrap="square" lIns="0" tIns="0" rIns="0" bIns="0" rtlCol="0"/>
            <a:lstStyle/>
            <a:p>
              <a:endParaRPr/>
            </a:p>
          </p:txBody>
        </p:sp>
        <p:sp>
          <p:nvSpPr>
            <p:cNvPr id="148" name="object 148"/>
            <p:cNvSpPr/>
            <p:nvPr/>
          </p:nvSpPr>
          <p:spPr>
            <a:xfrm>
              <a:off x="12395958" y="4689166"/>
              <a:ext cx="305959" cy="305948"/>
            </a:xfrm>
            <a:prstGeom prst="rect">
              <a:avLst/>
            </a:prstGeom>
            <a:blipFill>
              <a:blip r:embed="rId7" cstate="print"/>
              <a:stretch>
                <a:fillRect/>
              </a:stretch>
            </a:blipFill>
          </p:spPr>
          <p:txBody>
            <a:bodyPr wrap="square" lIns="0" tIns="0" rIns="0" bIns="0" rtlCol="0"/>
            <a:lstStyle/>
            <a:p>
              <a:endParaRPr/>
            </a:p>
          </p:txBody>
        </p:sp>
        <p:sp>
          <p:nvSpPr>
            <p:cNvPr id="149" name="object 149"/>
            <p:cNvSpPr/>
            <p:nvPr/>
          </p:nvSpPr>
          <p:spPr>
            <a:xfrm>
              <a:off x="12705163" y="4668226"/>
              <a:ext cx="389713" cy="389713"/>
            </a:xfrm>
            <a:prstGeom prst="rect">
              <a:avLst/>
            </a:prstGeom>
            <a:blipFill>
              <a:blip r:embed="rId6" cstate="print"/>
              <a:stretch>
                <a:fillRect/>
              </a:stretch>
            </a:blipFill>
          </p:spPr>
          <p:txBody>
            <a:bodyPr wrap="square" lIns="0" tIns="0" rIns="0" bIns="0" rtlCol="0"/>
            <a:lstStyle/>
            <a:p>
              <a:endParaRPr/>
            </a:p>
          </p:txBody>
        </p:sp>
        <p:sp>
          <p:nvSpPr>
            <p:cNvPr id="150" name="object 150"/>
            <p:cNvSpPr/>
            <p:nvPr/>
          </p:nvSpPr>
          <p:spPr>
            <a:xfrm>
              <a:off x="12747046" y="4689166"/>
              <a:ext cx="305959" cy="305948"/>
            </a:xfrm>
            <a:prstGeom prst="rect">
              <a:avLst/>
            </a:prstGeom>
            <a:blipFill>
              <a:blip r:embed="rId7" cstate="print"/>
              <a:stretch>
                <a:fillRect/>
              </a:stretch>
            </a:blipFill>
          </p:spPr>
          <p:txBody>
            <a:bodyPr wrap="square" lIns="0" tIns="0" rIns="0" bIns="0" rtlCol="0"/>
            <a:lstStyle/>
            <a:p>
              <a:endParaRPr/>
            </a:p>
          </p:txBody>
        </p:sp>
        <p:sp>
          <p:nvSpPr>
            <p:cNvPr id="151" name="object 151"/>
            <p:cNvSpPr/>
            <p:nvPr/>
          </p:nvSpPr>
          <p:spPr>
            <a:xfrm>
              <a:off x="10598525" y="5019325"/>
              <a:ext cx="389713" cy="389713"/>
            </a:xfrm>
            <a:prstGeom prst="rect">
              <a:avLst/>
            </a:prstGeom>
            <a:blipFill>
              <a:blip r:embed="rId6" cstate="print"/>
              <a:stretch>
                <a:fillRect/>
              </a:stretch>
            </a:blipFill>
          </p:spPr>
          <p:txBody>
            <a:bodyPr wrap="square" lIns="0" tIns="0" rIns="0" bIns="0" rtlCol="0"/>
            <a:lstStyle/>
            <a:p>
              <a:endParaRPr/>
            </a:p>
          </p:txBody>
        </p:sp>
        <p:sp>
          <p:nvSpPr>
            <p:cNvPr id="152" name="object 152"/>
            <p:cNvSpPr/>
            <p:nvPr/>
          </p:nvSpPr>
          <p:spPr>
            <a:xfrm>
              <a:off x="10640409" y="5040265"/>
              <a:ext cx="305959" cy="305948"/>
            </a:xfrm>
            <a:prstGeom prst="rect">
              <a:avLst/>
            </a:prstGeom>
            <a:blipFill>
              <a:blip r:embed="rId7" cstate="print"/>
              <a:stretch>
                <a:fillRect/>
              </a:stretch>
            </a:blipFill>
          </p:spPr>
          <p:txBody>
            <a:bodyPr wrap="square" lIns="0" tIns="0" rIns="0" bIns="0" rtlCol="0"/>
            <a:lstStyle/>
            <a:p>
              <a:endParaRPr/>
            </a:p>
          </p:txBody>
        </p:sp>
        <p:sp>
          <p:nvSpPr>
            <p:cNvPr id="153" name="object 153"/>
            <p:cNvSpPr/>
            <p:nvPr/>
          </p:nvSpPr>
          <p:spPr>
            <a:xfrm>
              <a:off x="10949614" y="5019325"/>
              <a:ext cx="389713" cy="389713"/>
            </a:xfrm>
            <a:prstGeom prst="rect">
              <a:avLst/>
            </a:prstGeom>
            <a:blipFill>
              <a:blip r:embed="rId6" cstate="print"/>
              <a:stretch>
                <a:fillRect/>
              </a:stretch>
            </a:blipFill>
          </p:spPr>
          <p:txBody>
            <a:bodyPr wrap="square" lIns="0" tIns="0" rIns="0" bIns="0" rtlCol="0"/>
            <a:lstStyle/>
            <a:p>
              <a:endParaRPr/>
            </a:p>
          </p:txBody>
        </p:sp>
        <p:sp>
          <p:nvSpPr>
            <p:cNvPr id="154" name="object 154"/>
            <p:cNvSpPr/>
            <p:nvPr/>
          </p:nvSpPr>
          <p:spPr>
            <a:xfrm>
              <a:off x="10991498" y="5040265"/>
              <a:ext cx="305959" cy="305948"/>
            </a:xfrm>
            <a:prstGeom prst="rect">
              <a:avLst/>
            </a:prstGeom>
            <a:blipFill>
              <a:blip r:embed="rId7" cstate="print"/>
              <a:stretch>
                <a:fillRect/>
              </a:stretch>
            </a:blipFill>
          </p:spPr>
          <p:txBody>
            <a:bodyPr wrap="square" lIns="0" tIns="0" rIns="0" bIns="0" rtlCol="0"/>
            <a:lstStyle/>
            <a:p>
              <a:endParaRPr/>
            </a:p>
          </p:txBody>
        </p:sp>
        <p:sp>
          <p:nvSpPr>
            <p:cNvPr id="155" name="object 155"/>
            <p:cNvSpPr/>
            <p:nvPr/>
          </p:nvSpPr>
          <p:spPr>
            <a:xfrm>
              <a:off x="11300807" y="5019325"/>
              <a:ext cx="389713" cy="389713"/>
            </a:xfrm>
            <a:prstGeom prst="rect">
              <a:avLst/>
            </a:prstGeom>
            <a:blipFill>
              <a:blip r:embed="rId6" cstate="print"/>
              <a:stretch>
                <a:fillRect/>
              </a:stretch>
            </a:blipFill>
          </p:spPr>
          <p:txBody>
            <a:bodyPr wrap="square" lIns="0" tIns="0" rIns="0" bIns="0" rtlCol="0"/>
            <a:lstStyle/>
            <a:p>
              <a:endParaRPr/>
            </a:p>
          </p:txBody>
        </p:sp>
        <p:sp>
          <p:nvSpPr>
            <p:cNvPr id="156" name="object 156"/>
            <p:cNvSpPr/>
            <p:nvPr/>
          </p:nvSpPr>
          <p:spPr>
            <a:xfrm>
              <a:off x="11342691" y="5040265"/>
              <a:ext cx="305854" cy="305948"/>
            </a:xfrm>
            <a:prstGeom prst="rect">
              <a:avLst/>
            </a:prstGeom>
            <a:blipFill>
              <a:blip r:embed="rId7" cstate="print"/>
              <a:stretch>
                <a:fillRect/>
              </a:stretch>
            </a:blipFill>
          </p:spPr>
          <p:txBody>
            <a:bodyPr wrap="square" lIns="0" tIns="0" rIns="0" bIns="0" rtlCol="0"/>
            <a:lstStyle/>
            <a:p>
              <a:endParaRPr/>
            </a:p>
          </p:txBody>
        </p:sp>
        <p:sp>
          <p:nvSpPr>
            <p:cNvPr id="157" name="object 157"/>
            <p:cNvSpPr/>
            <p:nvPr/>
          </p:nvSpPr>
          <p:spPr>
            <a:xfrm>
              <a:off x="11651896" y="5019325"/>
              <a:ext cx="389713" cy="389713"/>
            </a:xfrm>
            <a:prstGeom prst="rect">
              <a:avLst/>
            </a:prstGeom>
            <a:blipFill>
              <a:blip r:embed="rId6" cstate="print"/>
              <a:stretch>
                <a:fillRect/>
              </a:stretch>
            </a:blipFill>
          </p:spPr>
          <p:txBody>
            <a:bodyPr wrap="square" lIns="0" tIns="0" rIns="0" bIns="0" rtlCol="0"/>
            <a:lstStyle/>
            <a:p>
              <a:endParaRPr/>
            </a:p>
          </p:txBody>
        </p:sp>
        <p:sp>
          <p:nvSpPr>
            <p:cNvPr id="158" name="object 158"/>
            <p:cNvSpPr/>
            <p:nvPr/>
          </p:nvSpPr>
          <p:spPr>
            <a:xfrm>
              <a:off x="11693780" y="5040265"/>
              <a:ext cx="305959" cy="305948"/>
            </a:xfrm>
            <a:prstGeom prst="rect">
              <a:avLst/>
            </a:prstGeom>
            <a:blipFill>
              <a:blip r:embed="rId7" cstate="print"/>
              <a:stretch>
                <a:fillRect/>
              </a:stretch>
            </a:blipFill>
          </p:spPr>
          <p:txBody>
            <a:bodyPr wrap="square" lIns="0" tIns="0" rIns="0" bIns="0" rtlCol="0"/>
            <a:lstStyle/>
            <a:p>
              <a:endParaRPr/>
            </a:p>
          </p:txBody>
        </p:sp>
        <p:sp>
          <p:nvSpPr>
            <p:cNvPr id="159" name="object 159"/>
            <p:cNvSpPr/>
            <p:nvPr/>
          </p:nvSpPr>
          <p:spPr>
            <a:xfrm>
              <a:off x="12002985" y="5019325"/>
              <a:ext cx="389713" cy="389713"/>
            </a:xfrm>
            <a:prstGeom prst="rect">
              <a:avLst/>
            </a:prstGeom>
            <a:blipFill>
              <a:blip r:embed="rId6" cstate="print"/>
              <a:stretch>
                <a:fillRect/>
              </a:stretch>
            </a:blipFill>
          </p:spPr>
          <p:txBody>
            <a:bodyPr wrap="square" lIns="0" tIns="0" rIns="0" bIns="0" rtlCol="0"/>
            <a:lstStyle/>
            <a:p>
              <a:endParaRPr/>
            </a:p>
          </p:txBody>
        </p:sp>
        <p:sp>
          <p:nvSpPr>
            <p:cNvPr id="160" name="object 160"/>
            <p:cNvSpPr/>
            <p:nvPr/>
          </p:nvSpPr>
          <p:spPr>
            <a:xfrm>
              <a:off x="12044868" y="5040265"/>
              <a:ext cx="305959" cy="305948"/>
            </a:xfrm>
            <a:prstGeom prst="rect">
              <a:avLst/>
            </a:prstGeom>
            <a:blipFill>
              <a:blip r:embed="rId7" cstate="print"/>
              <a:stretch>
                <a:fillRect/>
              </a:stretch>
            </a:blipFill>
          </p:spPr>
          <p:txBody>
            <a:bodyPr wrap="square" lIns="0" tIns="0" rIns="0" bIns="0" rtlCol="0"/>
            <a:lstStyle/>
            <a:p>
              <a:endParaRPr/>
            </a:p>
          </p:txBody>
        </p:sp>
        <p:sp>
          <p:nvSpPr>
            <p:cNvPr id="161" name="object 161"/>
            <p:cNvSpPr/>
            <p:nvPr/>
          </p:nvSpPr>
          <p:spPr>
            <a:xfrm>
              <a:off x="12354074" y="5019325"/>
              <a:ext cx="389713" cy="389713"/>
            </a:xfrm>
            <a:prstGeom prst="rect">
              <a:avLst/>
            </a:prstGeom>
            <a:blipFill>
              <a:blip r:embed="rId6" cstate="print"/>
              <a:stretch>
                <a:fillRect/>
              </a:stretch>
            </a:blipFill>
          </p:spPr>
          <p:txBody>
            <a:bodyPr wrap="square" lIns="0" tIns="0" rIns="0" bIns="0" rtlCol="0"/>
            <a:lstStyle/>
            <a:p>
              <a:endParaRPr/>
            </a:p>
          </p:txBody>
        </p:sp>
        <p:sp>
          <p:nvSpPr>
            <p:cNvPr id="162" name="object 162"/>
            <p:cNvSpPr/>
            <p:nvPr/>
          </p:nvSpPr>
          <p:spPr>
            <a:xfrm>
              <a:off x="12395958" y="5040265"/>
              <a:ext cx="305959" cy="305948"/>
            </a:xfrm>
            <a:prstGeom prst="rect">
              <a:avLst/>
            </a:prstGeom>
            <a:blipFill>
              <a:blip r:embed="rId7" cstate="print"/>
              <a:stretch>
                <a:fillRect/>
              </a:stretch>
            </a:blipFill>
          </p:spPr>
          <p:txBody>
            <a:bodyPr wrap="square" lIns="0" tIns="0" rIns="0" bIns="0" rtlCol="0"/>
            <a:lstStyle/>
            <a:p>
              <a:endParaRPr/>
            </a:p>
          </p:txBody>
        </p:sp>
        <p:sp>
          <p:nvSpPr>
            <p:cNvPr id="163" name="object 163"/>
            <p:cNvSpPr/>
            <p:nvPr/>
          </p:nvSpPr>
          <p:spPr>
            <a:xfrm>
              <a:off x="12705163" y="5019325"/>
              <a:ext cx="389713" cy="389713"/>
            </a:xfrm>
            <a:prstGeom prst="rect">
              <a:avLst/>
            </a:prstGeom>
            <a:blipFill>
              <a:blip r:embed="rId6" cstate="print"/>
              <a:stretch>
                <a:fillRect/>
              </a:stretch>
            </a:blipFill>
          </p:spPr>
          <p:txBody>
            <a:bodyPr wrap="square" lIns="0" tIns="0" rIns="0" bIns="0" rtlCol="0"/>
            <a:lstStyle/>
            <a:p>
              <a:endParaRPr/>
            </a:p>
          </p:txBody>
        </p:sp>
        <p:sp>
          <p:nvSpPr>
            <p:cNvPr id="164" name="object 164"/>
            <p:cNvSpPr/>
            <p:nvPr/>
          </p:nvSpPr>
          <p:spPr>
            <a:xfrm>
              <a:off x="12747046" y="5040265"/>
              <a:ext cx="305959" cy="305948"/>
            </a:xfrm>
            <a:prstGeom prst="rect">
              <a:avLst/>
            </a:prstGeom>
            <a:blipFill>
              <a:blip r:embed="rId7" cstate="print"/>
              <a:stretch>
                <a:fillRect/>
              </a:stretch>
            </a:blipFill>
          </p:spPr>
          <p:txBody>
            <a:bodyPr wrap="square" lIns="0" tIns="0" rIns="0" bIns="0" rtlCol="0"/>
            <a:lstStyle/>
            <a:p>
              <a:endParaRPr/>
            </a:p>
          </p:txBody>
        </p:sp>
        <p:sp>
          <p:nvSpPr>
            <p:cNvPr id="165" name="object 165"/>
            <p:cNvSpPr/>
            <p:nvPr/>
          </p:nvSpPr>
          <p:spPr>
            <a:xfrm>
              <a:off x="6638541" y="2957763"/>
              <a:ext cx="5469255" cy="318770"/>
            </a:xfrm>
            <a:custGeom>
              <a:avLst/>
              <a:gdLst/>
              <a:ahLst/>
              <a:cxnLst/>
              <a:rect l="l" t="t" r="r" b="b"/>
              <a:pathLst>
                <a:path w="5469255" h="318770">
                  <a:moveTo>
                    <a:pt x="0" y="0"/>
                  </a:moveTo>
                  <a:lnTo>
                    <a:pt x="5468838" y="0"/>
                  </a:lnTo>
                  <a:lnTo>
                    <a:pt x="5468838" y="318252"/>
                  </a:lnTo>
                  <a:lnTo>
                    <a:pt x="0" y="318252"/>
                  </a:lnTo>
                  <a:lnTo>
                    <a:pt x="0" y="0"/>
                  </a:lnTo>
                  <a:close/>
                </a:path>
              </a:pathLst>
            </a:custGeom>
            <a:solidFill>
              <a:srgbClr val="FFFFFF"/>
            </a:solidFill>
          </p:spPr>
          <p:txBody>
            <a:bodyPr wrap="square" lIns="0" tIns="0" rIns="0" bIns="0" rtlCol="0"/>
            <a:lstStyle/>
            <a:p>
              <a:endParaRPr/>
            </a:p>
          </p:txBody>
        </p:sp>
      </p:grpSp>
      <p:sp>
        <p:nvSpPr>
          <p:cNvPr id="169" name="object 169"/>
          <p:cNvSpPr txBox="1">
            <a:spLocks noGrp="1"/>
          </p:cNvSpPr>
          <p:nvPr>
            <p:ph type="sldNum" sz="quarter" idx="7"/>
          </p:nvPr>
        </p:nvSpPr>
        <p:spPr>
          <a:prstGeom prst="rect">
            <a:avLst/>
          </a:prstGeom>
        </p:spPr>
        <p:txBody>
          <a:bodyPr vert="horz" wrap="square" lIns="0" tIns="0" rIns="0" bIns="0" rtlCol="0">
            <a:spAutoFit/>
          </a:bodyPr>
          <a:lstStyle/>
          <a:p>
            <a:pPr marL="38100">
              <a:lnSpc>
                <a:spcPts val="2014"/>
              </a:lnSpc>
            </a:pPr>
            <a:fld id="{81D60167-4931-47E6-BA6A-407CBD079E47}" type="slidenum">
              <a:rPr spc="15" dirty="0"/>
              <a:t>15</a:t>
            </a:fld>
            <a:endParaRPr spc="15" dirty="0"/>
          </a:p>
        </p:txBody>
      </p:sp>
      <p:pic>
        <p:nvPicPr>
          <p:cNvPr id="200" name="图片 199">
            <a:extLst>
              <a:ext uri="{FF2B5EF4-FFF2-40B4-BE49-F238E27FC236}">
                <a16:creationId xmlns:a16="http://schemas.microsoft.com/office/drawing/2014/main" id="{91266A5A-1E08-AB46-9B21-9560CF944B29}"/>
              </a:ext>
            </a:extLst>
          </p:cNvPr>
          <p:cNvPicPr>
            <a:picLocks noChangeAspect="1"/>
          </p:cNvPicPr>
          <p:nvPr/>
        </p:nvPicPr>
        <p:blipFill>
          <a:blip r:embed="rId8"/>
          <a:stretch>
            <a:fillRect/>
          </a:stretch>
        </p:blipFill>
        <p:spPr>
          <a:xfrm>
            <a:off x="18366414" y="73600"/>
            <a:ext cx="1390266" cy="1387949"/>
          </a:xfrm>
          <a:prstGeom prst="rect">
            <a:avLst/>
          </a:prstGeom>
        </p:spPr>
      </p:pic>
      <p:sp>
        <p:nvSpPr>
          <p:cNvPr id="201" name="object 20">
            <a:extLst>
              <a:ext uri="{FF2B5EF4-FFF2-40B4-BE49-F238E27FC236}">
                <a16:creationId xmlns:a16="http://schemas.microsoft.com/office/drawing/2014/main" id="{3DC13DD8-1105-8A43-8282-618DAAE28E29}"/>
              </a:ext>
            </a:extLst>
          </p:cNvPr>
          <p:cNvSpPr txBox="1"/>
          <p:nvPr/>
        </p:nvSpPr>
        <p:spPr>
          <a:xfrm>
            <a:off x="14684662" y="10815939"/>
            <a:ext cx="5867400" cy="302903"/>
          </a:xfrm>
          <a:prstGeom prst="rect">
            <a:avLst/>
          </a:prstGeom>
        </p:spPr>
        <p:txBody>
          <a:bodyPr vert="horz" wrap="square" lIns="0" tIns="0" rIns="0" bIns="0" rtlCol="0">
            <a:spAutoFit/>
          </a:bodyPr>
          <a:lstStyle/>
          <a:p>
            <a:pPr marL="12700">
              <a:lnSpc>
                <a:spcPts val="2275"/>
              </a:lnSpc>
            </a:pPr>
            <a:r>
              <a:rPr lang="en-US" altLang="zh-CN" sz="2800" spc="-10" dirty="0">
                <a:solidFill>
                  <a:srgbClr val="A9A9A9"/>
                </a:solidFill>
                <a:latin typeface="Arial"/>
                <a:cs typeface="Arial"/>
              </a:rPr>
              <a:t>F</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D</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A</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V</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E</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R</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S</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T</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Y</a:t>
            </a:r>
            <a:r>
              <a:rPr lang="zh-CN" altLang="en-US" sz="2800" spc="-10" dirty="0">
                <a:solidFill>
                  <a:srgbClr val="A9A9A9"/>
                </a:solidFill>
                <a:latin typeface="Arial"/>
                <a:cs typeface="Arial"/>
              </a:rPr>
              <a:t> </a:t>
            </a:r>
            <a:endParaRPr sz="2800" dirty="0">
              <a:latin typeface="Arial"/>
              <a:cs typeface="Arial"/>
            </a:endParaRPr>
          </a:p>
        </p:txBody>
      </p:sp>
    </p:spTree>
    <p:extLst>
      <p:ext uri="{BB962C8B-B14F-4D97-AF65-F5344CB8AC3E}">
        <p14:creationId xmlns:p14="http://schemas.microsoft.com/office/powerpoint/2010/main" val="2934760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57904"/>
            <a:ext cx="20104100" cy="1423035"/>
          </a:xfrm>
          <a:custGeom>
            <a:avLst/>
            <a:gdLst/>
            <a:ahLst/>
            <a:cxnLst/>
            <a:rect l="l" t="t" r="r" b="b"/>
            <a:pathLst>
              <a:path w="20104100" h="1423035">
                <a:moveTo>
                  <a:pt x="0" y="1422564"/>
                </a:moveTo>
                <a:lnTo>
                  <a:pt x="0" y="0"/>
                </a:lnTo>
                <a:lnTo>
                  <a:pt x="20104099" y="0"/>
                </a:lnTo>
                <a:lnTo>
                  <a:pt x="20104099" y="1422564"/>
                </a:lnTo>
                <a:lnTo>
                  <a:pt x="0" y="1422564"/>
                </a:lnTo>
                <a:close/>
              </a:path>
            </a:pathLst>
          </a:custGeom>
          <a:solidFill>
            <a:srgbClr val="DCDEE0"/>
          </a:solidFill>
        </p:spPr>
        <p:txBody>
          <a:bodyPr wrap="square" lIns="0" tIns="0" rIns="0" bIns="0" rtlCol="0"/>
          <a:lstStyle/>
          <a:p>
            <a:endParaRPr/>
          </a:p>
        </p:txBody>
      </p:sp>
      <p:sp>
        <p:nvSpPr>
          <p:cNvPr id="3" name="object 3"/>
          <p:cNvSpPr txBox="1">
            <a:spLocks noGrp="1"/>
          </p:cNvSpPr>
          <p:nvPr>
            <p:ph type="title"/>
          </p:nvPr>
        </p:nvSpPr>
        <p:spPr>
          <a:xfrm>
            <a:off x="2929618" y="154833"/>
            <a:ext cx="14250035" cy="1156335"/>
          </a:xfrm>
          <a:prstGeom prst="rect">
            <a:avLst/>
          </a:prstGeom>
        </p:spPr>
        <p:txBody>
          <a:bodyPr vert="horz" wrap="square" lIns="0" tIns="15240" rIns="0" bIns="0" rtlCol="0">
            <a:spAutoFit/>
          </a:bodyPr>
          <a:lstStyle/>
          <a:p>
            <a:pPr marL="12700">
              <a:lnSpc>
                <a:spcPct val="100000"/>
              </a:lnSpc>
              <a:spcBef>
                <a:spcPts val="120"/>
              </a:spcBef>
            </a:pPr>
            <a:r>
              <a:rPr spc="5" dirty="0"/>
              <a:t>Invertible Bloom Lookup</a:t>
            </a:r>
            <a:r>
              <a:rPr spc="-25" dirty="0"/>
              <a:t> </a:t>
            </a:r>
            <a:r>
              <a:rPr spc="-85" dirty="0"/>
              <a:t>Tables</a:t>
            </a:r>
          </a:p>
        </p:txBody>
      </p:sp>
      <p:sp>
        <p:nvSpPr>
          <p:cNvPr id="169" name="object 169"/>
          <p:cNvSpPr txBox="1">
            <a:spLocks noGrp="1"/>
          </p:cNvSpPr>
          <p:nvPr>
            <p:ph type="sldNum" sz="quarter" idx="7"/>
          </p:nvPr>
        </p:nvSpPr>
        <p:spPr>
          <a:prstGeom prst="rect">
            <a:avLst/>
          </a:prstGeom>
        </p:spPr>
        <p:txBody>
          <a:bodyPr vert="horz" wrap="square" lIns="0" tIns="0" rIns="0" bIns="0" rtlCol="0">
            <a:spAutoFit/>
          </a:bodyPr>
          <a:lstStyle/>
          <a:p>
            <a:pPr marL="38100">
              <a:lnSpc>
                <a:spcPts val="2014"/>
              </a:lnSpc>
            </a:pPr>
            <a:fld id="{81D60167-4931-47E6-BA6A-407CBD079E47}" type="slidenum">
              <a:rPr spc="15" dirty="0"/>
              <a:t>16</a:t>
            </a:fld>
            <a:endParaRPr spc="15" dirty="0"/>
          </a:p>
        </p:txBody>
      </p:sp>
      <p:graphicFrame>
        <p:nvGraphicFramePr>
          <p:cNvPr id="199" name="表格 198">
            <a:extLst>
              <a:ext uri="{FF2B5EF4-FFF2-40B4-BE49-F238E27FC236}">
                <a16:creationId xmlns:a16="http://schemas.microsoft.com/office/drawing/2014/main" id="{FD9E42F9-010A-084B-A8F4-B7C2C2088AFF}"/>
              </a:ext>
            </a:extLst>
          </p:cNvPr>
          <p:cNvGraphicFramePr>
            <a:graphicFrameLocks noGrp="1"/>
          </p:cNvGraphicFramePr>
          <p:nvPr>
            <p:extLst>
              <p:ext uri="{D42A27DB-BD31-4B8C-83A1-F6EECF244321}">
                <p14:modId xmlns:p14="http://schemas.microsoft.com/office/powerpoint/2010/main" val="59329489"/>
              </p:ext>
            </p:extLst>
          </p:nvPr>
        </p:nvGraphicFramePr>
        <p:xfrm>
          <a:off x="679684" y="6983965"/>
          <a:ext cx="19137062" cy="3368824"/>
        </p:xfrm>
        <a:graphic>
          <a:graphicData uri="http://schemas.openxmlformats.org/drawingml/2006/table">
            <a:tbl>
              <a:tblPr firstRow="1" bandRow="1">
                <a:tableStyleId>{5C22544A-7EE6-4342-B048-85BDC9FD1C3A}</a:tableStyleId>
              </a:tblPr>
              <a:tblGrid>
                <a:gridCol w="3821035">
                  <a:extLst>
                    <a:ext uri="{9D8B030D-6E8A-4147-A177-3AD203B41FA5}">
                      <a16:colId xmlns:a16="http://schemas.microsoft.com/office/drawing/2014/main" val="817724326"/>
                    </a:ext>
                  </a:extLst>
                </a:gridCol>
                <a:gridCol w="3821035">
                  <a:extLst>
                    <a:ext uri="{9D8B030D-6E8A-4147-A177-3AD203B41FA5}">
                      <a16:colId xmlns:a16="http://schemas.microsoft.com/office/drawing/2014/main" val="2557634201"/>
                    </a:ext>
                  </a:extLst>
                </a:gridCol>
                <a:gridCol w="3852922">
                  <a:extLst>
                    <a:ext uri="{9D8B030D-6E8A-4147-A177-3AD203B41FA5}">
                      <a16:colId xmlns:a16="http://schemas.microsoft.com/office/drawing/2014/main" val="2550846503"/>
                    </a:ext>
                  </a:extLst>
                </a:gridCol>
                <a:gridCol w="3821035">
                  <a:extLst>
                    <a:ext uri="{9D8B030D-6E8A-4147-A177-3AD203B41FA5}">
                      <a16:colId xmlns:a16="http://schemas.microsoft.com/office/drawing/2014/main" val="3431055551"/>
                    </a:ext>
                  </a:extLst>
                </a:gridCol>
                <a:gridCol w="3821035">
                  <a:extLst>
                    <a:ext uri="{9D8B030D-6E8A-4147-A177-3AD203B41FA5}">
                      <a16:colId xmlns:a16="http://schemas.microsoft.com/office/drawing/2014/main" val="1993279702"/>
                    </a:ext>
                  </a:extLst>
                </a:gridCol>
              </a:tblGrid>
              <a:tr h="412422">
                <a:tc>
                  <a:txBody>
                    <a:bodyPr/>
                    <a:lstStyle/>
                    <a:p>
                      <a:pPr algn="ctr">
                        <a:lnSpc>
                          <a:spcPct val="150000"/>
                        </a:lnSpc>
                        <a:spcAft>
                          <a:spcPts val="0"/>
                        </a:spcAft>
                      </a:pPr>
                      <a:r>
                        <a:rPr lang="en-US" sz="4000" kern="100" dirty="0">
                          <a:effectLst/>
                          <a:latin typeface="Arial" panose="020B0604020202020204" pitchFamily="34" charset="0"/>
                          <a:ea typeface="DengXian" panose="02010600030101010101" pitchFamily="2" charset="-122"/>
                          <a:cs typeface="Arial" panose="020B0604020202020204" pitchFamily="34" charset="0"/>
                        </a:rPr>
                        <a:t>row</a:t>
                      </a:r>
                      <a:endParaRPr lang="zh-CN" sz="4000" kern="1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lnSpc>
                          <a:spcPct val="150000"/>
                        </a:lnSpc>
                        <a:spcAft>
                          <a:spcPts val="0"/>
                        </a:spcAft>
                      </a:pPr>
                      <a:r>
                        <a:rPr lang="en-US" sz="4000" kern="100" dirty="0">
                          <a:effectLst/>
                          <a:latin typeface="Arial" panose="020B0604020202020204" pitchFamily="34" charset="0"/>
                          <a:ea typeface="DengXian" panose="02010600030101010101" pitchFamily="2" charset="-122"/>
                          <a:cs typeface="Arial" panose="020B0604020202020204" pitchFamily="34" charset="0"/>
                        </a:rPr>
                        <a:t>count</a:t>
                      </a:r>
                      <a:endParaRPr lang="zh-CN" sz="4000" kern="1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lnSpc>
                          <a:spcPct val="150000"/>
                        </a:lnSpc>
                        <a:spcAft>
                          <a:spcPts val="0"/>
                        </a:spcAft>
                      </a:pPr>
                      <a:r>
                        <a:rPr lang="en-US" sz="4000" kern="100" dirty="0" err="1">
                          <a:effectLst/>
                          <a:latin typeface="Arial" panose="020B0604020202020204" pitchFamily="34" charset="0"/>
                          <a:ea typeface="DengXian" panose="02010600030101010101" pitchFamily="2" charset="-122"/>
                          <a:cs typeface="Arial" panose="020B0604020202020204" pitchFamily="34" charset="0"/>
                        </a:rPr>
                        <a:t>keySum</a:t>
                      </a:r>
                      <a:endParaRPr lang="zh-CN" sz="4000" kern="1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lnSpc>
                          <a:spcPct val="150000"/>
                        </a:lnSpc>
                        <a:spcAft>
                          <a:spcPts val="0"/>
                        </a:spcAft>
                      </a:pPr>
                      <a:r>
                        <a:rPr lang="en-US" sz="4000" kern="100">
                          <a:effectLst/>
                          <a:latin typeface="Arial" panose="020B0604020202020204" pitchFamily="34" charset="0"/>
                          <a:ea typeface="DengXian" panose="02010600030101010101" pitchFamily="2" charset="-122"/>
                          <a:cs typeface="Arial" panose="020B0604020202020204" pitchFamily="34" charset="0"/>
                        </a:rPr>
                        <a:t>Value</a:t>
                      </a:r>
                      <a:endParaRPr lang="zh-CN" sz="4000" kern="1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lnSpc>
                          <a:spcPct val="150000"/>
                        </a:lnSpc>
                        <a:spcAft>
                          <a:spcPts val="0"/>
                        </a:spcAft>
                      </a:pPr>
                      <a:r>
                        <a:rPr lang="en-US" altLang="zh-CN" sz="4000" kern="100" dirty="0" err="1">
                          <a:effectLst/>
                          <a:latin typeface="Arial" panose="020B0604020202020204" pitchFamily="34" charset="0"/>
                          <a:ea typeface="DengXian" panose="02010600030101010101" pitchFamily="2" charset="-122"/>
                          <a:cs typeface="Arial" panose="020B0604020202020204" pitchFamily="34" charset="0"/>
                        </a:rPr>
                        <a:t>checkSum</a:t>
                      </a:r>
                      <a:endParaRPr lang="zh-CN" sz="4000" kern="1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192249732"/>
                  </a:ext>
                </a:extLst>
              </a:tr>
              <a:tr h="882978">
                <a:tc>
                  <a:txBody>
                    <a:bodyPr/>
                    <a:lstStyle/>
                    <a:p>
                      <a:pPr algn="ctr">
                        <a:lnSpc>
                          <a:spcPct val="150000"/>
                        </a:lnSpc>
                        <a:spcAft>
                          <a:spcPts val="0"/>
                        </a:spcAft>
                      </a:pPr>
                      <a:r>
                        <a:rPr lang="en-US" sz="4000" kern="100">
                          <a:effectLst/>
                          <a:latin typeface="Arial" panose="020B0604020202020204" pitchFamily="34" charset="0"/>
                          <a:ea typeface="DengXian" panose="02010600030101010101" pitchFamily="2" charset="-122"/>
                          <a:cs typeface="Arial" panose="020B0604020202020204" pitchFamily="34" charset="0"/>
                        </a:rPr>
                        <a:t>0</a:t>
                      </a:r>
                      <a:endParaRPr lang="zh-CN" sz="4000" kern="1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lnSpc>
                          <a:spcPct val="150000"/>
                        </a:lnSpc>
                        <a:spcAft>
                          <a:spcPts val="0"/>
                        </a:spcAft>
                      </a:pPr>
                      <a:r>
                        <a:rPr lang="en-US" sz="4000" kern="100" dirty="0">
                          <a:solidFill>
                            <a:srgbClr val="FF0000"/>
                          </a:solidFill>
                          <a:effectLst/>
                          <a:latin typeface="Arial" panose="020B0604020202020204" pitchFamily="34" charset="0"/>
                          <a:ea typeface="DengXian" panose="02010600030101010101" pitchFamily="2" charset="-122"/>
                          <a:cs typeface="Arial" panose="020B0604020202020204" pitchFamily="34" charset="0"/>
                        </a:rPr>
                        <a:t>1</a:t>
                      </a:r>
                      <a:endParaRPr lang="zh-CN" sz="4000" kern="100" dirty="0">
                        <a:solidFill>
                          <a:srgbClr val="FF0000"/>
                        </a:solidFill>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lnSpc>
                          <a:spcPct val="150000"/>
                        </a:lnSpc>
                        <a:spcAft>
                          <a:spcPts val="0"/>
                        </a:spcAft>
                      </a:pPr>
                      <a:r>
                        <a:rPr lang="en-US" sz="4000" kern="100" dirty="0">
                          <a:solidFill>
                            <a:schemeClr val="tx1"/>
                          </a:solidFill>
                          <a:effectLst/>
                          <a:latin typeface="Arial" panose="020B0604020202020204" pitchFamily="34" charset="0"/>
                          <a:ea typeface="DengXian" panose="02010600030101010101" pitchFamily="2" charset="-122"/>
                          <a:cs typeface="Arial" panose="020B0604020202020204" pitchFamily="34" charset="0"/>
                        </a:rPr>
                        <a:t>0x6170706c65</a:t>
                      </a:r>
                      <a:endParaRPr lang="zh-CN" sz="4000" kern="100" dirty="0">
                        <a:solidFill>
                          <a:schemeClr val="tx1"/>
                        </a:solidFill>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lnSpc>
                          <a:spcPct val="150000"/>
                        </a:lnSpc>
                        <a:spcAft>
                          <a:spcPts val="0"/>
                        </a:spcAft>
                      </a:pPr>
                      <a:r>
                        <a:rPr lang="en-US" sz="4000" kern="100" dirty="0">
                          <a:solidFill>
                            <a:schemeClr val="tx1"/>
                          </a:solidFill>
                          <a:effectLst/>
                          <a:latin typeface="Arial" panose="020B0604020202020204" pitchFamily="34" charset="0"/>
                          <a:ea typeface="DengXian" panose="02010600030101010101" pitchFamily="2" charset="-122"/>
                          <a:cs typeface="Arial" panose="020B0604020202020204" pitchFamily="34" charset="0"/>
                        </a:rPr>
                        <a:t>0b0011</a:t>
                      </a:r>
                      <a:endParaRPr lang="zh-CN" sz="4000" kern="100" dirty="0">
                        <a:solidFill>
                          <a:schemeClr val="tx1"/>
                        </a:solidFill>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lnSpc>
                          <a:spcPct val="150000"/>
                        </a:lnSpc>
                        <a:spcAft>
                          <a:spcPts val="0"/>
                        </a:spcAft>
                      </a:pPr>
                      <a:r>
                        <a:rPr lang="en-US" altLang="zh-CN" sz="4000" kern="100" dirty="0">
                          <a:effectLst/>
                          <a:latin typeface="Arial" panose="020B0604020202020204" pitchFamily="34" charset="0"/>
                          <a:ea typeface="DengXian" panose="02010600030101010101" pitchFamily="2" charset="-122"/>
                          <a:cs typeface="Arial" panose="020B0604020202020204" pitchFamily="34" charset="0"/>
                        </a:rPr>
                        <a:t>100f7a</a:t>
                      </a:r>
                      <a:endParaRPr lang="zh-CN" sz="4000" kern="1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4294449688"/>
                  </a:ext>
                </a:extLst>
              </a:tr>
              <a:tr h="882978">
                <a:tc>
                  <a:txBody>
                    <a:bodyPr/>
                    <a:lstStyle/>
                    <a:p>
                      <a:pPr algn="ctr">
                        <a:lnSpc>
                          <a:spcPct val="150000"/>
                        </a:lnSpc>
                        <a:spcAft>
                          <a:spcPts val="0"/>
                        </a:spcAft>
                      </a:pPr>
                      <a:r>
                        <a:rPr lang="en-US" sz="4000" kern="100">
                          <a:effectLst/>
                          <a:latin typeface="Arial" panose="020B0604020202020204" pitchFamily="34" charset="0"/>
                          <a:ea typeface="DengXian" panose="02010600030101010101" pitchFamily="2" charset="-122"/>
                          <a:cs typeface="Arial" panose="020B0604020202020204" pitchFamily="34" charset="0"/>
                        </a:rPr>
                        <a:t>1</a:t>
                      </a:r>
                      <a:endParaRPr lang="zh-CN" sz="4000" kern="1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lnSpc>
                          <a:spcPct val="150000"/>
                        </a:lnSpc>
                        <a:spcAft>
                          <a:spcPts val="0"/>
                        </a:spcAft>
                      </a:pPr>
                      <a:r>
                        <a:rPr lang="en-US" altLang="zh-CN" sz="4000" kern="100" dirty="0">
                          <a:solidFill>
                            <a:srgbClr val="FF0000"/>
                          </a:solidFill>
                          <a:effectLst/>
                          <a:latin typeface="Arial" panose="020B0604020202020204" pitchFamily="34" charset="0"/>
                          <a:ea typeface="DengXian" panose="02010600030101010101" pitchFamily="2" charset="-122"/>
                          <a:cs typeface="Arial" panose="020B0604020202020204" pitchFamily="34" charset="0"/>
                        </a:rPr>
                        <a:t>-</a:t>
                      </a:r>
                      <a:r>
                        <a:rPr lang="en-US" sz="4000" kern="100" dirty="0">
                          <a:solidFill>
                            <a:srgbClr val="FF0000"/>
                          </a:solidFill>
                          <a:effectLst/>
                          <a:latin typeface="Arial" panose="020B0604020202020204" pitchFamily="34" charset="0"/>
                          <a:ea typeface="DengXian" panose="02010600030101010101" pitchFamily="2" charset="-122"/>
                          <a:cs typeface="Arial" panose="020B0604020202020204" pitchFamily="34" charset="0"/>
                        </a:rPr>
                        <a:t>1</a:t>
                      </a:r>
                      <a:endParaRPr lang="zh-CN" sz="4000" kern="100" dirty="0">
                        <a:solidFill>
                          <a:srgbClr val="FF0000"/>
                        </a:solidFill>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lnSpc>
                          <a:spcPct val="150000"/>
                        </a:lnSpc>
                        <a:spcAft>
                          <a:spcPts val="0"/>
                        </a:spcAft>
                      </a:pPr>
                      <a:r>
                        <a:rPr lang="en-US" sz="4000" kern="100" dirty="0">
                          <a:effectLst/>
                          <a:latin typeface="Arial" panose="020B0604020202020204" pitchFamily="34" charset="0"/>
                          <a:ea typeface="DengXian" panose="02010600030101010101" pitchFamily="2" charset="-122"/>
                          <a:cs typeface="Arial" panose="020B0604020202020204" pitchFamily="34" charset="0"/>
                        </a:rPr>
                        <a:t>0x4300754343</a:t>
                      </a:r>
                      <a:endParaRPr lang="zh-CN" sz="4000" kern="1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lnSpc>
                          <a:spcPct val="150000"/>
                        </a:lnSpc>
                        <a:spcAft>
                          <a:spcPts val="0"/>
                        </a:spcAft>
                      </a:pPr>
                      <a:r>
                        <a:rPr lang="en-US" sz="4000" kern="100" dirty="0">
                          <a:effectLst/>
                          <a:latin typeface="Arial" panose="020B0604020202020204" pitchFamily="34" charset="0"/>
                          <a:ea typeface="DengXian" panose="02010600030101010101" pitchFamily="2" charset="-122"/>
                          <a:cs typeface="Arial" panose="020B0604020202020204" pitchFamily="34" charset="0"/>
                        </a:rPr>
                        <a:t>044326</a:t>
                      </a:r>
                      <a:endParaRPr lang="zh-CN" sz="4000" kern="1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lnSpc>
                          <a:spcPct val="150000"/>
                        </a:lnSpc>
                        <a:spcAft>
                          <a:spcPts val="0"/>
                        </a:spcAft>
                      </a:pPr>
                      <a:r>
                        <a:rPr lang="en-US" altLang="zh-CN" sz="4000" kern="100" dirty="0">
                          <a:effectLst/>
                          <a:latin typeface="Arial" panose="020B0604020202020204" pitchFamily="34" charset="0"/>
                          <a:ea typeface="DengXian" panose="02010600030101010101" pitchFamily="2" charset="-122"/>
                          <a:cs typeface="Arial" panose="020B0604020202020204" pitchFamily="34" charset="0"/>
                        </a:rPr>
                        <a:t>100e1b</a:t>
                      </a:r>
                      <a:endParaRPr lang="zh-CN" sz="4000" kern="1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652284849"/>
                  </a:ext>
                </a:extLst>
              </a:tr>
              <a:tr h="412422">
                <a:tc>
                  <a:txBody>
                    <a:bodyPr/>
                    <a:lstStyle/>
                    <a:p>
                      <a:pPr algn="ctr">
                        <a:lnSpc>
                          <a:spcPct val="150000"/>
                        </a:lnSpc>
                        <a:spcAft>
                          <a:spcPts val="0"/>
                        </a:spcAft>
                      </a:pPr>
                      <a:r>
                        <a:rPr lang="en-US" sz="4000" kern="100">
                          <a:effectLst/>
                          <a:latin typeface="Arial" panose="020B0604020202020204" pitchFamily="34" charset="0"/>
                          <a:ea typeface="DengXian" panose="02010600030101010101" pitchFamily="2" charset="-122"/>
                          <a:cs typeface="Arial" panose="020B0604020202020204" pitchFamily="34" charset="0"/>
                        </a:rPr>
                        <a:t>…</a:t>
                      </a:r>
                      <a:endParaRPr lang="zh-CN" sz="4000" kern="1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lnSpc>
                          <a:spcPct val="150000"/>
                        </a:lnSpc>
                        <a:spcAft>
                          <a:spcPts val="0"/>
                        </a:spcAft>
                      </a:pPr>
                      <a:r>
                        <a:rPr lang="en-US" sz="4000" kern="100">
                          <a:effectLst/>
                          <a:latin typeface="Arial" panose="020B0604020202020204" pitchFamily="34" charset="0"/>
                          <a:ea typeface="DengXian" panose="02010600030101010101" pitchFamily="2" charset="-122"/>
                          <a:cs typeface="Arial" panose="020B0604020202020204" pitchFamily="34" charset="0"/>
                        </a:rPr>
                        <a:t>…</a:t>
                      </a:r>
                      <a:endParaRPr lang="zh-CN" sz="4000" kern="1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lnSpc>
                          <a:spcPct val="150000"/>
                        </a:lnSpc>
                        <a:spcAft>
                          <a:spcPts val="0"/>
                        </a:spcAft>
                      </a:pPr>
                      <a:r>
                        <a:rPr lang="en-US" sz="4000" kern="100">
                          <a:effectLst/>
                          <a:latin typeface="Arial" panose="020B0604020202020204" pitchFamily="34" charset="0"/>
                          <a:ea typeface="DengXian" panose="02010600030101010101" pitchFamily="2" charset="-122"/>
                          <a:cs typeface="Arial" panose="020B0604020202020204" pitchFamily="34" charset="0"/>
                        </a:rPr>
                        <a:t>…</a:t>
                      </a:r>
                      <a:endParaRPr lang="zh-CN" sz="4000" kern="10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lnSpc>
                          <a:spcPct val="150000"/>
                        </a:lnSpc>
                        <a:spcAft>
                          <a:spcPts val="0"/>
                        </a:spcAft>
                      </a:pPr>
                      <a:r>
                        <a:rPr lang="en-US" sz="4000" kern="100" dirty="0">
                          <a:effectLst/>
                          <a:latin typeface="Arial" panose="020B0604020202020204" pitchFamily="34" charset="0"/>
                          <a:ea typeface="DengXian" panose="02010600030101010101" pitchFamily="2" charset="-122"/>
                          <a:cs typeface="Arial" panose="020B0604020202020204" pitchFamily="34" charset="0"/>
                        </a:rPr>
                        <a:t>…</a:t>
                      </a:r>
                      <a:endParaRPr lang="zh-CN" sz="4000" kern="1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ctr">
                        <a:lnSpc>
                          <a:spcPct val="150000"/>
                        </a:lnSpc>
                        <a:spcAft>
                          <a:spcPts val="0"/>
                        </a:spcAft>
                      </a:pPr>
                      <a:r>
                        <a:rPr lang="en-US" altLang="zh-CN" sz="4000" kern="100" dirty="0">
                          <a:effectLst/>
                          <a:latin typeface="Arial" panose="020B0604020202020204" pitchFamily="34" charset="0"/>
                          <a:ea typeface="DengXian" panose="02010600030101010101" pitchFamily="2" charset="-122"/>
                          <a:cs typeface="Arial" panose="020B0604020202020204" pitchFamily="34" charset="0"/>
                        </a:rPr>
                        <a:t>…</a:t>
                      </a:r>
                      <a:endParaRPr lang="zh-CN" sz="4000" kern="100" dirty="0">
                        <a:effectLst/>
                        <a:latin typeface="Arial" panose="020B060402020202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423386546"/>
                  </a:ext>
                </a:extLst>
              </a:tr>
            </a:tbl>
          </a:graphicData>
        </a:graphic>
      </p:graphicFrame>
      <p:sp>
        <p:nvSpPr>
          <p:cNvPr id="200" name="object 12">
            <a:extLst>
              <a:ext uri="{FF2B5EF4-FFF2-40B4-BE49-F238E27FC236}">
                <a16:creationId xmlns:a16="http://schemas.microsoft.com/office/drawing/2014/main" id="{892E1B3C-B176-7A4E-9D4D-87FA22BADAF8}"/>
              </a:ext>
            </a:extLst>
          </p:cNvPr>
          <p:cNvSpPr txBox="1"/>
          <p:nvPr/>
        </p:nvSpPr>
        <p:spPr>
          <a:xfrm>
            <a:off x="5788170" y="4691360"/>
            <a:ext cx="1830070" cy="2108269"/>
          </a:xfrm>
          <a:prstGeom prst="rect">
            <a:avLst/>
          </a:prstGeom>
        </p:spPr>
        <p:txBody>
          <a:bodyPr vert="horz" wrap="square" lIns="0" tIns="15240" rIns="0" bIns="0" rtlCol="0">
            <a:spAutoFit/>
          </a:bodyPr>
          <a:lstStyle/>
          <a:p>
            <a:pPr marL="12700">
              <a:lnSpc>
                <a:spcPct val="100000"/>
              </a:lnSpc>
              <a:spcBef>
                <a:spcPts val="120"/>
              </a:spcBef>
            </a:pPr>
            <a:r>
              <a:rPr sz="4100" spc="10" dirty="0">
                <a:latin typeface="Arial"/>
                <a:cs typeface="Arial"/>
              </a:rPr>
              <a:t>A, B,</a:t>
            </a:r>
            <a:r>
              <a:rPr sz="4100" spc="-90" dirty="0">
                <a:latin typeface="Arial"/>
                <a:cs typeface="Arial"/>
              </a:rPr>
              <a:t> </a:t>
            </a:r>
            <a:r>
              <a:rPr sz="4100" spc="10" dirty="0">
                <a:latin typeface="Arial"/>
                <a:cs typeface="Arial"/>
              </a:rPr>
              <a:t>C,</a:t>
            </a:r>
            <a:endParaRPr sz="4100" dirty="0">
              <a:latin typeface="Arial"/>
              <a:cs typeface="Arial"/>
            </a:endParaRPr>
          </a:p>
          <a:p>
            <a:pPr marL="12700">
              <a:lnSpc>
                <a:spcPct val="100000"/>
              </a:lnSpc>
              <a:spcBef>
                <a:spcPts val="30"/>
              </a:spcBef>
            </a:pPr>
            <a:r>
              <a:rPr sz="4100" b="1" spc="10" dirty="0">
                <a:latin typeface="Arial"/>
                <a:cs typeface="Arial"/>
              </a:rPr>
              <a:t>D</a:t>
            </a:r>
            <a:r>
              <a:rPr sz="4100" spc="10" dirty="0">
                <a:latin typeface="Arial"/>
                <a:cs typeface="Arial"/>
              </a:rPr>
              <a:t>, </a:t>
            </a:r>
            <a:r>
              <a:rPr sz="4100" spc="-105" dirty="0">
                <a:latin typeface="Arial"/>
                <a:cs typeface="Arial"/>
              </a:rPr>
              <a:t>E,</a:t>
            </a:r>
            <a:r>
              <a:rPr sz="4100" spc="-55" dirty="0">
                <a:latin typeface="Arial"/>
                <a:cs typeface="Arial"/>
              </a:rPr>
              <a:t> </a:t>
            </a:r>
            <a:r>
              <a:rPr sz="4100" spc="-215" dirty="0">
                <a:latin typeface="Arial"/>
                <a:cs typeface="Arial"/>
              </a:rPr>
              <a:t>F</a:t>
            </a:r>
            <a:endParaRPr lang="en-US" altLang="zh-CN" sz="4100" spc="-215" dirty="0">
              <a:latin typeface="Arial"/>
              <a:cs typeface="Arial"/>
            </a:endParaRPr>
          </a:p>
          <a:p>
            <a:pPr marL="12700" algn="ctr">
              <a:lnSpc>
                <a:spcPct val="100000"/>
              </a:lnSpc>
              <a:spcBef>
                <a:spcPts val="30"/>
              </a:spcBef>
            </a:pPr>
            <a:r>
              <a:rPr lang="en-US" altLang="zh-CN" sz="5400" b="1" i="1" spc="-215" dirty="0">
                <a:solidFill>
                  <a:srgbClr val="FF0000"/>
                </a:solidFill>
                <a:latin typeface="Cambria Math" panose="02040503050406030204" pitchFamily="18" charset="0"/>
                <a:ea typeface="Cambria Math" panose="02040503050406030204" pitchFamily="18" charset="0"/>
                <a:cs typeface="Arial"/>
              </a:rPr>
              <a:t>I</a:t>
            </a:r>
            <a:r>
              <a:rPr lang="en-US" altLang="zh-CN" sz="5400" b="1" i="1" spc="-215" baseline="-25000" dirty="0">
                <a:solidFill>
                  <a:srgbClr val="FF0000"/>
                </a:solidFill>
                <a:latin typeface="Cambria Math" panose="02040503050406030204" pitchFamily="18" charset="0"/>
                <a:ea typeface="Cambria Math" panose="02040503050406030204" pitchFamily="18" charset="0"/>
                <a:cs typeface="Arial"/>
              </a:rPr>
              <a:t>B</a:t>
            </a:r>
            <a:endParaRPr sz="5400" b="1" i="1" baseline="-25000" dirty="0">
              <a:solidFill>
                <a:srgbClr val="FF0000"/>
              </a:solidFill>
              <a:latin typeface="Cambria Math" panose="02040503050406030204" pitchFamily="18" charset="0"/>
              <a:ea typeface="Cambria Math" panose="02040503050406030204" pitchFamily="18" charset="0"/>
              <a:cs typeface="Arial"/>
            </a:endParaRPr>
          </a:p>
        </p:txBody>
      </p:sp>
      <p:sp>
        <p:nvSpPr>
          <p:cNvPr id="201" name="object 13">
            <a:extLst>
              <a:ext uri="{FF2B5EF4-FFF2-40B4-BE49-F238E27FC236}">
                <a16:creationId xmlns:a16="http://schemas.microsoft.com/office/drawing/2014/main" id="{C8C88179-AC81-CB4B-9F0F-A9C6102D8B83}"/>
              </a:ext>
            </a:extLst>
          </p:cNvPr>
          <p:cNvSpPr txBox="1"/>
          <p:nvPr/>
        </p:nvSpPr>
        <p:spPr>
          <a:xfrm>
            <a:off x="10678073" y="4691360"/>
            <a:ext cx="1830070" cy="2108269"/>
          </a:xfrm>
          <a:prstGeom prst="rect">
            <a:avLst/>
          </a:prstGeom>
        </p:spPr>
        <p:txBody>
          <a:bodyPr vert="horz" wrap="square" lIns="0" tIns="15240" rIns="0" bIns="0" rtlCol="0">
            <a:spAutoFit/>
          </a:bodyPr>
          <a:lstStyle/>
          <a:p>
            <a:pPr marL="12700">
              <a:lnSpc>
                <a:spcPct val="100000"/>
              </a:lnSpc>
              <a:spcBef>
                <a:spcPts val="120"/>
              </a:spcBef>
            </a:pPr>
            <a:r>
              <a:rPr sz="4100" spc="10" dirty="0">
                <a:latin typeface="Arial"/>
                <a:cs typeface="Arial"/>
              </a:rPr>
              <a:t>A, B,</a:t>
            </a:r>
            <a:r>
              <a:rPr sz="4100" spc="-90" dirty="0">
                <a:latin typeface="Arial"/>
                <a:cs typeface="Arial"/>
              </a:rPr>
              <a:t> </a:t>
            </a:r>
            <a:r>
              <a:rPr sz="4100" spc="10" dirty="0">
                <a:latin typeface="Arial"/>
                <a:cs typeface="Arial"/>
              </a:rPr>
              <a:t>C,</a:t>
            </a:r>
            <a:endParaRPr sz="4100" dirty="0">
              <a:latin typeface="Arial"/>
              <a:cs typeface="Arial"/>
            </a:endParaRPr>
          </a:p>
          <a:p>
            <a:pPr marL="12700">
              <a:lnSpc>
                <a:spcPct val="100000"/>
              </a:lnSpc>
              <a:spcBef>
                <a:spcPts val="30"/>
              </a:spcBef>
            </a:pPr>
            <a:r>
              <a:rPr sz="4100" b="1" spc="10" dirty="0">
                <a:latin typeface="Arial"/>
                <a:cs typeface="Arial"/>
              </a:rPr>
              <a:t>X</a:t>
            </a:r>
            <a:r>
              <a:rPr sz="4100" spc="10" dirty="0">
                <a:latin typeface="Arial"/>
                <a:cs typeface="Arial"/>
              </a:rPr>
              <a:t>, </a:t>
            </a:r>
            <a:r>
              <a:rPr sz="4100" spc="-105" dirty="0">
                <a:latin typeface="Arial"/>
                <a:cs typeface="Arial"/>
              </a:rPr>
              <a:t>E,</a:t>
            </a:r>
            <a:r>
              <a:rPr sz="4100" spc="-50" dirty="0">
                <a:latin typeface="Arial"/>
                <a:cs typeface="Arial"/>
              </a:rPr>
              <a:t> </a:t>
            </a:r>
            <a:r>
              <a:rPr sz="4100" spc="-215" dirty="0">
                <a:latin typeface="Arial"/>
                <a:cs typeface="Arial"/>
              </a:rPr>
              <a:t>F</a:t>
            </a:r>
            <a:endParaRPr lang="en-US" altLang="zh-CN" sz="4100" spc="-215" dirty="0">
              <a:latin typeface="Arial"/>
              <a:cs typeface="Arial"/>
            </a:endParaRPr>
          </a:p>
          <a:p>
            <a:pPr marL="12700" algn="ctr">
              <a:lnSpc>
                <a:spcPct val="100000"/>
              </a:lnSpc>
              <a:spcBef>
                <a:spcPts val="30"/>
              </a:spcBef>
            </a:pPr>
            <a:r>
              <a:rPr lang="en-US" altLang="zh-CN" sz="5400" b="1" i="1" dirty="0">
                <a:solidFill>
                  <a:srgbClr val="FF0000"/>
                </a:solidFill>
                <a:latin typeface="Cambria Math" panose="02040503050406030204" pitchFamily="18" charset="0"/>
                <a:ea typeface="Cambria Math" panose="02040503050406030204" pitchFamily="18" charset="0"/>
                <a:cs typeface="Arial"/>
              </a:rPr>
              <a:t>I</a:t>
            </a:r>
            <a:r>
              <a:rPr lang="en-US" altLang="zh-CN" sz="5400" b="1" i="1" baseline="-25000" dirty="0">
                <a:solidFill>
                  <a:srgbClr val="FF0000"/>
                </a:solidFill>
                <a:latin typeface="Cambria Math" panose="02040503050406030204" pitchFamily="18" charset="0"/>
                <a:ea typeface="Cambria Math" panose="02040503050406030204" pitchFamily="18" charset="0"/>
                <a:cs typeface="Arial"/>
              </a:rPr>
              <a:t>A</a:t>
            </a:r>
            <a:endParaRPr sz="5400" b="1" i="1" baseline="-25000" dirty="0">
              <a:solidFill>
                <a:srgbClr val="FF0000"/>
              </a:solidFill>
              <a:latin typeface="Cambria Math" panose="02040503050406030204" pitchFamily="18" charset="0"/>
              <a:ea typeface="Cambria Math" panose="02040503050406030204" pitchFamily="18" charset="0"/>
              <a:cs typeface="Arial"/>
            </a:endParaRPr>
          </a:p>
        </p:txBody>
      </p:sp>
      <p:sp>
        <p:nvSpPr>
          <p:cNvPr id="202" name="object 14">
            <a:extLst>
              <a:ext uri="{FF2B5EF4-FFF2-40B4-BE49-F238E27FC236}">
                <a16:creationId xmlns:a16="http://schemas.microsoft.com/office/drawing/2014/main" id="{B57428F4-5906-0E44-9740-A8BDE808B227}"/>
              </a:ext>
            </a:extLst>
          </p:cNvPr>
          <p:cNvSpPr txBox="1"/>
          <p:nvPr/>
        </p:nvSpPr>
        <p:spPr>
          <a:xfrm>
            <a:off x="13997344" y="3340616"/>
            <a:ext cx="364490" cy="641350"/>
          </a:xfrm>
          <a:prstGeom prst="rect">
            <a:avLst/>
          </a:prstGeom>
        </p:spPr>
        <p:txBody>
          <a:bodyPr vert="horz" wrap="square" lIns="0" tIns="17780" rIns="0" bIns="0" rtlCol="0">
            <a:spAutoFit/>
          </a:bodyPr>
          <a:lstStyle/>
          <a:p>
            <a:pPr marL="12700">
              <a:lnSpc>
                <a:spcPct val="100000"/>
              </a:lnSpc>
              <a:spcBef>
                <a:spcPts val="140"/>
              </a:spcBef>
            </a:pPr>
            <a:r>
              <a:rPr sz="4000" spc="330" dirty="0">
                <a:latin typeface="Arial"/>
                <a:cs typeface="Arial"/>
              </a:rPr>
              <a:t>=</a:t>
            </a:r>
            <a:endParaRPr sz="4000">
              <a:latin typeface="Arial"/>
              <a:cs typeface="Arial"/>
            </a:endParaRPr>
          </a:p>
        </p:txBody>
      </p:sp>
      <p:sp>
        <p:nvSpPr>
          <p:cNvPr id="203" name="object 15">
            <a:extLst>
              <a:ext uri="{FF2B5EF4-FFF2-40B4-BE49-F238E27FC236}">
                <a16:creationId xmlns:a16="http://schemas.microsoft.com/office/drawing/2014/main" id="{25252080-5ADD-3C45-9240-C9F0B95554CA}"/>
              </a:ext>
            </a:extLst>
          </p:cNvPr>
          <p:cNvSpPr txBox="1"/>
          <p:nvPr/>
        </p:nvSpPr>
        <p:spPr>
          <a:xfrm>
            <a:off x="15149141" y="3016019"/>
            <a:ext cx="894715" cy="2108269"/>
          </a:xfrm>
          <a:prstGeom prst="rect">
            <a:avLst/>
          </a:prstGeom>
        </p:spPr>
        <p:txBody>
          <a:bodyPr vert="horz" wrap="square" lIns="0" tIns="15240" rIns="0" bIns="0" rtlCol="0">
            <a:spAutoFit/>
          </a:bodyPr>
          <a:lstStyle/>
          <a:p>
            <a:pPr marL="12700">
              <a:lnSpc>
                <a:spcPct val="100000"/>
              </a:lnSpc>
              <a:spcBef>
                <a:spcPts val="120"/>
              </a:spcBef>
            </a:pPr>
            <a:r>
              <a:rPr sz="4100" spc="325" dirty="0">
                <a:latin typeface="Arial"/>
                <a:cs typeface="Arial"/>
              </a:rPr>
              <a:t>+</a:t>
            </a:r>
            <a:r>
              <a:rPr sz="4100" spc="-85" dirty="0">
                <a:latin typeface="Arial"/>
                <a:cs typeface="Arial"/>
              </a:rPr>
              <a:t> </a:t>
            </a:r>
            <a:r>
              <a:rPr sz="4100" spc="15" dirty="0">
                <a:latin typeface="Arial"/>
                <a:cs typeface="Arial"/>
              </a:rPr>
              <a:t>D</a:t>
            </a:r>
            <a:endParaRPr sz="4100" dirty="0">
              <a:latin typeface="Arial"/>
              <a:cs typeface="Arial"/>
            </a:endParaRPr>
          </a:p>
          <a:p>
            <a:pPr marL="12700">
              <a:lnSpc>
                <a:spcPct val="100000"/>
              </a:lnSpc>
              <a:spcBef>
                <a:spcPts val="30"/>
              </a:spcBef>
            </a:pPr>
            <a:r>
              <a:rPr sz="4100" spc="5" dirty="0">
                <a:latin typeface="Arial"/>
                <a:cs typeface="Arial"/>
              </a:rPr>
              <a:t>-</a:t>
            </a:r>
            <a:r>
              <a:rPr sz="4100" spc="-30" dirty="0">
                <a:latin typeface="Arial"/>
                <a:cs typeface="Arial"/>
              </a:rPr>
              <a:t> </a:t>
            </a:r>
            <a:r>
              <a:rPr sz="4100" spc="-220" dirty="0">
                <a:latin typeface="Arial"/>
                <a:cs typeface="Arial"/>
              </a:rPr>
              <a:t>X</a:t>
            </a:r>
            <a:endParaRPr lang="en-US" altLang="zh-CN" sz="4100" spc="-220" dirty="0">
              <a:latin typeface="Arial"/>
              <a:cs typeface="Arial"/>
            </a:endParaRPr>
          </a:p>
          <a:p>
            <a:pPr marL="12700" algn="ctr">
              <a:lnSpc>
                <a:spcPct val="100000"/>
              </a:lnSpc>
              <a:spcBef>
                <a:spcPts val="30"/>
              </a:spcBef>
            </a:pPr>
            <a:r>
              <a:rPr lang="en-US" altLang="zh-CN" sz="5400" b="1" i="1" spc="-220" dirty="0">
                <a:solidFill>
                  <a:srgbClr val="FF0000"/>
                </a:solidFill>
                <a:latin typeface="Cambria Math" panose="02040503050406030204" pitchFamily="18" charset="0"/>
                <a:ea typeface="Cambria Math" panose="02040503050406030204" pitchFamily="18" charset="0"/>
                <a:cs typeface="Arial"/>
              </a:rPr>
              <a:t>I</a:t>
            </a:r>
            <a:r>
              <a:rPr lang="en-US" altLang="zh-CN" sz="5400" b="1" i="1" spc="-220" baseline="-25000" dirty="0">
                <a:solidFill>
                  <a:srgbClr val="FF0000"/>
                </a:solidFill>
                <a:latin typeface="Cambria Math" panose="02040503050406030204" pitchFamily="18" charset="0"/>
                <a:ea typeface="Cambria Math" panose="02040503050406030204" pitchFamily="18" charset="0"/>
                <a:cs typeface="Arial"/>
              </a:rPr>
              <a:t>C</a:t>
            </a:r>
            <a:endParaRPr sz="5400" b="1" i="1" baseline="-25000" dirty="0">
              <a:solidFill>
                <a:srgbClr val="FF0000"/>
              </a:solidFill>
              <a:latin typeface="Cambria Math" panose="02040503050406030204" pitchFamily="18" charset="0"/>
              <a:ea typeface="Cambria Math" panose="02040503050406030204" pitchFamily="18" charset="0"/>
              <a:cs typeface="Arial"/>
            </a:endParaRPr>
          </a:p>
        </p:txBody>
      </p:sp>
      <p:sp>
        <p:nvSpPr>
          <p:cNvPr id="204" name="object 16">
            <a:extLst>
              <a:ext uri="{FF2B5EF4-FFF2-40B4-BE49-F238E27FC236}">
                <a16:creationId xmlns:a16="http://schemas.microsoft.com/office/drawing/2014/main" id="{AE68FB00-3939-E34C-844A-E6779CF386D3}"/>
              </a:ext>
            </a:extLst>
          </p:cNvPr>
          <p:cNvSpPr txBox="1"/>
          <p:nvPr/>
        </p:nvSpPr>
        <p:spPr>
          <a:xfrm>
            <a:off x="9065557" y="3089315"/>
            <a:ext cx="443230" cy="804545"/>
          </a:xfrm>
          <a:prstGeom prst="rect">
            <a:avLst/>
          </a:prstGeom>
        </p:spPr>
        <p:txBody>
          <a:bodyPr vert="horz" wrap="square" lIns="0" tIns="13970" rIns="0" bIns="0" rtlCol="0">
            <a:spAutoFit/>
          </a:bodyPr>
          <a:lstStyle/>
          <a:p>
            <a:pPr marL="12700">
              <a:lnSpc>
                <a:spcPct val="100000"/>
              </a:lnSpc>
              <a:spcBef>
                <a:spcPts val="110"/>
              </a:spcBef>
            </a:pPr>
            <a:r>
              <a:rPr sz="5100" spc="5" dirty="0">
                <a:latin typeface="Times New Roman"/>
                <a:cs typeface="Times New Roman"/>
              </a:rPr>
              <a:t>Δ</a:t>
            </a:r>
            <a:endParaRPr sz="5100">
              <a:latin typeface="Times New Roman"/>
              <a:cs typeface="Times New Roman"/>
            </a:endParaRPr>
          </a:p>
        </p:txBody>
      </p:sp>
      <p:grpSp>
        <p:nvGrpSpPr>
          <p:cNvPr id="205" name="object 18">
            <a:extLst>
              <a:ext uri="{FF2B5EF4-FFF2-40B4-BE49-F238E27FC236}">
                <a16:creationId xmlns:a16="http://schemas.microsoft.com/office/drawing/2014/main" id="{7E4FB354-0EFD-6D4A-8F84-235A6232C652}"/>
              </a:ext>
            </a:extLst>
          </p:cNvPr>
          <p:cNvGrpSpPr/>
          <p:nvPr/>
        </p:nvGrpSpPr>
        <p:grpSpPr>
          <a:xfrm>
            <a:off x="5440745" y="1997075"/>
            <a:ext cx="7852409" cy="2690495"/>
            <a:chOff x="5440745" y="2957763"/>
            <a:chExt cx="7852409" cy="2690495"/>
          </a:xfrm>
        </p:grpSpPr>
        <p:sp>
          <p:nvSpPr>
            <p:cNvPr id="206" name="object 19">
              <a:extLst>
                <a:ext uri="{FF2B5EF4-FFF2-40B4-BE49-F238E27FC236}">
                  <a16:creationId xmlns:a16="http://schemas.microsoft.com/office/drawing/2014/main" id="{2FE7DD95-29FC-234A-95EA-55B85B06E825}"/>
                </a:ext>
              </a:extLst>
            </p:cNvPr>
            <p:cNvSpPr/>
            <p:nvPr/>
          </p:nvSpPr>
          <p:spPr>
            <a:xfrm>
              <a:off x="5440745" y="3088157"/>
              <a:ext cx="2953491" cy="2559744"/>
            </a:xfrm>
            <a:prstGeom prst="rect">
              <a:avLst/>
            </a:prstGeom>
            <a:blipFill>
              <a:blip r:embed="rId3" cstate="print"/>
              <a:stretch>
                <a:fillRect/>
              </a:stretch>
            </a:blipFill>
          </p:spPr>
          <p:txBody>
            <a:bodyPr wrap="square" lIns="0" tIns="0" rIns="0" bIns="0" rtlCol="0"/>
            <a:lstStyle/>
            <a:p>
              <a:endParaRPr/>
            </a:p>
          </p:txBody>
        </p:sp>
        <p:sp>
          <p:nvSpPr>
            <p:cNvPr id="207" name="object 20">
              <a:extLst>
                <a:ext uri="{FF2B5EF4-FFF2-40B4-BE49-F238E27FC236}">
                  <a16:creationId xmlns:a16="http://schemas.microsoft.com/office/drawing/2014/main" id="{7D2EF1DD-D0DB-0640-8002-D18A03CC7966}"/>
                </a:ext>
              </a:extLst>
            </p:cNvPr>
            <p:cNvSpPr/>
            <p:nvPr/>
          </p:nvSpPr>
          <p:spPr>
            <a:xfrm>
              <a:off x="5482628" y="3373897"/>
              <a:ext cx="2869724" cy="2211178"/>
            </a:xfrm>
            <a:prstGeom prst="rect">
              <a:avLst/>
            </a:prstGeom>
            <a:blipFill>
              <a:blip r:embed="rId4" cstate="print"/>
              <a:stretch>
                <a:fillRect/>
              </a:stretch>
            </a:blipFill>
          </p:spPr>
          <p:txBody>
            <a:bodyPr wrap="square" lIns="0" tIns="0" rIns="0" bIns="0" rtlCol="0"/>
            <a:lstStyle/>
            <a:p>
              <a:endParaRPr/>
            </a:p>
          </p:txBody>
        </p:sp>
        <p:sp>
          <p:nvSpPr>
            <p:cNvPr id="208" name="object 21">
              <a:extLst>
                <a:ext uri="{FF2B5EF4-FFF2-40B4-BE49-F238E27FC236}">
                  <a16:creationId xmlns:a16="http://schemas.microsoft.com/office/drawing/2014/main" id="{3B122EC7-6E9E-CA4F-B22F-1DCDA50540C3}"/>
                </a:ext>
              </a:extLst>
            </p:cNvPr>
            <p:cNvSpPr/>
            <p:nvPr/>
          </p:nvSpPr>
          <p:spPr>
            <a:xfrm>
              <a:off x="6932015" y="3109874"/>
              <a:ext cx="23598" cy="23590"/>
            </a:xfrm>
            <a:prstGeom prst="rect">
              <a:avLst/>
            </a:prstGeom>
            <a:blipFill>
              <a:blip r:embed="rId5" cstate="print"/>
              <a:stretch>
                <a:fillRect/>
              </a:stretch>
            </a:blipFill>
          </p:spPr>
          <p:txBody>
            <a:bodyPr wrap="square" lIns="0" tIns="0" rIns="0" bIns="0" rtlCol="0"/>
            <a:lstStyle/>
            <a:p>
              <a:endParaRPr/>
            </a:p>
          </p:txBody>
        </p:sp>
        <p:sp>
          <p:nvSpPr>
            <p:cNvPr id="209" name="object 22">
              <a:extLst>
                <a:ext uri="{FF2B5EF4-FFF2-40B4-BE49-F238E27FC236}">
                  <a16:creationId xmlns:a16="http://schemas.microsoft.com/office/drawing/2014/main" id="{955AC00B-7D9D-DD40-B7FE-64D2A81C1848}"/>
                </a:ext>
              </a:extLst>
            </p:cNvPr>
            <p:cNvSpPr/>
            <p:nvPr/>
          </p:nvSpPr>
          <p:spPr>
            <a:xfrm>
              <a:off x="5699784" y="3614918"/>
              <a:ext cx="389713" cy="389713"/>
            </a:xfrm>
            <a:prstGeom prst="rect">
              <a:avLst/>
            </a:prstGeom>
            <a:blipFill>
              <a:blip r:embed="rId6" cstate="print"/>
              <a:stretch>
                <a:fillRect/>
              </a:stretch>
            </a:blipFill>
          </p:spPr>
          <p:txBody>
            <a:bodyPr wrap="square" lIns="0" tIns="0" rIns="0" bIns="0" rtlCol="0"/>
            <a:lstStyle/>
            <a:p>
              <a:endParaRPr/>
            </a:p>
          </p:txBody>
        </p:sp>
        <p:sp>
          <p:nvSpPr>
            <p:cNvPr id="210" name="object 23">
              <a:extLst>
                <a:ext uri="{FF2B5EF4-FFF2-40B4-BE49-F238E27FC236}">
                  <a16:creationId xmlns:a16="http://schemas.microsoft.com/office/drawing/2014/main" id="{08D66C41-E966-0845-B4A3-7FFBCCE06646}"/>
                </a:ext>
              </a:extLst>
            </p:cNvPr>
            <p:cNvSpPr/>
            <p:nvPr/>
          </p:nvSpPr>
          <p:spPr>
            <a:xfrm>
              <a:off x="5741668" y="3635858"/>
              <a:ext cx="305948" cy="305948"/>
            </a:xfrm>
            <a:prstGeom prst="rect">
              <a:avLst/>
            </a:prstGeom>
            <a:blipFill>
              <a:blip r:embed="rId7" cstate="print"/>
              <a:stretch>
                <a:fillRect/>
              </a:stretch>
            </a:blipFill>
          </p:spPr>
          <p:txBody>
            <a:bodyPr wrap="square" lIns="0" tIns="0" rIns="0" bIns="0" rtlCol="0"/>
            <a:lstStyle/>
            <a:p>
              <a:endParaRPr/>
            </a:p>
          </p:txBody>
        </p:sp>
        <p:sp>
          <p:nvSpPr>
            <p:cNvPr id="211" name="object 24">
              <a:extLst>
                <a:ext uri="{FF2B5EF4-FFF2-40B4-BE49-F238E27FC236}">
                  <a16:creationId xmlns:a16="http://schemas.microsoft.com/office/drawing/2014/main" id="{47390F53-23BD-704B-8F64-DCA643BE9ED4}"/>
                </a:ext>
              </a:extLst>
            </p:cNvPr>
            <p:cNvSpPr/>
            <p:nvPr/>
          </p:nvSpPr>
          <p:spPr>
            <a:xfrm>
              <a:off x="6050883" y="3614918"/>
              <a:ext cx="389713" cy="389713"/>
            </a:xfrm>
            <a:prstGeom prst="rect">
              <a:avLst/>
            </a:prstGeom>
            <a:blipFill>
              <a:blip r:embed="rId6" cstate="print"/>
              <a:stretch>
                <a:fillRect/>
              </a:stretch>
            </a:blipFill>
          </p:spPr>
          <p:txBody>
            <a:bodyPr wrap="square" lIns="0" tIns="0" rIns="0" bIns="0" rtlCol="0"/>
            <a:lstStyle/>
            <a:p>
              <a:endParaRPr/>
            </a:p>
          </p:txBody>
        </p:sp>
        <p:sp>
          <p:nvSpPr>
            <p:cNvPr id="212" name="object 25">
              <a:extLst>
                <a:ext uri="{FF2B5EF4-FFF2-40B4-BE49-F238E27FC236}">
                  <a16:creationId xmlns:a16="http://schemas.microsoft.com/office/drawing/2014/main" id="{8B912D03-B688-0E4A-8628-5167581BE60D}"/>
                </a:ext>
              </a:extLst>
            </p:cNvPr>
            <p:cNvSpPr/>
            <p:nvPr/>
          </p:nvSpPr>
          <p:spPr>
            <a:xfrm>
              <a:off x="6092767" y="3635858"/>
              <a:ext cx="305948" cy="305948"/>
            </a:xfrm>
            <a:prstGeom prst="rect">
              <a:avLst/>
            </a:prstGeom>
            <a:blipFill>
              <a:blip r:embed="rId7" cstate="print"/>
              <a:stretch>
                <a:fillRect/>
              </a:stretch>
            </a:blipFill>
          </p:spPr>
          <p:txBody>
            <a:bodyPr wrap="square" lIns="0" tIns="0" rIns="0" bIns="0" rtlCol="0"/>
            <a:lstStyle/>
            <a:p>
              <a:endParaRPr/>
            </a:p>
          </p:txBody>
        </p:sp>
        <p:sp>
          <p:nvSpPr>
            <p:cNvPr id="213" name="object 26">
              <a:extLst>
                <a:ext uri="{FF2B5EF4-FFF2-40B4-BE49-F238E27FC236}">
                  <a16:creationId xmlns:a16="http://schemas.microsoft.com/office/drawing/2014/main" id="{EF230744-0735-9745-BD66-F9BF92269128}"/>
                </a:ext>
              </a:extLst>
            </p:cNvPr>
            <p:cNvSpPr/>
            <p:nvPr/>
          </p:nvSpPr>
          <p:spPr>
            <a:xfrm>
              <a:off x="6401993" y="3614918"/>
              <a:ext cx="389713" cy="389713"/>
            </a:xfrm>
            <a:prstGeom prst="rect">
              <a:avLst/>
            </a:prstGeom>
            <a:blipFill>
              <a:blip r:embed="rId6" cstate="print"/>
              <a:stretch>
                <a:fillRect/>
              </a:stretch>
            </a:blipFill>
          </p:spPr>
          <p:txBody>
            <a:bodyPr wrap="square" lIns="0" tIns="0" rIns="0" bIns="0" rtlCol="0"/>
            <a:lstStyle/>
            <a:p>
              <a:endParaRPr/>
            </a:p>
          </p:txBody>
        </p:sp>
        <p:sp>
          <p:nvSpPr>
            <p:cNvPr id="214" name="object 27">
              <a:extLst>
                <a:ext uri="{FF2B5EF4-FFF2-40B4-BE49-F238E27FC236}">
                  <a16:creationId xmlns:a16="http://schemas.microsoft.com/office/drawing/2014/main" id="{44521B9D-35AC-6B4C-B8AB-B91C85BB2377}"/>
                </a:ext>
              </a:extLst>
            </p:cNvPr>
            <p:cNvSpPr/>
            <p:nvPr/>
          </p:nvSpPr>
          <p:spPr>
            <a:xfrm>
              <a:off x="6443877" y="3635858"/>
              <a:ext cx="305938" cy="305948"/>
            </a:xfrm>
            <a:prstGeom prst="rect">
              <a:avLst/>
            </a:prstGeom>
            <a:blipFill>
              <a:blip r:embed="rId7" cstate="print"/>
              <a:stretch>
                <a:fillRect/>
              </a:stretch>
            </a:blipFill>
          </p:spPr>
          <p:txBody>
            <a:bodyPr wrap="square" lIns="0" tIns="0" rIns="0" bIns="0" rtlCol="0"/>
            <a:lstStyle/>
            <a:p>
              <a:endParaRPr/>
            </a:p>
          </p:txBody>
        </p:sp>
        <p:sp>
          <p:nvSpPr>
            <p:cNvPr id="215" name="object 28">
              <a:extLst>
                <a:ext uri="{FF2B5EF4-FFF2-40B4-BE49-F238E27FC236}">
                  <a16:creationId xmlns:a16="http://schemas.microsoft.com/office/drawing/2014/main" id="{0B793826-26B0-B545-88FF-7EEA310781F2}"/>
                </a:ext>
              </a:extLst>
            </p:cNvPr>
            <p:cNvSpPr/>
            <p:nvPr/>
          </p:nvSpPr>
          <p:spPr>
            <a:xfrm>
              <a:off x="6753092" y="3614918"/>
              <a:ext cx="389713" cy="389713"/>
            </a:xfrm>
            <a:prstGeom prst="rect">
              <a:avLst/>
            </a:prstGeom>
            <a:blipFill>
              <a:blip r:embed="rId6" cstate="print"/>
              <a:stretch>
                <a:fillRect/>
              </a:stretch>
            </a:blipFill>
          </p:spPr>
          <p:txBody>
            <a:bodyPr wrap="square" lIns="0" tIns="0" rIns="0" bIns="0" rtlCol="0"/>
            <a:lstStyle/>
            <a:p>
              <a:endParaRPr/>
            </a:p>
          </p:txBody>
        </p:sp>
        <p:sp>
          <p:nvSpPr>
            <p:cNvPr id="216" name="object 29">
              <a:extLst>
                <a:ext uri="{FF2B5EF4-FFF2-40B4-BE49-F238E27FC236}">
                  <a16:creationId xmlns:a16="http://schemas.microsoft.com/office/drawing/2014/main" id="{1BC46967-CFA8-D447-A09F-CAC77D125C32}"/>
                </a:ext>
              </a:extLst>
            </p:cNvPr>
            <p:cNvSpPr/>
            <p:nvPr/>
          </p:nvSpPr>
          <p:spPr>
            <a:xfrm>
              <a:off x="6794976" y="3635858"/>
              <a:ext cx="305938" cy="305948"/>
            </a:xfrm>
            <a:prstGeom prst="rect">
              <a:avLst/>
            </a:prstGeom>
            <a:blipFill>
              <a:blip r:embed="rId7" cstate="print"/>
              <a:stretch>
                <a:fillRect/>
              </a:stretch>
            </a:blipFill>
          </p:spPr>
          <p:txBody>
            <a:bodyPr wrap="square" lIns="0" tIns="0" rIns="0" bIns="0" rtlCol="0"/>
            <a:lstStyle/>
            <a:p>
              <a:endParaRPr/>
            </a:p>
          </p:txBody>
        </p:sp>
        <p:sp>
          <p:nvSpPr>
            <p:cNvPr id="217" name="object 30">
              <a:extLst>
                <a:ext uri="{FF2B5EF4-FFF2-40B4-BE49-F238E27FC236}">
                  <a16:creationId xmlns:a16="http://schemas.microsoft.com/office/drawing/2014/main" id="{DD1A85B5-EED3-0745-9C01-0DBEE7CA603F}"/>
                </a:ext>
              </a:extLst>
            </p:cNvPr>
            <p:cNvSpPr/>
            <p:nvPr/>
          </p:nvSpPr>
          <p:spPr>
            <a:xfrm>
              <a:off x="7104192" y="3614918"/>
              <a:ext cx="389713" cy="389713"/>
            </a:xfrm>
            <a:prstGeom prst="rect">
              <a:avLst/>
            </a:prstGeom>
            <a:blipFill>
              <a:blip r:embed="rId6" cstate="print"/>
              <a:stretch>
                <a:fillRect/>
              </a:stretch>
            </a:blipFill>
          </p:spPr>
          <p:txBody>
            <a:bodyPr wrap="square" lIns="0" tIns="0" rIns="0" bIns="0" rtlCol="0"/>
            <a:lstStyle/>
            <a:p>
              <a:endParaRPr/>
            </a:p>
          </p:txBody>
        </p:sp>
        <p:sp>
          <p:nvSpPr>
            <p:cNvPr id="218" name="object 31">
              <a:extLst>
                <a:ext uri="{FF2B5EF4-FFF2-40B4-BE49-F238E27FC236}">
                  <a16:creationId xmlns:a16="http://schemas.microsoft.com/office/drawing/2014/main" id="{3739CD03-97FE-2244-A8CA-33451E5E4B88}"/>
                </a:ext>
              </a:extLst>
            </p:cNvPr>
            <p:cNvSpPr/>
            <p:nvPr/>
          </p:nvSpPr>
          <p:spPr>
            <a:xfrm>
              <a:off x="7146075" y="3635858"/>
              <a:ext cx="305948" cy="305948"/>
            </a:xfrm>
            <a:prstGeom prst="rect">
              <a:avLst/>
            </a:prstGeom>
            <a:blipFill>
              <a:blip r:embed="rId7" cstate="print"/>
              <a:stretch>
                <a:fillRect/>
              </a:stretch>
            </a:blipFill>
          </p:spPr>
          <p:txBody>
            <a:bodyPr wrap="square" lIns="0" tIns="0" rIns="0" bIns="0" rtlCol="0"/>
            <a:lstStyle/>
            <a:p>
              <a:endParaRPr/>
            </a:p>
          </p:txBody>
        </p:sp>
        <p:sp>
          <p:nvSpPr>
            <p:cNvPr id="219" name="object 32">
              <a:extLst>
                <a:ext uri="{FF2B5EF4-FFF2-40B4-BE49-F238E27FC236}">
                  <a16:creationId xmlns:a16="http://schemas.microsoft.com/office/drawing/2014/main" id="{8B218A31-CBDC-6542-B393-372028D0BC41}"/>
                </a:ext>
              </a:extLst>
            </p:cNvPr>
            <p:cNvSpPr/>
            <p:nvPr/>
          </p:nvSpPr>
          <p:spPr>
            <a:xfrm>
              <a:off x="7455291" y="3614918"/>
              <a:ext cx="389713" cy="389713"/>
            </a:xfrm>
            <a:prstGeom prst="rect">
              <a:avLst/>
            </a:prstGeom>
            <a:blipFill>
              <a:blip r:embed="rId6" cstate="print"/>
              <a:stretch>
                <a:fillRect/>
              </a:stretch>
            </a:blipFill>
          </p:spPr>
          <p:txBody>
            <a:bodyPr wrap="square" lIns="0" tIns="0" rIns="0" bIns="0" rtlCol="0"/>
            <a:lstStyle/>
            <a:p>
              <a:endParaRPr/>
            </a:p>
          </p:txBody>
        </p:sp>
        <p:sp>
          <p:nvSpPr>
            <p:cNvPr id="220" name="object 33">
              <a:extLst>
                <a:ext uri="{FF2B5EF4-FFF2-40B4-BE49-F238E27FC236}">
                  <a16:creationId xmlns:a16="http://schemas.microsoft.com/office/drawing/2014/main" id="{31834C02-9155-5C4C-BD22-A2A90E1250FB}"/>
                </a:ext>
              </a:extLst>
            </p:cNvPr>
            <p:cNvSpPr/>
            <p:nvPr/>
          </p:nvSpPr>
          <p:spPr>
            <a:xfrm>
              <a:off x="7497174" y="3635858"/>
              <a:ext cx="305948" cy="305948"/>
            </a:xfrm>
            <a:prstGeom prst="rect">
              <a:avLst/>
            </a:prstGeom>
            <a:blipFill>
              <a:blip r:embed="rId7" cstate="print"/>
              <a:stretch>
                <a:fillRect/>
              </a:stretch>
            </a:blipFill>
          </p:spPr>
          <p:txBody>
            <a:bodyPr wrap="square" lIns="0" tIns="0" rIns="0" bIns="0" rtlCol="0"/>
            <a:lstStyle/>
            <a:p>
              <a:endParaRPr/>
            </a:p>
          </p:txBody>
        </p:sp>
        <p:sp>
          <p:nvSpPr>
            <p:cNvPr id="221" name="object 34">
              <a:extLst>
                <a:ext uri="{FF2B5EF4-FFF2-40B4-BE49-F238E27FC236}">
                  <a16:creationId xmlns:a16="http://schemas.microsoft.com/office/drawing/2014/main" id="{6EF93F25-0390-634E-83D8-B55789DE3DA2}"/>
                </a:ext>
              </a:extLst>
            </p:cNvPr>
            <p:cNvSpPr/>
            <p:nvPr/>
          </p:nvSpPr>
          <p:spPr>
            <a:xfrm>
              <a:off x="7806390" y="3614918"/>
              <a:ext cx="389713" cy="389713"/>
            </a:xfrm>
            <a:prstGeom prst="rect">
              <a:avLst/>
            </a:prstGeom>
            <a:blipFill>
              <a:blip r:embed="rId6" cstate="print"/>
              <a:stretch>
                <a:fillRect/>
              </a:stretch>
            </a:blipFill>
          </p:spPr>
          <p:txBody>
            <a:bodyPr wrap="square" lIns="0" tIns="0" rIns="0" bIns="0" rtlCol="0"/>
            <a:lstStyle/>
            <a:p>
              <a:endParaRPr/>
            </a:p>
          </p:txBody>
        </p:sp>
        <p:sp>
          <p:nvSpPr>
            <p:cNvPr id="222" name="object 35">
              <a:extLst>
                <a:ext uri="{FF2B5EF4-FFF2-40B4-BE49-F238E27FC236}">
                  <a16:creationId xmlns:a16="http://schemas.microsoft.com/office/drawing/2014/main" id="{DD1DE5B6-C151-8444-B101-25398A806D04}"/>
                </a:ext>
              </a:extLst>
            </p:cNvPr>
            <p:cNvSpPr/>
            <p:nvPr/>
          </p:nvSpPr>
          <p:spPr>
            <a:xfrm>
              <a:off x="7848274" y="3635858"/>
              <a:ext cx="305948" cy="305948"/>
            </a:xfrm>
            <a:prstGeom prst="rect">
              <a:avLst/>
            </a:prstGeom>
            <a:blipFill>
              <a:blip r:embed="rId7" cstate="print"/>
              <a:stretch>
                <a:fillRect/>
              </a:stretch>
            </a:blipFill>
          </p:spPr>
          <p:txBody>
            <a:bodyPr wrap="square" lIns="0" tIns="0" rIns="0" bIns="0" rtlCol="0"/>
            <a:lstStyle/>
            <a:p>
              <a:endParaRPr/>
            </a:p>
          </p:txBody>
        </p:sp>
        <p:sp>
          <p:nvSpPr>
            <p:cNvPr id="223" name="object 36">
              <a:extLst>
                <a:ext uri="{FF2B5EF4-FFF2-40B4-BE49-F238E27FC236}">
                  <a16:creationId xmlns:a16="http://schemas.microsoft.com/office/drawing/2014/main" id="{F5380033-9EF2-6B41-B3ED-BD2A5295D0D9}"/>
                </a:ext>
              </a:extLst>
            </p:cNvPr>
            <p:cNvSpPr/>
            <p:nvPr/>
          </p:nvSpPr>
          <p:spPr>
            <a:xfrm>
              <a:off x="5699784" y="3966017"/>
              <a:ext cx="389713" cy="389713"/>
            </a:xfrm>
            <a:prstGeom prst="rect">
              <a:avLst/>
            </a:prstGeom>
            <a:blipFill>
              <a:blip r:embed="rId6" cstate="print"/>
              <a:stretch>
                <a:fillRect/>
              </a:stretch>
            </a:blipFill>
          </p:spPr>
          <p:txBody>
            <a:bodyPr wrap="square" lIns="0" tIns="0" rIns="0" bIns="0" rtlCol="0"/>
            <a:lstStyle/>
            <a:p>
              <a:endParaRPr/>
            </a:p>
          </p:txBody>
        </p:sp>
        <p:sp>
          <p:nvSpPr>
            <p:cNvPr id="224" name="object 37">
              <a:extLst>
                <a:ext uri="{FF2B5EF4-FFF2-40B4-BE49-F238E27FC236}">
                  <a16:creationId xmlns:a16="http://schemas.microsoft.com/office/drawing/2014/main" id="{C965DA01-BC10-134B-A2FD-D3A89F9A551A}"/>
                </a:ext>
              </a:extLst>
            </p:cNvPr>
            <p:cNvSpPr/>
            <p:nvPr/>
          </p:nvSpPr>
          <p:spPr>
            <a:xfrm>
              <a:off x="5741668" y="3986957"/>
              <a:ext cx="305948" cy="305948"/>
            </a:xfrm>
            <a:prstGeom prst="rect">
              <a:avLst/>
            </a:prstGeom>
            <a:blipFill>
              <a:blip r:embed="rId7" cstate="print"/>
              <a:stretch>
                <a:fillRect/>
              </a:stretch>
            </a:blipFill>
          </p:spPr>
          <p:txBody>
            <a:bodyPr wrap="square" lIns="0" tIns="0" rIns="0" bIns="0" rtlCol="0"/>
            <a:lstStyle/>
            <a:p>
              <a:endParaRPr/>
            </a:p>
          </p:txBody>
        </p:sp>
        <p:sp>
          <p:nvSpPr>
            <p:cNvPr id="225" name="object 38">
              <a:extLst>
                <a:ext uri="{FF2B5EF4-FFF2-40B4-BE49-F238E27FC236}">
                  <a16:creationId xmlns:a16="http://schemas.microsoft.com/office/drawing/2014/main" id="{AAE0F26C-CB35-174C-A28A-10E501C1C0B1}"/>
                </a:ext>
              </a:extLst>
            </p:cNvPr>
            <p:cNvSpPr/>
            <p:nvPr/>
          </p:nvSpPr>
          <p:spPr>
            <a:xfrm>
              <a:off x="6050883" y="3966017"/>
              <a:ext cx="389713" cy="389713"/>
            </a:xfrm>
            <a:prstGeom prst="rect">
              <a:avLst/>
            </a:prstGeom>
            <a:blipFill>
              <a:blip r:embed="rId6" cstate="print"/>
              <a:stretch>
                <a:fillRect/>
              </a:stretch>
            </a:blipFill>
          </p:spPr>
          <p:txBody>
            <a:bodyPr wrap="square" lIns="0" tIns="0" rIns="0" bIns="0" rtlCol="0"/>
            <a:lstStyle/>
            <a:p>
              <a:endParaRPr/>
            </a:p>
          </p:txBody>
        </p:sp>
        <p:sp>
          <p:nvSpPr>
            <p:cNvPr id="226" name="object 39">
              <a:extLst>
                <a:ext uri="{FF2B5EF4-FFF2-40B4-BE49-F238E27FC236}">
                  <a16:creationId xmlns:a16="http://schemas.microsoft.com/office/drawing/2014/main" id="{5E288271-A746-564B-9506-C85475C63AE8}"/>
                </a:ext>
              </a:extLst>
            </p:cNvPr>
            <p:cNvSpPr/>
            <p:nvPr/>
          </p:nvSpPr>
          <p:spPr>
            <a:xfrm>
              <a:off x="6092767" y="3986957"/>
              <a:ext cx="305948" cy="305948"/>
            </a:xfrm>
            <a:prstGeom prst="rect">
              <a:avLst/>
            </a:prstGeom>
            <a:blipFill>
              <a:blip r:embed="rId7" cstate="print"/>
              <a:stretch>
                <a:fillRect/>
              </a:stretch>
            </a:blipFill>
          </p:spPr>
          <p:txBody>
            <a:bodyPr wrap="square" lIns="0" tIns="0" rIns="0" bIns="0" rtlCol="0"/>
            <a:lstStyle/>
            <a:p>
              <a:endParaRPr/>
            </a:p>
          </p:txBody>
        </p:sp>
        <p:sp>
          <p:nvSpPr>
            <p:cNvPr id="227" name="object 40">
              <a:extLst>
                <a:ext uri="{FF2B5EF4-FFF2-40B4-BE49-F238E27FC236}">
                  <a16:creationId xmlns:a16="http://schemas.microsoft.com/office/drawing/2014/main" id="{64863634-389C-6741-9184-24011F26030C}"/>
                </a:ext>
              </a:extLst>
            </p:cNvPr>
            <p:cNvSpPr/>
            <p:nvPr/>
          </p:nvSpPr>
          <p:spPr>
            <a:xfrm>
              <a:off x="6401993" y="3966017"/>
              <a:ext cx="389713" cy="389713"/>
            </a:xfrm>
            <a:prstGeom prst="rect">
              <a:avLst/>
            </a:prstGeom>
            <a:blipFill>
              <a:blip r:embed="rId6" cstate="print"/>
              <a:stretch>
                <a:fillRect/>
              </a:stretch>
            </a:blipFill>
          </p:spPr>
          <p:txBody>
            <a:bodyPr wrap="square" lIns="0" tIns="0" rIns="0" bIns="0" rtlCol="0"/>
            <a:lstStyle/>
            <a:p>
              <a:endParaRPr/>
            </a:p>
          </p:txBody>
        </p:sp>
        <p:sp>
          <p:nvSpPr>
            <p:cNvPr id="228" name="object 41">
              <a:extLst>
                <a:ext uri="{FF2B5EF4-FFF2-40B4-BE49-F238E27FC236}">
                  <a16:creationId xmlns:a16="http://schemas.microsoft.com/office/drawing/2014/main" id="{82B00BB8-E405-3F44-8D23-9400A0F1CF4D}"/>
                </a:ext>
              </a:extLst>
            </p:cNvPr>
            <p:cNvSpPr/>
            <p:nvPr/>
          </p:nvSpPr>
          <p:spPr>
            <a:xfrm>
              <a:off x="6443877" y="3986957"/>
              <a:ext cx="305938" cy="305948"/>
            </a:xfrm>
            <a:prstGeom prst="rect">
              <a:avLst/>
            </a:prstGeom>
            <a:blipFill>
              <a:blip r:embed="rId7" cstate="print"/>
              <a:stretch>
                <a:fillRect/>
              </a:stretch>
            </a:blipFill>
          </p:spPr>
          <p:txBody>
            <a:bodyPr wrap="square" lIns="0" tIns="0" rIns="0" bIns="0" rtlCol="0"/>
            <a:lstStyle/>
            <a:p>
              <a:endParaRPr/>
            </a:p>
          </p:txBody>
        </p:sp>
        <p:sp>
          <p:nvSpPr>
            <p:cNvPr id="229" name="object 42">
              <a:extLst>
                <a:ext uri="{FF2B5EF4-FFF2-40B4-BE49-F238E27FC236}">
                  <a16:creationId xmlns:a16="http://schemas.microsoft.com/office/drawing/2014/main" id="{CBF51DE8-D2A6-404E-AE4F-CCFAE761BA54}"/>
                </a:ext>
              </a:extLst>
            </p:cNvPr>
            <p:cNvSpPr/>
            <p:nvPr/>
          </p:nvSpPr>
          <p:spPr>
            <a:xfrm>
              <a:off x="6753092" y="3966017"/>
              <a:ext cx="389713" cy="389713"/>
            </a:xfrm>
            <a:prstGeom prst="rect">
              <a:avLst/>
            </a:prstGeom>
            <a:blipFill>
              <a:blip r:embed="rId6" cstate="print"/>
              <a:stretch>
                <a:fillRect/>
              </a:stretch>
            </a:blipFill>
          </p:spPr>
          <p:txBody>
            <a:bodyPr wrap="square" lIns="0" tIns="0" rIns="0" bIns="0" rtlCol="0"/>
            <a:lstStyle/>
            <a:p>
              <a:endParaRPr/>
            </a:p>
          </p:txBody>
        </p:sp>
        <p:sp>
          <p:nvSpPr>
            <p:cNvPr id="230" name="object 43">
              <a:extLst>
                <a:ext uri="{FF2B5EF4-FFF2-40B4-BE49-F238E27FC236}">
                  <a16:creationId xmlns:a16="http://schemas.microsoft.com/office/drawing/2014/main" id="{E94F495F-E8EB-224E-8E8D-33505A26FEC2}"/>
                </a:ext>
              </a:extLst>
            </p:cNvPr>
            <p:cNvSpPr/>
            <p:nvPr/>
          </p:nvSpPr>
          <p:spPr>
            <a:xfrm>
              <a:off x="6794976" y="3986957"/>
              <a:ext cx="305938" cy="305948"/>
            </a:xfrm>
            <a:prstGeom prst="rect">
              <a:avLst/>
            </a:prstGeom>
            <a:blipFill>
              <a:blip r:embed="rId7" cstate="print"/>
              <a:stretch>
                <a:fillRect/>
              </a:stretch>
            </a:blipFill>
          </p:spPr>
          <p:txBody>
            <a:bodyPr wrap="square" lIns="0" tIns="0" rIns="0" bIns="0" rtlCol="0"/>
            <a:lstStyle/>
            <a:p>
              <a:endParaRPr/>
            </a:p>
          </p:txBody>
        </p:sp>
        <p:sp>
          <p:nvSpPr>
            <p:cNvPr id="231" name="object 44">
              <a:extLst>
                <a:ext uri="{FF2B5EF4-FFF2-40B4-BE49-F238E27FC236}">
                  <a16:creationId xmlns:a16="http://schemas.microsoft.com/office/drawing/2014/main" id="{26921D0D-128F-F64C-89FF-8465BF30BFED}"/>
                </a:ext>
              </a:extLst>
            </p:cNvPr>
            <p:cNvSpPr/>
            <p:nvPr/>
          </p:nvSpPr>
          <p:spPr>
            <a:xfrm>
              <a:off x="7104192" y="3966017"/>
              <a:ext cx="389713" cy="389713"/>
            </a:xfrm>
            <a:prstGeom prst="rect">
              <a:avLst/>
            </a:prstGeom>
            <a:blipFill>
              <a:blip r:embed="rId6" cstate="print"/>
              <a:stretch>
                <a:fillRect/>
              </a:stretch>
            </a:blipFill>
          </p:spPr>
          <p:txBody>
            <a:bodyPr wrap="square" lIns="0" tIns="0" rIns="0" bIns="0" rtlCol="0"/>
            <a:lstStyle/>
            <a:p>
              <a:endParaRPr/>
            </a:p>
          </p:txBody>
        </p:sp>
        <p:sp>
          <p:nvSpPr>
            <p:cNvPr id="232" name="object 45">
              <a:extLst>
                <a:ext uri="{FF2B5EF4-FFF2-40B4-BE49-F238E27FC236}">
                  <a16:creationId xmlns:a16="http://schemas.microsoft.com/office/drawing/2014/main" id="{DF8C2CE1-195B-F54C-B37C-A60614D08B07}"/>
                </a:ext>
              </a:extLst>
            </p:cNvPr>
            <p:cNvSpPr/>
            <p:nvPr/>
          </p:nvSpPr>
          <p:spPr>
            <a:xfrm>
              <a:off x="7146075" y="3986957"/>
              <a:ext cx="305948" cy="305948"/>
            </a:xfrm>
            <a:prstGeom prst="rect">
              <a:avLst/>
            </a:prstGeom>
            <a:blipFill>
              <a:blip r:embed="rId7" cstate="print"/>
              <a:stretch>
                <a:fillRect/>
              </a:stretch>
            </a:blipFill>
          </p:spPr>
          <p:txBody>
            <a:bodyPr wrap="square" lIns="0" tIns="0" rIns="0" bIns="0" rtlCol="0"/>
            <a:lstStyle/>
            <a:p>
              <a:endParaRPr/>
            </a:p>
          </p:txBody>
        </p:sp>
        <p:sp>
          <p:nvSpPr>
            <p:cNvPr id="233" name="object 46">
              <a:extLst>
                <a:ext uri="{FF2B5EF4-FFF2-40B4-BE49-F238E27FC236}">
                  <a16:creationId xmlns:a16="http://schemas.microsoft.com/office/drawing/2014/main" id="{8D9F6F0E-A369-D64B-9580-A92B06A84EA8}"/>
                </a:ext>
              </a:extLst>
            </p:cNvPr>
            <p:cNvSpPr/>
            <p:nvPr/>
          </p:nvSpPr>
          <p:spPr>
            <a:xfrm>
              <a:off x="7455291" y="3966017"/>
              <a:ext cx="389713" cy="389713"/>
            </a:xfrm>
            <a:prstGeom prst="rect">
              <a:avLst/>
            </a:prstGeom>
            <a:blipFill>
              <a:blip r:embed="rId6" cstate="print"/>
              <a:stretch>
                <a:fillRect/>
              </a:stretch>
            </a:blipFill>
          </p:spPr>
          <p:txBody>
            <a:bodyPr wrap="square" lIns="0" tIns="0" rIns="0" bIns="0" rtlCol="0"/>
            <a:lstStyle/>
            <a:p>
              <a:endParaRPr/>
            </a:p>
          </p:txBody>
        </p:sp>
        <p:sp>
          <p:nvSpPr>
            <p:cNvPr id="234" name="object 47">
              <a:extLst>
                <a:ext uri="{FF2B5EF4-FFF2-40B4-BE49-F238E27FC236}">
                  <a16:creationId xmlns:a16="http://schemas.microsoft.com/office/drawing/2014/main" id="{F1AB4A87-4CAE-2443-8CE1-D7F457368EE8}"/>
                </a:ext>
              </a:extLst>
            </p:cNvPr>
            <p:cNvSpPr/>
            <p:nvPr/>
          </p:nvSpPr>
          <p:spPr>
            <a:xfrm>
              <a:off x="7497174" y="3986957"/>
              <a:ext cx="305948" cy="305948"/>
            </a:xfrm>
            <a:prstGeom prst="rect">
              <a:avLst/>
            </a:prstGeom>
            <a:blipFill>
              <a:blip r:embed="rId7" cstate="print"/>
              <a:stretch>
                <a:fillRect/>
              </a:stretch>
            </a:blipFill>
          </p:spPr>
          <p:txBody>
            <a:bodyPr wrap="square" lIns="0" tIns="0" rIns="0" bIns="0" rtlCol="0"/>
            <a:lstStyle/>
            <a:p>
              <a:endParaRPr/>
            </a:p>
          </p:txBody>
        </p:sp>
        <p:sp>
          <p:nvSpPr>
            <p:cNvPr id="235" name="object 48">
              <a:extLst>
                <a:ext uri="{FF2B5EF4-FFF2-40B4-BE49-F238E27FC236}">
                  <a16:creationId xmlns:a16="http://schemas.microsoft.com/office/drawing/2014/main" id="{7A559C0D-36D8-6C48-A5F9-78467612666F}"/>
                </a:ext>
              </a:extLst>
            </p:cNvPr>
            <p:cNvSpPr/>
            <p:nvPr/>
          </p:nvSpPr>
          <p:spPr>
            <a:xfrm>
              <a:off x="7806390" y="3966017"/>
              <a:ext cx="389713" cy="389713"/>
            </a:xfrm>
            <a:prstGeom prst="rect">
              <a:avLst/>
            </a:prstGeom>
            <a:blipFill>
              <a:blip r:embed="rId6" cstate="print"/>
              <a:stretch>
                <a:fillRect/>
              </a:stretch>
            </a:blipFill>
          </p:spPr>
          <p:txBody>
            <a:bodyPr wrap="square" lIns="0" tIns="0" rIns="0" bIns="0" rtlCol="0"/>
            <a:lstStyle/>
            <a:p>
              <a:endParaRPr/>
            </a:p>
          </p:txBody>
        </p:sp>
        <p:sp>
          <p:nvSpPr>
            <p:cNvPr id="236" name="object 49">
              <a:extLst>
                <a:ext uri="{FF2B5EF4-FFF2-40B4-BE49-F238E27FC236}">
                  <a16:creationId xmlns:a16="http://schemas.microsoft.com/office/drawing/2014/main" id="{70822409-068F-1149-8819-D8DD1EF2F86D}"/>
                </a:ext>
              </a:extLst>
            </p:cNvPr>
            <p:cNvSpPr/>
            <p:nvPr/>
          </p:nvSpPr>
          <p:spPr>
            <a:xfrm>
              <a:off x="7848274" y="3986957"/>
              <a:ext cx="305948" cy="305948"/>
            </a:xfrm>
            <a:prstGeom prst="rect">
              <a:avLst/>
            </a:prstGeom>
            <a:blipFill>
              <a:blip r:embed="rId7" cstate="print"/>
              <a:stretch>
                <a:fillRect/>
              </a:stretch>
            </a:blipFill>
          </p:spPr>
          <p:txBody>
            <a:bodyPr wrap="square" lIns="0" tIns="0" rIns="0" bIns="0" rtlCol="0"/>
            <a:lstStyle/>
            <a:p>
              <a:endParaRPr/>
            </a:p>
          </p:txBody>
        </p:sp>
        <p:sp>
          <p:nvSpPr>
            <p:cNvPr id="237" name="object 50">
              <a:extLst>
                <a:ext uri="{FF2B5EF4-FFF2-40B4-BE49-F238E27FC236}">
                  <a16:creationId xmlns:a16="http://schemas.microsoft.com/office/drawing/2014/main" id="{10F5AAE9-A703-B843-94B6-CAC4FA1D5CF7}"/>
                </a:ext>
              </a:extLst>
            </p:cNvPr>
            <p:cNvSpPr/>
            <p:nvPr/>
          </p:nvSpPr>
          <p:spPr>
            <a:xfrm>
              <a:off x="5699784" y="4317116"/>
              <a:ext cx="389713" cy="389713"/>
            </a:xfrm>
            <a:prstGeom prst="rect">
              <a:avLst/>
            </a:prstGeom>
            <a:blipFill>
              <a:blip r:embed="rId6" cstate="print"/>
              <a:stretch>
                <a:fillRect/>
              </a:stretch>
            </a:blipFill>
          </p:spPr>
          <p:txBody>
            <a:bodyPr wrap="square" lIns="0" tIns="0" rIns="0" bIns="0" rtlCol="0"/>
            <a:lstStyle/>
            <a:p>
              <a:endParaRPr/>
            </a:p>
          </p:txBody>
        </p:sp>
        <p:sp>
          <p:nvSpPr>
            <p:cNvPr id="238" name="object 51">
              <a:extLst>
                <a:ext uri="{FF2B5EF4-FFF2-40B4-BE49-F238E27FC236}">
                  <a16:creationId xmlns:a16="http://schemas.microsoft.com/office/drawing/2014/main" id="{C153BF76-FB84-EB40-BA25-65929DE6F7AD}"/>
                </a:ext>
              </a:extLst>
            </p:cNvPr>
            <p:cNvSpPr/>
            <p:nvPr/>
          </p:nvSpPr>
          <p:spPr>
            <a:xfrm>
              <a:off x="5741668" y="4338066"/>
              <a:ext cx="305948" cy="305938"/>
            </a:xfrm>
            <a:prstGeom prst="rect">
              <a:avLst/>
            </a:prstGeom>
            <a:blipFill>
              <a:blip r:embed="rId7" cstate="print"/>
              <a:stretch>
                <a:fillRect/>
              </a:stretch>
            </a:blipFill>
          </p:spPr>
          <p:txBody>
            <a:bodyPr wrap="square" lIns="0" tIns="0" rIns="0" bIns="0" rtlCol="0"/>
            <a:lstStyle/>
            <a:p>
              <a:endParaRPr/>
            </a:p>
          </p:txBody>
        </p:sp>
        <p:sp>
          <p:nvSpPr>
            <p:cNvPr id="239" name="object 52">
              <a:extLst>
                <a:ext uri="{FF2B5EF4-FFF2-40B4-BE49-F238E27FC236}">
                  <a16:creationId xmlns:a16="http://schemas.microsoft.com/office/drawing/2014/main" id="{80351D52-062B-6F4B-885F-A418448908CE}"/>
                </a:ext>
              </a:extLst>
            </p:cNvPr>
            <p:cNvSpPr/>
            <p:nvPr/>
          </p:nvSpPr>
          <p:spPr>
            <a:xfrm>
              <a:off x="6050883" y="4317116"/>
              <a:ext cx="389713" cy="389713"/>
            </a:xfrm>
            <a:prstGeom prst="rect">
              <a:avLst/>
            </a:prstGeom>
            <a:blipFill>
              <a:blip r:embed="rId6" cstate="print"/>
              <a:stretch>
                <a:fillRect/>
              </a:stretch>
            </a:blipFill>
          </p:spPr>
          <p:txBody>
            <a:bodyPr wrap="square" lIns="0" tIns="0" rIns="0" bIns="0" rtlCol="0"/>
            <a:lstStyle/>
            <a:p>
              <a:endParaRPr/>
            </a:p>
          </p:txBody>
        </p:sp>
        <p:sp>
          <p:nvSpPr>
            <p:cNvPr id="240" name="object 53">
              <a:extLst>
                <a:ext uri="{FF2B5EF4-FFF2-40B4-BE49-F238E27FC236}">
                  <a16:creationId xmlns:a16="http://schemas.microsoft.com/office/drawing/2014/main" id="{9E8EF9C4-3843-D549-906C-CDCF8617E3EA}"/>
                </a:ext>
              </a:extLst>
            </p:cNvPr>
            <p:cNvSpPr/>
            <p:nvPr/>
          </p:nvSpPr>
          <p:spPr>
            <a:xfrm>
              <a:off x="6092767" y="4338066"/>
              <a:ext cx="305948" cy="305938"/>
            </a:xfrm>
            <a:prstGeom prst="rect">
              <a:avLst/>
            </a:prstGeom>
            <a:blipFill>
              <a:blip r:embed="rId7" cstate="print"/>
              <a:stretch>
                <a:fillRect/>
              </a:stretch>
            </a:blipFill>
          </p:spPr>
          <p:txBody>
            <a:bodyPr wrap="square" lIns="0" tIns="0" rIns="0" bIns="0" rtlCol="0"/>
            <a:lstStyle/>
            <a:p>
              <a:endParaRPr/>
            </a:p>
          </p:txBody>
        </p:sp>
        <p:sp>
          <p:nvSpPr>
            <p:cNvPr id="241" name="object 54">
              <a:extLst>
                <a:ext uri="{FF2B5EF4-FFF2-40B4-BE49-F238E27FC236}">
                  <a16:creationId xmlns:a16="http://schemas.microsoft.com/office/drawing/2014/main" id="{0C7C57C1-4133-C348-8B9D-58DF1273AE3A}"/>
                </a:ext>
              </a:extLst>
            </p:cNvPr>
            <p:cNvSpPr/>
            <p:nvPr/>
          </p:nvSpPr>
          <p:spPr>
            <a:xfrm>
              <a:off x="6401993" y="4317116"/>
              <a:ext cx="389713" cy="389713"/>
            </a:xfrm>
            <a:prstGeom prst="rect">
              <a:avLst/>
            </a:prstGeom>
            <a:blipFill>
              <a:blip r:embed="rId6" cstate="print"/>
              <a:stretch>
                <a:fillRect/>
              </a:stretch>
            </a:blipFill>
          </p:spPr>
          <p:txBody>
            <a:bodyPr wrap="square" lIns="0" tIns="0" rIns="0" bIns="0" rtlCol="0"/>
            <a:lstStyle/>
            <a:p>
              <a:endParaRPr/>
            </a:p>
          </p:txBody>
        </p:sp>
        <p:sp>
          <p:nvSpPr>
            <p:cNvPr id="242" name="object 55">
              <a:extLst>
                <a:ext uri="{FF2B5EF4-FFF2-40B4-BE49-F238E27FC236}">
                  <a16:creationId xmlns:a16="http://schemas.microsoft.com/office/drawing/2014/main" id="{3BCED473-B4D8-7C40-9AA7-FEE676FDA5DC}"/>
                </a:ext>
              </a:extLst>
            </p:cNvPr>
            <p:cNvSpPr/>
            <p:nvPr/>
          </p:nvSpPr>
          <p:spPr>
            <a:xfrm>
              <a:off x="6443877" y="4338066"/>
              <a:ext cx="305938" cy="305938"/>
            </a:xfrm>
            <a:prstGeom prst="rect">
              <a:avLst/>
            </a:prstGeom>
            <a:blipFill>
              <a:blip r:embed="rId7" cstate="print"/>
              <a:stretch>
                <a:fillRect/>
              </a:stretch>
            </a:blipFill>
          </p:spPr>
          <p:txBody>
            <a:bodyPr wrap="square" lIns="0" tIns="0" rIns="0" bIns="0" rtlCol="0"/>
            <a:lstStyle/>
            <a:p>
              <a:endParaRPr/>
            </a:p>
          </p:txBody>
        </p:sp>
        <p:sp>
          <p:nvSpPr>
            <p:cNvPr id="243" name="object 56">
              <a:extLst>
                <a:ext uri="{FF2B5EF4-FFF2-40B4-BE49-F238E27FC236}">
                  <a16:creationId xmlns:a16="http://schemas.microsoft.com/office/drawing/2014/main" id="{25889A50-5F12-A740-825B-2366190B20D5}"/>
                </a:ext>
              </a:extLst>
            </p:cNvPr>
            <p:cNvSpPr/>
            <p:nvPr/>
          </p:nvSpPr>
          <p:spPr>
            <a:xfrm>
              <a:off x="6753092" y="4317116"/>
              <a:ext cx="389713" cy="389713"/>
            </a:xfrm>
            <a:prstGeom prst="rect">
              <a:avLst/>
            </a:prstGeom>
            <a:blipFill>
              <a:blip r:embed="rId6" cstate="print"/>
              <a:stretch>
                <a:fillRect/>
              </a:stretch>
            </a:blipFill>
          </p:spPr>
          <p:txBody>
            <a:bodyPr wrap="square" lIns="0" tIns="0" rIns="0" bIns="0" rtlCol="0"/>
            <a:lstStyle/>
            <a:p>
              <a:endParaRPr/>
            </a:p>
          </p:txBody>
        </p:sp>
        <p:sp>
          <p:nvSpPr>
            <p:cNvPr id="244" name="object 57">
              <a:extLst>
                <a:ext uri="{FF2B5EF4-FFF2-40B4-BE49-F238E27FC236}">
                  <a16:creationId xmlns:a16="http://schemas.microsoft.com/office/drawing/2014/main" id="{D122DF15-D78D-514D-B6E7-CF57DDEE2192}"/>
                </a:ext>
              </a:extLst>
            </p:cNvPr>
            <p:cNvSpPr/>
            <p:nvPr/>
          </p:nvSpPr>
          <p:spPr>
            <a:xfrm>
              <a:off x="6794976" y="4338066"/>
              <a:ext cx="305938" cy="305938"/>
            </a:xfrm>
            <a:prstGeom prst="rect">
              <a:avLst/>
            </a:prstGeom>
            <a:blipFill>
              <a:blip r:embed="rId7" cstate="print"/>
              <a:stretch>
                <a:fillRect/>
              </a:stretch>
            </a:blipFill>
          </p:spPr>
          <p:txBody>
            <a:bodyPr wrap="square" lIns="0" tIns="0" rIns="0" bIns="0" rtlCol="0"/>
            <a:lstStyle/>
            <a:p>
              <a:endParaRPr/>
            </a:p>
          </p:txBody>
        </p:sp>
        <p:sp>
          <p:nvSpPr>
            <p:cNvPr id="245" name="object 58">
              <a:extLst>
                <a:ext uri="{FF2B5EF4-FFF2-40B4-BE49-F238E27FC236}">
                  <a16:creationId xmlns:a16="http://schemas.microsoft.com/office/drawing/2014/main" id="{8C029647-2F83-2849-B591-3870782F6379}"/>
                </a:ext>
              </a:extLst>
            </p:cNvPr>
            <p:cNvSpPr/>
            <p:nvPr/>
          </p:nvSpPr>
          <p:spPr>
            <a:xfrm>
              <a:off x="7104192" y="4317116"/>
              <a:ext cx="389713" cy="389713"/>
            </a:xfrm>
            <a:prstGeom prst="rect">
              <a:avLst/>
            </a:prstGeom>
            <a:blipFill>
              <a:blip r:embed="rId6" cstate="print"/>
              <a:stretch>
                <a:fillRect/>
              </a:stretch>
            </a:blipFill>
          </p:spPr>
          <p:txBody>
            <a:bodyPr wrap="square" lIns="0" tIns="0" rIns="0" bIns="0" rtlCol="0"/>
            <a:lstStyle/>
            <a:p>
              <a:endParaRPr/>
            </a:p>
          </p:txBody>
        </p:sp>
        <p:sp>
          <p:nvSpPr>
            <p:cNvPr id="246" name="object 59">
              <a:extLst>
                <a:ext uri="{FF2B5EF4-FFF2-40B4-BE49-F238E27FC236}">
                  <a16:creationId xmlns:a16="http://schemas.microsoft.com/office/drawing/2014/main" id="{1484F89C-87DE-574F-B492-1DDAEA9B5271}"/>
                </a:ext>
              </a:extLst>
            </p:cNvPr>
            <p:cNvSpPr/>
            <p:nvPr/>
          </p:nvSpPr>
          <p:spPr>
            <a:xfrm>
              <a:off x="7146075" y="4338066"/>
              <a:ext cx="305948" cy="305938"/>
            </a:xfrm>
            <a:prstGeom prst="rect">
              <a:avLst/>
            </a:prstGeom>
            <a:blipFill>
              <a:blip r:embed="rId7" cstate="print"/>
              <a:stretch>
                <a:fillRect/>
              </a:stretch>
            </a:blipFill>
          </p:spPr>
          <p:txBody>
            <a:bodyPr wrap="square" lIns="0" tIns="0" rIns="0" bIns="0" rtlCol="0"/>
            <a:lstStyle/>
            <a:p>
              <a:endParaRPr/>
            </a:p>
          </p:txBody>
        </p:sp>
        <p:sp>
          <p:nvSpPr>
            <p:cNvPr id="247" name="object 60">
              <a:extLst>
                <a:ext uri="{FF2B5EF4-FFF2-40B4-BE49-F238E27FC236}">
                  <a16:creationId xmlns:a16="http://schemas.microsoft.com/office/drawing/2014/main" id="{0D232331-A9EB-3543-9F69-6E70F71EF901}"/>
                </a:ext>
              </a:extLst>
            </p:cNvPr>
            <p:cNvSpPr/>
            <p:nvPr/>
          </p:nvSpPr>
          <p:spPr>
            <a:xfrm>
              <a:off x="7455291" y="4317116"/>
              <a:ext cx="389713" cy="389713"/>
            </a:xfrm>
            <a:prstGeom prst="rect">
              <a:avLst/>
            </a:prstGeom>
            <a:blipFill>
              <a:blip r:embed="rId6" cstate="print"/>
              <a:stretch>
                <a:fillRect/>
              </a:stretch>
            </a:blipFill>
          </p:spPr>
          <p:txBody>
            <a:bodyPr wrap="square" lIns="0" tIns="0" rIns="0" bIns="0" rtlCol="0"/>
            <a:lstStyle/>
            <a:p>
              <a:endParaRPr/>
            </a:p>
          </p:txBody>
        </p:sp>
        <p:sp>
          <p:nvSpPr>
            <p:cNvPr id="248" name="object 61">
              <a:extLst>
                <a:ext uri="{FF2B5EF4-FFF2-40B4-BE49-F238E27FC236}">
                  <a16:creationId xmlns:a16="http://schemas.microsoft.com/office/drawing/2014/main" id="{BD2392B6-3495-E744-842C-CDE71E72B9BF}"/>
                </a:ext>
              </a:extLst>
            </p:cNvPr>
            <p:cNvSpPr/>
            <p:nvPr/>
          </p:nvSpPr>
          <p:spPr>
            <a:xfrm>
              <a:off x="7497174" y="4338066"/>
              <a:ext cx="305948" cy="305938"/>
            </a:xfrm>
            <a:prstGeom prst="rect">
              <a:avLst/>
            </a:prstGeom>
            <a:blipFill>
              <a:blip r:embed="rId7" cstate="print"/>
              <a:stretch>
                <a:fillRect/>
              </a:stretch>
            </a:blipFill>
          </p:spPr>
          <p:txBody>
            <a:bodyPr wrap="square" lIns="0" tIns="0" rIns="0" bIns="0" rtlCol="0"/>
            <a:lstStyle/>
            <a:p>
              <a:endParaRPr/>
            </a:p>
          </p:txBody>
        </p:sp>
        <p:sp>
          <p:nvSpPr>
            <p:cNvPr id="249" name="object 62">
              <a:extLst>
                <a:ext uri="{FF2B5EF4-FFF2-40B4-BE49-F238E27FC236}">
                  <a16:creationId xmlns:a16="http://schemas.microsoft.com/office/drawing/2014/main" id="{6A8A5065-F690-B34D-929D-1608F6318B87}"/>
                </a:ext>
              </a:extLst>
            </p:cNvPr>
            <p:cNvSpPr/>
            <p:nvPr/>
          </p:nvSpPr>
          <p:spPr>
            <a:xfrm>
              <a:off x="7806390" y="4317116"/>
              <a:ext cx="389713" cy="389713"/>
            </a:xfrm>
            <a:prstGeom prst="rect">
              <a:avLst/>
            </a:prstGeom>
            <a:blipFill>
              <a:blip r:embed="rId6" cstate="print"/>
              <a:stretch>
                <a:fillRect/>
              </a:stretch>
            </a:blipFill>
          </p:spPr>
          <p:txBody>
            <a:bodyPr wrap="square" lIns="0" tIns="0" rIns="0" bIns="0" rtlCol="0"/>
            <a:lstStyle/>
            <a:p>
              <a:endParaRPr/>
            </a:p>
          </p:txBody>
        </p:sp>
        <p:sp>
          <p:nvSpPr>
            <p:cNvPr id="250" name="object 63">
              <a:extLst>
                <a:ext uri="{FF2B5EF4-FFF2-40B4-BE49-F238E27FC236}">
                  <a16:creationId xmlns:a16="http://schemas.microsoft.com/office/drawing/2014/main" id="{34CAF92A-9DB0-4248-83A6-3390E93B0F05}"/>
                </a:ext>
              </a:extLst>
            </p:cNvPr>
            <p:cNvSpPr/>
            <p:nvPr/>
          </p:nvSpPr>
          <p:spPr>
            <a:xfrm>
              <a:off x="7848274" y="4338066"/>
              <a:ext cx="305948" cy="305938"/>
            </a:xfrm>
            <a:prstGeom prst="rect">
              <a:avLst/>
            </a:prstGeom>
            <a:blipFill>
              <a:blip r:embed="rId7" cstate="print"/>
              <a:stretch>
                <a:fillRect/>
              </a:stretch>
            </a:blipFill>
          </p:spPr>
          <p:txBody>
            <a:bodyPr wrap="square" lIns="0" tIns="0" rIns="0" bIns="0" rtlCol="0"/>
            <a:lstStyle/>
            <a:p>
              <a:endParaRPr/>
            </a:p>
          </p:txBody>
        </p:sp>
        <p:sp>
          <p:nvSpPr>
            <p:cNvPr id="251" name="object 64">
              <a:extLst>
                <a:ext uri="{FF2B5EF4-FFF2-40B4-BE49-F238E27FC236}">
                  <a16:creationId xmlns:a16="http://schemas.microsoft.com/office/drawing/2014/main" id="{B5A3880A-45CD-2A44-82A9-8ECE8D6499D8}"/>
                </a:ext>
              </a:extLst>
            </p:cNvPr>
            <p:cNvSpPr/>
            <p:nvPr/>
          </p:nvSpPr>
          <p:spPr>
            <a:xfrm>
              <a:off x="5699784" y="4668226"/>
              <a:ext cx="389713" cy="389713"/>
            </a:xfrm>
            <a:prstGeom prst="rect">
              <a:avLst/>
            </a:prstGeom>
            <a:blipFill>
              <a:blip r:embed="rId6" cstate="print"/>
              <a:stretch>
                <a:fillRect/>
              </a:stretch>
            </a:blipFill>
          </p:spPr>
          <p:txBody>
            <a:bodyPr wrap="square" lIns="0" tIns="0" rIns="0" bIns="0" rtlCol="0"/>
            <a:lstStyle/>
            <a:p>
              <a:endParaRPr/>
            </a:p>
          </p:txBody>
        </p:sp>
        <p:sp>
          <p:nvSpPr>
            <p:cNvPr id="252" name="object 65">
              <a:extLst>
                <a:ext uri="{FF2B5EF4-FFF2-40B4-BE49-F238E27FC236}">
                  <a16:creationId xmlns:a16="http://schemas.microsoft.com/office/drawing/2014/main" id="{3965B5E3-1745-694A-A138-92B9FE297218}"/>
                </a:ext>
              </a:extLst>
            </p:cNvPr>
            <p:cNvSpPr/>
            <p:nvPr/>
          </p:nvSpPr>
          <p:spPr>
            <a:xfrm>
              <a:off x="5741668" y="4689166"/>
              <a:ext cx="305948" cy="305948"/>
            </a:xfrm>
            <a:prstGeom prst="rect">
              <a:avLst/>
            </a:prstGeom>
            <a:blipFill>
              <a:blip r:embed="rId7" cstate="print"/>
              <a:stretch>
                <a:fillRect/>
              </a:stretch>
            </a:blipFill>
          </p:spPr>
          <p:txBody>
            <a:bodyPr wrap="square" lIns="0" tIns="0" rIns="0" bIns="0" rtlCol="0"/>
            <a:lstStyle/>
            <a:p>
              <a:endParaRPr/>
            </a:p>
          </p:txBody>
        </p:sp>
        <p:sp>
          <p:nvSpPr>
            <p:cNvPr id="253" name="object 66">
              <a:extLst>
                <a:ext uri="{FF2B5EF4-FFF2-40B4-BE49-F238E27FC236}">
                  <a16:creationId xmlns:a16="http://schemas.microsoft.com/office/drawing/2014/main" id="{89BDB0A6-4627-BD45-B294-7D7370FA24B8}"/>
                </a:ext>
              </a:extLst>
            </p:cNvPr>
            <p:cNvSpPr/>
            <p:nvPr/>
          </p:nvSpPr>
          <p:spPr>
            <a:xfrm>
              <a:off x="6050883" y="4668226"/>
              <a:ext cx="389713" cy="389713"/>
            </a:xfrm>
            <a:prstGeom prst="rect">
              <a:avLst/>
            </a:prstGeom>
            <a:blipFill>
              <a:blip r:embed="rId6" cstate="print"/>
              <a:stretch>
                <a:fillRect/>
              </a:stretch>
            </a:blipFill>
          </p:spPr>
          <p:txBody>
            <a:bodyPr wrap="square" lIns="0" tIns="0" rIns="0" bIns="0" rtlCol="0"/>
            <a:lstStyle/>
            <a:p>
              <a:endParaRPr/>
            </a:p>
          </p:txBody>
        </p:sp>
        <p:sp>
          <p:nvSpPr>
            <p:cNvPr id="254" name="object 67">
              <a:extLst>
                <a:ext uri="{FF2B5EF4-FFF2-40B4-BE49-F238E27FC236}">
                  <a16:creationId xmlns:a16="http://schemas.microsoft.com/office/drawing/2014/main" id="{92BABAA4-50FF-624C-AAA4-6521E87714DD}"/>
                </a:ext>
              </a:extLst>
            </p:cNvPr>
            <p:cNvSpPr/>
            <p:nvPr/>
          </p:nvSpPr>
          <p:spPr>
            <a:xfrm>
              <a:off x="6092767" y="4689166"/>
              <a:ext cx="305948" cy="305948"/>
            </a:xfrm>
            <a:prstGeom prst="rect">
              <a:avLst/>
            </a:prstGeom>
            <a:blipFill>
              <a:blip r:embed="rId7" cstate="print"/>
              <a:stretch>
                <a:fillRect/>
              </a:stretch>
            </a:blipFill>
          </p:spPr>
          <p:txBody>
            <a:bodyPr wrap="square" lIns="0" tIns="0" rIns="0" bIns="0" rtlCol="0"/>
            <a:lstStyle/>
            <a:p>
              <a:endParaRPr/>
            </a:p>
          </p:txBody>
        </p:sp>
        <p:sp>
          <p:nvSpPr>
            <p:cNvPr id="255" name="object 68">
              <a:extLst>
                <a:ext uri="{FF2B5EF4-FFF2-40B4-BE49-F238E27FC236}">
                  <a16:creationId xmlns:a16="http://schemas.microsoft.com/office/drawing/2014/main" id="{B7E18D5B-D5C6-8C4E-A7DA-1E943A3B0FFE}"/>
                </a:ext>
              </a:extLst>
            </p:cNvPr>
            <p:cNvSpPr/>
            <p:nvPr/>
          </p:nvSpPr>
          <p:spPr>
            <a:xfrm>
              <a:off x="6401993" y="4668226"/>
              <a:ext cx="389713" cy="389713"/>
            </a:xfrm>
            <a:prstGeom prst="rect">
              <a:avLst/>
            </a:prstGeom>
            <a:blipFill>
              <a:blip r:embed="rId6" cstate="print"/>
              <a:stretch>
                <a:fillRect/>
              </a:stretch>
            </a:blipFill>
          </p:spPr>
          <p:txBody>
            <a:bodyPr wrap="square" lIns="0" tIns="0" rIns="0" bIns="0" rtlCol="0"/>
            <a:lstStyle/>
            <a:p>
              <a:endParaRPr/>
            </a:p>
          </p:txBody>
        </p:sp>
        <p:sp>
          <p:nvSpPr>
            <p:cNvPr id="256" name="object 69">
              <a:extLst>
                <a:ext uri="{FF2B5EF4-FFF2-40B4-BE49-F238E27FC236}">
                  <a16:creationId xmlns:a16="http://schemas.microsoft.com/office/drawing/2014/main" id="{F91A58D1-7D06-A247-82DB-17BB66633B25}"/>
                </a:ext>
              </a:extLst>
            </p:cNvPr>
            <p:cNvSpPr/>
            <p:nvPr/>
          </p:nvSpPr>
          <p:spPr>
            <a:xfrm>
              <a:off x="6443877" y="4689166"/>
              <a:ext cx="305938" cy="305948"/>
            </a:xfrm>
            <a:prstGeom prst="rect">
              <a:avLst/>
            </a:prstGeom>
            <a:blipFill>
              <a:blip r:embed="rId7" cstate="print"/>
              <a:stretch>
                <a:fillRect/>
              </a:stretch>
            </a:blipFill>
          </p:spPr>
          <p:txBody>
            <a:bodyPr wrap="square" lIns="0" tIns="0" rIns="0" bIns="0" rtlCol="0"/>
            <a:lstStyle/>
            <a:p>
              <a:endParaRPr/>
            </a:p>
          </p:txBody>
        </p:sp>
        <p:sp>
          <p:nvSpPr>
            <p:cNvPr id="257" name="object 70">
              <a:extLst>
                <a:ext uri="{FF2B5EF4-FFF2-40B4-BE49-F238E27FC236}">
                  <a16:creationId xmlns:a16="http://schemas.microsoft.com/office/drawing/2014/main" id="{413E6360-E42D-CA41-813A-0D0AA7BB06C6}"/>
                </a:ext>
              </a:extLst>
            </p:cNvPr>
            <p:cNvSpPr/>
            <p:nvPr/>
          </p:nvSpPr>
          <p:spPr>
            <a:xfrm>
              <a:off x="6753092" y="4668226"/>
              <a:ext cx="389713" cy="389713"/>
            </a:xfrm>
            <a:prstGeom prst="rect">
              <a:avLst/>
            </a:prstGeom>
            <a:blipFill>
              <a:blip r:embed="rId6" cstate="print"/>
              <a:stretch>
                <a:fillRect/>
              </a:stretch>
            </a:blipFill>
          </p:spPr>
          <p:txBody>
            <a:bodyPr wrap="square" lIns="0" tIns="0" rIns="0" bIns="0" rtlCol="0"/>
            <a:lstStyle/>
            <a:p>
              <a:endParaRPr/>
            </a:p>
          </p:txBody>
        </p:sp>
        <p:sp>
          <p:nvSpPr>
            <p:cNvPr id="258" name="object 71">
              <a:extLst>
                <a:ext uri="{FF2B5EF4-FFF2-40B4-BE49-F238E27FC236}">
                  <a16:creationId xmlns:a16="http://schemas.microsoft.com/office/drawing/2014/main" id="{0EEF586A-D565-8E44-86F2-4CEE79C3CE0A}"/>
                </a:ext>
              </a:extLst>
            </p:cNvPr>
            <p:cNvSpPr/>
            <p:nvPr/>
          </p:nvSpPr>
          <p:spPr>
            <a:xfrm>
              <a:off x="6794976" y="4689166"/>
              <a:ext cx="305938" cy="305948"/>
            </a:xfrm>
            <a:prstGeom prst="rect">
              <a:avLst/>
            </a:prstGeom>
            <a:blipFill>
              <a:blip r:embed="rId7" cstate="print"/>
              <a:stretch>
                <a:fillRect/>
              </a:stretch>
            </a:blipFill>
          </p:spPr>
          <p:txBody>
            <a:bodyPr wrap="square" lIns="0" tIns="0" rIns="0" bIns="0" rtlCol="0"/>
            <a:lstStyle/>
            <a:p>
              <a:endParaRPr/>
            </a:p>
          </p:txBody>
        </p:sp>
        <p:sp>
          <p:nvSpPr>
            <p:cNvPr id="259" name="object 72">
              <a:extLst>
                <a:ext uri="{FF2B5EF4-FFF2-40B4-BE49-F238E27FC236}">
                  <a16:creationId xmlns:a16="http://schemas.microsoft.com/office/drawing/2014/main" id="{D0C71487-932F-7148-A68E-2398FE9F2368}"/>
                </a:ext>
              </a:extLst>
            </p:cNvPr>
            <p:cNvSpPr/>
            <p:nvPr/>
          </p:nvSpPr>
          <p:spPr>
            <a:xfrm>
              <a:off x="7104192" y="4668226"/>
              <a:ext cx="389713" cy="389713"/>
            </a:xfrm>
            <a:prstGeom prst="rect">
              <a:avLst/>
            </a:prstGeom>
            <a:blipFill>
              <a:blip r:embed="rId6" cstate="print"/>
              <a:stretch>
                <a:fillRect/>
              </a:stretch>
            </a:blipFill>
          </p:spPr>
          <p:txBody>
            <a:bodyPr wrap="square" lIns="0" tIns="0" rIns="0" bIns="0" rtlCol="0"/>
            <a:lstStyle/>
            <a:p>
              <a:endParaRPr/>
            </a:p>
          </p:txBody>
        </p:sp>
        <p:sp>
          <p:nvSpPr>
            <p:cNvPr id="260" name="object 73">
              <a:extLst>
                <a:ext uri="{FF2B5EF4-FFF2-40B4-BE49-F238E27FC236}">
                  <a16:creationId xmlns:a16="http://schemas.microsoft.com/office/drawing/2014/main" id="{F27D0884-94A6-974B-90DC-CE960584D78F}"/>
                </a:ext>
              </a:extLst>
            </p:cNvPr>
            <p:cNvSpPr/>
            <p:nvPr/>
          </p:nvSpPr>
          <p:spPr>
            <a:xfrm>
              <a:off x="7146075" y="4689166"/>
              <a:ext cx="305948" cy="305948"/>
            </a:xfrm>
            <a:prstGeom prst="rect">
              <a:avLst/>
            </a:prstGeom>
            <a:blipFill>
              <a:blip r:embed="rId7" cstate="print"/>
              <a:stretch>
                <a:fillRect/>
              </a:stretch>
            </a:blipFill>
          </p:spPr>
          <p:txBody>
            <a:bodyPr wrap="square" lIns="0" tIns="0" rIns="0" bIns="0" rtlCol="0"/>
            <a:lstStyle/>
            <a:p>
              <a:endParaRPr/>
            </a:p>
          </p:txBody>
        </p:sp>
        <p:sp>
          <p:nvSpPr>
            <p:cNvPr id="261" name="object 74">
              <a:extLst>
                <a:ext uri="{FF2B5EF4-FFF2-40B4-BE49-F238E27FC236}">
                  <a16:creationId xmlns:a16="http://schemas.microsoft.com/office/drawing/2014/main" id="{6B8E1D34-CAB9-E345-AECC-239CF9A5F48C}"/>
                </a:ext>
              </a:extLst>
            </p:cNvPr>
            <p:cNvSpPr/>
            <p:nvPr/>
          </p:nvSpPr>
          <p:spPr>
            <a:xfrm>
              <a:off x="7455291" y="4668226"/>
              <a:ext cx="389713" cy="389713"/>
            </a:xfrm>
            <a:prstGeom prst="rect">
              <a:avLst/>
            </a:prstGeom>
            <a:blipFill>
              <a:blip r:embed="rId6" cstate="print"/>
              <a:stretch>
                <a:fillRect/>
              </a:stretch>
            </a:blipFill>
          </p:spPr>
          <p:txBody>
            <a:bodyPr wrap="square" lIns="0" tIns="0" rIns="0" bIns="0" rtlCol="0"/>
            <a:lstStyle/>
            <a:p>
              <a:endParaRPr/>
            </a:p>
          </p:txBody>
        </p:sp>
        <p:sp>
          <p:nvSpPr>
            <p:cNvPr id="262" name="object 75">
              <a:extLst>
                <a:ext uri="{FF2B5EF4-FFF2-40B4-BE49-F238E27FC236}">
                  <a16:creationId xmlns:a16="http://schemas.microsoft.com/office/drawing/2014/main" id="{B3B2FAA5-8FA7-7A40-8702-C443C23DF703}"/>
                </a:ext>
              </a:extLst>
            </p:cNvPr>
            <p:cNvSpPr/>
            <p:nvPr/>
          </p:nvSpPr>
          <p:spPr>
            <a:xfrm>
              <a:off x="7497174" y="4689166"/>
              <a:ext cx="305948" cy="305948"/>
            </a:xfrm>
            <a:prstGeom prst="rect">
              <a:avLst/>
            </a:prstGeom>
            <a:blipFill>
              <a:blip r:embed="rId7" cstate="print"/>
              <a:stretch>
                <a:fillRect/>
              </a:stretch>
            </a:blipFill>
          </p:spPr>
          <p:txBody>
            <a:bodyPr wrap="square" lIns="0" tIns="0" rIns="0" bIns="0" rtlCol="0"/>
            <a:lstStyle/>
            <a:p>
              <a:endParaRPr/>
            </a:p>
          </p:txBody>
        </p:sp>
        <p:sp>
          <p:nvSpPr>
            <p:cNvPr id="263" name="object 76">
              <a:extLst>
                <a:ext uri="{FF2B5EF4-FFF2-40B4-BE49-F238E27FC236}">
                  <a16:creationId xmlns:a16="http://schemas.microsoft.com/office/drawing/2014/main" id="{BE36F70B-4CC2-F24C-927A-D0AC7C51A8B4}"/>
                </a:ext>
              </a:extLst>
            </p:cNvPr>
            <p:cNvSpPr/>
            <p:nvPr/>
          </p:nvSpPr>
          <p:spPr>
            <a:xfrm>
              <a:off x="7806390" y="4668226"/>
              <a:ext cx="389713" cy="389713"/>
            </a:xfrm>
            <a:prstGeom prst="rect">
              <a:avLst/>
            </a:prstGeom>
            <a:blipFill>
              <a:blip r:embed="rId6" cstate="print"/>
              <a:stretch>
                <a:fillRect/>
              </a:stretch>
            </a:blipFill>
          </p:spPr>
          <p:txBody>
            <a:bodyPr wrap="square" lIns="0" tIns="0" rIns="0" bIns="0" rtlCol="0"/>
            <a:lstStyle/>
            <a:p>
              <a:endParaRPr/>
            </a:p>
          </p:txBody>
        </p:sp>
        <p:sp>
          <p:nvSpPr>
            <p:cNvPr id="264" name="object 77">
              <a:extLst>
                <a:ext uri="{FF2B5EF4-FFF2-40B4-BE49-F238E27FC236}">
                  <a16:creationId xmlns:a16="http://schemas.microsoft.com/office/drawing/2014/main" id="{C05C45F8-338F-BF44-A189-25CC406EFD5E}"/>
                </a:ext>
              </a:extLst>
            </p:cNvPr>
            <p:cNvSpPr/>
            <p:nvPr/>
          </p:nvSpPr>
          <p:spPr>
            <a:xfrm>
              <a:off x="7848274" y="4689166"/>
              <a:ext cx="305948" cy="305948"/>
            </a:xfrm>
            <a:prstGeom prst="rect">
              <a:avLst/>
            </a:prstGeom>
            <a:blipFill>
              <a:blip r:embed="rId7" cstate="print"/>
              <a:stretch>
                <a:fillRect/>
              </a:stretch>
            </a:blipFill>
          </p:spPr>
          <p:txBody>
            <a:bodyPr wrap="square" lIns="0" tIns="0" rIns="0" bIns="0" rtlCol="0"/>
            <a:lstStyle/>
            <a:p>
              <a:endParaRPr/>
            </a:p>
          </p:txBody>
        </p:sp>
        <p:sp>
          <p:nvSpPr>
            <p:cNvPr id="265" name="object 78">
              <a:extLst>
                <a:ext uri="{FF2B5EF4-FFF2-40B4-BE49-F238E27FC236}">
                  <a16:creationId xmlns:a16="http://schemas.microsoft.com/office/drawing/2014/main" id="{2713331B-71EA-034A-A2F5-498206BA2639}"/>
                </a:ext>
              </a:extLst>
            </p:cNvPr>
            <p:cNvSpPr/>
            <p:nvPr/>
          </p:nvSpPr>
          <p:spPr>
            <a:xfrm>
              <a:off x="5699784" y="5019325"/>
              <a:ext cx="389713" cy="389713"/>
            </a:xfrm>
            <a:prstGeom prst="rect">
              <a:avLst/>
            </a:prstGeom>
            <a:blipFill>
              <a:blip r:embed="rId6" cstate="print"/>
              <a:stretch>
                <a:fillRect/>
              </a:stretch>
            </a:blipFill>
          </p:spPr>
          <p:txBody>
            <a:bodyPr wrap="square" lIns="0" tIns="0" rIns="0" bIns="0" rtlCol="0"/>
            <a:lstStyle/>
            <a:p>
              <a:endParaRPr/>
            </a:p>
          </p:txBody>
        </p:sp>
        <p:sp>
          <p:nvSpPr>
            <p:cNvPr id="266" name="object 79">
              <a:extLst>
                <a:ext uri="{FF2B5EF4-FFF2-40B4-BE49-F238E27FC236}">
                  <a16:creationId xmlns:a16="http://schemas.microsoft.com/office/drawing/2014/main" id="{872BFC41-580F-3344-AB93-1AE70E89377C}"/>
                </a:ext>
              </a:extLst>
            </p:cNvPr>
            <p:cNvSpPr/>
            <p:nvPr/>
          </p:nvSpPr>
          <p:spPr>
            <a:xfrm>
              <a:off x="5741668" y="5040265"/>
              <a:ext cx="305948" cy="305948"/>
            </a:xfrm>
            <a:prstGeom prst="rect">
              <a:avLst/>
            </a:prstGeom>
            <a:blipFill>
              <a:blip r:embed="rId7" cstate="print"/>
              <a:stretch>
                <a:fillRect/>
              </a:stretch>
            </a:blipFill>
          </p:spPr>
          <p:txBody>
            <a:bodyPr wrap="square" lIns="0" tIns="0" rIns="0" bIns="0" rtlCol="0"/>
            <a:lstStyle/>
            <a:p>
              <a:endParaRPr/>
            </a:p>
          </p:txBody>
        </p:sp>
        <p:sp>
          <p:nvSpPr>
            <p:cNvPr id="267" name="object 80">
              <a:extLst>
                <a:ext uri="{FF2B5EF4-FFF2-40B4-BE49-F238E27FC236}">
                  <a16:creationId xmlns:a16="http://schemas.microsoft.com/office/drawing/2014/main" id="{2F6FF0B8-66CF-6440-ACD4-138900187468}"/>
                </a:ext>
              </a:extLst>
            </p:cNvPr>
            <p:cNvSpPr/>
            <p:nvPr/>
          </p:nvSpPr>
          <p:spPr>
            <a:xfrm>
              <a:off x="6050883" y="5019325"/>
              <a:ext cx="389713" cy="389713"/>
            </a:xfrm>
            <a:prstGeom prst="rect">
              <a:avLst/>
            </a:prstGeom>
            <a:blipFill>
              <a:blip r:embed="rId6" cstate="print"/>
              <a:stretch>
                <a:fillRect/>
              </a:stretch>
            </a:blipFill>
          </p:spPr>
          <p:txBody>
            <a:bodyPr wrap="square" lIns="0" tIns="0" rIns="0" bIns="0" rtlCol="0"/>
            <a:lstStyle/>
            <a:p>
              <a:endParaRPr/>
            </a:p>
          </p:txBody>
        </p:sp>
        <p:sp>
          <p:nvSpPr>
            <p:cNvPr id="268" name="object 81">
              <a:extLst>
                <a:ext uri="{FF2B5EF4-FFF2-40B4-BE49-F238E27FC236}">
                  <a16:creationId xmlns:a16="http://schemas.microsoft.com/office/drawing/2014/main" id="{28F6CCDB-AA07-5841-AF1E-8EF978CBBA56}"/>
                </a:ext>
              </a:extLst>
            </p:cNvPr>
            <p:cNvSpPr/>
            <p:nvPr/>
          </p:nvSpPr>
          <p:spPr>
            <a:xfrm>
              <a:off x="6092767" y="5040265"/>
              <a:ext cx="305948" cy="305948"/>
            </a:xfrm>
            <a:prstGeom prst="rect">
              <a:avLst/>
            </a:prstGeom>
            <a:blipFill>
              <a:blip r:embed="rId7" cstate="print"/>
              <a:stretch>
                <a:fillRect/>
              </a:stretch>
            </a:blipFill>
          </p:spPr>
          <p:txBody>
            <a:bodyPr wrap="square" lIns="0" tIns="0" rIns="0" bIns="0" rtlCol="0"/>
            <a:lstStyle/>
            <a:p>
              <a:endParaRPr/>
            </a:p>
          </p:txBody>
        </p:sp>
        <p:sp>
          <p:nvSpPr>
            <p:cNvPr id="269" name="object 82">
              <a:extLst>
                <a:ext uri="{FF2B5EF4-FFF2-40B4-BE49-F238E27FC236}">
                  <a16:creationId xmlns:a16="http://schemas.microsoft.com/office/drawing/2014/main" id="{30686BBB-C456-AC40-98C2-FCA7FB7A226F}"/>
                </a:ext>
              </a:extLst>
            </p:cNvPr>
            <p:cNvSpPr/>
            <p:nvPr/>
          </p:nvSpPr>
          <p:spPr>
            <a:xfrm>
              <a:off x="6401993" y="5019325"/>
              <a:ext cx="389713" cy="389713"/>
            </a:xfrm>
            <a:prstGeom prst="rect">
              <a:avLst/>
            </a:prstGeom>
            <a:blipFill>
              <a:blip r:embed="rId6" cstate="print"/>
              <a:stretch>
                <a:fillRect/>
              </a:stretch>
            </a:blipFill>
          </p:spPr>
          <p:txBody>
            <a:bodyPr wrap="square" lIns="0" tIns="0" rIns="0" bIns="0" rtlCol="0"/>
            <a:lstStyle/>
            <a:p>
              <a:endParaRPr/>
            </a:p>
          </p:txBody>
        </p:sp>
        <p:sp>
          <p:nvSpPr>
            <p:cNvPr id="270" name="object 83">
              <a:extLst>
                <a:ext uri="{FF2B5EF4-FFF2-40B4-BE49-F238E27FC236}">
                  <a16:creationId xmlns:a16="http://schemas.microsoft.com/office/drawing/2014/main" id="{801C67F8-2525-884D-B049-3C42D59D2ABA}"/>
                </a:ext>
              </a:extLst>
            </p:cNvPr>
            <p:cNvSpPr/>
            <p:nvPr/>
          </p:nvSpPr>
          <p:spPr>
            <a:xfrm>
              <a:off x="6443877" y="5040265"/>
              <a:ext cx="305938" cy="305948"/>
            </a:xfrm>
            <a:prstGeom prst="rect">
              <a:avLst/>
            </a:prstGeom>
            <a:blipFill>
              <a:blip r:embed="rId7" cstate="print"/>
              <a:stretch>
                <a:fillRect/>
              </a:stretch>
            </a:blipFill>
          </p:spPr>
          <p:txBody>
            <a:bodyPr wrap="square" lIns="0" tIns="0" rIns="0" bIns="0" rtlCol="0"/>
            <a:lstStyle/>
            <a:p>
              <a:endParaRPr/>
            </a:p>
          </p:txBody>
        </p:sp>
        <p:sp>
          <p:nvSpPr>
            <p:cNvPr id="271" name="object 84">
              <a:extLst>
                <a:ext uri="{FF2B5EF4-FFF2-40B4-BE49-F238E27FC236}">
                  <a16:creationId xmlns:a16="http://schemas.microsoft.com/office/drawing/2014/main" id="{1003AC49-535E-5C41-8A3B-6E36118A90E8}"/>
                </a:ext>
              </a:extLst>
            </p:cNvPr>
            <p:cNvSpPr/>
            <p:nvPr/>
          </p:nvSpPr>
          <p:spPr>
            <a:xfrm>
              <a:off x="6753092" y="5019325"/>
              <a:ext cx="389713" cy="389713"/>
            </a:xfrm>
            <a:prstGeom prst="rect">
              <a:avLst/>
            </a:prstGeom>
            <a:blipFill>
              <a:blip r:embed="rId6" cstate="print"/>
              <a:stretch>
                <a:fillRect/>
              </a:stretch>
            </a:blipFill>
          </p:spPr>
          <p:txBody>
            <a:bodyPr wrap="square" lIns="0" tIns="0" rIns="0" bIns="0" rtlCol="0"/>
            <a:lstStyle/>
            <a:p>
              <a:endParaRPr/>
            </a:p>
          </p:txBody>
        </p:sp>
        <p:sp>
          <p:nvSpPr>
            <p:cNvPr id="272" name="object 85">
              <a:extLst>
                <a:ext uri="{FF2B5EF4-FFF2-40B4-BE49-F238E27FC236}">
                  <a16:creationId xmlns:a16="http://schemas.microsoft.com/office/drawing/2014/main" id="{4D066967-7FF6-C348-BFDF-171FB3BCEE77}"/>
                </a:ext>
              </a:extLst>
            </p:cNvPr>
            <p:cNvSpPr/>
            <p:nvPr/>
          </p:nvSpPr>
          <p:spPr>
            <a:xfrm>
              <a:off x="6794976" y="5040265"/>
              <a:ext cx="305938" cy="305948"/>
            </a:xfrm>
            <a:prstGeom prst="rect">
              <a:avLst/>
            </a:prstGeom>
            <a:blipFill>
              <a:blip r:embed="rId7" cstate="print"/>
              <a:stretch>
                <a:fillRect/>
              </a:stretch>
            </a:blipFill>
          </p:spPr>
          <p:txBody>
            <a:bodyPr wrap="square" lIns="0" tIns="0" rIns="0" bIns="0" rtlCol="0"/>
            <a:lstStyle/>
            <a:p>
              <a:endParaRPr/>
            </a:p>
          </p:txBody>
        </p:sp>
        <p:sp>
          <p:nvSpPr>
            <p:cNvPr id="273" name="object 86">
              <a:extLst>
                <a:ext uri="{FF2B5EF4-FFF2-40B4-BE49-F238E27FC236}">
                  <a16:creationId xmlns:a16="http://schemas.microsoft.com/office/drawing/2014/main" id="{068047FC-8452-3A4F-9DC8-7D36A2846587}"/>
                </a:ext>
              </a:extLst>
            </p:cNvPr>
            <p:cNvSpPr/>
            <p:nvPr/>
          </p:nvSpPr>
          <p:spPr>
            <a:xfrm>
              <a:off x="7104192" y="5019325"/>
              <a:ext cx="389713" cy="389713"/>
            </a:xfrm>
            <a:prstGeom prst="rect">
              <a:avLst/>
            </a:prstGeom>
            <a:blipFill>
              <a:blip r:embed="rId6" cstate="print"/>
              <a:stretch>
                <a:fillRect/>
              </a:stretch>
            </a:blipFill>
          </p:spPr>
          <p:txBody>
            <a:bodyPr wrap="square" lIns="0" tIns="0" rIns="0" bIns="0" rtlCol="0"/>
            <a:lstStyle/>
            <a:p>
              <a:endParaRPr/>
            </a:p>
          </p:txBody>
        </p:sp>
        <p:sp>
          <p:nvSpPr>
            <p:cNvPr id="274" name="object 87">
              <a:extLst>
                <a:ext uri="{FF2B5EF4-FFF2-40B4-BE49-F238E27FC236}">
                  <a16:creationId xmlns:a16="http://schemas.microsoft.com/office/drawing/2014/main" id="{00606E10-BE3A-EF40-9428-F5F07492AED8}"/>
                </a:ext>
              </a:extLst>
            </p:cNvPr>
            <p:cNvSpPr/>
            <p:nvPr/>
          </p:nvSpPr>
          <p:spPr>
            <a:xfrm>
              <a:off x="7146075" y="5040265"/>
              <a:ext cx="305948" cy="305948"/>
            </a:xfrm>
            <a:prstGeom prst="rect">
              <a:avLst/>
            </a:prstGeom>
            <a:blipFill>
              <a:blip r:embed="rId7" cstate="print"/>
              <a:stretch>
                <a:fillRect/>
              </a:stretch>
            </a:blipFill>
          </p:spPr>
          <p:txBody>
            <a:bodyPr wrap="square" lIns="0" tIns="0" rIns="0" bIns="0" rtlCol="0"/>
            <a:lstStyle/>
            <a:p>
              <a:endParaRPr/>
            </a:p>
          </p:txBody>
        </p:sp>
        <p:sp>
          <p:nvSpPr>
            <p:cNvPr id="275" name="object 88">
              <a:extLst>
                <a:ext uri="{FF2B5EF4-FFF2-40B4-BE49-F238E27FC236}">
                  <a16:creationId xmlns:a16="http://schemas.microsoft.com/office/drawing/2014/main" id="{86EC224D-B476-0348-B05C-965076E1CEE3}"/>
                </a:ext>
              </a:extLst>
            </p:cNvPr>
            <p:cNvSpPr/>
            <p:nvPr/>
          </p:nvSpPr>
          <p:spPr>
            <a:xfrm>
              <a:off x="7455291" y="5019325"/>
              <a:ext cx="389713" cy="389713"/>
            </a:xfrm>
            <a:prstGeom prst="rect">
              <a:avLst/>
            </a:prstGeom>
            <a:blipFill>
              <a:blip r:embed="rId6" cstate="print"/>
              <a:stretch>
                <a:fillRect/>
              </a:stretch>
            </a:blipFill>
          </p:spPr>
          <p:txBody>
            <a:bodyPr wrap="square" lIns="0" tIns="0" rIns="0" bIns="0" rtlCol="0"/>
            <a:lstStyle/>
            <a:p>
              <a:endParaRPr/>
            </a:p>
          </p:txBody>
        </p:sp>
        <p:sp>
          <p:nvSpPr>
            <p:cNvPr id="276" name="object 89">
              <a:extLst>
                <a:ext uri="{FF2B5EF4-FFF2-40B4-BE49-F238E27FC236}">
                  <a16:creationId xmlns:a16="http://schemas.microsoft.com/office/drawing/2014/main" id="{9AF9016B-77EB-7144-A284-C8ADE640B35C}"/>
                </a:ext>
              </a:extLst>
            </p:cNvPr>
            <p:cNvSpPr/>
            <p:nvPr/>
          </p:nvSpPr>
          <p:spPr>
            <a:xfrm>
              <a:off x="7497174" y="5040265"/>
              <a:ext cx="305948" cy="305948"/>
            </a:xfrm>
            <a:prstGeom prst="rect">
              <a:avLst/>
            </a:prstGeom>
            <a:blipFill>
              <a:blip r:embed="rId7" cstate="print"/>
              <a:stretch>
                <a:fillRect/>
              </a:stretch>
            </a:blipFill>
          </p:spPr>
          <p:txBody>
            <a:bodyPr wrap="square" lIns="0" tIns="0" rIns="0" bIns="0" rtlCol="0"/>
            <a:lstStyle/>
            <a:p>
              <a:endParaRPr/>
            </a:p>
          </p:txBody>
        </p:sp>
        <p:sp>
          <p:nvSpPr>
            <p:cNvPr id="277" name="object 90">
              <a:extLst>
                <a:ext uri="{FF2B5EF4-FFF2-40B4-BE49-F238E27FC236}">
                  <a16:creationId xmlns:a16="http://schemas.microsoft.com/office/drawing/2014/main" id="{36FFB376-104E-BA4D-ADAF-EA9E0E77F295}"/>
                </a:ext>
              </a:extLst>
            </p:cNvPr>
            <p:cNvSpPr/>
            <p:nvPr/>
          </p:nvSpPr>
          <p:spPr>
            <a:xfrm>
              <a:off x="7806390" y="5019325"/>
              <a:ext cx="389713" cy="389713"/>
            </a:xfrm>
            <a:prstGeom prst="rect">
              <a:avLst/>
            </a:prstGeom>
            <a:blipFill>
              <a:blip r:embed="rId6" cstate="print"/>
              <a:stretch>
                <a:fillRect/>
              </a:stretch>
            </a:blipFill>
          </p:spPr>
          <p:txBody>
            <a:bodyPr wrap="square" lIns="0" tIns="0" rIns="0" bIns="0" rtlCol="0"/>
            <a:lstStyle/>
            <a:p>
              <a:endParaRPr/>
            </a:p>
          </p:txBody>
        </p:sp>
        <p:sp>
          <p:nvSpPr>
            <p:cNvPr id="278" name="object 91">
              <a:extLst>
                <a:ext uri="{FF2B5EF4-FFF2-40B4-BE49-F238E27FC236}">
                  <a16:creationId xmlns:a16="http://schemas.microsoft.com/office/drawing/2014/main" id="{9FDE0077-C3A8-004F-814B-CFD48D783E39}"/>
                </a:ext>
              </a:extLst>
            </p:cNvPr>
            <p:cNvSpPr/>
            <p:nvPr/>
          </p:nvSpPr>
          <p:spPr>
            <a:xfrm>
              <a:off x="7848274" y="5040265"/>
              <a:ext cx="305948" cy="305948"/>
            </a:xfrm>
            <a:prstGeom prst="rect">
              <a:avLst/>
            </a:prstGeom>
            <a:blipFill>
              <a:blip r:embed="rId7" cstate="print"/>
              <a:stretch>
                <a:fillRect/>
              </a:stretch>
            </a:blipFill>
          </p:spPr>
          <p:txBody>
            <a:bodyPr wrap="square" lIns="0" tIns="0" rIns="0" bIns="0" rtlCol="0"/>
            <a:lstStyle/>
            <a:p>
              <a:endParaRPr/>
            </a:p>
          </p:txBody>
        </p:sp>
        <p:sp>
          <p:nvSpPr>
            <p:cNvPr id="279" name="object 92">
              <a:extLst>
                <a:ext uri="{FF2B5EF4-FFF2-40B4-BE49-F238E27FC236}">
                  <a16:creationId xmlns:a16="http://schemas.microsoft.com/office/drawing/2014/main" id="{3F0EF731-27BF-354F-B91D-72FB2F2D3B7E}"/>
                </a:ext>
              </a:extLst>
            </p:cNvPr>
            <p:cNvSpPr/>
            <p:nvPr/>
          </p:nvSpPr>
          <p:spPr>
            <a:xfrm>
              <a:off x="10339507" y="3088157"/>
              <a:ext cx="2953491" cy="2559744"/>
            </a:xfrm>
            <a:prstGeom prst="rect">
              <a:avLst/>
            </a:prstGeom>
            <a:blipFill>
              <a:blip r:embed="rId3" cstate="print"/>
              <a:stretch>
                <a:fillRect/>
              </a:stretch>
            </a:blipFill>
          </p:spPr>
          <p:txBody>
            <a:bodyPr wrap="square" lIns="0" tIns="0" rIns="0" bIns="0" rtlCol="0"/>
            <a:lstStyle/>
            <a:p>
              <a:endParaRPr/>
            </a:p>
          </p:txBody>
        </p:sp>
        <p:sp>
          <p:nvSpPr>
            <p:cNvPr id="280" name="object 93">
              <a:extLst>
                <a:ext uri="{FF2B5EF4-FFF2-40B4-BE49-F238E27FC236}">
                  <a16:creationId xmlns:a16="http://schemas.microsoft.com/office/drawing/2014/main" id="{7193EE45-F1AB-3B48-AD0A-0509C1693DDF}"/>
                </a:ext>
              </a:extLst>
            </p:cNvPr>
            <p:cNvSpPr/>
            <p:nvPr/>
          </p:nvSpPr>
          <p:spPr>
            <a:xfrm>
              <a:off x="10381390" y="3373897"/>
              <a:ext cx="2869724" cy="2211178"/>
            </a:xfrm>
            <a:prstGeom prst="rect">
              <a:avLst/>
            </a:prstGeom>
            <a:blipFill>
              <a:blip r:embed="rId4" cstate="print"/>
              <a:stretch>
                <a:fillRect/>
              </a:stretch>
            </a:blipFill>
          </p:spPr>
          <p:txBody>
            <a:bodyPr wrap="square" lIns="0" tIns="0" rIns="0" bIns="0" rtlCol="0"/>
            <a:lstStyle/>
            <a:p>
              <a:endParaRPr/>
            </a:p>
          </p:txBody>
        </p:sp>
        <p:sp>
          <p:nvSpPr>
            <p:cNvPr id="281" name="object 94">
              <a:extLst>
                <a:ext uri="{FF2B5EF4-FFF2-40B4-BE49-F238E27FC236}">
                  <a16:creationId xmlns:a16="http://schemas.microsoft.com/office/drawing/2014/main" id="{D14A2346-B944-FD41-9F96-AC8C9D7068D2}"/>
                </a:ext>
              </a:extLst>
            </p:cNvPr>
            <p:cNvSpPr/>
            <p:nvPr/>
          </p:nvSpPr>
          <p:spPr>
            <a:xfrm>
              <a:off x="11830791" y="3109874"/>
              <a:ext cx="23559" cy="23590"/>
            </a:xfrm>
            <a:prstGeom prst="rect">
              <a:avLst/>
            </a:prstGeom>
            <a:blipFill>
              <a:blip r:embed="rId5" cstate="print"/>
              <a:stretch>
                <a:fillRect/>
              </a:stretch>
            </a:blipFill>
          </p:spPr>
          <p:txBody>
            <a:bodyPr wrap="square" lIns="0" tIns="0" rIns="0" bIns="0" rtlCol="0"/>
            <a:lstStyle/>
            <a:p>
              <a:endParaRPr/>
            </a:p>
          </p:txBody>
        </p:sp>
        <p:sp>
          <p:nvSpPr>
            <p:cNvPr id="282" name="object 95">
              <a:extLst>
                <a:ext uri="{FF2B5EF4-FFF2-40B4-BE49-F238E27FC236}">
                  <a16:creationId xmlns:a16="http://schemas.microsoft.com/office/drawing/2014/main" id="{774D84AA-DD33-C141-A381-6CFDA5C7A1FF}"/>
                </a:ext>
              </a:extLst>
            </p:cNvPr>
            <p:cNvSpPr/>
            <p:nvPr/>
          </p:nvSpPr>
          <p:spPr>
            <a:xfrm>
              <a:off x="10598525" y="3614918"/>
              <a:ext cx="389713" cy="389713"/>
            </a:xfrm>
            <a:prstGeom prst="rect">
              <a:avLst/>
            </a:prstGeom>
            <a:blipFill>
              <a:blip r:embed="rId6" cstate="print"/>
              <a:stretch>
                <a:fillRect/>
              </a:stretch>
            </a:blipFill>
          </p:spPr>
          <p:txBody>
            <a:bodyPr wrap="square" lIns="0" tIns="0" rIns="0" bIns="0" rtlCol="0"/>
            <a:lstStyle/>
            <a:p>
              <a:endParaRPr/>
            </a:p>
          </p:txBody>
        </p:sp>
        <p:sp>
          <p:nvSpPr>
            <p:cNvPr id="283" name="object 96">
              <a:extLst>
                <a:ext uri="{FF2B5EF4-FFF2-40B4-BE49-F238E27FC236}">
                  <a16:creationId xmlns:a16="http://schemas.microsoft.com/office/drawing/2014/main" id="{42428659-2D73-CA48-998E-5CFBAE5D47EE}"/>
                </a:ext>
              </a:extLst>
            </p:cNvPr>
            <p:cNvSpPr/>
            <p:nvPr/>
          </p:nvSpPr>
          <p:spPr>
            <a:xfrm>
              <a:off x="10640409" y="3635858"/>
              <a:ext cx="305959" cy="305948"/>
            </a:xfrm>
            <a:prstGeom prst="rect">
              <a:avLst/>
            </a:prstGeom>
            <a:blipFill>
              <a:blip r:embed="rId7" cstate="print"/>
              <a:stretch>
                <a:fillRect/>
              </a:stretch>
            </a:blipFill>
          </p:spPr>
          <p:txBody>
            <a:bodyPr wrap="square" lIns="0" tIns="0" rIns="0" bIns="0" rtlCol="0"/>
            <a:lstStyle/>
            <a:p>
              <a:endParaRPr/>
            </a:p>
          </p:txBody>
        </p:sp>
        <p:sp>
          <p:nvSpPr>
            <p:cNvPr id="284" name="object 97">
              <a:extLst>
                <a:ext uri="{FF2B5EF4-FFF2-40B4-BE49-F238E27FC236}">
                  <a16:creationId xmlns:a16="http://schemas.microsoft.com/office/drawing/2014/main" id="{02BE5420-2ADD-6049-A7AB-3973DC0DC272}"/>
                </a:ext>
              </a:extLst>
            </p:cNvPr>
            <p:cNvSpPr/>
            <p:nvPr/>
          </p:nvSpPr>
          <p:spPr>
            <a:xfrm>
              <a:off x="10949614" y="3614918"/>
              <a:ext cx="389713" cy="389713"/>
            </a:xfrm>
            <a:prstGeom prst="rect">
              <a:avLst/>
            </a:prstGeom>
            <a:blipFill>
              <a:blip r:embed="rId6" cstate="print"/>
              <a:stretch>
                <a:fillRect/>
              </a:stretch>
            </a:blipFill>
          </p:spPr>
          <p:txBody>
            <a:bodyPr wrap="square" lIns="0" tIns="0" rIns="0" bIns="0" rtlCol="0"/>
            <a:lstStyle/>
            <a:p>
              <a:endParaRPr/>
            </a:p>
          </p:txBody>
        </p:sp>
        <p:sp>
          <p:nvSpPr>
            <p:cNvPr id="285" name="object 98">
              <a:extLst>
                <a:ext uri="{FF2B5EF4-FFF2-40B4-BE49-F238E27FC236}">
                  <a16:creationId xmlns:a16="http://schemas.microsoft.com/office/drawing/2014/main" id="{526528AF-EDAC-2B4E-B4AF-FA1B882422BA}"/>
                </a:ext>
              </a:extLst>
            </p:cNvPr>
            <p:cNvSpPr/>
            <p:nvPr/>
          </p:nvSpPr>
          <p:spPr>
            <a:xfrm>
              <a:off x="10991498" y="3635858"/>
              <a:ext cx="305959" cy="305948"/>
            </a:xfrm>
            <a:prstGeom prst="rect">
              <a:avLst/>
            </a:prstGeom>
            <a:blipFill>
              <a:blip r:embed="rId7" cstate="print"/>
              <a:stretch>
                <a:fillRect/>
              </a:stretch>
            </a:blipFill>
          </p:spPr>
          <p:txBody>
            <a:bodyPr wrap="square" lIns="0" tIns="0" rIns="0" bIns="0" rtlCol="0"/>
            <a:lstStyle/>
            <a:p>
              <a:endParaRPr/>
            </a:p>
          </p:txBody>
        </p:sp>
        <p:sp>
          <p:nvSpPr>
            <p:cNvPr id="286" name="object 99">
              <a:extLst>
                <a:ext uri="{FF2B5EF4-FFF2-40B4-BE49-F238E27FC236}">
                  <a16:creationId xmlns:a16="http://schemas.microsoft.com/office/drawing/2014/main" id="{F803D939-C525-2549-A3FF-FC04C3301BD7}"/>
                </a:ext>
              </a:extLst>
            </p:cNvPr>
            <p:cNvSpPr/>
            <p:nvPr/>
          </p:nvSpPr>
          <p:spPr>
            <a:xfrm>
              <a:off x="11300807" y="3614918"/>
              <a:ext cx="389713" cy="389713"/>
            </a:xfrm>
            <a:prstGeom prst="rect">
              <a:avLst/>
            </a:prstGeom>
            <a:blipFill>
              <a:blip r:embed="rId6" cstate="print"/>
              <a:stretch>
                <a:fillRect/>
              </a:stretch>
            </a:blipFill>
          </p:spPr>
          <p:txBody>
            <a:bodyPr wrap="square" lIns="0" tIns="0" rIns="0" bIns="0" rtlCol="0"/>
            <a:lstStyle/>
            <a:p>
              <a:endParaRPr/>
            </a:p>
          </p:txBody>
        </p:sp>
        <p:sp>
          <p:nvSpPr>
            <p:cNvPr id="287" name="object 100">
              <a:extLst>
                <a:ext uri="{FF2B5EF4-FFF2-40B4-BE49-F238E27FC236}">
                  <a16:creationId xmlns:a16="http://schemas.microsoft.com/office/drawing/2014/main" id="{420D4580-74EF-A64C-9720-F1767D5F7625}"/>
                </a:ext>
              </a:extLst>
            </p:cNvPr>
            <p:cNvSpPr/>
            <p:nvPr/>
          </p:nvSpPr>
          <p:spPr>
            <a:xfrm>
              <a:off x="11342691" y="3635858"/>
              <a:ext cx="305854" cy="305948"/>
            </a:xfrm>
            <a:prstGeom prst="rect">
              <a:avLst/>
            </a:prstGeom>
            <a:blipFill>
              <a:blip r:embed="rId7" cstate="print"/>
              <a:stretch>
                <a:fillRect/>
              </a:stretch>
            </a:blipFill>
          </p:spPr>
          <p:txBody>
            <a:bodyPr wrap="square" lIns="0" tIns="0" rIns="0" bIns="0" rtlCol="0"/>
            <a:lstStyle/>
            <a:p>
              <a:endParaRPr/>
            </a:p>
          </p:txBody>
        </p:sp>
        <p:sp>
          <p:nvSpPr>
            <p:cNvPr id="288" name="object 101">
              <a:extLst>
                <a:ext uri="{FF2B5EF4-FFF2-40B4-BE49-F238E27FC236}">
                  <a16:creationId xmlns:a16="http://schemas.microsoft.com/office/drawing/2014/main" id="{6D161277-16BE-B84A-BF33-76774CE10E78}"/>
                </a:ext>
              </a:extLst>
            </p:cNvPr>
            <p:cNvSpPr/>
            <p:nvPr/>
          </p:nvSpPr>
          <p:spPr>
            <a:xfrm>
              <a:off x="11651896" y="3614918"/>
              <a:ext cx="389713" cy="389713"/>
            </a:xfrm>
            <a:prstGeom prst="rect">
              <a:avLst/>
            </a:prstGeom>
            <a:blipFill>
              <a:blip r:embed="rId6" cstate="print"/>
              <a:stretch>
                <a:fillRect/>
              </a:stretch>
            </a:blipFill>
          </p:spPr>
          <p:txBody>
            <a:bodyPr wrap="square" lIns="0" tIns="0" rIns="0" bIns="0" rtlCol="0"/>
            <a:lstStyle/>
            <a:p>
              <a:endParaRPr/>
            </a:p>
          </p:txBody>
        </p:sp>
        <p:sp>
          <p:nvSpPr>
            <p:cNvPr id="289" name="object 102">
              <a:extLst>
                <a:ext uri="{FF2B5EF4-FFF2-40B4-BE49-F238E27FC236}">
                  <a16:creationId xmlns:a16="http://schemas.microsoft.com/office/drawing/2014/main" id="{E4B2D999-7D1C-C340-B1A0-AB84FE2A1079}"/>
                </a:ext>
              </a:extLst>
            </p:cNvPr>
            <p:cNvSpPr/>
            <p:nvPr/>
          </p:nvSpPr>
          <p:spPr>
            <a:xfrm>
              <a:off x="11693780" y="3635858"/>
              <a:ext cx="305959" cy="305948"/>
            </a:xfrm>
            <a:prstGeom prst="rect">
              <a:avLst/>
            </a:prstGeom>
            <a:blipFill>
              <a:blip r:embed="rId7" cstate="print"/>
              <a:stretch>
                <a:fillRect/>
              </a:stretch>
            </a:blipFill>
          </p:spPr>
          <p:txBody>
            <a:bodyPr wrap="square" lIns="0" tIns="0" rIns="0" bIns="0" rtlCol="0"/>
            <a:lstStyle/>
            <a:p>
              <a:endParaRPr/>
            </a:p>
          </p:txBody>
        </p:sp>
        <p:sp>
          <p:nvSpPr>
            <p:cNvPr id="290" name="object 103">
              <a:extLst>
                <a:ext uri="{FF2B5EF4-FFF2-40B4-BE49-F238E27FC236}">
                  <a16:creationId xmlns:a16="http://schemas.microsoft.com/office/drawing/2014/main" id="{F56D0D7D-80F1-BB44-844E-5E01BC8931FD}"/>
                </a:ext>
              </a:extLst>
            </p:cNvPr>
            <p:cNvSpPr/>
            <p:nvPr/>
          </p:nvSpPr>
          <p:spPr>
            <a:xfrm>
              <a:off x="12002985" y="3614918"/>
              <a:ext cx="389713" cy="389713"/>
            </a:xfrm>
            <a:prstGeom prst="rect">
              <a:avLst/>
            </a:prstGeom>
            <a:blipFill>
              <a:blip r:embed="rId6" cstate="print"/>
              <a:stretch>
                <a:fillRect/>
              </a:stretch>
            </a:blipFill>
          </p:spPr>
          <p:txBody>
            <a:bodyPr wrap="square" lIns="0" tIns="0" rIns="0" bIns="0" rtlCol="0"/>
            <a:lstStyle/>
            <a:p>
              <a:endParaRPr/>
            </a:p>
          </p:txBody>
        </p:sp>
        <p:sp>
          <p:nvSpPr>
            <p:cNvPr id="291" name="object 104">
              <a:extLst>
                <a:ext uri="{FF2B5EF4-FFF2-40B4-BE49-F238E27FC236}">
                  <a16:creationId xmlns:a16="http://schemas.microsoft.com/office/drawing/2014/main" id="{58160286-A1C8-2147-816B-60A058A57B96}"/>
                </a:ext>
              </a:extLst>
            </p:cNvPr>
            <p:cNvSpPr/>
            <p:nvPr/>
          </p:nvSpPr>
          <p:spPr>
            <a:xfrm>
              <a:off x="12044868" y="3635858"/>
              <a:ext cx="305959" cy="305948"/>
            </a:xfrm>
            <a:prstGeom prst="rect">
              <a:avLst/>
            </a:prstGeom>
            <a:blipFill>
              <a:blip r:embed="rId7" cstate="print"/>
              <a:stretch>
                <a:fillRect/>
              </a:stretch>
            </a:blipFill>
          </p:spPr>
          <p:txBody>
            <a:bodyPr wrap="square" lIns="0" tIns="0" rIns="0" bIns="0" rtlCol="0"/>
            <a:lstStyle/>
            <a:p>
              <a:endParaRPr/>
            </a:p>
          </p:txBody>
        </p:sp>
        <p:sp>
          <p:nvSpPr>
            <p:cNvPr id="292" name="object 105">
              <a:extLst>
                <a:ext uri="{FF2B5EF4-FFF2-40B4-BE49-F238E27FC236}">
                  <a16:creationId xmlns:a16="http://schemas.microsoft.com/office/drawing/2014/main" id="{41DC9E3C-40C0-664E-9F33-391914078340}"/>
                </a:ext>
              </a:extLst>
            </p:cNvPr>
            <p:cNvSpPr/>
            <p:nvPr/>
          </p:nvSpPr>
          <p:spPr>
            <a:xfrm>
              <a:off x="12354074" y="3614918"/>
              <a:ext cx="389713" cy="389713"/>
            </a:xfrm>
            <a:prstGeom prst="rect">
              <a:avLst/>
            </a:prstGeom>
            <a:blipFill>
              <a:blip r:embed="rId6" cstate="print"/>
              <a:stretch>
                <a:fillRect/>
              </a:stretch>
            </a:blipFill>
          </p:spPr>
          <p:txBody>
            <a:bodyPr wrap="square" lIns="0" tIns="0" rIns="0" bIns="0" rtlCol="0"/>
            <a:lstStyle/>
            <a:p>
              <a:endParaRPr/>
            </a:p>
          </p:txBody>
        </p:sp>
        <p:sp>
          <p:nvSpPr>
            <p:cNvPr id="293" name="object 106">
              <a:extLst>
                <a:ext uri="{FF2B5EF4-FFF2-40B4-BE49-F238E27FC236}">
                  <a16:creationId xmlns:a16="http://schemas.microsoft.com/office/drawing/2014/main" id="{DF5DCBF2-B115-E044-9A16-8D674A6F701C}"/>
                </a:ext>
              </a:extLst>
            </p:cNvPr>
            <p:cNvSpPr/>
            <p:nvPr/>
          </p:nvSpPr>
          <p:spPr>
            <a:xfrm>
              <a:off x="12395958" y="3635858"/>
              <a:ext cx="305959" cy="305948"/>
            </a:xfrm>
            <a:prstGeom prst="rect">
              <a:avLst/>
            </a:prstGeom>
            <a:blipFill>
              <a:blip r:embed="rId7" cstate="print"/>
              <a:stretch>
                <a:fillRect/>
              </a:stretch>
            </a:blipFill>
          </p:spPr>
          <p:txBody>
            <a:bodyPr wrap="square" lIns="0" tIns="0" rIns="0" bIns="0" rtlCol="0"/>
            <a:lstStyle/>
            <a:p>
              <a:endParaRPr/>
            </a:p>
          </p:txBody>
        </p:sp>
        <p:sp>
          <p:nvSpPr>
            <p:cNvPr id="294" name="object 107">
              <a:extLst>
                <a:ext uri="{FF2B5EF4-FFF2-40B4-BE49-F238E27FC236}">
                  <a16:creationId xmlns:a16="http://schemas.microsoft.com/office/drawing/2014/main" id="{E50B791F-1B78-4740-8D44-740EA966D3F4}"/>
                </a:ext>
              </a:extLst>
            </p:cNvPr>
            <p:cNvSpPr/>
            <p:nvPr/>
          </p:nvSpPr>
          <p:spPr>
            <a:xfrm>
              <a:off x="12705163" y="3614918"/>
              <a:ext cx="389713" cy="389713"/>
            </a:xfrm>
            <a:prstGeom prst="rect">
              <a:avLst/>
            </a:prstGeom>
            <a:blipFill>
              <a:blip r:embed="rId6" cstate="print"/>
              <a:stretch>
                <a:fillRect/>
              </a:stretch>
            </a:blipFill>
          </p:spPr>
          <p:txBody>
            <a:bodyPr wrap="square" lIns="0" tIns="0" rIns="0" bIns="0" rtlCol="0"/>
            <a:lstStyle/>
            <a:p>
              <a:endParaRPr/>
            </a:p>
          </p:txBody>
        </p:sp>
        <p:sp>
          <p:nvSpPr>
            <p:cNvPr id="295" name="object 108">
              <a:extLst>
                <a:ext uri="{FF2B5EF4-FFF2-40B4-BE49-F238E27FC236}">
                  <a16:creationId xmlns:a16="http://schemas.microsoft.com/office/drawing/2014/main" id="{E08E2F98-6806-4846-A7C8-826994858E73}"/>
                </a:ext>
              </a:extLst>
            </p:cNvPr>
            <p:cNvSpPr/>
            <p:nvPr/>
          </p:nvSpPr>
          <p:spPr>
            <a:xfrm>
              <a:off x="12747046" y="3635858"/>
              <a:ext cx="305959" cy="305948"/>
            </a:xfrm>
            <a:prstGeom prst="rect">
              <a:avLst/>
            </a:prstGeom>
            <a:blipFill>
              <a:blip r:embed="rId7" cstate="print"/>
              <a:stretch>
                <a:fillRect/>
              </a:stretch>
            </a:blipFill>
          </p:spPr>
          <p:txBody>
            <a:bodyPr wrap="square" lIns="0" tIns="0" rIns="0" bIns="0" rtlCol="0"/>
            <a:lstStyle/>
            <a:p>
              <a:endParaRPr/>
            </a:p>
          </p:txBody>
        </p:sp>
        <p:sp>
          <p:nvSpPr>
            <p:cNvPr id="296" name="object 109">
              <a:extLst>
                <a:ext uri="{FF2B5EF4-FFF2-40B4-BE49-F238E27FC236}">
                  <a16:creationId xmlns:a16="http://schemas.microsoft.com/office/drawing/2014/main" id="{D755A2D2-55E8-634B-AF87-34A274CDDBA2}"/>
                </a:ext>
              </a:extLst>
            </p:cNvPr>
            <p:cNvSpPr/>
            <p:nvPr/>
          </p:nvSpPr>
          <p:spPr>
            <a:xfrm>
              <a:off x="10598525" y="3966017"/>
              <a:ext cx="389713" cy="389713"/>
            </a:xfrm>
            <a:prstGeom prst="rect">
              <a:avLst/>
            </a:prstGeom>
            <a:blipFill>
              <a:blip r:embed="rId6" cstate="print"/>
              <a:stretch>
                <a:fillRect/>
              </a:stretch>
            </a:blipFill>
          </p:spPr>
          <p:txBody>
            <a:bodyPr wrap="square" lIns="0" tIns="0" rIns="0" bIns="0" rtlCol="0"/>
            <a:lstStyle/>
            <a:p>
              <a:endParaRPr/>
            </a:p>
          </p:txBody>
        </p:sp>
        <p:sp>
          <p:nvSpPr>
            <p:cNvPr id="297" name="object 110">
              <a:extLst>
                <a:ext uri="{FF2B5EF4-FFF2-40B4-BE49-F238E27FC236}">
                  <a16:creationId xmlns:a16="http://schemas.microsoft.com/office/drawing/2014/main" id="{16BBF142-660B-A544-A2C8-9C17664C2355}"/>
                </a:ext>
              </a:extLst>
            </p:cNvPr>
            <p:cNvSpPr/>
            <p:nvPr/>
          </p:nvSpPr>
          <p:spPr>
            <a:xfrm>
              <a:off x="10640409" y="3986957"/>
              <a:ext cx="305959" cy="305948"/>
            </a:xfrm>
            <a:prstGeom prst="rect">
              <a:avLst/>
            </a:prstGeom>
            <a:blipFill>
              <a:blip r:embed="rId7" cstate="print"/>
              <a:stretch>
                <a:fillRect/>
              </a:stretch>
            </a:blipFill>
          </p:spPr>
          <p:txBody>
            <a:bodyPr wrap="square" lIns="0" tIns="0" rIns="0" bIns="0" rtlCol="0"/>
            <a:lstStyle/>
            <a:p>
              <a:endParaRPr/>
            </a:p>
          </p:txBody>
        </p:sp>
        <p:sp>
          <p:nvSpPr>
            <p:cNvPr id="298" name="object 111">
              <a:extLst>
                <a:ext uri="{FF2B5EF4-FFF2-40B4-BE49-F238E27FC236}">
                  <a16:creationId xmlns:a16="http://schemas.microsoft.com/office/drawing/2014/main" id="{84459956-0428-4949-AAF3-962D8E016CF8}"/>
                </a:ext>
              </a:extLst>
            </p:cNvPr>
            <p:cNvSpPr/>
            <p:nvPr/>
          </p:nvSpPr>
          <p:spPr>
            <a:xfrm>
              <a:off x="10949614" y="3966017"/>
              <a:ext cx="389713" cy="389713"/>
            </a:xfrm>
            <a:prstGeom prst="rect">
              <a:avLst/>
            </a:prstGeom>
            <a:blipFill>
              <a:blip r:embed="rId6" cstate="print"/>
              <a:stretch>
                <a:fillRect/>
              </a:stretch>
            </a:blipFill>
          </p:spPr>
          <p:txBody>
            <a:bodyPr wrap="square" lIns="0" tIns="0" rIns="0" bIns="0" rtlCol="0"/>
            <a:lstStyle/>
            <a:p>
              <a:endParaRPr/>
            </a:p>
          </p:txBody>
        </p:sp>
        <p:sp>
          <p:nvSpPr>
            <p:cNvPr id="299" name="object 112">
              <a:extLst>
                <a:ext uri="{FF2B5EF4-FFF2-40B4-BE49-F238E27FC236}">
                  <a16:creationId xmlns:a16="http://schemas.microsoft.com/office/drawing/2014/main" id="{20F46814-BB13-A547-92D7-597952C13AAF}"/>
                </a:ext>
              </a:extLst>
            </p:cNvPr>
            <p:cNvSpPr/>
            <p:nvPr/>
          </p:nvSpPr>
          <p:spPr>
            <a:xfrm>
              <a:off x="10991498" y="3986957"/>
              <a:ext cx="305959" cy="305948"/>
            </a:xfrm>
            <a:prstGeom prst="rect">
              <a:avLst/>
            </a:prstGeom>
            <a:blipFill>
              <a:blip r:embed="rId7" cstate="print"/>
              <a:stretch>
                <a:fillRect/>
              </a:stretch>
            </a:blipFill>
          </p:spPr>
          <p:txBody>
            <a:bodyPr wrap="square" lIns="0" tIns="0" rIns="0" bIns="0" rtlCol="0"/>
            <a:lstStyle/>
            <a:p>
              <a:endParaRPr/>
            </a:p>
          </p:txBody>
        </p:sp>
        <p:sp>
          <p:nvSpPr>
            <p:cNvPr id="300" name="object 113">
              <a:extLst>
                <a:ext uri="{FF2B5EF4-FFF2-40B4-BE49-F238E27FC236}">
                  <a16:creationId xmlns:a16="http://schemas.microsoft.com/office/drawing/2014/main" id="{101BC3B5-E7E6-DE4B-B265-801C8394DE8F}"/>
                </a:ext>
              </a:extLst>
            </p:cNvPr>
            <p:cNvSpPr/>
            <p:nvPr/>
          </p:nvSpPr>
          <p:spPr>
            <a:xfrm>
              <a:off x="11300807" y="3966017"/>
              <a:ext cx="389713" cy="389713"/>
            </a:xfrm>
            <a:prstGeom prst="rect">
              <a:avLst/>
            </a:prstGeom>
            <a:blipFill>
              <a:blip r:embed="rId6" cstate="print"/>
              <a:stretch>
                <a:fillRect/>
              </a:stretch>
            </a:blipFill>
          </p:spPr>
          <p:txBody>
            <a:bodyPr wrap="square" lIns="0" tIns="0" rIns="0" bIns="0" rtlCol="0"/>
            <a:lstStyle/>
            <a:p>
              <a:endParaRPr/>
            </a:p>
          </p:txBody>
        </p:sp>
        <p:sp>
          <p:nvSpPr>
            <p:cNvPr id="301" name="object 114">
              <a:extLst>
                <a:ext uri="{FF2B5EF4-FFF2-40B4-BE49-F238E27FC236}">
                  <a16:creationId xmlns:a16="http://schemas.microsoft.com/office/drawing/2014/main" id="{84D95039-A865-B64A-91DD-C9047950D88B}"/>
                </a:ext>
              </a:extLst>
            </p:cNvPr>
            <p:cNvSpPr/>
            <p:nvPr/>
          </p:nvSpPr>
          <p:spPr>
            <a:xfrm>
              <a:off x="11342691" y="3986957"/>
              <a:ext cx="305854" cy="305948"/>
            </a:xfrm>
            <a:prstGeom prst="rect">
              <a:avLst/>
            </a:prstGeom>
            <a:blipFill>
              <a:blip r:embed="rId7" cstate="print"/>
              <a:stretch>
                <a:fillRect/>
              </a:stretch>
            </a:blipFill>
          </p:spPr>
          <p:txBody>
            <a:bodyPr wrap="square" lIns="0" tIns="0" rIns="0" bIns="0" rtlCol="0"/>
            <a:lstStyle/>
            <a:p>
              <a:endParaRPr/>
            </a:p>
          </p:txBody>
        </p:sp>
        <p:sp>
          <p:nvSpPr>
            <p:cNvPr id="302" name="object 115">
              <a:extLst>
                <a:ext uri="{FF2B5EF4-FFF2-40B4-BE49-F238E27FC236}">
                  <a16:creationId xmlns:a16="http://schemas.microsoft.com/office/drawing/2014/main" id="{73DD5549-4C16-454C-96C0-09C9863D85D0}"/>
                </a:ext>
              </a:extLst>
            </p:cNvPr>
            <p:cNvSpPr/>
            <p:nvPr/>
          </p:nvSpPr>
          <p:spPr>
            <a:xfrm>
              <a:off x="11651896" y="3966017"/>
              <a:ext cx="389713" cy="389713"/>
            </a:xfrm>
            <a:prstGeom prst="rect">
              <a:avLst/>
            </a:prstGeom>
            <a:blipFill>
              <a:blip r:embed="rId6" cstate="print"/>
              <a:stretch>
                <a:fillRect/>
              </a:stretch>
            </a:blipFill>
          </p:spPr>
          <p:txBody>
            <a:bodyPr wrap="square" lIns="0" tIns="0" rIns="0" bIns="0" rtlCol="0"/>
            <a:lstStyle/>
            <a:p>
              <a:endParaRPr/>
            </a:p>
          </p:txBody>
        </p:sp>
        <p:sp>
          <p:nvSpPr>
            <p:cNvPr id="303" name="object 116">
              <a:extLst>
                <a:ext uri="{FF2B5EF4-FFF2-40B4-BE49-F238E27FC236}">
                  <a16:creationId xmlns:a16="http://schemas.microsoft.com/office/drawing/2014/main" id="{2588BAD8-4F0D-C64B-8B59-DABB888359AB}"/>
                </a:ext>
              </a:extLst>
            </p:cNvPr>
            <p:cNvSpPr/>
            <p:nvPr/>
          </p:nvSpPr>
          <p:spPr>
            <a:xfrm>
              <a:off x="11693780" y="3986957"/>
              <a:ext cx="305959" cy="305948"/>
            </a:xfrm>
            <a:prstGeom prst="rect">
              <a:avLst/>
            </a:prstGeom>
            <a:blipFill>
              <a:blip r:embed="rId7" cstate="print"/>
              <a:stretch>
                <a:fillRect/>
              </a:stretch>
            </a:blipFill>
          </p:spPr>
          <p:txBody>
            <a:bodyPr wrap="square" lIns="0" tIns="0" rIns="0" bIns="0" rtlCol="0"/>
            <a:lstStyle/>
            <a:p>
              <a:endParaRPr/>
            </a:p>
          </p:txBody>
        </p:sp>
        <p:sp>
          <p:nvSpPr>
            <p:cNvPr id="304" name="object 117">
              <a:extLst>
                <a:ext uri="{FF2B5EF4-FFF2-40B4-BE49-F238E27FC236}">
                  <a16:creationId xmlns:a16="http://schemas.microsoft.com/office/drawing/2014/main" id="{CA9C5B1E-D815-C541-A080-5F48AD332B96}"/>
                </a:ext>
              </a:extLst>
            </p:cNvPr>
            <p:cNvSpPr/>
            <p:nvPr/>
          </p:nvSpPr>
          <p:spPr>
            <a:xfrm>
              <a:off x="12002985" y="3966017"/>
              <a:ext cx="389713" cy="389713"/>
            </a:xfrm>
            <a:prstGeom prst="rect">
              <a:avLst/>
            </a:prstGeom>
            <a:blipFill>
              <a:blip r:embed="rId6" cstate="print"/>
              <a:stretch>
                <a:fillRect/>
              </a:stretch>
            </a:blipFill>
          </p:spPr>
          <p:txBody>
            <a:bodyPr wrap="square" lIns="0" tIns="0" rIns="0" bIns="0" rtlCol="0"/>
            <a:lstStyle/>
            <a:p>
              <a:endParaRPr/>
            </a:p>
          </p:txBody>
        </p:sp>
        <p:sp>
          <p:nvSpPr>
            <p:cNvPr id="305" name="object 118">
              <a:extLst>
                <a:ext uri="{FF2B5EF4-FFF2-40B4-BE49-F238E27FC236}">
                  <a16:creationId xmlns:a16="http://schemas.microsoft.com/office/drawing/2014/main" id="{40AA9DCD-ACAA-D849-ADF5-E1A0B1F2CAA9}"/>
                </a:ext>
              </a:extLst>
            </p:cNvPr>
            <p:cNvSpPr/>
            <p:nvPr/>
          </p:nvSpPr>
          <p:spPr>
            <a:xfrm>
              <a:off x="12044868" y="3986957"/>
              <a:ext cx="305959" cy="305948"/>
            </a:xfrm>
            <a:prstGeom prst="rect">
              <a:avLst/>
            </a:prstGeom>
            <a:blipFill>
              <a:blip r:embed="rId7" cstate="print"/>
              <a:stretch>
                <a:fillRect/>
              </a:stretch>
            </a:blipFill>
          </p:spPr>
          <p:txBody>
            <a:bodyPr wrap="square" lIns="0" tIns="0" rIns="0" bIns="0" rtlCol="0"/>
            <a:lstStyle/>
            <a:p>
              <a:endParaRPr/>
            </a:p>
          </p:txBody>
        </p:sp>
        <p:sp>
          <p:nvSpPr>
            <p:cNvPr id="306" name="object 119">
              <a:extLst>
                <a:ext uri="{FF2B5EF4-FFF2-40B4-BE49-F238E27FC236}">
                  <a16:creationId xmlns:a16="http://schemas.microsoft.com/office/drawing/2014/main" id="{51A03C02-4841-8A44-A73B-E3FAA4431AFF}"/>
                </a:ext>
              </a:extLst>
            </p:cNvPr>
            <p:cNvSpPr/>
            <p:nvPr/>
          </p:nvSpPr>
          <p:spPr>
            <a:xfrm>
              <a:off x="12354074" y="3966017"/>
              <a:ext cx="389713" cy="389713"/>
            </a:xfrm>
            <a:prstGeom prst="rect">
              <a:avLst/>
            </a:prstGeom>
            <a:blipFill>
              <a:blip r:embed="rId6" cstate="print"/>
              <a:stretch>
                <a:fillRect/>
              </a:stretch>
            </a:blipFill>
          </p:spPr>
          <p:txBody>
            <a:bodyPr wrap="square" lIns="0" tIns="0" rIns="0" bIns="0" rtlCol="0"/>
            <a:lstStyle/>
            <a:p>
              <a:endParaRPr/>
            </a:p>
          </p:txBody>
        </p:sp>
        <p:sp>
          <p:nvSpPr>
            <p:cNvPr id="307" name="object 120">
              <a:extLst>
                <a:ext uri="{FF2B5EF4-FFF2-40B4-BE49-F238E27FC236}">
                  <a16:creationId xmlns:a16="http://schemas.microsoft.com/office/drawing/2014/main" id="{60E812AE-7D74-4E44-AE59-5661D31383A1}"/>
                </a:ext>
              </a:extLst>
            </p:cNvPr>
            <p:cNvSpPr/>
            <p:nvPr/>
          </p:nvSpPr>
          <p:spPr>
            <a:xfrm>
              <a:off x="12395958" y="3986957"/>
              <a:ext cx="305959" cy="305948"/>
            </a:xfrm>
            <a:prstGeom prst="rect">
              <a:avLst/>
            </a:prstGeom>
            <a:blipFill>
              <a:blip r:embed="rId7" cstate="print"/>
              <a:stretch>
                <a:fillRect/>
              </a:stretch>
            </a:blipFill>
          </p:spPr>
          <p:txBody>
            <a:bodyPr wrap="square" lIns="0" tIns="0" rIns="0" bIns="0" rtlCol="0"/>
            <a:lstStyle/>
            <a:p>
              <a:endParaRPr/>
            </a:p>
          </p:txBody>
        </p:sp>
        <p:sp>
          <p:nvSpPr>
            <p:cNvPr id="308" name="object 121">
              <a:extLst>
                <a:ext uri="{FF2B5EF4-FFF2-40B4-BE49-F238E27FC236}">
                  <a16:creationId xmlns:a16="http://schemas.microsoft.com/office/drawing/2014/main" id="{B57D2745-CDC5-A141-A056-0DE8B8A91381}"/>
                </a:ext>
              </a:extLst>
            </p:cNvPr>
            <p:cNvSpPr/>
            <p:nvPr/>
          </p:nvSpPr>
          <p:spPr>
            <a:xfrm>
              <a:off x="12705163" y="3966017"/>
              <a:ext cx="389713" cy="389713"/>
            </a:xfrm>
            <a:prstGeom prst="rect">
              <a:avLst/>
            </a:prstGeom>
            <a:blipFill>
              <a:blip r:embed="rId6" cstate="print"/>
              <a:stretch>
                <a:fillRect/>
              </a:stretch>
            </a:blipFill>
          </p:spPr>
          <p:txBody>
            <a:bodyPr wrap="square" lIns="0" tIns="0" rIns="0" bIns="0" rtlCol="0"/>
            <a:lstStyle/>
            <a:p>
              <a:endParaRPr/>
            </a:p>
          </p:txBody>
        </p:sp>
        <p:sp>
          <p:nvSpPr>
            <p:cNvPr id="309" name="object 122">
              <a:extLst>
                <a:ext uri="{FF2B5EF4-FFF2-40B4-BE49-F238E27FC236}">
                  <a16:creationId xmlns:a16="http://schemas.microsoft.com/office/drawing/2014/main" id="{D0A0C8A3-11CA-EB44-9AAC-DC85942EA675}"/>
                </a:ext>
              </a:extLst>
            </p:cNvPr>
            <p:cNvSpPr/>
            <p:nvPr/>
          </p:nvSpPr>
          <p:spPr>
            <a:xfrm>
              <a:off x="12747046" y="3986957"/>
              <a:ext cx="305959" cy="305948"/>
            </a:xfrm>
            <a:prstGeom prst="rect">
              <a:avLst/>
            </a:prstGeom>
            <a:blipFill>
              <a:blip r:embed="rId7" cstate="print"/>
              <a:stretch>
                <a:fillRect/>
              </a:stretch>
            </a:blipFill>
          </p:spPr>
          <p:txBody>
            <a:bodyPr wrap="square" lIns="0" tIns="0" rIns="0" bIns="0" rtlCol="0"/>
            <a:lstStyle/>
            <a:p>
              <a:endParaRPr/>
            </a:p>
          </p:txBody>
        </p:sp>
        <p:sp>
          <p:nvSpPr>
            <p:cNvPr id="310" name="object 123">
              <a:extLst>
                <a:ext uri="{FF2B5EF4-FFF2-40B4-BE49-F238E27FC236}">
                  <a16:creationId xmlns:a16="http://schemas.microsoft.com/office/drawing/2014/main" id="{BCC50466-E13C-4E4B-AF9C-8BA615B7D3E4}"/>
                </a:ext>
              </a:extLst>
            </p:cNvPr>
            <p:cNvSpPr/>
            <p:nvPr/>
          </p:nvSpPr>
          <p:spPr>
            <a:xfrm>
              <a:off x="10598525" y="4317116"/>
              <a:ext cx="389713" cy="389713"/>
            </a:xfrm>
            <a:prstGeom prst="rect">
              <a:avLst/>
            </a:prstGeom>
            <a:blipFill>
              <a:blip r:embed="rId6" cstate="print"/>
              <a:stretch>
                <a:fillRect/>
              </a:stretch>
            </a:blipFill>
          </p:spPr>
          <p:txBody>
            <a:bodyPr wrap="square" lIns="0" tIns="0" rIns="0" bIns="0" rtlCol="0"/>
            <a:lstStyle/>
            <a:p>
              <a:endParaRPr/>
            </a:p>
          </p:txBody>
        </p:sp>
        <p:sp>
          <p:nvSpPr>
            <p:cNvPr id="311" name="object 124">
              <a:extLst>
                <a:ext uri="{FF2B5EF4-FFF2-40B4-BE49-F238E27FC236}">
                  <a16:creationId xmlns:a16="http://schemas.microsoft.com/office/drawing/2014/main" id="{DC2B8D5F-34C6-B443-9C98-337D6B0CC33F}"/>
                </a:ext>
              </a:extLst>
            </p:cNvPr>
            <p:cNvSpPr/>
            <p:nvPr/>
          </p:nvSpPr>
          <p:spPr>
            <a:xfrm>
              <a:off x="10640409" y="4338066"/>
              <a:ext cx="305959" cy="305938"/>
            </a:xfrm>
            <a:prstGeom prst="rect">
              <a:avLst/>
            </a:prstGeom>
            <a:blipFill>
              <a:blip r:embed="rId7" cstate="print"/>
              <a:stretch>
                <a:fillRect/>
              </a:stretch>
            </a:blipFill>
          </p:spPr>
          <p:txBody>
            <a:bodyPr wrap="square" lIns="0" tIns="0" rIns="0" bIns="0" rtlCol="0"/>
            <a:lstStyle/>
            <a:p>
              <a:endParaRPr/>
            </a:p>
          </p:txBody>
        </p:sp>
        <p:sp>
          <p:nvSpPr>
            <p:cNvPr id="312" name="object 125">
              <a:extLst>
                <a:ext uri="{FF2B5EF4-FFF2-40B4-BE49-F238E27FC236}">
                  <a16:creationId xmlns:a16="http://schemas.microsoft.com/office/drawing/2014/main" id="{118420A8-D2FC-6644-85E7-CB304C5A198E}"/>
                </a:ext>
              </a:extLst>
            </p:cNvPr>
            <p:cNvSpPr/>
            <p:nvPr/>
          </p:nvSpPr>
          <p:spPr>
            <a:xfrm>
              <a:off x="10949614" y="4317116"/>
              <a:ext cx="389713" cy="389713"/>
            </a:xfrm>
            <a:prstGeom prst="rect">
              <a:avLst/>
            </a:prstGeom>
            <a:blipFill>
              <a:blip r:embed="rId6" cstate="print"/>
              <a:stretch>
                <a:fillRect/>
              </a:stretch>
            </a:blipFill>
          </p:spPr>
          <p:txBody>
            <a:bodyPr wrap="square" lIns="0" tIns="0" rIns="0" bIns="0" rtlCol="0"/>
            <a:lstStyle/>
            <a:p>
              <a:endParaRPr/>
            </a:p>
          </p:txBody>
        </p:sp>
        <p:sp>
          <p:nvSpPr>
            <p:cNvPr id="313" name="object 126">
              <a:extLst>
                <a:ext uri="{FF2B5EF4-FFF2-40B4-BE49-F238E27FC236}">
                  <a16:creationId xmlns:a16="http://schemas.microsoft.com/office/drawing/2014/main" id="{C346D75F-A348-DE4A-92B1-9576F6E690E4}"/>
                </a:ext>
              </a:extLst>
            </p:cNvPr>
            <p:cNvSpPr/>
            <p:nvPr/>
          </p:nvSpPr>
          <p:spPr>
            <a:xfrm>
              <a:off x="10991498" y="4338066"/>
              <a:ext cx="305959" cy="305938"/>
            </a:xfrm>
            <a:prstGeom prst="rect">
              <a:avLst/>
            </a:prstGeom>
            <a:blipFill>
              <a:blip r:embed="rId7" cstate="print"/>
              <a:stretch>
                <a:fillRect/>
              </a:stretch>
            </a:blipFill>
          </p:spPr>
          <p:txBody>
            <a:bodyPr wrap="square" lIns="0" tIns="0" rIns="0" bIns="0" rtlCol="0"/>
            <a:lstStyle/>
            <a:p>
              <a:endParaRPr/>
            </a:p>
          </p:txBody>
        </p:sp>
        <p:sp>
          <p:nvSpPr>
            <p:cNvPr id="314" name="object 127">
              <a:extLst>
                <a:ext uri="{FF2B5EF4-FFF2-40B4-BE49-F238E27FC236}">
                  <a16:creationId xmlns:a16="http://schemas.microsoft.com/office/drawing/2014/main" id="{77C29AA8-99A0-224C-8FED-C4AFD4A47F71}"/>
                </a:ext>
              </a:extLst>
            </p:cNvPr>
            <p:cNvSpPr/>
            <p:nvPr/>
          </p:nvSpPr>
          <p:spPr>
            <a:xfrm>
              <a:off x="11300807" y="4317116"/>
              <a:ext cx="389713" cy="389713"/>
            </a:xfrm>
            <a:prstGeom prst="rect">
              <a:avLst/>
            </a:prstGeom>
            <a:blipFill>
              <a:blip r:embed="rId6" cstate="print"/>
              <a:stretch>
                <a:fillRect/>
              </a:stretch>
            </a:blipFill>
          </p:spPr>
          <p:txBody>
            <a:bodyPr wrap="square" lIns="0" tIns="0" rIns="0" bIns="0" rtlCol="0"/>
            <a:lstStyle/>
            <a:p>
              <a:endParaRPr/>
            </a:p>
          </p:txBody>
        </p:sp>
        <p:sp>
          <p:nvSpPr>
            <p:cNvPr id="315" name="object 128">
              <a:extLst>
                <a:ext uri="{FF2B5EF4-FFF2-40B4-BE49-F238E27FC236}">
                  <a16:creationId xmlns:a16="http://schemas.microsoft.com/office/drawing/2014/main" id="{0B71A180-DA4C-CA4B-A5EE-CCE7FC4D6940}"/>
                </a:ext>
              </a:extLst>
            </p:cNvPr>
            <p:cNvSpPr/>
            <p:nvPr/>
          </p:nvSpPr>
          <p:spPr>
            <a:xfrm>
              <a:off x="11342691" y="4338066"/>
              <a:ext cx="305854" cy="305938"/>
            </a:xfrm>
            <a:prstGeom prst="rect">
              <a:avLst/>
            </a:prstGeom>
            <a:blipFill>
              <a:blip r:embed="rId7" cstate="print"/>
              <a:stretch>
                <a:fillRect/>
              </a:stretch>
            </a:blipFill>
          </p:spPr>
          <p:txBody>
            <a:bodyPr wrap="square" lIns="0" tIns="0" rIns="0" bIns="0" rtlCol="0"/>
            <a:lstStyle/>
            <a:p>
              <a:endParaRPr/>
            </a:p>
          </p:txBody>
        </p:sp>
        <p:sp>
          <p:nvSpPr>
            <p:cNvPr id="316" name="object 129">
              <a:extLst>
                <a:ext uri="{FF2B5EF4-FFF2-40B4-BE49-F238E27FC236}">
                  <a16:creationId xmlns:a16="http://schemas.microsoft.com/office/drawing/2014/main" id="{8B90811D-6F8F-674B-8B85-EE7D8EFDD821}"/>
                </a:ext>
              </a:extLst>
            </p:cNvPr>
            <p:cNvSpPr/>
            <p:nvPr/>
          </p:nvSpPr>
          <p:spPr>
            <a:xfrm>
              <a:off x="11651896" y="4317116"/>
              <a:ext cx="389713" cy="389713"/>
            </a:xfrm>
            <a:prstGeom prst="rect">
              <a:avLst/>
            </a:prstGeom>
            <a:blipFill>
              <a:blip r:embed="rId6" cstate="print"/>
              <a:stretch>
                <a:fillRect/>
              </a:stretch>
            </a:blipFill>
          </p:spPr>
          <p:txBody>
            <a:bodyPr wrap="square" lIns="0" tIns="0" rIns="0" bIns="0" rtlCol="0"/>
            <a:lstStyle/>
            <a:p>
              <a:endParaRPr/>
            </a:p>
          </p:txBody>
        </p:sp>
        <p:sp>
          <p:nvSpPr>
            <p:cNvPr id="317" name="object 130">
              <a:extLst>
                <a:ext uri="{FF2B5EF4-FFF2-40B4-BE49-F238E27FC236}">
                  <a16:creationId xmlns:a16="http://schemas.microsoft.com/office/drawing/2014/main" id="{B11F12F8-61BD-3440-BCE9-4CC764B1CE94}"/>
                </a:ext>
              </a:extLst>
            </p:cNvPr>
            <p:cNvSpPr/>
            <p:nvPr/>
          </p:nvSpPr>
          <p:spPr>
            <a:xfrm>
              <a:off x="11693780" y="4338066"/>
              <a:ext cx="305959" cy="305938"/>
            </a:xfrm>
            <a:prstGeom prst="rect">
              <a:avLst/>
            </a:prstGeom>
            <a:blipFill>
              <a:blip r:embed="rId7" cstate="print"/>
              <a:stretch>
                <a:fillRect/>
              </a:stretch>
            </a:blipFill>
          </p:spPr>
          <p:txBody>
            <a:bodyPr wrap="square" lIns="0" tIns="0" rIns="0" bIns="0" rtlCol="0"/>
            <a:lstStyle/>
            <a:p>
              <a:endParaRPr/>
            </a:p>
          </p:txBody>
        </p:sp>
        <p:sp>
          <p:nvSpPr>
            <p:cNvPr id="318" name="object 131">
              <a:extLst>
                <a:ext uri="{FF2B5EF4-FFF2-40B4-BE49-F238E27FC236}">
                  <a16:creationId xmlns:a16="http://schemas.microsoft.com/office/drawing/2014/main" id="{99483AD0-17A8-D44E-A64F-E24562D1C434}"/>
                </a:ext>
              </a:extLst>
            </p:cNvPr>
            <p:cNvSpPr/>
            <p:nvPr/>
          </p:nvSpPr>
          <p:spPr>
            <a:xfrm>
              <a:off x="12002985" y="4317116"/>
              <a:ext cx="389713" cy="389713"/>
            </a:xfrm>
            <a:prstGeom prst="rect">
              <a:avLst/>
            </a:prstGeom>
            <a:blipFill>
              <a:blip r:embed="rId6" cstate="print"/>
              <a:stretch>
                <a:fillRect/>
              </a:stretch>
            </a:blipFill>
          </p:spPr>
          <p:txBody>
            <a:bodyPr wrap="square" lIns="0" tIns="0" rIns="0" bIns="0" rtlCol="0"/>
            <a:lstStyle/>
            <a:p>
              <a:endParaRPr/>
            </a:p>
          </p:txBody>
        </p:sp>
        <p:sp>
          <p:nvSpPr>
            <p:cNvPr id="319" name="object 132">
              <a:extLst>
                <a:ext uri="{FF2B5EF4-FFF2-40B4-BE49-F238E27FC236}">
                  <a16:creationId xmlns:a16="http://schemas.microsoft.com/office/drawing/2014/main" id="{89DB0AB9-A9C7-1E46-B7F7-ED28429FE8AF}"/>
                </a:ext>
              </a:extLst>
            </p:cNvPr>
            <p:cNvSpPr/>
            <p:nvPr/>
          </p:nvSpPr>
          <p:spPr>
            <a:xfrm>
              <a:off x="12044868" y="4338066"/>
              <a:ext cx="305959" cy="305938"/>
            </a:xfrm>
            <a:prstGeom prst="rect">
              <a:avLst/>
            </a:prstGeom>
            <a:blipFill>
              <a:blip r:embed="rId7" cstate="print"/>
              <a:stretch>
                <a:fillRect/>
              </a:stretch>
            </a:blipFill>
          </p:spPr>
          <p:txBody>
            <a:bodyPr wrap="square" lIns="0" tIns="0" rIns="0" bIns="0" rtlCol="0"/>
            <a:lstStyle/>
            <a:p>
              <a:endParaRPr/>
            </a:p>
          </p:txBody>
        </p:sp>
        <p:sp>
          <p:nvSpPr>
            <p:cNvPr id="320" name="object 133">
              <a:extLst>
                <a:ext uri="{FF2B5EF4-FFF2-40B4-BE49-F238E27FC236}">
                  <a16:creationId xmlns:a16="http://schemas.microsoft.com/office/drawing/2014/main" id="{056DF0B2-407D-084D-B5E4-D3314724214A}"/>
                </a:ext>
              </a:extLst>
            </p:cNvPr>
            <p:cNvSpPr/>
            <p:nvPr/>
          </p:nvSpPr>
          <p:spPr>
            <a:xfrm>
              <a:off x="12354074" y="4317116"/>
              <a:ext cx="389713" cy="389713"/>
            </a:xfrm>
            <a:prstGeom prst="rect">
              <a:avLst/>
            </a:prstGeom>
            <a:blipFill>
              <a:blip r:embed="rId6" cstate="print"/>
              <a:stretch>
                <a:fillRect/>
              </a:stretch>
            </a:blipFill>
          </p:spPr>
          <p:txBody>
            <a:bodyPr wrap="square" lIns="0" tIns="0" rIns="0" bIns="0" rtlCol="0"/>
            <a:lstStyle/>
            <a:p>
              <a:endParaRPr/>
            </a:p>
          </p:txBody>
        </p:sp>
        <p:sp>
          <p:nvSpPr>
            <p:cNvPr id="321" name="object 134">
              <a:extLst>
                <a:ext uri="{FF2B5EF4-FFF2-40B4-BE49-F238E27FC236}">
                  <a16:creationId xmlns:a16="http://schemas.microsoft.com/office/drawing/2014/main" id="{086A0B8C-A105-4940-A542-E43D49B46924}"/>
                </a:ext>
              </a:extLst>
            </p:cNvPr>
            <p:cNvSpPr/>
            <p:nvPr/>
          </p:nvSpPr>
          <p:spPr>
            <a:xfrm>
              <a:off x="12395958" y="4338066"/>
              <a:ext cx="305959" cy="305938"/>
            </a:xfrm>
            <a:prstGeom prst="rect">
              <a:avLst/>
            </a:prstGeom>
            <a:blipFill>
              <a:blip r:embed="rId7" cstate="print"/>
              <a:stretch>
                <a:fillRect/>
              </a:stretch>
            </a:blipFill>
          </p:spPr>
          <p:txBody>
            <a:bodyPr wrap="square" lIns="0" tIns="0" rIns="0" bIns="0" rtlCol="0"/>
            <a:lstStyle/>
            <a:p>
              <a:endParaRPr/>
            </a:p>
          </p:txBody>
        </p:sp>
        <p:sp>
          <p:nvSpPr>
            <p:cNvPr id="322" name="object 135">
              <a:extLst>
                <a:ext uri="{FF2B5EF4-FFF2-40B4-BE49-F238E27FC236}">
                  <a16:creationId xmlns:a16="http://schemas.microsoft.com/office/drawing/2014/main" id="{3AFBA3B8-9EBD-294B-8D98-9C36397E3678}"/>
                </a:ext>
              </a:extLst>
            </p:cNvPr>
            <p:cNvSpPr/>
            <p:nvPr/>
          </p:nvSpPr>
          <p:spPr>
            <a:xfrm>
              <a:off x="12705163" y="4317116"/>
              <a:ext cx="389713" cy="389713"/>
            </a:xfrm>
            <a:prstGeom prst="rect">
              <a:avLst/>
            </a:prstGeom>
            <a:blipFill>
              <a:blip r:embed="rId6" cstate="print"/>
              <a:stretch>
                <a:fillRect/>
              </a:stretch>
            </a:blipFill>
          </p:spPr>
          <p:txBody>
            <a:bodyPr wrap="square" lIns="0" tIns="0" rIns="0" bIns="0" rtlCol="0"/>
            <a:lstStyle/>
            <a:p>
              <a:endParaRPr/>
            </a:p>
          </p:txBody>
        </p:sp>
        <p:sp>
          <p:nvSpPr>
            <p:cNvPr id="323" name="object 136">
              <a:extLst>
                <a:ext uri="{FF2B5EF4-FFF2-40B4-BE49-F238E27FC236}">
                  <a16:creationId xmlns:a16="http://schemas.microsoft.com/office/drawing/2014/main" id="{305652B7-57C7-304A-9DCA-24CF2D656712}"/>
                </a:ext>
              </a:extLst>
            </p:cNvPr>
            <p:cNvSpPr/>
            <p:nvPr/>
          </p:nvSpPr>
          <p:spPr>
            <a:xfrm>
              <a:off x="12747046" y="4338066"/>
              <a:ext cx="305959" cy="305938"/>
            </a:xfrm>
            <a:prstGeom prst="rect">
              <a:avLst/>
            </a:prstGeom>
            <a:blipFill>
              <a:blip r:embed="rId7" cstate="print"/>
              <a:stretch>
                <a:fillRect/>
              </a:stretch>
            </a:blipFill>
          </p:spPr>
          <p:txBody>
            <a:bodyPr wrap="square" lIns="0" tIns="0" rIns="0" bIns="0" rtlCol="0"/>
            <a:lstStyle/>
            <a:p>
              <a:endParaRPr/>
            </a:p>
          </p:txBody>
        </p:sp>
        <p:sp>
          <p:nvSpPr>
            <p:cNvPr id="324" name="object 137">
              <a:extLst>
                <a:ext uri="{FF2B5EF4-FFF2-40B4-BE49-F238E27FC236}">
                  <a16:creationId xmlns:a16="http://schemas.microsoft.com/office/drawing/2014/main" id="{D262AC46-7CB6-224D-BEDE-4FCB2020CB08}"/>
                </a:ext>
              </a:extLst>
            </p:cNvPr>
            <p:cNvSpPr/>
            <p:nvPr/>
          </p:nvSpPr>
          <p:spPr>
            <a:xfrm>
              <a:off x="10598525" y="4668226"/>
              <a:ext cx="389713" cy="389713"/>
            </a:xfrm>
            <a:prstGeom prst="rect">
              <a:avLst/>
            </a:prstGeom>
            <a:blipFill>
              <a:blip r:embed="rId6" cstate="print"/>
              <a:stretch>
                <a:fillRect/>
              </a:stretch>
            </a:blipFill>
          </p:spPr>
          <p:txBody>
            <a:bodyPr wrap="square" lIns="0" tIns="0" rIns="0" bIns="0" rtlCol="0"/>
            <a:lstStyle/>
            <a:p>
              <a:endParaRPr/>
            </a:p>
          </p:txBody>
        </p:sp>
        <p:sp>
          <p:nvSpPr>
            <p:cNvPr id="325" name="object 138">
              <a:extLst>
                <a:ext uri="{FF2B5EF4-FFF2-40B4-BE49-F238E27FC236}">
                  <a16:creationId xmlns:a16="http://schemas.microsoft.com/office/drawing/2014/main" id="{7F351890-6F57-C94C-9176-BD8F1399B379}"/>
                </a:ext>
              </a:extLst>
            </p:cNvPr>
            <p:cNvSpPr/>
            <p:nvPr/>
          </p:nvSpPr>
          <p:spPr>
            <a:xfrm>
              <a:off x="10640409" y="4689166"/>
              <a:ext cx="305959" cy="305948"/>
            </a:xfrm>
            <a:prstGeom prst="rect">
              <a:avLst/>
            </a:prstGeom>
            <a:blipFill>
              <a:blip r:embed="rId7" cstate="print"/>
              <a:stretch>
                <a:fillRect/>
              </a:stretch>
            </a:blipFill>
          </p:spPr>
          <p:txBody>
            <a:bodyPr wrap="square" lIns="0" tIns="0" rIns="0" bIns="0" rtlCol="0"/>
            <a:lstStyle/>
            <a:p>
              <a:endParaRPr/>
            </a:p>
          </p:txBody>
        </p:sp>
        <p:sp>
          <p:nvSpPr>
            <p:cNvPr id="326" name="object 139">
              <a:extLst>
                <a:ext uri="{FF2B5EF4-FFF2-40B4-BE49-F238E27FC236}">
                  <a16:creationId xmlns:a16="http://schemas.microsoft.com/office/drawing/2014/main" id="{12D4C22F-9070-E547-8A47-CD81CC13F3D2}"/>
                </a:ext>
              </a:extLst>
            </p:cNvPr>
            <p:cNvSpPr/>
            <p:nvPr/>
          </p:nvSpPr>
          <p:spPr>
            <a:xfrm>
              <a:off x="10949614" y="4668226"/>
              <a:ext cx="389713" cy="389713"/>
            </a:xfrm>
            <a:prstGeom prst="rect">
              <a:avLst/>
            </a:prstGeom>
            <a:blipFill>
              <a:blip r:embed="rId6" cstate="print"/>
              <a:stretch>
                <a:fillRect/>
              </a:stretch>
            </a:blipFill>
          </p:spPr>
          <p:txBody>
            <a:bodyPr wrap="square" lIns="0" tIns="0" rIns="0" bIns="0" rtlCol="0"/>
            <a:lstStyle/>
            <a:p>
              <a:endParaRPr/>
            </a:p>
          </p:txBody>
        </p:sp>
        <p:sp>
          <p:nvSpPr>
            <p:cNvPr id="327" name="object 140">
              <a:extLst>
                <a:ext uri="{FF2B5EF4-FFF2-40B4-BE49-F238E27FC236}">
                  <a16:creationId xmlns:a16="http://schemas.microsoft.com/office/drawing/2014/main" id="{13425EA8-3401-3641-9DAE-DDDA9333CF1C}"/>
                </a:ext>
              </a:extLst>
            </p:cNvPr>
            <p:cNvSpPr/>
            <p:nvPr/>
          </p:nvSpPr>
          <p:spPr>
            <a:xfrm>
              <a:off x="10991498" y="4689166"/>
              <a:ext cx="305959" cy="305948"/>
            </a:xfrm>
            <a:prstGeom prst="rect">
              <a:avLst/>
            </a:prstGeom>
            <a:blipFill>
              <a:blip r:embed="rId7" cstate="print"/>
              <a:stretch>
                <a:fillRect/>
              </a:stretch>
            </a:blipFill>
          </p:spPr>
          <p:txBody>
            <a:bodyPr wrap="square" lIns="0" tIns="0" rIns="0" bIns="0" rtlCol="0"/>
            <a:lstStyle/>
            <a:p>
              <a:endParaRPr/>
            </a:p>
          </p:txBody>
        </p:sp>
        <p:sp>
          <p:nvSpPr>
            <p:cNvPr id="328" name="object 141">
              <a:extLst>
                <a:ext uri="{FF2B5EF4-FFF2-40B4-BE49-F238E27FC236}">
                  <a16:creationId xmlns:a16="http://schemas.microsoft.com/office/drawing/2014/main" id="{91CD4DFC-B090-7940-BEAF-24C86BCC2F0E}"/>
                </a:ext>
              </a:extLst>
            </p:cNvPr>
            <p:cNvSpPr/>
            <p:nvPr/>
          </p:nvSpPr>
          <p:spPr>
            <a:xfrm>
              <a:off x="11300807" y="4668226"/>
              <a:ext cx="389713" cy="389713"/>
            </a:xfrm>
            <a:prstGeom prst="rect">
              <a:avLst/>
            </a:prstGeom>
            <a:blipFill>
              <a:blip r:embed="rId6" cstate="print"/>
              <a:stretch>
                <a:fillRect/>
              </a:stretch>
            </a:blipFill>
          </p:spPr>
          <p:txBody>
            <a:bodyPr wrap="square" lIns="0" tIns="0" rIns="0" bIns="0" rtlCol="0"/>
            <a:lstStyle/>
            <a:p>
              <a:endParaRPr/>
            </a:p>
          </p:txBody>
        </p:sp>
        <p:sp>
          <p:nvSpPr>
            <p:cNvPr id="329" name="object 142">
              <a:extLst>
                <a:ext uri="{FF2B5EF4-FFF2-40B4-BE49-F238E27FC236}">
                  <a16:creationId xmlns:a16="http://schemas.microsoft.com/office/drawing/2014/main" id="{4C0DF605-117E-1246-BD20-C9215D048C3A}"/>
                </a:ext>
              </a:extLst>
            </p:cNvPr>
            <p:cNvSpPr/>
            <p:nvPr/>
          </p:nvSpPr>
          <p:spPr>
            <a:xfrm>
              <a:off x="11342691" y="4689166"/>
              <a:ext cx="305854" cy="305948"/>
            </a:xfrm>
            <a:prstGeom prst="rect">
              <a:avLst/>
            </a:prstGeom>
            <a:blipFill>
              <a:blip r:embed="rId7" cstate="print"/>
              <a:stretch>
                <a:fillRect/>
              </a:stretch>
            </a:blipFill>
          </p:spPr>
          <p:txBody>
            <a:bodyPr wrap="square" lIns="0" tIns="0" rIns="0" bIns="0" rtlCol="0"/>
            <a:lstStyle/>
            <a:p>
              <a:endParaRPr/>
            </a:p>
          </p:txBody>
        </p:sp>
        <p:sp>
          <p:nvSpPr>
            <p:cNvPr id="330" name="object 143">
              <a:extLst>
                <a:ext uri="{FF2B5EF4-FFF2-40B4-BE49-F238E27FC236}">
                  <a16:creationId xmlns:a16="http://schemas.microsoft.com/office/drawing/2014/main" id="{A00C9A98-B350-7548-AE0A-974FF1269963}"/>
                </a:ext>
              </a:extLst>
            </p:cNvPr>
            <p:cNvSpPr/>
            <p:nvPr/>
          </p:nvSpPr>
          <p:spPr>
            <a:xfrm>
              <a:off x="11651896" y="4668226"/>
              <a:ext cx="389713" cy="389713"/>
            </a:xfrm>
            <a:prstGeom prst="rect">
              <a:avLst/>
            </a:prstGeom>
            <a:blipFill>
              <a:blip r:embed="rId6" cstate="print"/>
              <a:stretch>
                <a:fillRect/>
              </a:stretch>
            </a:blipFill>
          </p:spPr>
          <p:txBody>
            <a:bodyPr wrap="square" lIns="0" tIns="0" rIns="0" bIns="0" rtlCol="0"/>
            <a:lstStyle/>
            <a:p>
              <a:endParaRPr/>
            </a:p>
          </p:txBody>
        </p:sp>
        <p:sp>
          <p:nvSpPr>
            <p:cNvPr id="331" name="object 144">
              <a:extLst>
                <a:ext uri="{FF2B5EF4-FFF2-40B4-BE49-F238E27FC236}">
                  <a16:creationId xmlns:a16="http://schemas.microsoft.com/office/drawing/2014/main" id="{5B4011E8-EB49-F24D-AA1C-53095A1B6AE7}"/>
                </a:ext>
              </a:extLst>
            </p:cNvPr>
            <p:cNvSpPr/>
            <p:nvPr/>
          </p:nvSpPr>
          <p:spPr>
            <a:xfrm>
              <a:off x="11693780" y="4689166"/>
              <a:ext cx="305959" cy="305948"/>
            </a:xfrm>
            <a:prstGeom prst="rect">
              <a:avLst/>
            </a:prstGeom>
            <a:blipFill>
              <a:blip r:embed="rId7" cstate="print"/>
              <a:stretch>
                <a:fillRect/>
              </a:stretch>
            </a:blipFill>
          </p:spPr>
          <p:txBody>
            <a:bodyPr wrap="square" lIns="0" tIns="0" rIns="0" bIns="0" rtlCol="0"/>
            <a:lstStyle/>
            <a:p>
              <a:endParaRPr/>
            </a:p>
          </p:txBody>
        </p:sp>
        <p:sp>
          <p:nvSpPr>
            <p:cNvPr id="332" name="object 145">
              <a:extLst>
                <a:ext uri="{FF2B5EF4-FFF2-40B4-BE49-F238E27FC236}">
                  <a16:creationId xmlns:a16="http://schemas.microsoft.com/office/drawing/2014/main" id="{A922CD33-8D7D-0F44-B5EE-C4699528CD74}"/>
                </a:ext>
              </a:extLst>
            </p:cNvPr>
            <p:cNvSpPr/>
            <p:nvPr/>
          </p:nvSpPr>
          <p:spPr>
            <a:xfrm>
              <a:off x="12002985" y="4668226"/>
              <a:ext cx="389713" cy="389713"/>
            </a:xfrm>
            <a:prstGeom prst="rect">
              <a:avLst/>
            </a:prstGeom>
            <a:blipFill>
              <a:blip r:embed="rId6" cstate="print"/>
              <a:stretch>
                <a:fillRect/>
              </a:stretch>
            </a:blipFill>
          </p:spPr>
          <p:txBody>
            <a:bodyPr wrap="square" lIns="0" tIns="0" rIns="0" bIns="0" rtlCol="0"/>
            <a:lstStyle/>
            <a:p>
              <a:endParaRPr/>
            </a:p>
          </p:txBody>
        </p:sp>
        <p:sp>
          <p:nvSpPr>
            <p:cNvPr id="333" name="object 146">
              <a:extLst>
                <a:ext uri="{FF2B5EF4-FFF2-40B4-BE49-F238E27FC236}">
                  <a16:creationId xmlns:a16="http://schemas.microsoft.com/office/drawing/2014/main" id="{CA3FB971-42CD-7B4A-B7A1-4F646BA4038E}"/>
                </a:ext>
              </a:extLst>
            </p:cNvPr>
            <p:cNvSpPr/>
            <p:nvPr/>
          </p:nvSpPr>
          <p:spPr>
            <a:xfrm>
              <a:off x="12044868" y="4689166"/>
              <a:ext cx="305959" cy="305948"/>
            </a:xfrm>
            <a:prstGeom prst="rect">
              <a:avLst/>
            </a:prstGeom>
            <a:blipFill>
              <a:blip r:embed="rId7" cstate="print"/>
              <a:stretch>
                <a:fillRect/>
              </a:stretch>
            </a:blipFill>
          </p:spPr>
          <p:txBody>
            <a:bodyPr wrap="square" lIns="0" tIns="0" rIns="0" bIns="0" rtlCol="0"/>
            <a:lstStyle/>
            <a:p>
              <a:endParaRPr/>
            </a:p>
          </p:txBody>
        </p:sp>
        <p:sp>
          <p:nvSpPr>
            <p:cNvPr id="334" name="object 147">
              <a:extLst>
                <a:ext uri="{FF2B5EF4-FFF2-40B4-BE49-F238E27FC236}">
                  <a16:creationId xmlns:a16="http://schemas.microsoft.com/office/drawing/2014/main" id="{D48D3801-4057-8D40-A64E-61E417A7E5EF}"/>
                </a:ext>
              </a:extLst>
            </p:cNvPr>
            <p:cNvSpPr/>
            <p:nvPr/>
          </p:nvSpPr>
          <p:spPr>
            <a:xfrm>
              <a:off x="12354074" y="4668226"/>
              <a:ext cx="389713" cy="389713"/>
            </a:xfrm>
            <a:prstGeom prst="rect">
              <a:avLst/>
            </a:prstGeom>
            <a:blipFill>
              <a:blip r:embed="rId6" cstate="print"/>
              <a:stretch>
                <a:fillRect/>
              </a:stretch>
            </a:blipFill>
          </p:spPr>
          <p:txBody>
            <a:bodyPr wrap="square" lIns="0" tIns="0" rIns="0" bIns="0" rtlCol="0"/>
            <a:lstStyle/>
            <a:p>
              <a:endParaRPr/>
            </a:p>
          </p:txBody>
        </p:sp>
        <p:sp>
          <p:nvSpPr>
            <p:cNvPr id="335" name="object 148">
              <a:extLst>
                <a:ext uri="{FF2B5EF4-FFF2-40B4-BE49-F238E27FC236}">
                  <a16:creationId xmlns:a16="http://schemas.microsoft.com/office/drawing/2014/main" id="{DD38D7C2-B9D5-2348-93F2-783BAF9BA3CA}"/>
                </a:ext>
              </a:extLst>
            </p:cNvPr>
            <p:cNvSpPr/>
            <p:nvPr/>
          </p:nvSpPr>
          <p:spPr>
            <a:xfrm>
              <a:off x="12395958" y="4689166"/>
              <a:ext cx="305959" cy="305948"/>
            </a:xfrm>
            <a:prstGeom prst="rect">
              <a:avLst/>
            </a:prstGeom>
            <a:blipFill>
              <a:blip r:embed="rId7" cstate="print"/>
              <a:stretch>
                <a:fillRect/>
              </a:stretch>
            </a:blipFill>
          </p:spPr>
          <p:txBody>
            <a:bodyPr wrap="square" lIns="0" tIns="0" rIns="0" bIns="0" rtlCol="0"/>
            <a:lstStyle/>
            <a:p>
              <a:endParaRPr/>
            </a:p>
          </p:txBody>
        </p:sp>
        <p:sp>
          <p:nvSpPr>
            <p:cNvPr id="336" name="object 149">
              <a:extLst>
                <a:ext uri="{FF2B5EF4-FFF2-40B4-BE49-F238E27FC236}">
                  <a16:creationId xmlns:a16="http://schemas.microsoft.com/office/drawing/2014/main" id="{FC9F766A-0A53-304E-9CBB-A27CBD97272D}"/>
                </a:ext>
              </a:extLst>
            </p:cNvPr>
            <p:cNvSpPr/>
            <p:nvPr/>
          </p:nvSpPr>
          <p:spPr>
            <a:xfrm>
              <a:off x="12705163" y="4668226"/>
              <a:ext cx="389713" cy="389713"/>
            </a:xfrm>
            <a:prstGeom prst="rect">
              <a:avLst/>
            </a:prstGeom>
            <a:blipFill>
              <a:blip r:embed="rId6" cstate="print"/>
              <a:stretch>
                <a:fillRect/>
              </a:stretch>
            </a:blipFill>
          </p:spPr>
          <p:txBody>
            <a:bodyPr wrap="square" lIns="0" tIns="0" rIns="0" bIns="0" rtlCol="0"/>
            <a:lstStyle/>
            <a:p>
              <a:endParaRPr/>
            </a:p>
          </p:txBody>
        </p:sp>
        <p:sp>
          <p:nvSpPr>
            <p:cNvPr id="337" name="object 150">
              <a:extLst>
                <a:ext uri="{FF2B5EF4-FFF2-40B4-BE49-F238E27FC236}">
                  <a16:creationId xmlns:a16="http://schemas.microsoft.com/office/drawing/2014/main" id="{C9A42E1E-20F8-B347-B193-2F2A215D7A1D}"/>
                </a:ext>
              </a:extLst>
            </p:cNvPr>
            <p:cNvSpPr/>
            <p:nvPr/>
          </p:nvSpPr>
          <p:spPr>
            <a:xfrm>
              <a:off x="12747046" y="4689166"/>
              <a:ext cx="305959" cy="305948"/>
            </a:xfrm>
            <a:prstGeom prst="rect">
              <a:avLst/>
            </a:prstGeom>
            <a:blipFill>
              <a:blip r:embed="rId7" cstate="print"/>
              <a:stretch>
                <a:fillRect/>
              </a:stretch>
            </a:blipFill>
          </p:spPr>
          <p:txBody>
            <a:bodyPr wrap="square" lIns="0" tIns="0" rIns="0" bIns="0" rtlCol="0"/>
            <a:lstStyle/>
            <a:p>
              <a:endParaRPr/>
            </a:p>
          </p:txBody>
        </p:sp>
        <p:sp>
          <p:nvSpPr>
            <p:cNvPr id="338" name="object 151">
              <a:extLst>
                <a:ext uri="{FF2B5EF4-FFF2-40B4-BE49-F238E27FC236}">
                  <a16:creationId xmlns:a16="http://schemas.microsoft.com/office/drawing/2014/main" id="{9C99659F-BC8C-EF46-8175-AE1B72B1ED7A}"/>
                </a:ext>
              </a:extLst>
            </p:cNvPr>
            <p:cNvSpPr/>
            <p:nvPr/>
          </p:nvSpPr>
          <p:spPr>
            <a:xfrm>
              <a:off x="10598525" y="5019325"/>
              <a:ext cx="389713" cy="389713"/>
            </a:xfrm>
            <a:prstGeom prst="rect">
              <a:avLst/>
            </a:prstGeom>
            <a:blipFill>
              <a:blip r:embed="rId6" cstate="print"/>
              <a:stretch>
                <a:fillRect/>
              </a:stretch>
            </a:blipFill>
          </p:spPr>
          <p:txBody>
            <a:bodyPr wrap="square" lIns="0" tIns="0" rIns="0" bIns="0" rtlCol="0"/>
            <a:lstStyle/>
            <a:p>
              <a:endParaRPr/>
            </a:p>
          </p:txBody>
        </p:sp>
        <p:sp>
          <p:nvSpPr>
            <p:cNvPr id="339" name="object 152">
              <a:extLst>
                <a:ext uri="{FF2B5EF4-FFF2-40B4-BE49-F238E27FC236}">
                  <a16:creationId xmlns:a16="http://schemas.microsoft.com/office/drawing/2014/main" id="{C98FE6DF-6DE9-D54D-A8AE-A6275C2C3268}"/>
                </a:ext>
              </a:extLst>
            </p:cNvPr>
            <p:cNvSpPr/>
            <p:nvPr/>
          </p:nvSpPr>
          <p:spPr>
            <a:xfrm>
              <a:off x="10640409" y="5040265"/>
              <a:ext cx="305959" cy="305948"/>
            </a:xfrm>
            <a:prstGeom prst="rect">
              <a:avLst/>
            </a:prstGeom>
            <a:blipFill>
              <a:blip r:embed="rId7" cstate="print"/>
              <a:stretch>
                <a:fillRect/>
              </a:stretch>
            </a:blipFill>
          </p:spPr>
          <p:txBody>
            <a:bodyPr wrap="square" lIns="0" tIns="0" rIns="0" bIns="0" rtlCol="0"/>
            <a:lstStyle/>
            <a:p>
              <a:endParaRPr/>
            </a:p>
          </p:txBody>
        </p:sp>
        <p:sp>
          <p:nvSpPr>
            <p:cNvPr id="340" name="object 153">
              <a:extLst>
                <a:ext uri="{FF2B5EF4-FFF2-40B4-BE49-F238E27FC236}">
                  <a16:creationId xmlns:a16="http://schemas.microsoft.com/office/drawing/2014/main" id="{E462C162-2E78-3349-8360-15BD71E9DD10}"/>
                </a:ext>
              </a:extLst>
            </p:cNvPr>
            <p:cNvSpPr/>
            <p:nvPr/>
          </p:nvSpPr>
          <p:spPr>
            <a:xfrm>
              <a:off x="10949614" y="5019325"/>
              <a:ext cx="389713" cy="389713"/>
            </a:xfrm>
            <a:prstGeom prst="rect">
              <a:avLst/>
            </a:prstGeom>
            <a:blipFill>
              <a:blip r:embed="rId6" cstate="print"/>
              <a:stretch>
                <a:fillRect/>
              </a:stretch>
            </a:blipFill>
          </p:spPr>
          <p:txBody>
            <a:bodyPr wrap="square" lIns="0" tIns="0" rIns="0" bIns="0" rtlCol="0"/>
            <a:lstStyle/>
            <a:p>
              <a:endParaRPr/>
            </a:p>
          </p:txBody>
        </p:sp>
        <p:sp>
          <p:nvSpPr>
            <p:cNvPr id="341" name="object 154">
              <a:extLst>
                <a:ext uri="{FF2B5EF4-FFF2-40B4-BE49-F238E27FC236}">
                  <a16:creationId xmlns:a16="http://schemas.microsoft.com/office/drawing/2014/main" id="{5742C054-EBE6-9A43-A09A-08584502B294}"/>
                </a:ext>
              </a:extLst>
            </p:cNvPr>
            <p:cNvSpPr/>
            <p:nvPr/>
          </p:nvSpPr>
          <p:spPr>
            <a:xfrm>
              <a:off x="10991498" y="5040265"/>
              <a:ext cx="305959" cy="305948"/>
            </a:xfrm>
            <a:prstGeom prst="rect">
              <a:avLst/>
            </a:prstGeom>
            <a:blipFill>
              <a:blip r:embed="rId7" cstate="print"/>
              <a:stretch>
                <a:fillRect/>
              </a:stretch>
            </a:blipFill>
          </p:spPr>
          <p:txBody>
            <a:bodyPr wrap="square" lIns="0" tIns="0" rIns="0" bIns="0" rtlCol="0"/>
            <a:lstStyle/>
            <a:p>
              <a:endParaRPr/>
            </a:p>
          </p:txBody>
        </p:sp>
        <p:sp>
          <p:nvSpPr>
            <p:cNvPr id="342" name="object 155">
              <a:extLst>
                <a:ext uri="{FF2B5EF4-FFF2-40B4-BE49-F238E27FC236}">
                  <a16:creationId xmlns:a16="http://schemas.microsoft.com/office/drawing/2014/main" id="{4CB70880-F3EA-4049-8686-6ECCAE1BF116}"/>
                </a:ext>
              </a:extLst>
            </p:cNvPr>
            <p:cNvSpPr/>
            <p:nvPr/>
          </p:nvSpPr>
          <p:spPr>
            <a:xfrm>
              <a:off x="11300807" y="5019325"/>
              <a:ext cx="389713" cy="389713"/>
            </a:xfrm>
            <a:prstGeom prst="rect">
              <a:avLst/>
            </a:prstGeom>
            <a:blipFill>
              <a:blip r:embed="rId6" cstate="print"/>
              <a:stretch>
                <a:fillRect/>
              </a:stretch>
            </a:blipFill>
          </p:spPr>
          <p:txBody>
            <a:bodyPr wrap="square" lIns="0" tIns="0" rIns="0" bIns="0" rtlCol="0"/>
            <a:lstStyle/>
            <a:p>
              <a:endParaRPr/>
            </a:p>
          </p:txBody>
        </p:sp>
        <p:sp>
          <p:nvSpPr>
            <p:cNvPr id="343" name="object 156">
              <a:extLst>
                <a:ext uri="{FF2B5EF4-FFF2-40B4-BE49-F238E27FC236}">
                  <a16:creationId xmlns:a16="http://schemas.microsoft.com/office/drawing/2014/main" id="{EF88ACED-53F2-684D-A164-6942C4EC9F75}"/>
                </a:ext>
              </a:extLst>
            </p:cNvPr>
            <p:cNvSpPr/>
            <p:nvPr/>
          </p:nvSpPr>
          <p:spPr>
            <a:xfrm>
              <a:off x="11342691" y="5040265"/>
              <a:ext cx="305854" cy="305948"/>
            </a:xfrm>
            <a:prstGeom prst="rect">
              <a:avLst/>
            </a:prstGeom>
            <a:blipFill>
              <a:blip r:embed="rId7" cstate="print"/>
              <a:stretch>
                <a:fillRect/>
              </a:stretch>
            </a:blipFill>
          </p:spPr>
          <p:txBody>
            <a:bodyPr wrap="square" lIns="0" tIns="0" rIns="0" bIns="0" rtlCol="0"/>
            <a:lstStyle/>
            <a:p>
              <a:endParaRPr/>
            </a:p>
          </p:txBody>
        </p:sp>
        <p:sp>
          <p:nvSpPr>
            <p:cNvPr id="344" name="object 157">
              <a:extLst>
                <a:ext uri="{FF2B5EF4-FFF2-40B4-BE49-F238E27FC236}">
                  <a16:creationId xmlns:a16="http://schemas.microsoft.com/office/drawing/2014/main" id="{F75F4324-7FD6-C141-9132-046E3BDE91F7}"/>
                </a:ext>
              </a:extLst>
            </p:cNvPr>
            <p:cNvSpPr/>
            <p:nvPr/>
          </p:nvSpPr>
          <p:spPr>
            <a:xfrm>
              <a:off x="11651896" y="5019325"/>
              <a:ext cx="389713" cy="389713"/>
            </a:xfrm>
            <a:prstGeom prst="rect">
              <a:avLst/>
            </a:prstGeom>
            <a:blipFill>
              <a:blip r:embed="rId6" cstate="print"/>
              <a:stretch>
                <a:fillRect/>
              </a:stretch>
            </a:blipFill>
          </p:spPr>
          <p:txBody>
            <a:bodyPr wrap="square" lIns="0" tIns="0" rIns="0" bIns="0" rtlCol="0"/>
            <a:lstStyle/>
            <a:p>
              <a:endParaRPr/>
            </a:p>
          </p:txBody>
        </p:sp>
        <p:sp>
          <p:nvSpPr>
            <p:cNvPr id="345" name="object 158">
              <a:extLst>
                <a:ext uri="{FF2B5EF4-FFF2-40B4-BE49-F238E27FC236}">
                  <a16:creationId xmlns:a16="http://schemas.microsoft.com/office/drawing/2014/main" id="{221F01FF-0E75-D64C-95FB-043C99F94C2E}"/>
                </a:ext>
              </a:extLst>
            </p:cNvPr>
            <p:cNvSpPr/>
            <p:nvPr/>
          </p:nvSpPr>
          <p:spPr>
            <a:xfrm>
              <a:off x="11693780" y="5040265"/>
              <a:ext cx="305959" cy="305948"/>
            </a:xfrm>
            <a:prstGeom prst="rect">
              <a:avLst/>
            </a:prstGeom>
            <a:blipFill>
              <a:blip r:embed="rId7" cstate="print"/>
              <a:stretch>
                <a:fillRect/>
              </a:stretch>
            </a:blipFill>
          </p:spPr>
          <p:txBody>
            <a:bodyPr wrap="square" lIns="0" tIns="0" rIns="0" bIns="0" rtlCol="0"/>
            <a:lstStyle/>
            <a:p>
              <a:endParaRPr/>
            </a:p>
          </p:txBody>
        </p:sp>
        <p:sp>
          <p:nvSpPr>
            <p:cNvPr id="346" name="object 159">
              <a:extLst>
                <a:ext uri="{FF2B5EF4-FFF2-40B4-BE49-F238E27FC236}">
                  <a16:creationId xmlns:a16="http://schemas.microsoft.com/office/drawing/2014/main" id="{1F73E3C9-9A25-3D47-99BC-668815108379}"/>
                </a:ext>
              </a:extLst>
            </p:cNvPr>
            <p:cNvSpPr/>
            <p:nvPr/>
          </p:nvSpPr>
          <p:spPr>
            <a:xfrm>
              <a:off x="12002985" y="5019325"/>
              <a:ext cx="389713" cy="389713"/>
            </a:xfrm>
            <a:prstGeom prst="rect">
              <a:avLst/>
            </a:prstGeom>
            <a:blipFill>
              <a:blip r:embed="rId6" cstate="print"/>
              <a:stretch>
                <a:fillRect/>
              </a:stretch>
            </a:blipFill>
          </p:spPr>
          <p:txBody>
            <a:bodyPr wrap="square" lIns="0" tIns="0" rIns="0" bIns="0" rtlCol="0"/>
            <a:lstStyle/>
            <a:p>
              <a:endParaRPr/>
            </a:p>
          </p:txBody>
        </p:sp>
        <p:sp>
          <p:nvSpPr>
            <p:cNvPr id="347" name="object 160">
              <a:extLst>
                <a:ext uri="{FF2B5EF4-FFF2-40B4-BE49-F238E27FC236}">
                  <a16:creationId xmlns:a16="http://schemas.microsoft.com/office/drawing/2014/main" id="{8528F4FA-A5E6-1240-946F-25A184CB85C0}"/>
                </a:ext>
              </a:extLst>
            </p:cNvPr>
            <p:cNvSpPr/>
            <p:nvPr/>
          </p:nvSpPr>
          <p:spPr>
            <a:xfrm>
              <a:off x="12044868" y="5040265"/>
              <a:ext cx="305959" cy="305948"/>
            </a:xfrm>
            <a:prstGeom prst="rect">
              <a:avLst/>
            </a:prstGeom>
            <a:blipFill>
              <a:blip r:embed="rId7" cstate="print"/>
              <a:stretch>
                <a:fillRect/>
              </a:stretch>
            </a:blipFill>
          </p:spPr>
          <p:txBody>
            <a:bodyPr wrap="square" lIns="0" tIns="0" rIns="0" bIns="0" rtlCol="0"/>
            <a:lstStyle/>
            <a:p>
              <a:endParaRPr/>
            </a:p>
          </p:txBody>
        </p:sp>
        <p:sp>
          <p:nvSpPr>
            <p:cNvPr id="348" name="object 161">
              <a:extLst>
                <a:ext uri="{FF2B5EF4-FFF2-40B4-BE49-F238E27FC236}">
                  <a16:creationId xmlns:a16="http://schemas.microsoft.com/office/drawing/2014/main" id="{BF20E777-2A49-4242-B53C-4915DC772AFD}"/>
                </a:ext>
              </a:extLst>
            </p:cNvPr>
            <p:cNvSpPr/>
            <p:nvPr/>
          </p:nvSpPr>
          <p:spPr>
            <a:xfrm>
              <a:off x="12354074" y="5019325"/>
              <a:ext cx="389713" cy="389713"/>
            </a:xfrm>
            <a:prstGeom prst="rect">
              <a:avLst/>
            </a:prstGeom>
            <a:blipFill>
              <a:blip r:embed="rId6" cstate="print"/>
              <a:stretch>
                <a:fillRect/>
              </a:stretch>
            </a:blipFill>
          </p:spPr>
          <p:txBody>
            <a:bodyPr wrap="square" lIns="0" tIns="0" rIns="0" bIns="0" rtlCol="0"/>
            <a:lstStyle/>
            <a:p>
              <a:endParaRPr/>
            </a:p>
          </p:txBody>
        </p:sp>
        <p:sp>
          <p:nvSpPr>
            <p:cNvPr id="349" name="object 162">
              <a:extLst>
                <a:ext uri="{FF2B5EF4-FFF2-40B4-BE49-F238E27FC236}">
                  <a16:creationId xmlns:a16="http://schemas.microsoft.com/office/drawing/2014/main" id="{9E07E967-1349-B84B-9C4A-3ACD4BECD52F}"/>
                </a:ext>
              </a:extLst>
            </p:cNvPr>
            <p:cNvSpPr/>
            <p:nvPr/>
          </p:nvSpPr>
          <p:spPr>
            <a:xfrm>
              <a:off x="12395958" y="5040265"/>
              <a:ext cx="305959" cy="305948"/>
            </a:xfrm>
            <a:prstGeom prst="rect">
              <a:avLst/>
            </a:prstGeom>
            <a:blipFill>
              <a:blip r:embed="rId7" cstate="print"/>
              <a:stretch>
                <a:fillRect/>
              </a:stretch>
            </a:blipFill>
          </p:spPr>
          <p:txBody>
            <a:bodyPr wrap="square" lIns="0" tIns="0" rIns="0" bIns="0" rtlCol="0"/>
            <a:lstStyle/>
            <a:p>
              <a:endParaRPr/>
            </a:p>
          </p:txBody>
        </p:sp>
        <p:sp>
          <p:nvSpPr>
            <p:cNvPr id="350" name="object 163">
              <a:extLst>
                <a:ext uri="{FF2B5EF4-FFF2-40B4-BE49-F238E27FC236}">
                  <a16:creationId xmlns:a16="http://schemas.microsoft.com/office/drawing/2014/main" id="{399FE0C8-B365-E044-9941-D6E55001D6BC}"/>
                </a:ext>
              </a:extLst>
            </p:cNvPr>
            <p:cNvSpPr/>
            <p:nvPr/>
          </p:nvSpPr>
          <p:spPr>
            <a:xfrm>
              <a:off x="12705163" y="5019325"/>
              <a:ext cx="389713" cy="389713"/>
            </a:xfrm>
            <a:prstGeom prst="rect">
              <a:avLst/>
            </a:prstGeom>
            <a:blipFill>
              <a:blip r:embed="rId6" cstate="print"/>
              <a:stretch>
                <a:fillRect/>
              </a:stretch>
            </a:blipFill>
          </p:spPr>
          <p:txBody>
            <a:bodyPr wrap="square" lIns="0" tIns="0" rIns="0" bIns="0" rtlCol="0"/>
            <a:lstStyle/>
            <a:p>
              <a:endParaRPr/>
            </a:p>
          </p:txBody>
        </p:sp>
        <p:sp>
          <p:nvSpPr>
            <p:cNvPr id="351" name="object 164">
              <a:extLst>
                <a:ext uri="{FF2B5EF4-FFF2-40B4-BE49-F238E27FC236}">
                  <a16:creationId xmlns:a16="http://schemas.microsoft.com/office/drawing/2014/main" id="{8D66472F-53F3-6246-AFC5-E70515BF7E25}"/>
                </a:ext>
              </a:extLst>
            </p:cNvPr>
            <p:cNvSpPr/>
            <p:nvPr/>
          </p:nvSpPr>
          <p:spPr>
            <a:xfrm>
              <a:off x="12747046" y="5040265"/>
              <a:ext cx="305959" cy="305948"/>
            </a:xfrm>
            <a:prstGeom prst="rect">
              <a:avLst/>
            </a:prstGeom>
            <a:blipFill>
              <a:blip r:embed="rId7" cstate="print"/>
              <a:stretch>
                <a:fillRect/>
              </a:stretch>
            </a:blipFill>
          </p:spPr>
          <p:txBody>
            <a:bodyPr wrap="square" lIns="0" tIns="0" rIns="0" bIns="0" rtlCol="0"/>
            <a:lstStyle/>
            <a:p>
              <a:endParaRPr/>
            </a:p>
          </p:txBody>
        </p:sp>
        <p:sp>
          <p:nvSpPr>
            <p:cNvPr id="352" name="object 165">
              <a:extLst>
                <a:ext uri="{FF2B5EF4-FFF2-40B4-BE49-F238E27FC236}">
                  <a16:creationId xmlns:a16="http://schemas.microsoft.com/office/drawing/2014/main" id="{17215B45-CBEC-FD46-AD22-B11F5250FE83}"/>
                </a:ext>
              </a:extLst>
            </p:cNvPr>
            <p:cNvSpPr/>
            <p:nvPr/>
          </p:nvSpPr>
          <p:spPr>
            <a:xfrm>
              <a:off x="6638541" y="2957763"/>
              <a:ext cx="5469255" cy="318770"/>
            </a:xfrm>
            <a:custGeom>
              <a:avLst/>
              <a:gdLst/>
              <a:ahLst/>
              <a:cxnLst/>
              <a:rect l="l" t="t" r="r" b="b"/>
              <a:pathLst>
                <a:path w="5469255" h="318770">
                  <a:moveTo>
                    <a:pt x="0" y="0"/>
                  </a:moveTo>
                  <a:lnTo>
                    <a:pt x="5468838" y="0"/>
                  </a:lnTo>
                  <a:lnTo>
                    <a:pt x="5468838" y="318252"/>
                  </a:lnTo>
                  <a:lnTo>
                    <a:pt x="0" y="318252"/>
                  </a:lnTo>
                  <a:lnTo>
                    <a:pt x="0" y="0"/>
                  </a:lnTo>
                  <a:close/>
                </a:path>
              </a:pathLst>
            </a:custGeom>
            <a:solidFill>
              <a:srgbClr val="FFFFFF"/>
            </a:solidFill>
          </p:spPr>
          <p:txBody>
            <a:bodyPr wrap="square" lIns="0" tIns="0" rIns="0" bIns="0" rtlCol="0"/>
            <a:lstStyle/>
            <a:p>
              <a:endParaRPr/>
            </a:p>
          </p:txBody>
        </p:sp>
      </p:grpSp>
      <p:pic>
        <p:nvPicPr>
          <p:cNvPr id="353" name="图片 352">
            <a:extLst>
              <a:ext uri="{FF2B5EF4-FFF2-40B4-BE49-F238E27FC236}">
                <a16:creationId xmlns:a16="http://schemas.microsoft.com/office/drawing/2014/main" id="{0F1C9865-6D54-644D-993C-6102398AD22D}"/>
              </a:ext>
            </a:extLst>
          </p:cNvPr>
          <p:cNvPicPr>
            <a:picLocks noChangeAspect="1"/>
          </p:cNvPicPr>
          <p:nvPr/>
        </p:nvPicPr>
        <p:blipFill>
          <a:blip r:embed="rId8"/>
          <a:stretch>
            <a:fillRect/>
          </a:stretch>
        </p:blipFill>
        <p:spPr>
          <a:xfrm>
            <a:off x="18366414" y="73600"/>
            <a:ext cx="1390266" cy="1387949"/>
          </a:xfrm>
          <a:prstGeom prst="rect">
            <a:avLst/>
          </a:prstGeom>
        </p:spPr>
      </p:pic>
      <p:sp>
        <p:nvSpPr>
          <p:cNvPr id="354" name="object 20">
            <a:extLst>
              <a:ext uri="{FF2B5EF4-FFF2-40B4-BE49-F238E27FC236}">
                <a16:creationId xmlns:a16="http://schemas.microsoft.com/office/drawing/2014/main" id="{92AE0350-BD2B-7641-8EBF-2E31281F1ACE}"/>
              </a:ext>
            </a:extLst>
          </p:cNvPr>
          <p:cNvSpPr txBox="1"/>
          <p:nvPr/>
        </p:nvSpPr>
        <p:spPr>
          <a:xfrm>
            <a:off x="14684662" y="10815939"/>
            <a:ext cx="5867400" cy="302903"/>
          </a:xfrm>
          <a:prstGeom prst="rect">
            <a:avLst/>
          </a:prstGeom>
        </p:spPr>
        <p:txBody>
          <a:bodyPr vert="horz" wrap="square" lIns="0" tIns="0" rIns="0" bIns="0" rtlCol="0">
            <a:spAutoFit/>
          </a:bodyPr>
          <a:lstStyle/>
          <a:p>
            <a:pPr marL="12700">
              <a:lnSpc>
                <a:spcPts val="2275"/>
              </a:lnSpc>
            </a:pPr>
            <a:r>
              <a:rPr lang="en-US" altLang="zh-CN" sz="2800" spc="-10" dirty="0">
                <a:solidFill>
                  <a:srgbClr val="A9A9A9"/>
                </a:solidFill>
                <a:latin typeface="Arial"/>
                <a:cs typeface="Arial"/>
              </a:rPr>
              <a:t>F</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D</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A</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V</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E</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R</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S</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T</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Y</a:t>
            </a:r>
            <a:r>
              <a:rPr lang="zh-CN" altLang="en-US" sz="2800" spc="-10" dirty="0">
                <a:solidFill>
                  <a:srgbClr val="A9A9A9"/>
                </a:solidFill>
                <a:latin typeface="Arial"/>
                <a:cs typeface="Arial"/>
              </a:rPr>
              <a:t> </a:t>
            </a:r>
            <a:endParaRPr sz="2800" dirty="0">
              <a:latin typeface="Arial"/>
              <a:cs typeface="Arial"/>
            </a:endParaRPr>
          </a:p>
        </p:txBody>
      </p:sp>
    </p:spTree>
    <p:extLst>
      <p:ext uri="{BB962C8B-B14F-4D97-AF65-F5344CB8AC3E}">
        <p14:creationId xmlns:p14="http://schemas.microsoft.com/office/powerpoint/2010/main" val="1279632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7904"/>
            <a:ext cx="20104100" cy="1423035"/>
          </a:xfrm>
          <a:custGeom>
            <a:avLst/>
            <a:gdLst/>
            <a:ahLst/>
            <a:cxnLst/>
            <a:rect l="l" t="t" r="r" b="b"/>
            <a:pathLst>
              <a:path w="20104100" h="1423035">
                <a:moveTo>
                  <a:pt x="0" y="1422564"/>
                </a:moveTo>
                <a:lnTo>
                  <a:pt x="0" y="0"/>
                </a:lnTo>
                <a:lnTo>
                  <a:pt x="20104099" y="0"/>
                </a:lnTo>
                <a:lnTo>
                  <a:pt x="20104099" y="1422564"/>
                </a:lnTo>
                <a:lnTo>
                  <a:pt x="0" y="1422564"/>
                </a:lnTo>
                <a:close/>
              </a:path>
            </a:pathLst>
          </a:custGeom>
          <a:solidFill>
            <a:srgbClr val="DCDEE0"/>
          </a:solidFill>
        </p:spPr>
        <p:txBody>
          <a:bodyPr wrap="square" lIns="0" tIns="0" rIns="0" bIns="0" rtlCol="0"/>
          <a:lstStyle/>
          <a:p>
            <a:endParaRPr/>
          </a:p>
        </p:txBody>
      </p:sp>
      <p:sp>
        <p:nvSpPr>
          <p:cNvPr id="3" name="object 3"/>
          <p:cNvSpPr txBox="1">
            <a:spLocks noGrp="1"/>
          </p:cNvSpPr>
          <p:nvPr>
            <p:ph type="title"/>
          </p:nvPr>
        </p:nvSpPr>
        <p:spPr>
          <a:xfrm>
            <a:off x="4280363" y="154833"/>
            <a:ext cx="11544935" cy="1156335"/>
          </a:xfrm>
          <a:prstGeom prst="rect">
            <a:avLst/>
          </a:prstGeom>
        </p:spPr>
        <p:txBody>
          <a:bodyPr vert="horz" wrap="square" lIns="0" tIns="15240" rIns="0" bIns="0" rtlCol="0">
            <a:spAutoFit/>
          </a:bodyPr>
          <a:lstStyle/>
          <a:p>
            <a:pPr marL="12700" algn="ctr">
              <a:lnSpc>
                <a:spcPct val="100000"/>
              </a:lnSpc>
              <a:spcBef>
                <a:spcPts val="120"/>
              </a:spcBef>
            </a:pPr>
            <a:r>
              <a:rPr lang="en-US" altLang="zh-CN" spc="10" dirty="0"/>
              <a:t>Graphene</a:t>
            </a:r>
            <a:endParaRPr spc="5" dirty="0"/>
          </a:p>
        </p:txBody>
      </p:sp>
      <p:sp>
        <p:nvSpPr>
          <p:cNvPr id="4" name="object 4"/>
          <p:cNvSpPr txBox="1"/>
          <p:nvPr/>
        </p:nvSpPr>
        <p:spPr>
          <a:xfrm>
            <a:off x="1065801" y="2738525"/>
            <a:ext cx="241935" cy="544195"/>
          </a:xfrm>
          <a:prstGeom prst="rect">
            <a:avLst/>
          </a:prstGeom>
        </p:spPr>
        <p:txBody>
          <a:bodyPr vert="horz" wrap="square" lIns="0" tIns="12700" rIns="0" bIns="0" rtlCol="0">
            <a:spAutoFit/>
          </a:bodyPr>
          <a:lstStyle/>
          <a:p>
            <a:pPr marL="12700">
              <a:lnSpc>
                <a:spcPct val="100000"/>
              </a:lnSpc>
              <a:spcBef>
                <a:spcPts val="100"/>
              </a:spcBef>
            </a:pPr>
            <a:r>
              <a:rPr sz="3400" spc="505" dirty="0">
                <a:latin typeface="Arial"/>
                <a:cs typeface="Arial"/>
              </a:rPr>
              <a:t>•</a:t>
            </a:r>
            <a:endParaRPr sz="3400">
              <a:latin typeface="Arial"/>
              <a:cs typeface="Arial"/>
            </a:endParaRPr>
          </a:p>
        </p:txBody>
      </p:sp>
      <p:sp>
        <p:nvSpPr>
          <p:cNvPr id="5" name="object 5"/>
          <p:cNvSpPr txBox="1"/>
          <p:nvPr/>
        </p:nvSpPr>
        <p:spPr>
          <a:xfrm>
            <a:off x="1578874" y="2646904"/>
            <a:ext cx="5552440" cy="1407795"/>
          </a:xfrm>
          <a:prstGeom prst="rect">
            <a:avLst/>
          </a:prstGeom>
        </p:spPr>
        <p:txBody>
          <a:bodyPr vert="horz" wrap="square" lIns="0" tIns="11430" rIns="0" bIns="0" rtlCol="0">
            <a:spAutoFit/>
          </a:bodyPr>
          <a:lstStyle/>
          <a:p>
            <a:pPr marL="12700" marR="5080">
              <a:lnSpc>
                <a:spcPct val="100800"/>
              </a:lnSpc>
              <a:spcBef>
                <a:spcPts val="90"/>
              </a:spcBef>
            </a:pPr>
            <a:r>
              <a:rPr sz="4500" spc="-50" dirty="0">
                <a:latin typeface="Arial"/>
                <a:cs typeface="Arial"/>
              </a:rPr>
              <a:t>There </a:t>
            </a:r>
            <a:r>
              <a:rPr sz="4500" spc="10" dirty="0">
                <a:latin typeface="Arial"/>
                <a:cs typeface="Arial"/>
              </a:rPr>
              <a:t>is </a:t>
            </a:r>
            <a:r>
              <a:rPr sz="4500" spc="45" dirty="0">
                <a:latin typeface="Arial"/>
                <a:cs typeface="Arial"/>
              </a:rPr>
              <a:t>something</a:t>
            </a:r>
            <a:r>
              <a:rPr sz="4500" spc="-15" dirty="0">
                <a:latin typeface="Arial"/>
                <a:cs typeface="Arial"/>
              </a:rPr>
              <a:t> </a:t>
            </a:r>
            <a:r>
              <a:rPr sz="4500" spc="10" dirty="0">
                <a:latin typeface="Arial"/>
                <a:cs typeface="Arial"/>
              </a:rPr>
              <a:t>to  </a:t>
            </a:r>
            <a:r>
              <a:rPr sz="4500" spc="70" dirty="0">
                <a:latin typeface="Arial"/>
                <a:cs typeface="Arial"/>
              </a:rPr>
              <a:t>optimize!</a:t>
            </a:r>
            <a:endParaRPr sz="4500">
              <a:latin typeface="Arial"/>
              <a:cs typeface="Arial"/>
            </a:endParaRPr>
          </a:p>
        </p:txBody>
      </p:sp>
      <p:sp>
        <p:nvSpPr>
          <p:cNvPr id="6" name="object 6"/>
          <p:cNvSpPr txBox="1"/>
          <p:nvPr/>
        </p:nvSpPr>
        <p:spPr>
          <a:xfrm>
            <a:off x="1065801" y="4738464"/>
            <a:ext cx="241935" cy="544195"/>
          </a:xfrm>
          <a:prstGeom prst="rect">
            <a:avLst/>
          </a:prstGeom>
        </p:spPr>
        <p:txBody>
          <a:bodyPr vert="horz" wrap="square" lIns="0" tIns="12700" rIns="0" bIns="0" rtlCol="0">
            <a:spAutoFit/>
          </a:bodyPr>
          <a:lstStyle/>
          <a:p>
            <a:pPr marL="12700">
              <a:lnSpc>
                <a:spcPct val="100000"/>
              </a:lnSpc>
              <a:spcBef>
                <a:spcPts val="100"/>
              </a:spcBef>
            </a:pPr>
            <a:r>
              <a:rPr sz="3400" spc="505" dirty="0">
                <a:latin typeface="Arial"/>
                <a:cs typeface="Arial"/>
              </a:rPr>
              <a:t>•</a:t>
            </a:r>
            <a:endParaRPr sz="3400">
              <a:latin typeface="Arial"/>
              <a:cs typeface="Arial"/>
            </a:endParaRPr>
          </a:p>
        </p:txBody>
      </p:sp>
      <p:sp>
        <p:nvSpPr>
          <p:cNvPr id="7" name="object 7"/>
          <p:cNvSpPr txBox="1"/>
          <p:nvPr/>
        </p:nvSpPr>
        <p:spPr>
          <a:xfrm>
            <a:off x="1406882" y="4646844"/>
            <a:ext cx="7225665" cy="4203700"/>
          </a:xfrm>
          <a:prstGeom prst="rect">
            <a:avLst/>
          </a:prstGeom>
        </p:spPr>
        <p:txBody>
          <a:bodyPr vert="horz" wrap="square" lIns="0" tIns="11430" rIns="0" bIns="0" rtlCol="0">
            <a:spAutoFit/>
          </a:bodyPr>
          <a:lstStyle/>
          <a:p>
            <a:pPr marL="184150" marR="641350" algn="just">
              <a:lnSpc>
                <a:spcPct val="100800"/>
              </a:lnSpc>
              <a:spcBef>
                <a:spcPts val="90"/>
              </a:spcBef>
            </a:pPr>
            <a:r>
              <a:rPr sz="4500" spc="-65" dirty="0">
                <a:latin typeface="Arial"/>
                <a:cs typeface="Arial"/>
              </a:rPr>
              <a:t>The </a:t>
            </a:r>
            <a:r>
              <a:rPr sz="4500" spc="40" dirty="0">
                <a:latin typeface="Arial"/>
                <a:cs typeface="Arial"/>
              </a:rPr>
              <a:t>figure </a:t>
            </a:r>
            <a:r>
              <a:rPr sz="4500" spc="15" dirty="0">
                <a:latin typeface="Arial"/>
                <a:cs typeface="Arial"/>
              </a:rPr>
              <a:t>shows </a:t>
            </a:r>
            <a:r>
              <a:rPr sz="4500" spc="10" dirty="0">
                <a:latin typeface="Arial"/>
                <a:cs typeface="Arial"/>
              </a:rPr>
              <a:t>that </a:t>
            </a:r>
            <a:r>
              <a:rPr sz="4500" spc="20" dirty="0">
                <a:latin typeface="Arial"/>
                <a:cs typeface="Arial"/>
              </a:rPr>
              <a:t>we  </a:t>
            </a:r>
            <a:r>
              <a:rPr sz="4500" spc="45" dirty="0">
                <a:latin typeface="Arial"/>
                <a:cs typeface="Arial"/>
              </a:rPr>
              <a:t>don’t </a:t>
            </a:r>
            <a:r>
              <a:rPr sz="4500" spc="80" dirty="0">
                <a:latin typeface="Arial"/>
                <a:cs typeface="Arial"/>
              </a:rPr>
              <a:t>need </a:t>
            </a:r>
            <a:r>
              <a:rPr sz="4500" spc="15" dirty="0">
                <a:latin typeface="Arial"/>
                <a:cs typeface="Arial"/>
              </a:rPr>
              <a:t>a low </a:t>
            </a:r>
            <a:r>
              <a:rPr sz="4500" spc="-229" dirty="0">
                <a:latin typeface="Arial"/>
                <a:cs typeface="Arial"/>
              </a:rPr>
              <a:t>FPR </a:t>
            </a:r>
            <a:r>
              <a:rPr sz="4500" spc="10" dirty="0">
                <a:latin typeface="Arial"/>
                <a:cs typeface="Arial"/>
              </a:rPr>
              <a:t>for  </a:t>
            </a:r>
            <a:r>
              <a:rPr sz="4500" spc="15" dirty="0">
                <a:latin typeface="Arial"/>
                <a:cs typeface="Arial"/>
              </a:rPr>
              <a:t>Bloom</a:t>
            </a:r>
            <a:r>
              <a:rPr sz="4500" spc="5" dirty="0">
                <a:latin typeface="Arial"/>
                <a:cs typeface="Arial"/>
              </a:rPr>
              <a:t> </a:t>
            </a:r>
            <a:r>
              <a:rPr sz="4500" spc="10" dirty="0">
                <a:latin typeface="Arial"/>
                <a:cs typeface="Arial"/>
              </a:rPr>
              <a:t>filter</a:t>
            </a:r>
            <a:endParaRPr sz="4500">
              <a:latin typeface="Arial"/>
              <a:cs typeface="Arial"/>
            </a:endParaRPr>
          </a:p>
          <a:p>
            <a:pPr marL="550545" marR="30480" indent="-513080">
              <a:lnSpc>
                <a:spcPct val="100800"/>
              </a:lnSpc>
              <a:spcBef>
                <a:spcPts val="245"/>
              </a:spcBef>
              <a:buSzPct val="75555"/>
              <a:buChar char="•"/>
              <a:tabLst>
                <a:tab pos="550545" algn="l"/>
                <a:tab pos="551180" algn="l"/>
              </a:tabLst>
            </a:pPr>
            <a:r>
              <a:rPr sz="4500" spc="-65" dirty="0">
                <a:latin typeface="Arial"/>
                <a:cs typeface="Arial"/>
              </a:rPr>
              <a:t>The </a:t>
            </a:r>
            <a:r>
              <a:rPr sz="4500" spc="-150" dirty="0">
                <a:latin typeface="Arial"/>
                <a:cs typeface="Arial"/>
              </a:rPr>
              <a:t>IBLT </a:t>
            </a:r>
            <a:r>
              <a:rPr sz="4500" spc="100" dirty="0">
                <a:latin typeface="Arial"/>
                <a:cs typeface="Arial"/>
              </a:rPr>
              <a:t>can </a:t>
            </a:r>
            <a:r>
              <a:rPr sz="4500" spc="75" dirty="0">
                <a:latin typeface="Arial"/>
                <a:cs typeface="Arial"/>
              </a:rPr>
              <a:t>help </a:t>
            </a:r>
            <a:r>
              <a:rPr sz="4500" spc="15" dirty="0">
                <a:latin typeface="Arial"/>
                <a:cs typeface="Arial"/>
              </a:rPr>
              <a:t>us  </a:t>
            </a:r>
            <a:r>
              <a:rPr sz="4500" spc="40" dirty="0">
                <a:latin typeface="Arial"/>
                <a:cs typeface="Arial"/>
              </a:rPr>
              <a:t>recover </a:t>
            </a:r>
            <a:r>
              <a:rPr sz="4500" spc="-5" dirty="0">
                <a:latin typeface="Arial"/>
                <a:cs typeface="Arial"/>
              </a:rPr>
              <a:t>from </a:t>
            </a:r>
            <a:r>
              <a:rPr sz="4500" spc="15" dirty="0">
                <a:latin typeface="Arial"/>
                <a:cs typeface="Arial"/>
              </a:rPr>
              <a:t>the</a:t>
            </a:r>
            <a:r>
              <a:rPr sz="4500" spc="-85" dirty="0">
                <a:latin typeface="Arial"/>
                <a:cs typeface="Arial"/>
              </a:rPr>
              <a:t> </a:t>
            </a:r>
            <a:r>
              <a:rPr sz="4500" spc="15" dirty="0">
                <a:latin typeface="Arial"/>
                <a:cs typeface="Arial"/>
              </a:rPr>
              <a:t>mistakes  </a:t>
            </a:r>
            <a:r>
              <a:rPr sz="4500" spc="80" dirty="0">
                <a:latin typeface="Arial"/>
                <a:cs typeface="Arial"/>
              </a:rPr>
              <a:t>made </a:t>
            </a:r>
            <a:r>
              <a:rPr sz="4500" spc="140" dirty="0">
                <a:latin typeface="Arial"/>
                <a:cs typeface="Arial"/>
              </a:rPr>
              <a:t>by </a:t>
            </a:r>
            <a:r>
              <a:rPr sz="4500" spc="15" dirty="0">
                <a:latin typeface="Arial"/>
                <a:cs typeface="Arial"/>
              </a:rPr>
              <a:t>the </a:t>
            </a:r>
            <a:r>
              <a:rPr sz="4500" spc="20" dirty="0">
                <a:latin typeface="Arial"/>
                <a:cs typeface="Arial"/>
              </a:rPr>
              <a:t>Boom</a:t>
            </a:r>
            <a:r>
              <a:rPr sz="4500" spc="-235" dirty="0">
                <a:latin typeface="Arial"/>
                <a:cs typeface="Arial"/>
              </a:rPr>
              <a:t> </a:t>
            </a:r>
            <a:r>
              <a:rPr sz="4500" spc="10" dirty="0">
                <a:latin typeface="Arial"/>
                <a:cs typeface="Arial"/>
              </a:rPr>
              <a:t>filter</a:t>
            </a:r>
            <a:endParaRPr sz="4500">
              <a:latin typeface="Arial"/>
              <a:cs typeface="Arial"/>
            </a:endParaRPr>
          </a:p>
        </p:txBody>
      </p:sp>
      <p:grpSp>
        <p:nvGrpSpPr>
          <p:cNvPr id="8" name="object 8"/>
          <p:cNvGrpSpPr/>
          <p:nvPr/>
        </p:nvGrpSpPr>
        <p:grpSpPr>
          <a:xfrm>
            <a:off x="10507682" y="3691740"/>
            <a:ext cx="8618855" cy="5070475"/>
            <a:chOff x="10507682" y="3691740"/>
            <a:chExt cx="8618855" cy="5070475"/>
          </a:xfrm>
        </p:grpSpPr>
        <p:sp>
          <p:nvSpPr>
            <p:cNvPr id="9" name="object 9"/>
            <p:cNvSpPr/>
            <p:nvPr/>
          </p:nvSpPr>
          <p:spPr>
            <a:xfrm>
              <a:off x="10651922" y="7657420"/>
              <a:ext cx="1950085" cy="960755"/>
            </a:xfrm>
            <a:custGeom>
              <a:avLst/>
              <a:gdLst/>
              <a:ahLst/>
              <a:cxnLst/>
              <a:rect l="l" t="t" r="r" b="b"/>
              <a:pathLst>
                <a:path w="1950084" h="960754">
                  <a:moveTo>
                    <a:pt x="392188" y="764476"/>
                  </a:moveTo>
                  <a:lnTo>
                    <a:pt x="0" y="764476"/>
                  </a:lnTo>
                  <a:lnTo>
                    <a:pt x="0" y="960234"/>
                  </a:lnTo>
                  <a:lnTo>
                    <a:pt x="392188" y="960234"/>
                  </a:lnTo>
                  <a:lnTo>
                    <a:pt x="392188" y="764476"/>
                  </a:lnTo>
                  <a:close/>
                </a:path>
                <a:path w="1950084" h="960754">
                  <a:moveTo>
                    <a:pt x="1164158" y="0"/>
                  </a:moveTo>
                  <a:lnTo>
                    <a:pt x="1156322" y="0"/>
                  </a:lnTo>
                  <a:lnTo>
                    <a:pt x="1156322" y="708304"/>
                  </a:lnTo>
                  <a:lnTo>
                    <a:pt x="1164158" y="708304"/>
                  </a:lnTo>
                  <a:lnTo>
                    <a:pt x="1164158" y="0"/>
                  </a:lnTo>
                  <a:close/>
                </a:path>
                <a:path w="1950084" h="960754">
                  <a:moveTo>
                    <a:pt x="1950085" y="764476"/>
                  </a:moveTo>
                  <a:lnTo>
                    <a:pt x="448360" y="764476"/>
                  </a:lnTo>
                  <a:lnTo>
                    <a:pt x="448360" y="960234"/>
                  </a:lnTo>
                  <a:lnTo>
                    <a:pt x="1950085" y="960234"/>
                  </a:lnTo>
                  <a:lnTo>
                    <a:pt x="1950085" y="764476"/>
                  </a:lnTo>
                  <a:close/>
                </a:path>
              </a:pathLst>
            </a:custGeom>
            <a:solidFill>
              <a:srgbClr val="EBEBEB"/>
            </a:solidFill>
          </p:spPr>
          <p:txBody>
            <a:bodyPr wrap="square" lIns="0" tIns="0" rIns="0" bIns="0" rtlCol="0"/>
            <a:lstStyle/>
            <a:p>
              <a:endParaRPr/>
            </a:p>
          </p:txBody>
        </p:sp>
        <p:sp>
          <p:nvSpPr>
            <p:cNvPr id="10" name="object 10"/>
            <p:cNvSpPr/>
            <p:nvPr/>
          </p:nvSpPr>
          <p:spPr>
            <a:xfrm>
              <a:off x="11808253" y="8011566"/>
              <a:ext cx="8255" cy="0"/>
            </a:xfrm>
            <a:custGeom>
              <a:avLst/>
              <a:gdLst/>
              <a:ahLst/>
              <a:cxnLst/>
              <a:rect l="l" t="t" r="r" b="b"/>
              <a:pathLst>
                <a:path w="8254">
                  <a:moveTo>
                    <a:pt x="0" y="0"/>
                  </a:moveTo>
                  <a:lnTo>
                    <a:pt x="7827" y="0"/>
                  </a:lnTo>
                </a:path>
              </a:pathLst>
            </a:custGeom>
            <a:ln w="7722">
              <a:solidFill>
                <a:srgbClr val="FFFFFF"/>
              </a:solidFill>
            </a:ln>
          </p:spPr>
          <p:txBody>
            <a:bodyPr wrap="square" lIns="0" tIns="0" rIns="0" bIns="0" rtlCol="0"/>
            <a:lstStyle/>
            <a:p>
              <a:endParaRPr/>
            </a:p>
          </p:txBody>
        </p:sp>
        <p:sp>
          <p:nvSpPr>
            <p:cNvPr id="11" name="object 11"/>
            <p:cNvSpPr/>
            <p:nvPr/>
          </p:nvSpPr>
          <p:spPr>
            <a:xfrm>
              <a:off x="11886156" y="7657419"/>
              <a:ext cx="8255" cy="708660"/>
            </a:xfrm>
            <a:custGeom>
              <a:avLst/>
              <a:gdLst/>
              <a:ahLst/>
              <a:cxnLst/>
              <a:rect l="l" t="t" r="r" b="b"/>
              <a:pathLst>
                <a:path w="8254" h="708659">
                  <a:moveTo>
                    <a:pt x="0" y="708293"/>
                  </a:moveTo>
                  <a:lnTo>
                    <a:pt x="7827" y="708293"/>
                  </a:lnTo>
                  <a:lnTo>
                    <a:pt x="7827" y="0"/>
                  </a:lnTo>
                  <a:lnTo>
                    <a:pt x="0" y="0"/>
                  </a:lnTo>
                  <a:lnTo>
                    <a:pt x="0" y="708293"/>
                  </a:lnTo>
                  <a:close/>
                </a:path>
              </a:pathLst>
            </a:custGeom>
            <a:solidFill>
              <a:srgbClr val="EBEBEB"/>
            </a:solidFill>
          </p:spPr>
          <p:txBody>
            <a:bodyPr wrap="square" lIns="0" tIns="0" rIns="0" bIns="0" rtlCol="0"/>
            <a:lstStyle/>
            <a:p>
              <a:endParaRPr/>
            </a:p>
          </p:txBody>
        </p:sp>
        <p:sp>
          <p:nvSpPr>
            <p:cNvPr id="12" name="object 12"/>
            <p:cNvSpPr/>
            <p:nvPr/>
          </p:nvSpPr>
          <p:spPr>
            <a:xfrm>
              <a:off x="11886156" y="8011566"/>
              <a:ext cx="8255" cy="0"/>
            </a:xfrm>
            <a:custGeom>
              <a:avLst/>
              <a:gdLst/>
              <a:ahLst/>
              <a:cxnLst/>
              <a:rect l="l" t="t" r="r" b="b"/>
              <a:pathLst>
                <a:path w="8254">
                  <a:moveTo>
                    <a:pt x="0" y="0"/>
                  </a:moveTo>
                  <a:lnTo>
                    <a:pt x="7827" y="0"/>
                  </a:lnTo>
                </a:path>
              </a:pathLst>
            </a:custGeom>
            <a:ln w="7722">
              <a:solidFill>
                <a:srgbClr val="FFFFFF"/>
              </a:solidFill>
            </a:ln>
          </p:spPr>
          <p:txBody>
            <a:bodyPr wrap="square" lIns="0" tIns="0" rIns="0" bIns="0" rtlCol="0"/>
            <a:lstStyle/>
            <a:p>
              <a:endParaRPr/>
            </a:p>
          </p:txBody>
        </p:sp>
        <p:sp>
          <p:nvSpPr>
            <p:cNvPr id="13" name="object 13"/>
            <p:cNvSpPr/>
            <p:nvPr/>
          </p:nvSpPr>
          <p:spPr>
            <a:xfrm>
              <a:off x="11851153" y="8393807"/>
              <a:ext cx="0" cy="224154"/>
            </a:xfrm>
            <a:custGeom>
              <a:avLst/>
              <a:gdLst/>
              <a:ahLst/>
              <a:cxnLst/>
              <a:rect l="l" t="t" r="r" b="b"/>
              <a:pathLst>
                <a:path h="224154">
                  <a:moveTo>
                    <a:pt x="0" y="0"/>
                  </a:moveTo>
                  <a:lnTo>
                    <a:pt x="0" y="223833"/>
                  </a:lnTo>
                </a:path>
              </a:pathLst>
            </a:custGeom>
            <a:ln w="28088">
              <a:solidFill>
                <a:srgbClr val="FFFFFF"/>
              </a:solidFill>
            </a:ln>
          </p:spPr>
          <p:txBody>
            <a:bodyPr wrap="square" lIns="0" tIns="0" rIns="0" bIns="0" rtlCol="0"/>
            <a:lstStyle/>
            <a:p>
              <a:endParaRPr/>
            </a:p>
          </p:txBody>
        </p:sp>
        <p:sp>
          <p:nvSpPr>
            <p:cNvPr id="14" name="object 14"/>
            <p:cNvSpPr/>
            <p:nvPr/>
          </p:nvSpPr>
          <p:spPr>
            <a:xfrm>
              <a:off x="10651927" y="7657419"/>
              <a:ext cx="385445" cy="708660"/>
            </a:xfrm>
            <a:custGeom>
              <a:avLst/>
              <a:gdLst/>
              <a:ahLst/>
              <a:cxnLst/>
              <a:rect l="l" t="t" r="r" b="b"/>
              <a:pathLst>
                <a:path w="385445" h="708659">
                  <a:moveTo>
                    <a:pt x="0" y="708293"/>
                  </a:moveTo>
                  <a:lnTo>
                    <a:pt x="385223" y="708293"/>
                  </a:lnTo>
                  <a:lnTo>
                    <a:pt x="385223" y="0"/>
                  </a:lnTo>
                  <a:lnTo>
                    <a:pt x="0" y="0"/>
                  </a:lnTo>
                  <a:lnTo>
                    <a:pt x="0" y="708293"/>
                  </a:lnTo>
                  <a:close/>
                </a:path>
              </a:pathLst>
            </a:custGeom>
            <a:solidFill>
              <a:srgbClr val="EBEBEB"/>
            </a:solidFill>
          </p:spPr>
          <p:txBody>
            <a:bodyPr wrap="square" lIns="0" tIns="0" rIns="0" bIns="0" rtlCol="0"/>
            <a:lstStyle/>
            <a:p>
              <a:endParaRPr/>
            </a:p>
          </p:txBody>
        </p:sp>
        <p:sp>
          <p:nvSpPr>
            <p:cNvPr id="15" name="object 15"/>
            <p:cNvSpPr/>
            <p:nvPr/>
          </p:nvSpPr>
          <p:spPr>
            <a:xfrm>
              <a:off x="10651889" y="7997521"/>
              <a:ext cx="385445" cy="28575"/>
            </a:xfrm>
            <a:custGeom>
              <a:avLst/>
              <a:gdLst/>
              <a:ahLst/>
              <a:cxnLst/>
              <a:rect l="l" t="t" r="r" b="b"/>
              <a:pathLst>
                <a:path w="385445" h="28575">
                  <a:moveTo>
                    <a:pt x="0" y="28088"/>
                  </a:moveTo>
                  <a:lnTo>
                    <a:pt x="385261" y="28088"/>
                  </a:lnTo>
                  <a:lnTo>
                    <a:pt x="385261" y="0"/>
                  </a:lnTo>
                  <a:lnTo>
                    <a:pt x="0" y="0"/>
                  </a:lnTo>
                  <a:lnTo>
                    <a:pt x="0" y="28088"/>
                  </a:lnTo>
                  <a:close/>
                </a:path>
              </a:pathLst>
            </a:custGeom>
            <a:solidFill>
              <a:srgbClr val="FFFFFF"/>
            </a:solidFill>
          </p:spPr>
          <p:txBody>
            <a:bodyPr wrap="square" lIns="0" tIns="0" rIns="0" bIns="0" rtlCol="0"/>
            <a:lstStyle/>
            <a:p>
              <a:endParaRPr/>
            </a:p>
          </p:txBody>
        </p:sp>
        <p:sp>
          <p:nvSpPr>
            <p:cNvPr id="16" name="object 16"/>
            <p:cNvSpPr/>
            <p:nvPr/>
          </p:nvSpPr>
          <p:spPr>
            <a:xfrm>
              <a:off x="11100292" y="7657419"/>
              <a:ext cx="15240" cy="708660"/>
            </a:xfrm>
            <a:custGeom>
              <a:avLst/>
              <a:gdLst/>
              <a:ahLst/>
              <a:cxnLst/>
              <a:rect l="l" t="t" r="r" b="b"/>
              <a:pathLst>
                <a:path w="15240" h="708659">
                  <a:moveTo>
                    <a:pt x="0" y="708293"/>
                  </a:moveTo>
                  <a:lnTo>
                    <a:pt x="14762" y="708293"/>
                  </a:lnTo>
                  <a:lnTo>
                    <a:pt x="14762" y="0"/>
                  </a:lnTo>
                  <a:lnTo>
                    <a:pt x="0" y="0"/>
                  </a:lnTo>
                  <a:lnTo>
                    <a:pt x="0" y="708293"/>
                  </a:lnTo>
                  <a:close/>
                </a:path>
              </a:pathLst>
            </a:custGeom>
            <a:solidFill>
              <a:srgbClr val="EBEBEB"/>
            </a:solidFill>
          </p:spPr>
          <p:txBody>
            <a:bodyPr wrap="square" lIns="0" tIns="0" rIns="0" bIns="0" rtlCol="0"/>
            <a:lstStyle/>
            <a:p>
              <a:endParaRPr/>
            </a:p>
          </p:txBody>
        </p:sp>
        <p:sp>
          <p:nvSpPr>
            <p:cNvPr id="17" name="object 17"/>
            <p:cNvSpPr/>
            <p:nvPr/>
          </p:nvSpPr>
          <p:spPr>
            <a:xfrm>
              <a:off x="11111141" y="7997521"/>
              <a:ext cx="0" cy="28575"/>
            </a:xfrm>
            <a:custGeom>
              <a:avLst/>
              <a:gdLst/>
              <a:ahLst/>
              <a:cxnLst/>
              <a:rect l="l" t="t" r="r" b="b"/>
              <a:pathLst>
                <a:path h="28575">
                  <a:moveTo>
                    <a:pt x="0" y="0"/>
                  </a:moveTo>
                  <a:lnTo>
                    <a:pt x="0" y="28088"/>
                  </a:lnTo>
                </a:path>
              </a:pathLst>
            </a:custGeom>
            <a:ln w="7827">
              <a:solidFill>
                <a:srgbClr val="FFFFFF"/>
              </a:solidFill>
            </a:ln>
          </p:spPr>
          <p:txBody>
            <a:bodyPr wrap="square" lIns="0" tIns="0" rIns="0" bIns="0" rtlCol="0"/>
            <a:lstStyle/>
            <a:p>
              <a:endParaRPr/>
            </a:p>
          </p:txBody>
        </p:sp>
        <p:sp>
          <p:nvSpPr>
            <p:cNvPr id="18" name="object 18"/>
            <p:cNvSpPr/>
            <p:nvPr/>
          </p:nvSpPr>
          <p:spPr>
            <a:xfrm>
              <a:off x="10651889" y="8379760"/>
              <a:ext cx="463550" cy="0"/>
            </a:xfrm>
            <a:custGeom>
              <a:avLst/>
              <a:gdLst/>
              <a:ahLst/>
              <a:cxnLst/>
              <a:rect l="l" t="t" r="r" b="b"/>
              <a:pathLst>
                <a:path w="463550">
                  <a:moveTo>
                    <a:pt x="0" y="0"/>
                  </a:moveTo>
                  <a:lnTo>
                    <a:pt x="463164" y="0"/>
                  </a:lnTo>
                </a:path>
              </a:pathLst>
            </a:custGeom>
            <a:ln w="28094">
              <a:solidFill>
                <a:srgbClr val="FFFFFF"/>
              </a:solidFill>
            </a:ln>
          </p:spPr>
          <p:txBody>
            <a:bodyPr wrap="square" lIns="0" tIns="0" rIns="0" bIns="0" rtlCol="0"/>
            <a:lstStyle/>
            <a:p>
              <a:endParaRPr/>
            </a:p>
          </p:txBody>
        </p:sp>
        <p:sp>
          <p:nvSpPr>
            <p:cNvPr id="19" name="object 19"/>
            <p:cNvSpPr/>
            <p:nvPr/>
          </p:nvSpPr>
          <p:spPr>
            <a:xfrm>
              <a:off x="11185130" y="7657419"/>
              <a:ext cx="8255" cy="708660"/>
            </a:xfrm>
            <a:custGeom>
              <a:avLst/>
              <a:gdLst/>
              <a:ahLst/>
              <a:cxnLst/>
              <a:rect l="l" t="t" r="r" b="b"/>
              <a:pathLst>
                <a:path w="8254" h="708659">
                  <a:moveTo>
                    <a:pt x="0" y="708293"/>
                  </a:moveTo>
                  <a:lnTo>
                    <a:pt x="7827" y="708293"/>
                  </a:lnTo>
                  <a:lnTo>
                    <a:pt x="7827" y="0"/>
                  </a:lnTo>
                  <a:lnTo>
                    <a:pt x="0" y="0"/>
                  </a:lnTo>
                  <a:lnTo>
                    <a:pt x="0" y="708293"/>
                  </a:lnTo>
                  <a:close/>
                </a:path>
              </a:pathLst>
            </a:custGeom>
            <a:solidFill>
              <a:srgbClr val="EBEBEB"/>
            </a:solidFill>
          </p:spPr>
          <p:txBody>
            <a:bodyPr wrap="square" lIns="0" tIns="0" rIns="0" bIns="0" rtlCol="0"/>
            <a:lstStyle/>
            <a:p>
              <a:endParaRPr/>
            </a:p>
          </p:txBody>
        </p:sp>
        <p:sp>
          <p:nvSpPr>
            <p:cNvPr id="20" name="object 20"/>
            <p:cNvSpPr/>
            <p:nvPr/>
          </p:nvSpPr>
          <p:spPr>
            <a:xfrm>
              <a:off x="11185130" y="8011566"/>
              <a:ext cx="8255" cy="382270"/>
            </a:xfrm>
            <a:custGeom>
              <a:avLst/>
              <a:gdLst/>
              <a:ahLst/>
              <a:cxnLst/>
              <a:rect l="l" t="t" r="r" b="b"/>
              <a:pathLst>
                <a:path w="8254" h="382270">
                  <a:moveTo>
                    <a:pt x="0" y="0"/>
                  </a:moveTo>
                  <a:lnTo>
                    <a:pt x="7827" y="0"/>
                  </a:lnTo>
                </a:path>
                <a:path w="8254" h="382270">
                  <a:moveTo>
                    <a:pt x="3913" y="354146"/>
                  </a:moveTo>
                  <a:lnTo>
                    <a:pt x="3913" y="382240"/>
                  </a:lnTo>
                </a:path>
              </a:pathLst>
            </a:custGeom>
            <a:ln w="7827">
              <a:solidFill>
                <a:srgbClr val="FFFFFF"/>
              </a:solidFill>
            </a:ln>
          </p:spPr>
          <p:txBody>
            <a:bodyPr wrap="square" lIns="0" tIns="0" rIns="0" bIns="0" rtlCol="0"/>
            <a:lstStyle/>
            <a:p>
              <a:endParaRPr/>
            </a:p>
          </p:txBody>
        </p:sp>
        <p:sp>
          <p:nvSpPr>
            <p:cNvPr id="21" name="object 21"/>
            <p:cNvSpPr/>
            <p:nvPr/>
          </p:nvSpPr>
          <p:spPr>
            <a:xfrm>
              <a:off x="11263034" y="7657419"/>
              <a:ext cx="8255" cy="708660"/>
            </a:xfrm>
            <a:custGeom>
              <a:avLst/>
              <a:gdLst/>
              <a:ahLst/>
              <a:cxnLst/>
              <a:rect l="l" t="t" r="r" b="b"/>
              <a:pathLst>
                <a:path w="8254" h="708659">
                  <a:moveTo>
                    <a:pt x="0" y="708293"/>
                  </a:moveTo>
                  <a:lnTo>
                    <a:pt x="7827" y="708293"/>
                  </a:lnTo>
                  <a:lnTo>
                    <a:pt x="7827" y="0"/>
                  </a:lnTo>
                  <a:lnTo>
                    <a:pt x="0" y="0"/>
                  </a:lnTo>
                  <a:lnTo>
                    <a:pt x="0" y="708293"/>
                  </a:lnTo>
                  <a:close/>
                </a:path>
              </a:pathLst>
            </a:custGeom>
            <a:solidFill>
              <a:srgbClr val="EBEBEB"/>
            </a:solidFill>
          </p:spPr>
          <p:txBody>
            <a:bodyPr wrap="square" lIns="0" tIns="0" rIns="0" bIns="0" rtlCol="0"/>
            <a:lstStyle/>
            <a:p>
              <a:endParaRPr/>
            </a:p>
          </p:txBody>
        </p:sp>
        <p:sp>
          <p:nvSpPr>
            <p:cNvPr id="22" name="object 22"/>
            <p:cNvSpPr/>
            <p:nvPr/>
          </p:nvSpPr>
          <p:spPr>
            <a:xfrm>
              <a:off x="11263034" y="8011566"/>
              <a:ext cx="8255" cy="368300"/>
            </a:xfrm>
            <a:custGeom>
              <a:avLst/>
              <a:gdLst/>
              <a:ahLst/>
              <a:cxnLst/>
              <a:rect l="l" t="t" r="r" b="b"/>
              <a:pathLst>
                <a:path w="8254" h="368300">
                  <a:moveTo>
                    <a:pt x="0" y="0"/>
                  </a:moveTo>
                  <a:lnTo>
                    <a:pt x="7827" y="0"/>
                  </a:lnTo>
                </a:path>
                <a:path w="8254" h="368300">
                  <a:moveTo>
                    <a:pt x="0" y="368193"/>
                  </a:moveTo>
                  <a:lnTo>
                    <a:pt x="7827" y="368193"/>
                  </a:lnTo>
                </a:path>
              </a:pathLst>
            </a:custGeom>
            <a:ln w="7827">
              <a:solidFill>
                <a:srgbClr val="FFFFFF"/>
              </a:solidFill>
            </a:ln>
          </p:spPr>
          <p:txBody>
            <a:bodyPr wrap="square" lIns="0" tIns="0" rIns="0" bIns="0" rtlCol="0"/>
            <a:lstStyle/>
            <a:p>
              <a:endParaRPr/>
            </a:p>
          </p:txBody>
        </p:sp>
        <p:sp>
          <p:nvSpPr>
            <p:cNvPr id="23" name="object 23"/>
            <p:cNvSpPr/>
            <p:nvPr/>
          </p:nvSpPr>
          <p:spPr>
            <a:xfrm>
              <a:off x="11340937" y="7657419"/>
              <a:ext cx="8255" cy="708660"/>
            </a:xfrm>
            <a:custGeom>
              <a:avLst/>
              <a:gdLst/>
              <a:ahLst/>
              <a:cxnLst/>
              <a:rect l="l" t="t" r="r" b="b"/>
              <a:pathLst>
                <a:path w="8254" h="708659">
                  <a:moveTo>
                    <a:pt x="0" y="708293"/>
                  </a:moveTo>
                  <a:lnTo>
                    <a:pt x="7827" y="708293"/>
                  </a:lnTo>
                  <a:lnTo>
                    <a:pt x="7827" y="0"/>
                  </a:lnTo>
                  <a:lnTo>
                    <a:pt x="0" y="0"/>
                  </a:lnTo>
                  <a:lnTo>
                    <a:pt x="0" y="708293"/>
                  </a:lnTo>
                  <a:close/>
                </a:path>
              </a:pathLst>
            </a:custGeom>
            <a:solidFill>
              <a:srgbClr val="EBEBEB"/>
            </a:solidFill>
          </p:spPr>
          <p:txBody>
            <a:bodyPr wrap="square" lIns="0" tIns="0" rIns="0" bIns="0" rtlCol="0"/>
            <a:lstStyle/>
            <a:p>
              <a:endParaRPr/>
            </a:p>
          </p:txBody>
        </p:sp>
        <p:sp>
          <p:nvSpPr>
            <p:cNvPr id="24" name="object 24"/>
            <p:cNvSpPr/>
            <p:nvPr/>
          </p:nvSpPr>
          <p:spPr>
            <a:xfrm>
              <a:off x="11344851" y="8007652"/>
              <a:ext cx="0" cy="376555"/>
            </a:xfrm>
            <a:custGeom>
              <a:avLst/>
              <a:gdLst/>
              <a:ahLst/>
              <a:cxnLst/>
              <a:rect l="l" t="t" r="r" b="b"/>
              <a:pathLst>
                <a:path h="376554">
                  <a:moveTo>
                    <a:pt x="0" y="0"/>
                  </a:moveTo>
                  <a:lnTo>
                    <a:pt x="0" y="7827"/>
                  </a:lnTo>
                </a:path>
                <a:path h="376554">
                  <a:moveTo>
                    <a:pt x="0" y="368193"/>
                  </a:moveTo>
                  <a:lnTo>
                    <a:pt x="0" y="376021"/>
                  </a:lnTo>
                </a:path>
              </a:pathLst>
            </a:custGeom>
            <a:ln w="7827">
              <a:solidFill>
                <a:srgbClr val="FFFFFF"/>
              </a:solidFill>
            </a:ln>
          </p:spPr>
          <p:txBody>
            <a:bodyPr wrap="square" lIns="0" tIns="0" rIns="0" bIns="0" rtlCol="0"/>
            <a:lstStyle/>
            <a:p>
              <a:endParaRPr/>
            </a:p>
          </p:txBody>
        </p:sp>
        <p:sp>
          <p:nvSpPr>
            <p:cNvPr id="25" name="object 25"/>
            <p:cNvSpPr/>
            <p:nvPr/>
          </p:nvSpPr>
          <p:spPr>
            <a:xfrm>
              <a:off x="11418841" y="7657419"/>
              <a:ext cx="8255" cy="708660"/>
            </a:xfrm>
            <a:custGeom>
              <a:avLst/>
              <a:gdLst/>
              <a:ahLst/>
              <a:cxnLst/>
              <a:rect l="l" t="t" r="r" b="b"/>
              <a:pathLst>
                <a:path w="8254" h="708659">
                  <a:moveTo>
                    <a:pt x="0" y="708293"/>
                  </a:moveTo>
                  <a:lnTo>
                    <a:pt x="7827" y="708293"/>
                  </a:lnTo>
                  <a:lnTo>
                    <a:pt x="7827" y="0"/>
                  </a:lnTo>
                  <a:lnTo>
                    <a:pt x="0" y="0"/>
                  </a:lnTo>
                  <a:lnTo>
                    <a:pt x="0" y="708293"/>
                  </a:lnTo>
                  <a:close/>
                </a:path>
              </a:pathLst>
            </a:custGeom>
            <a:solidFill>
              <a:srgbClr val="EBEBEB"/>
            </a:solidFill>
          </p:spPr>
          <p:txBody>
            <a:bodyPr wrap="square" lIns="0" tIns="0" rIns="0" bIns="0" rtlCol="0"/>
            <a:lstStyle/>
            <a:p>
              <a:endParaRPr/>
            </a:p>
          </p:txBody>
        </p:sp>
        <p:sp>
          <p:nvSpPr>
            <p:cNvPr id="26" name="object 26"/>
            <p:cNvSpPr/>
            <p:nvPr/>
          </p:nvSpPr>
          <p:spPr>
            <a:xfrm>
              <a:off x="11418841" y="8011566"/>
              <a:ext cx="8255" cy="368300"/>
            </a:xfrm>
            <a:custGeom>
              <a:avLst/>
              <a:gdLst/>
              <a:ahLst/>
              <a:cxnLst/>
              <a:rect l="l" t="t" r="r" b="b"/>
              <a:pathLst>
                <a:path w="8254" h="368300">
                  <a:moveTo>
                    <a:pt x="0" y="0"/>
                  </a:moveTo>
                  <a:lnTo>
                    <a:pt x="7827" y="0"/>
                  </a:lnTo>
                </a:path>
                <a:path w="8254" h="368300">
                  <a:moveTo>
                    <a:pt x="0" y="368193"/>
                  </a:moveTo>
                  <a:lnTo>
                    <a:pt x="7827" y="368193"/>
                  </a:lnTo>
                </a:path>
              </a:pathLst>
            </a:custGeom>
            <a:ln w="7827">
              <a:solidFill>
                <a:srgbClr val="FFFFFF"/>
              </a:solidFill>
            </a:ln>
          </p:spPr>
          <p:txBody>
            <a:bodyPr wrap="square" lIns="0" tIns="0" rIns="0" bIns="0" rtlCol="0"/>
            <a:lstStyle/>
            <a:p>
              <a:endParaRPr/>
            </a:p>
          </p:txBody>
        </p:sp>
        <p:sp>
          <p:nvSpPr>
            <p:cNvPr id="27" name="object 27"/>
            <p:cNvSpPr/>
            <p:nvPr/>
          </p:nvSpPr>
          <p:spPr>
            <a:xfrm>
              <a:off x="11496744" y="7657419"/>
              <a:ext cx="8255" cy="708660"/>
            </a:xfrm>
            <a:custGeom>
              <a:avLst/>
              <a:gdLst/>
              <a:ahLst/>
              <a:cxnLst/>
              <a:rect l="l" t="t" r="r" b="b"/>
              <a:pathLst>
                <a:path w="8254" h="708659">
                  <a:moveTo>
                    <a:pt x="0" y="708293"/>
                  </a:moveTo>
                  <a:lnTo>
                    <a:pt x="7827" y="708293"/>
                  </a:lnTo>
                  <a:lnTo>
                    <a:pt x="7827" y="0"/>
                  </a:lnTo>
                  <a:lnTo>
                    <a:pt x="0" y="0"/>
                  </a:lnTo>
                  <a:lnTo>
                    <a:pt x="0" y="708293"/>
                  </a:lnTo>
                  <a:close/>
                </a:path>
              </a:pathLst>
            </a:custGeom>
            <a:solidFill>
              <a:srgbClr val="EBEBEB"/>
            </a:solidFill>
          </p:spPr>
          <p:txBody>
            <a:bodyPr wrap="square" lIns="0" tIns="0" rIns="0" bIns="0" rtlCol="0"/>
            <a:lstStyle/>
            <a:p>
              <a:endParaRPr/>
            </a:p>
          </p:txBody>
        </p:sp>
        <p:sp>
          <p:nvSpPr>
            <p:cNvPr id="28" name="object 28"/>
            <p:cNvSpPr/>
            <p:nvPr/>
          </p:nvSpPr>
          <p:spPr>
            <a:xfrm>
              <a:off x="11496744" y="8011566"/>
              <a:ext cx="8255" cy="368300"/>
            </a:xfrm>
            <a:custGeom>
              <a:avLst/>
              <a:gdLst/>
              <a:ahLst/>
              <a:cxnLst/>
              <a:rect l="l" t="t" r="r" b="b"/>
              <a:pathLst>
                <a:path w="8254" h="368300">
                  <a:moveTo>
                    <a:pt x="0" y="0"/>
                  </a:moveTo>
                  <a:lnTo>
                    <a:pt x="7827" y="0"/>
                  </a:lnTo>
                </a:path>
                <a:path w="8254" h="368300">
                  <a:moveTo>
                    <a:pt x="0" y="368193"/>
                  </a:moveTo>
                  <a:lnTo>
                    <a:pt x="7827" y="368193"/>
                  </a:lnTo>
                </a:path>
              </a:pathLst>
            </a:custGeom>
            <a:ln w="7827">
              <a:solidFill>
                <a:srgbClr val="FFFFFF"/>
              </a:solidFill>
            </a:ln>
          </p:spPr>
          <p:txBody>
            <a:bodyPr wrap="square" lIns="0" tIns="0" rIns="0" bIns="0" rtlCol="0"/>
            <a:lstStyle/>
            <a:p>
              <a:endParaRPr/>
            </a:p>
          </p:txBody>
        </p:sp>
        <p:sp>
          <p:nvSpPr>
            <p:cNvPr id="29" name="object 29"/>
            <p:cNvSpPr/>
            <p:nvPr/>
          </p:nvSpPr>
          <p:spPr>
            <a:xfrm>
              <a:off x="11574647" y="7657419"/>
              <a:ext cx="8255" cy="708660"/>
            </a:xfrm>
            <a:custGeom>
              <a:avLst/>
              <a:gdLst/>
              <a:ahLst/>
              <a:cxnLst/>
              <a:rect l="l" t="t" r="r" b="b"/>
              <a:pathLst>
                <a:path w="8254" h="708659">
                  <a:moveTo>
                    <a:pt x="0" y="708293"/>
                  </a:moveTo>
                  <a:lnTo>
                    <a:pt x="7722" y="708293"/>
                  </a:lnTo>
                  <a:lnTo>
                    <a:pt x="7722" y="0"/>
                  </a:lnTo>
                  <a:lnTo>
                    <a:pt x="0" y="0"/>
                  </a:lnTo>
                  <a:lnTo>
                    <a:pt x="0" y="708293"/>
                  </a:lnTo>
                  <a:close/>
                </a:path>
              </a:pathLst>
            </a:custGeom>
            <a:solidFill>
              <a:srgbClr val="EBEBEB"/>
            </a:solidFill>
          </p:spPr>
          <p:txBody>
            <a:bodyPr wrap="square" lIns="0" tIns="0" rIns="0" bIns="0" rtlCol="0"/>
            <a:lstStyle/>
            <a:p>
              <a:endParaRPr/>
            </a:p>
          </p:txBody>
        </p:sp>
        <p:sp>
          <p:nvSpPr>
            <p:cNvPr id="30" name="object 30"/>
            <p:cNvSpPr/>
            <p:nvPr/>
          </p:nvSpPr>
          <p:spPr>
            <a:xfrm>
              <a:off x="11578509" y="8007652"/>
              <a:ext cx="0" cy="376555"/>
            </a:xfrm>
            <a:custGeom>
              <a:avLst/>
              <a:gdLst/>
              <a:ahLst/>
              <a:cxnLst/>
              <a:rect l="l" t="t" r="r" b="b"/>
              <a:pathLst>
                <a:path h="376554">
                  <a:moveTo>
                    <a:pt x="0" y="0"/>
                  </a:moveTo>
                  <a:lnTo>
                    <a:pt x="0" y="7827"/>
                  </a:lnTo>
                </a:path>
                <a:path h="376554">
                  <a:moveTo>
                    <a:pt x="0" y="368193"/>
                  </a:moveTo>
                  <a:lnTo>
                    <a:pt x="0" y="376021"/>
                  </a:lnTo>
                </a:path>
              </a:pathLst>
            </a:custGeom>
            <a:ln w="7722">
              <a:solidFill>
                <a:srgbClr val="FFFFFF"/>
              </a:solidFill>
            </a:ln>
          </p:spPr>
          <p:txBody>
            <a:bodyPr wrap="square" lIns="0" tIns="0" rIns="0" bIns="0" rtlCol="0"/>
            <a:lstStyle/>
            <a:p>
              <a:endParaRPr/>
            </a:p>
          </p:txBody>
        </p:sp>
        <p:sp>
          <p:nvSpPr>
            <p:cNvPr id="31" name="object 31"/>
            <p:cNvSpPr/>
            <p:nvPr/>
          </p:nvSpPr>
          <p:spPr>
            <a:xfrm>
              <a:off x="11652446" y="7657419"/>
              <a:ext cx="8255" cy="708660"/>
            </a:xfrm>
            <a:custGeom>
              <a:avLst/>
              <a:gdLst/>
              <a:ahLst/>
              <a:cxnLst/>
              <a:rect l="l" t="t" r="r" b="b"/>
              <a:pathLst>
                <a:path w="8254" h="708659">
                  <a:moveTo>
                    <a:pt x="0" y="708293"/>
                  </a:moveTo>
                  <a:lnTo>
                    <a:pt x="7827" y="708293"/>
                  </a:lnTo>
                  <a:lnTo>
                    <a:pt x="7827" y="0"/>
                  </a:lnTo>
                  <a:lnTo>
                    <a:pt x="0" y="0"/>
                  </a:lnTo>
                  <a:lnTo>
                    <a:pt x="0" y="708293"/>
                  </a:lnTo>
                  <a:close/>
                </a:path>
              </a:pathLst>
            </a:custGeom>
            <a:solidFill>
              <a:srgbClr val="EBEBEB"/>
            </a:solidFill>
          </p:spPr>
          <p:txBody>
            <a:bodyPr wrap="square" lIns="0" tIns="0" rIns="0" bIns="0" rtlCol="0"/>
            <a:lstStyle/>
            <a:p>
              <a:endParaRPr/>
            </a:p>
          </p:txBody>
        </p:sp>
        <p:sp>
          <p:nvSpPr>
            <p:cNvPr id="32" name="object 32"/>
            <p:cNvSpPr/>
            <p:nvPr/>
          </p:nvSpPr>
          <p:spPr>
            <a:xfrm>
              <a:off x="11652446" y="8011566"/>
              <a:ext cx="8255" cy="368300"/>
            </a:xfrm>
            <a:custGeom>
              <a:avLst/>
              <a:gdLst/>
              <a:ahLst/>
              <a:cxnLst/>
              <a:rect l="l" t="t" r="r" b="b"/>
              <a:pathLst>
                <a:path w="8254" h="368300">
                  <a:moveTo>
                    <a:pt x="0" y="0"/>
                  </a:moveTo>
                  <a:lnTo>
                    <a:pt x="7827" y="0"/>
                  </a:lnTo>
                </a:path>
                <a:path w="8254" h="368300">
                  <a:moveTo>
                    <a:pt x="0" y="368193"/>
                  </a:moveTo>
                  <a:lnTo>
                    <a:pt x="7827" y="368193"/>
                  </a:lnTo>
                </a:path>
              </a:pathLst>
            </a:custGeom>
            <a:ln w="7722">
              <a:solidFill>
                <a:srgbClr val="FFFFFF"/>
              </a:solidFill>
            </a:ln>
          </p:spPr>
          <p:txBody>
            <a:bodyPr wrap="square" lIns="0" tIns="0" rIns="0" bIns="0" rtlCol="0"/>
            <a:lstStyle/>
            <a:p>
              <a:endParaRPr/>
            </a:p>
          </p:txBody>
        </p:sp>
        <p:sp>
          <p:nvSpPr>
            <p:cNvPr id="33" name="object 33"/>
            <p:cNvSpPr/>
            <p:nvPr/>
          </p:nvSpPr>
          <p:spPr>
            <a:xfrm>
              <a:off x="11730349" y="7657419"/>
              <a:ext cx="8255" cy="708660"/>
            </a:xfrm>
            <a:custGeom>
              <a:avLst/>
              <a:gdLst/>
              <a:ahLst/>
              <a:cxnLst/>
              <a:rect l="l" t="t" r="r" b="b"/>
              <a:pathLst>
                <a:path w="8254" h="708659">
                  <a:moveTo>
                    <a:pt x="0" y="708293"/>
                  </a:moveTo>
                  <a:lnTo>
                    <a:pt x="7827" y="708293"/>
                  </a:lnTo>
                  <a:lnTo>
                    <a:pt x="7827" y="0"/>
                  </a:lnTo>
                  <a:lnTo>
                    <a:pt x="0" y="0"/>
                  </a:lnTo>
                  <a:lnTo>
                    <a:pt x="0" y="708293"/>
                  </a:lnTo>
                  <a:close/>
                </a:path>
              </a:pathLst>
            </a:custGeom>
            <a:solidFill>
              <a:srgbClr val="EBEBEB"/>
            </a:solidFill>
          </p:spPr>
          <p:txBody>
            <a:bodyPr wrap="square" lIns="0" tIns="0" rIns="0" bIns="0" rtlCol="0"/>
            <a:lstStyle/>
            <a:p>
              <a:endParaRPr/>
            </a:p>
          </p:txBody>
        </p:sp>
        <p:sp>
          <p:nvSpPr>
            <p:cNvPr id="34" name="object 34"/>
            <p:cNvSpPr/>
            <p:nvPr/>
          </p:nvSpPr>
          <p:spPr>
            <a:xfrm>
              <a:off x="11730349" y="8011566"/>
              <a:ext cx="163830" cy="368300"/>
            </a:xfrm>
            <a:custGeom>
              <a:avLst/>
              <a:gdLst/>
              <a:ahLst/>
              <a:cxnLst/>
              <a:rect l="l" t="t" r="r" b="b"/>
              <a:pathLst>
                <a:path w="163829" h="368300">
                  <a:moveTo>
                    <a:pt x="0" y="0"/>
                  </a:moveTo>
                  <a:lnTo>
                    <a:pt x="7827" y="0"/>
                  </a:lnTo>
                </a:path>
                <a:path w="163829" h="368300">
                  <a:moveTo>
                    <a:pt x="0" y="368193"/>
                  </a:moveTo>
                  <a:lnTo>
                    <a:pt x="7827" y="368193"/>
                  </a:lnTo>
                </a:path>
                <a:path w="163829" h="368300">
                  <a:moveTo>
                    <a:pt x="77903" y="368193"/>
                  </a:moveTo>
                  <a:lnTo>
                    <a:pt x="85730" y="368193"/>
                  </a:lnTo>
                </a:path>
                <a:path w="163829" h="368300">
                  <a:moveTo>
                    <a:pt x="155806" y="368193"/>
                  </a:moveTo>
                  <a:lnTo>
                    <a:pt x="163633" y="368193"/>
                  </a:lnTo>
                </a:path>
              </a:pathLst>
            </a:custGeom>
            <a:ln w="7722">
              <a:solidFill>
                <a:srgbClr val="FFFFFF"/>
              </a:solidFill>
            </a:ln>
          </p:spPr>
          <p:txBody>
            <a:bodyPr wrap="square" lIns="0" tIns="0" rIns="0" bIns="0" rtlCol="0"/>
            <a:lstStyle/>
            <a:p>
              <a:endParaRPr/>
            </a:p>
          </p:txBody>
        </p:sp>
        <p:sp>
          <p:nvSpPr>
            <p:cNvPr id="35" name="object 35"/>
            <p:cNvSpPr/>
            <p:nvPr/>
          </p:nvSpPr>
          <p:spPr>
            <a:xfrm>
              <a:off x="11964060" y="7657419"/>
              <a:ext cx="8255" cy="708660"/>
            </a:xfrm>
            <a:custGeom>
              <a:avLst/>
              <a:gdLst/>
              <a:ahLst/>
              <a:cxnLst/>
              <a:rect l="l" t="t" r="r" b="b"/>
              <a:pathLst>
                <a:path w="8254" h="708659">
                  <a:moveTo>
                    <a:pt x="0" y="708293"/>
                  </a:moveTo>
                  <a:lnTo>
                    <a:pt x="7827" y="708293"/>
                  </a:lnTo>
                  <a:lnTo>
                    <a:pt x="7827" y="0"/>
                  </a:lnTo>
                  <a:lnTo>
                    <a:pt x="0" y="0"/>
                  </a:lnTo>
                  <a:lnTo>
                    <a:pt x="0" y="708293"/>
                  </a:lnTo>
                  <a:close/>
                </a:path>
              </a:pathLst>
            </a:custGeom>
            <a:solidFill>
              <a:srgbClr val="EBEBEB"/>
            </a:solidFill>
          </p:spPr>
          <p:txBody>
            <a:bodyPr wrap="square" lIns="0" tIns="0" rIns="0" bIns="0" rtlCol="0"/>
            <a:lstStyle/>
            <a:p>
              <a:endParaRPr/>
            </a:p>
          </p:txBody>
        </p:sp>
        <p:sp>
          <p:nvSpPr>
            <p:cNvPr id="36" name="object 36"/>
            <p:cNvSpPr/>
            <p:nvPr/>
          </p:nvSpPr>
          <p:spPr>
            <a:xfrm>
              <a:off x="11964060" y="8011566"/>
              <a:ext cx="8255" cy="368300"/>
            </a:xfrm>
            <a:custGeom>
              <a:avLst/>
              <a:gdLst/>
              <a:ahLst/>
              <a:cxnLst/>
              <a:rect l="l" t="t" r="r" b="b"/>
              <a:pathLst>
                <a:path w="8254" h="368300">
                  <a:moveTo>
                    <a:pt x="0" y="0"/>
                  </a:moveTo>
                  <a:lnTo>
                    <a:pt x="7827" y="0"/>
                  </a:lnTo>
                </a:path>
                <a:path w="8254" h="368300">
                  <a:moveTo>
                    <a:pt x="0" y="368193"/>
                  </a:moveTo>
                  <a:lnTo>
                    <a:pt x="7827" y="368193"/>
                  </a:lnTo>
                </a:path>
              </a:pathLst>
            </a:custGeom>
            <a:ln w="7722">
              <a:solidFill>
                <a:srgbClr val="FFFFFF"/>
              </a:solidFill>
            </a:ln>
          </p:spPr>
          <p:txBody>
            <a:bodyPr wrap="square" lIns="0" tIns="0" rIns="0" bIns="0" rtlCol="0"/>
            <a:lstStyle/>
            <a:p>
              <a:endParaRPr/>
            </a:p>
          </p:txBody>
        </p:sp>
        <p:sp>
          <p:nvSpPr>
            <p:cNvPr id="37" name="object 37"/>
            <p:cNvSpPr/>
            <p:nvPr/>
          </p:nvSpPr>
          <p:spPr>
            <a:xfrm>
              <a:off x="12041963" y="7657419"/>
              <a:ext cx="8255" cy="708660"/>
            </a:xfrm>
            <a:custGeom>
              <a:avLst/>
              <a:gdLst/>
              <a:ahLst/>
              <a:cxnLst/>
              <a:rect l="l" t="t" r="r" b="b"/>
              <a:pathLst>
                <a:path w="8254" h="708659">
                  <a:moveTo>
                    <a:pt x="0" y="708293"/>
                  </a:moveTo>
                  <a:lnTo>
                    <a:pt x="7827" y="708293"/>
                  </a:lnTo>
                  <a:lnTo>
                    <a:pt x="7827" y="0"/>
                  </a:lnTo>
                  <a:lnTo>
                    <a:pt x="0" y="0"/>
                  </a:lnTo>
                  <a:lnTo>
                    <a:pt x="0" y="708293"/>
                  </a:lnTo>
                  <a:close/>
                </a:path>
              </a:pathLst>
            </a:custGeom>
            <a:solidFill>
              <a:srgbClr val="EBEBEB"/>
            </a:solidFill>
          </p:spPr>
          <p:txBody>
            <a:bodyPr wrap="square" lIns="0" tIns="0" rIns="0" bIns="0" rtlCol="0"/>
            <a:lstStyle/>
            <a:p>
              <a:endParaRPr/>
            </a:p>
          </p:txBody>
        </p:sp>
        <p:sp>
          <p:nvSpPr>
            <p:cNvPr id="38" name="object 38"/>
            <p:cNvSpPr/>
            <p:nvPr/>
          </p:nvSpPr>
          <p:spPr>
            <a:xfrm>
              <a:off x="12041963" y="8011566"/>
              <a:ext cx="8255" cy="368300"/>
            </a:xfrm>
            <a:custGeom>
              <a:avLst/>
              <a:gdLst/>
              <a:ahLst/>
              <a:cxnLst/>
              <a:rect l="l" t="t" r="r" b="b"/>
              <a:pathLst>
                <a:path w="8254" h="368300">
                  <a:moveTo>
                    <a:pt x="0" y="0"/>
                  </a:moveTo>
                  <a:lnTo>
                    <a:pt x="7827" y="0"/>
                  </a:lnTo>
                </a:path>
                <a:path w="8254" h="368300">
                  <a:moveTo>
                    <a:pt x="0" y="368193"/>
                  </a:moveTo>
                  <a:lnTo>
                    <a:pt x="7827" y="368193"/>
                  </a:lnTo>
                </a:path>
              </a:pathLst>
            </a:custGeom>
            <a:ln w="7722">
              <a:solidFill>
                <a:srgbClr val="FFFFFF"/>
              </a:solidFill>
            </a:ln>
          </p:spPr>
          <p:txBody>
            <a:bodyPr wrap="square" lIns="0" tIns="0" rIns="0" bIns="0" rtlCol="0"/>
            <a:lstStyle/>
            <a:p>
              <a:endParaRPr/>
            </a:p>
          </p:txBody>
        </p:sp>
        <p:sp>
          <p:nvSpPr>
            <p:cNvPr id="39" name="object 39"/>
            <p:cNvSpPr/>
            <p:nvPr/>
          </p:nvSpPr>
          <p:spPr>
            <a:xfrm>
              <a:off x="12119866" y="7657419"/>
              <a:ext cx="8255" cy="708660"/>
            </a:xfrm>
            <a:custGeom>
              <a:avLst/>
              <a:gdLst/>
              <a:ahLst/>
              <a:cxnLst/>
              <a:rect l="l" t="t" r="r" b="b"/>
              <a:pathLst>
                <a:path w="8254" h="708659">
                  <a:moveTo>
                    <a:pt x="0" y="708293"/>
                  </a:moveTo>
                  <a:lnTo>
                    <a:pt x="7827" y="708293"/>
                  </a:lnTo>
                  <a:lnTo>
                    <a:pt x="7827" y="0"/>
                  </a:lnTo>
                  <a:lnTo>
                    <a:pt x="0" y="0"/>
                  </a:lnTo>
                  <a:lnTo>
                    <a:pt x="0" y="708293"/>
                  </a:lnTo>
                  <a:close/>
                </a:path>
              </a:pathLst>
            </a:custGeom>
            <a:solidFill>
              <a:srgbClr val="EBEBEB"/>
            </a:solidFill>
          </p:spPr>
          <p:txBody>
            <a:bodyPr wrap="square" lIns="0" tIns="0" rIns="0" bIns="0" rtlCol="0"/>
            <a:lstStyle/>
            <a:p>
              <a:endParaRPr/>
            </a:p>
          </p:txBody>
        </p:sp>
        <p:sp>
          <p:nvSpPr>
            <p:cNvPr id="40" name="object 40"/>
            <p:cNvSpPr/>
            <p:nvPr/>
          </p:nvSpPr>
          <p:spPr>
            <a:xfrm>
              <a:off x="12119866" y="8011566"/>
              <a:ext cx="8255" cy="368300"/>
            </a:xfrm>
            <a:custGeom>
              <a:avLst/>
              <a:gdLst/>
              <a:ahLst/>
              <a:cxnLst/>
              <a:rect l="l" t="t" r="r" b="b"/>
              <a:pathLst>
                <a:path w="8254" h="368300">
                  <a:moveTo>
                    <a:pt x="0" y="0"/>
                  </a:moveTo>
                  <a:lnTo>
                    <a:pt x="7827" y="0"/>
                  </a:lnTo>
                </a:path>
                <a:path w="8254" h="368300">
                  <a:moveTo>
                    <a:pt x="0" y="368193"/>
                  </a:moveTo>
                  <a:lnTo>
                    <a:pt x="7827" y="368193"/>
                  </a:lnTo>
                </a:path>
              </a:pathLst>
            </a:custGeom>
            <a:ln w="7722">
              <a:solidFill>
                <a:srgbClr val="FFFFFF"/>
              </a:solidFill>
            </a:ln>
          </p:spPr>
          <p:txBody>
            <a:bodyPr wrap="square" lIns="0" tIns="0" rIns="0" bIns="0" rtlCol="0"/>
            <a:lstStyle/>
            <a:p>
              <a:endParaRPr/>
            </a:p>
          </p:txBody>
        </p:sp>
        <p:sp>
          <p:nvSpPr>
            <p:cNvPr id="41" name="object 41"/>
            <p:cNvSpPr/>
            <p:nvPr/>
          </p:nvSpPr>
          <p:spPr>
            <a:xfrm>
              <a:off x="12197770" y="7657419"/>
              <a:ext cx="8255" cy="708660"/>
            </a:xfrm>
            <a:custGeom>
              <a:avLst/>
              <a:gdLst/>
              <a:ahLst/>
              <a:cxnLst/>
              <a:rect l="l" t="t" r="r" b="b"/>
              <a:pathLst>
                <a:path w="8254" h="708659">
                  <a:moveTo>
                    <a:pt x="0" y="708293"/>
                  </a:moveTo>
                  <a:lnTo>
                    <a:pt x="7827" y="708293"/>
                  </a:lnTo>
                  <a:lnTo>
                    <a:pt x="7827" y="0"/>
                  </a:lnTo>
                  <a:lnTo>
                    <a:pt x="0" y="0"/>
                  </a:lnTo>
                  <a:lnTo>
                    <a:pt x="0" y="708293"/>
                  </a:lnTo>
                  <a:close/>
                </a:path>
              </a:pathLst>
            </a:custGeom>
            <a:solidFill>
              <a:srgbClr val="EBEBEB"/>
            </a:solidFill>
          </p:spPr>
          <p:txBody>
            <a:bodyPr wrap="square" lIns="0" tIns="0" rIns="0" bIns="0" rtlCol="0"/>
            <a:lstStyle/>
            <a:p>
              <a:endParaRPr/>
            </a:p>
          </p:txBody>
        </p:sp>
        <p:sp>
          <p:nvSpPr>
            <p:cNvPr id="42" name="object 42"/>
            <p:cNvSpPr/>
            <p:nvPr/>
          </p:nvSpPr>
          <p:spPr>
            <a:xfrm>
              <a:off x="12197770" y="8011566"/>
              <a:ext cx="8255" cy="368300"/>
            </a:xfrm>
            <a:custGeom>
              <a:avLst/>
              <a:gdLst/>
              <a:ahLst/>
              <a:cxnLst/>
              <a:rect l="l" t="t" r="r" b="b"/>
              <a:pathLst>
                <a:path w="8254" h="368300">
                  <a:moveTo>
                    <a:pt x="0" y="0"/>
                  </a:moveTo>
                  <a:lnTo>
                    <a:pt x="7827" y="0"/>
                  </a:lnTo>
                </a:path>
                <a:path w="8254" h="368300">
                  <a:moveTo>
                    <a:pt x="0" y="368193"/>
                  </a:moveTo>
                  <a:lnTo>
                    <a:pt x="7827" y="368193"/>
                  </a:lnTo>
                </a:path>
              </a:pathLst>
            </a:custGeom>
            <a:ln w="7722">
              <a:solidFill>
                <a:srgbClr val="FFFFFF"/>
              </a:solidFill>
            </a:ln>
          </p:spPr>
          <p:txBody>
            <a:bodyPr wrap="square" lIns="0" tIns="0" rIns="0" bIns="0" rtlCol="0"/>
            <a:lstStyle/>
            <a:p>
              <a:endParaRPr/>
            </a:p>
          </p:txBody>
        </p:sp>
        <p:sp>
          <p:nvSpPr>
            <p:cNvPr id="43" name="object 43"/>
            <p:cNvSpPr/>
            <p:nvPr/>
          </p:nvSpPr>
          <p:spPr>
            <a:xfrm>
              <a:off x="12275668" y="7657420"/>
              <a:ext cx="326390" cy="708660"/>
            </a:xfrm>
            <a:custGeom>
              <a:avLst/>
              <a:gdLst/>
              <a:ahLst/>
              <a:cxnLst/>
              <a:rect l="l" t="t" r="r" b="b"/>
              <a:pathLst>
                <a:path w="326390" h="708659">
                  <a:moveTo>
                    <a:pt x="326339" y="111213"/>
                  </a:moveTo>
                  <a:lnTo>
                    <a:pt x="319341" y="111213"/>
                  </a:lnTo>
                  <a:lnTo>
                    <a:pt x="319341" y="91224"/>
                  </a:lnTo>
                  <a:lnTo>
                    <a:pt x="319341" y="70231"/>
                  </a:lnTo>
                  <a:lnTo>
                    <a:pt x="319341" y="47942"/>
                  </a:lnTo>
                  <a:lnTo>
                    <a:pt x="319341" y="24485"/>
                  </a:lnTo>
                  <a:lnTo>
                    <a:pt x="319341" y="0"/>
                  </a:lnTo>
                  <a:lnTo>
                    <a:pt x="311607" y="0"/>
                  </a:lnTo>
                  <a:lnTo>
                    <a:pt x="311607" y="24485"/>
                  </a:lnTo>
                  <a:lnTo>
                    <a:pt x="311607" y="47942"/>
                  </a:lnTo>
                  <a:lnTo>
                    <a:pt x="311607" y="70231"/>
                  </a:lnTo>
                  <a:lnTo>
                    <a:pt x="311607" y="91224"/>
                  </a:lnTo>
                  <a:lnTo>
                    <a:pt x="241541" y="91224"/>
                  </a:lnTo>
                  <a:lnTo>
                    <a:pt x="241541" y="70231"/>
                  </a:lnTo>
                  <a:lnTo>
                    <a:pt x="241541" y="47942"/>
                  </a:lnTo>
                  <a:lnTo>
                    <a:pt x="241541" y="24485"/>
                  </a:lnTo>
                  <a:lnTo>
                    <a:pt x="241541" y="0"/>
                  </a:lnTo>
                  <a:lnTo>
                    <a:pt x="233705" y="0"/>
                  </a:lnTo>
                  <a:lnTo>
                    <a:pt x="233705" y="24485"/>
                  </a:lnTo>
                  <a:lnTo>
                    <a:pt x="233705" y="47942"/>
                  </a:lnTo>
                  <a:lnTo>
                    <a:pt x="233705" y="70231"/>
                  </a:lnTo>
                  <a:lnTo>
                    <a:pt x="163639" y="70231"/>
                  </a:lnTo>
                  <a:lnTo>
                    <a:pt x="163639" y="47942"/>
                  </a:lnTo>
                  <a:lnTo>
                    <a:pt x="163639" y="24485"/>
                  </a:lnTo>
                  <a:lnTo>
                    <a:pt x="163639" y="0"/>
                  </a:lnTo>
                  <a:lnTo>
                    <a:pt x="155803" y="0"/>
                  </a:lnTo>
                  <a:lnTo>
                    <a:pt x="155803" y="24485"/>
                  </a:lnTo>
                  <a:lnTo>
                    <a:pt x="155803" y="47942"/>
                  </a:lnTo>
                  <a:lnTo>
                    <a:pt x="85725" y="47942"/>
                  </a:lnTo>
                  <a:lnTo>
                    <a:pt x="85725" y="24485"/>
                  </a:lnTo>
                  <a:lnTo>
                    <a:pt x="85725" y="0"/>
                  </a:lnTo>
                  <a:lnTo>
                    <a:pt x="77901" y="0"/>
                  </a:lnTo>
                  <a:lnTo>
                    <a:pt x="77901" y="24485"/>
                  </a:lnTo>
                  <a:lnTo>
                    <a:pt x="7823" y="24485"/>
                  </a:lnTo>
                  <a:lnTo>
                    <a:pt x="7823" y="0"/>
                  </a:lnTo>
                  <a:lnTo>
                    <a:pt x="0" y="0"/>
                  </a:lnTo>
                  <a:lnTo>
                    <a:pt x="0" y="708304"/>
                  </a:lnTo>
                  <a:lnTo>
                    <a:pt x="326339" y="708304"/>
                  </a:lnTo>
                  <a:lnTo>
                    <a:pt x="326339" y="111213"/>
                  </a:lnTo>
                  <a:close/>
                </a:path>
              </a:pathLst>
            </a:custGeom>
            <a:solidFill>
              <a:srgbClr val="EBEBEB"/>
            </a:solidFill>
          </p:spPr>
          <p:txBody>
            <a:bodyPr wrap="square" lIns="0" tIns="0" rIns="0" bIns="0" rtlCol="0"/>
            <a:lstStyle/>
            <a:p>
              <a:endParaRPr/>
            </a:p>
          </p:txBody>
        </p:sp>
        <p:sp>
          <p:nvSpPr>
            <p:cNvPr id="44" name="object 44"/>
            <p:cNvSpPr/>
            <p:nvPr/>
          </p:nvSpPr>
          <p:spPr>
            <a:xfrm>
              <a:off x="12275673" y="8011566"/>
              <a:ext cx="241935" cy="0"/>
            </a:xfrm>
            <a:custGeom>
              <a:avLst/>
              <a:gdLst/>
              <a:ahLst/>
              <a:cxnLst/>
              <a:rect l="l" t="t" r="r" b="b"/>
              <a:pathLst>
                <a:path w="241934">
                  <a:moveTo>
                    <a:pt x="0" y="0"/>
                  </a:moveTo>
                  <a:lnTo>
                    <a:pt x="7827" y="0"/>
                  </a:lnTo>
                </a:path>
                <a:path w="241934">
                  <a:moveTo>
                    <a:pt x="77903" y="0"/>
                  </a:moveTo>
                  <a:lnTo>
                    <a:pt x="85730" y="0"/>
                  </a:lnTo>
                </a:path>
                <a:path w="241934">
                  <a:moveTo>
                    <a:pt x="155806" y="0"/>
                  </a:moveTo>
                  <a:lnTo>
                    <a:pt x="163633" y="0"/>
                  </a:lnTo>
                </a:path>
                <a:path w="241934">
                  <a:moveTo>
                    <a:pt x="233710" y="0"/>
                  </a:moveTo>
                  <a:lnTo>
                    <a:pt x="241537" y="0"/>
                  </a:lnTo>
                </a:path>
              </a:pathLst>
            </a:custGeom>
            <a:ln w="7722">
              <a:solidFill>
                <a:srgbClr val="FFFFFF"/>
              </a:solidFill>
            </a:ln>
          </p:spPr>
          <p:txBody>
            <a:bodyPr wrap="square" lIns="0" tIns="0" rIns="0" bIns="0" rtlCol="0"/>
            <a:lstStyle/>
            <a:p>
              <a:endParaRPr/>
            </a:p>
          </p:txBody>
        </p:sp>
        <p:sp>
          <p:nvSpPr>
            <p:cNvPr id="45" name="object 45"/>
            <p:cNvSpPr/>
            <p:nvPr/>
          </p:nvSpPr>
          <p:spPr>
            <a:xfrm>
              <a:off x="12591148" y="8007705"/>
              <a:ext cx="0" cy="8255"/>
            </a:xfrm>
            <a:custGeom>
              <a:avLst/>
              <a:gdLst/>
              <a:ahLst/>
              <a:cxnLst/>
              <a:rect l="l" t="t" r="r" b="b"/>
              <a:pathLst>
                <a:path h="8254">
                  <a:moveTo>
                    <a:pt x="0" y="0"/>
                  </a:moveTo>
                  <a:lnTo>
                    <a:pt x="0" y="7722"/>
                  </a:lnTo>
                </a:path>
              </a:pathLst>
            </a:custGeom>
            <a:ln w="7722">
              <a:solidFill>
                <a:srgbClr val="FFFFFF"/>
              </a:solidFill>
            </a:ln>
          </p:spPr>
          <p:txBody>
            <a:bodyPr wrap="square" lIns="0" tIns="0" rIns="0" bIns="0" rtlCol="0"/>
            <a:lstStyle/>
            <a:p>
              <a:endParaRPr/>
            </a:p>
          </p:txBody>
        </p:sp>
        <p:sp>
          <p:nvSpPr>
            <p:cNvPr id="46" name="object 46"/>
            <p:cNvSpPr/>
            <p:nvPr/>
          </p:nvSpPr>
          <p:spPr>
            <a:xfrm>
              <a:off x="12275673" y="8379760"/>
              <a:ext cx="241935" cy="0"/>
            </a:xfrm>
            <a:custGeom>
              <a:avLst/>
              <a:gdLst/>
              <a:ahLst/>
              <a:cxnLst/>
              <a:rect l="l" t="t" r="r" b="b"/>
              <a:pathLst>
                <a:path w="241934">
                  <a:moveTo>
                    <a:pt x="0" y="0"/>
                  </a:moveTo>
                  <a:lnTo>
                    <a:pt x="7827" y="0"/>
                  </a:lnTo>
                </a:path>
                <a:path w="241934">
                  <a:moveTo>
                    <a:pt x="77903" y="0"/>
                  </a:moveTo>
                  <a:lnTo>
                    <a:pt x="85730" y="0"/>
                  </a:lnTo>
                </a:path>
                <a:path w="241934">
                  <a:moveTo>
                    <a:pt x="155806" y="0"/>
                  </a:moveTo>
                  <a:lnTo>
                    <a:pt x="163633" y="0"/>
                  </a:lnTo>
                </a:path>
                <a:path w="241934">
                  <a:moveTo>
                    <a:pt x="233710" y="0"/>
                  </a:moveTo>
                  <a:lnTo>
                    <a:pt x="241537" y="0"/>
                  </a:lnTo>
                </a:path>
              </a:pathLst>
            </a:custGeom>
            <a:ln w="7722">
              <a:solidFill>
                <a:srgbClr val="FFFFFF"/>
              </a:solidFill>
            </a:ln>
          </p:spPr>
          <p:txBody>
            <a:bodyPr wrap="square" lIns="0" tIns="0" rIns="0" bIns="0" rtlCol="0"/>
            <a:lstStyle/>
            <a:p>
              <a:endParaRPr/>
            </a:p>
          </p:txBody>
        </p:sp>
        <p:sp>
          <p:nvSpPr>
            <p:cNvPr id="47" name="object 47"/>
            <p:cNvSpPr/>
            <p:nvPr/>
          </p:nvSpPr>
          <p:spPr>
            <a:xfrm>
              <a:off x="12591148" y="8375898"/>
              <a:ext cx="0" cy="8255"/>
            </a:xfrm>
            <a:custGeom>
              <a:avLst/>
              <a:gdLst/>
              <a:ahLst/>
              <a:cxnLst/>
              <a:rect l="l" t="t" r="r" b="b"/>
              <a:pathLst>
                <a:path h="8254">
                  <a:moveTo>
                    <a:pt x="0" y="0"/>
                  </a:moveTo>
                  <a:lnTo>
                    <a:pt x="0" y="7722"/>
                  </a:lnTo>
                </a:path>
              </a:pathLst>
            </a:custGeom>
            <a:ln w="7722">
              <a:solidFill>
                <a:srgbClr val="FFFFFF"/>
              </a:solidFill>
            </a:ln>
          </p:spPr>
          <p:txBody>
            <a:bodyPr wrap="square" lIns="0" tIns="0" rIns="0" bIns="0" rtlCol="0"/>
            <a:lstStyle/>
            <a:p>
              <a:endParaRPr/>
            </a:p>
          </p:txBody>
        </p:sp>
        <p:sp>
          <p:nvSpPr>
            <p:cNvPr id="48" name="object 48"/>
            <p:cNvSpPr/>
            <p:nvPr/>
          </p:nvSpPr>
          <p:spPr>
            <a:xfrm>
              <a:off x="12658179" y="7899228"/>
              <a:ext cx="1501775" cy="718820"/>
            </a:xfrm>
            <a:custGeom>
              <a:avLst/>
              <a:gdLst/>
              <a:ahLst/>
              <a:cxnLst/>
              <a:rect l="l" t="t" r="r" b="b"/>
              <a:pathLst>
                <a:path w="1501775" h="718820">
                  <a:moveTo>
                    <a:pt x="1501724" y="522668"/>
                  </a:moveTo>
                  <a:lnTo>
                    <a:pt x="0" y="522668"/>
                  </a:lnTo>
                  <a:lnTo>
                    <a:pt x="0" y="718426"/>
                  </a:lnTo>
                  <a:lnTo>
                    <a:pt x="1501724" y="718426"/>
                  </a:lnTo>
                  <a:lnTo>
                    <a:pt x="1501724" y="522668"/>
                  </a:lnTo>
                  <a:close/>
                </a:path>
                <a:path w="1501775" h="718820">
                  <a:moveTo>
                    <a:pt x="1501724" y="118719"/>
                  </a:moveTo>
                  <a:lnTo>
                    <a:pt x="1494891" y="118719"/>
                  </a:lnTo>
                  <a:lnTo>
                    <a:pt x="1494891" y="108292"/>
                  </a:lnTo>
                  <a:lnTo>
                    <a:pt x="1494891" y="97726"/>
                  </a:lnTo>
                  <a:lnTo>
                    <a:pt x="1494891" y="13601"/>
                  </a:lnTo>
                  <a:lnTo>
                    <a:pt x="1487068" y="13601"/>
                  </a:lnTo>
                  <a:lnTo>
                    <a:pt x="1487068" y="118719"/>
                  </a:lnTo>
                  <a:lnTo>
                    <a:pt x="1416989" y="118719"/>
                  </a:lnTo>
                  <a:lnTo>
                    <a:pt x="1416989" y="13601"/>
                  </a:lnTo>
                  <a:lnTo>
                    <a:pt x="1409166" y="13601"/>
                  </a:lnTo>
                  <a:lnTo>
                    <a:pt x="1409166" y="118719"/>
                  </a:lnTo>
                  <a:lnTo>
                    <a:pt x="1339088" y="118719"/>
                  </a:lnTo>
                  <a:lnTo>
                    <a:pt x="1339088" y="13601"/>
                  </a:lnTo>
                  <a:lnTo>
                    <a:pt x="1331252" y="13601"/>
                  </a:lnTo>
                  <a:lnTo>
                    <a:pt x="1331252" y="108292"/>
                  </a:lnTo>
                  <a:lnTo>
                    <a:pt x="1261186" y="108292"/>
                  </a:lnTo>
                  <a:lnTo>
                    <a:pt x="1261186" y="13601"/>
                  </a:lnTo>
                  <a:lnTo>
                    <a:pt x="1253350" y="13601"/>
                  </a:lnTo>
                  <a:lnTo>
                    <a:pt x="1253350" y="97726"/>
                  </a:lnTo>
                  <a:lnTo>
                    <a:pt x="1183284" y="97726"/>
                  </a:lnTo>
                  <a:lnTo>
                    <a:pt x="1183284" y="13601"/>
                  </a:lnTo>
                  <a:lnTo>
                    <a:pt x="1175550" y="13601"/>
                  </a:lnTo>
                  <a:lnTo>
                    <a:pt x="1175550" y="86728"/>
                  </a:lnTo>
                  <a:lnTo>
                    <a:pt x="1105484" y="86728"/>
                  </a:lnTo>
                  <a:lnTo>
                    <a:pt x="1105484" y="13601"/>
                  </a:lnTo>
                  <a:lnTo>
                    <a:pt x="1097648" y="13601"/>
                  </a:lnTo>
                  <a:lnTo>
                    <a:pt x="1097648" y="75425"/>
                  </a:lnTo>
                  <a:lnTo>
                    <a:pt x="1027582" y="75425"/>
                  </a:lnTo>
                  <a:lnTo>
                    <a:pt x="1027582" y="13601"/>
                  </a:lnTo>
                  <a:lnTo>
                    <a:pt x="1019746" y="13601"/>
                  </a:lnTo>
                  <a:lnTo>
                    <a:pt x="1019746" y="26784"/>
                  </a:lnTo>
                  <a:lnTo>
                    <a:pt x="1019746" y="39662"/>
                  </a:lnTo>
                  <a:lnTo>
                    <a:pt x="1019746" y="51981"/>
                  </a:lnTo>
                  <a:lnTo>
                    <a:pt x="1019746" y="63842"/>
                  </a:lnTo>
                  <a:lnTo>
                    <a:pt x="949667" y="63842"/>
                  </a:lnTo>
                  <a:lnTo>
                    <a:pt x="949667" y="51981"/>
                  </a:lnTo>
                  <a:lnTo>
                    <a:pt x="949667" y="39662"/>
                  </a:lnTo>
                  <a:lnTo>
                    <a:pt x="949667" y="26784"/>
                  </a:lnTo>
                  <a:lnTo>
                    <a:pt x="949667" y="13601"/>
                  </a:lnTo>
                  <a:lnTo>
                    <a:pt x="941844" y="13601"/>
                  </a:lnTo>
                  <a:lnTo>
                    <a:pt x="941844" y="26784"/>
                  </a:lnTo>
                  <a:lnTo>
                    <a:pt x="941844" y="39662"/>
                  </a:lnTo>
                  <a:lnTo>
                    <a:pt x="941844" y="51981"/>
                  </a:lnTo>
                  <a:lnTo>
                    <a:pt x="871766" y="51981"/>
                  </a:lnTo>
                  <a:lnTo>
                    <a:pt x="871766" y="39662"/>
                  </a:lnTo>
                  <a:lnTo>
                    <a:pt x="871766" y="26784"/>
                  </a:lnTo>
                  <a:lnTo>
                    <a:pt x="871766" y="13601"/>
                  </a:lnTo>
                  <a:lnTo>
                    <a:pt x="871766" y="0"/>
                  </a:lnTo>
                  <a:lnTo>
                    <a:pt x="863942" y="0"/>
                  </a:lnTo>
                  <a:lnTo>
                    <a:pt x="863942" y="13601"/>
                  </a:lnTo>
                  <a:lnTo>
                    <a:pt x="863942" y="26784"/>
                  </a:lnTo>
                  <a:lnTo>
                    <a:pt x="863942" y="39662"/>
                  </a:lnTo>
                  <a:lnTo>
                    <a:pt x="793864" y="39662"/>
                  </a:lnTo>
                  <a:lnTo>
                    <a:pt x="793864" y="26784"/>
                  </a:lnTo>
                  <a:lnTo>
                    <a:pt x="793864" y="13601"/>
                  </a:lnTo>
                  <a:lnTo>
                    <a:pt x="793864" y="0"/>
                  </a:lnTo>
                  <a:lnTo>
                    <a:pt x="786041" y="0"/>
                  </a:lnTo>
                  <a:lnTo>
                    <a:pt x="786041" y="13601"/>
                  </a:lnTo>
                  <a:lnTo>
                    <a:pt x="786041" y="26784"/>
                  </a:lnTo>
                  <a:lnTo>
                    <a:pt x="715962" y="26784"/>
                  </a:lnTo>
                  <a:lnTo>
                    <a:pt x="715962" y="13601"/>
                  </a:lnTo>
                  <a:lnTo>
                    <a:pt x="715962" y="0"/>
                  </a:lnTo>
                  <a:lnTo>
                    <a:pt x="708025" y="0"/>
                  </a:lnTo>
                  <a:lnTo>
                    <a:pt x="708025" y="13601"/>
                  </a:lnTo>
                  <a:lnTo>
                    <a:pt x="637959" y="13601"/>
                  </a:lnTo>
                  <a:lnTo>
                    <a:pt x="637959" y="0"/>
                  </a:lnTo>
                  <a:lnTo>
                    <a:pt x="0" y="0"/>
                  </a:lnTo>
                  <a:lnTo>
                    <a:pt x="0" y="466496"/>
                  </a:lnTo>
                  <a:lnTo>
                    <a:pt x="1501724" y="466496"/>
                  </a:lnTo>
                  <a:lnTo>
                    <a:pt x="1501724" y="128854"/>
                  </a:lnTo>
                  <a:lnTo>
                    <a:pt x="1501724" y="128714"/>
                  </a:lnTo>
                  <a:lnTo>
                    <a:pt x="1501724" y="118719"/>
                  </a:lnTo>
                  <a:close/>
                </a:path>
              </a:pathLst>
            </a:custGeom>
            <a:solidFill>
              <a:srgbClr val="EBEBEB"/>
            </a:solidFill>
          </p:spPr>
          <p:txBody>
            <a:bodyPr wrap="square" lIns="0" tIns="0" rIns="0" bIns="0" rtlCol="0"/>
            <a:lstStyle/>
            <a:p>
              <a:endParaRPr/>
            </a:p>
          </p:txBody>
        </p:sp>
        <p:sp>
          <p:nvSpPr>
            <p:cNvPr id="49" name="object 49"/>
            <p:cNvSpPr/>
            <p:nvPr/>
          </p:nvSpPr>
          <p:spPr>
            <a:xfrm>
              <a:off x="12658179" y="7657420"/>
              <a:ext cx="1495425" cy="255904"/>
            </a:xfrm>
            <a:custGeom>
              <a:avLst/>
              <a:gdLst/>
              <a:ahLst/>
              <a:cxnLst/>
              <a:rect l="l" t="t" r="r" b="b"/>
              <a:pathLst>
                <a:path w="1495425" h="255904">
                  <a:moveTo>
                    <a:pt x="560057" y="0"/>
                  </a:moveTo>
                  <a:lnTo>
                    <a:pt x="552221" y="0"/>
                  </a:lnTo>
                  <a:lnTo>
                    <a:pt x="552221" y="227761"/>
                  </a:lnTo>
                  <a:lnTo>
                    <a:pt x="482142" y="227761"/>
                  </a:lnTo>
                  <a:lnTo>
                    <a:pt x="482142" y="213144"/>
                  </a:lnTo>
                  <a:lnTo>
                    <a:pt x="482142" y="0"/>
                  </a:lnTo>
                  <a:lnTo>
                    <a:pt x="474319" y="0"/>
                  </a:lnTo>
                  <a:lnTo>
                    <a:pt x="474319" y="213144"/>
                  </a:lnTo>
                  <a:lnTo>
                    <a:pt x="404241" y="213144"/>
                  </a:lnTo>
                  <a:lnTo>
                    <a:pt x="404241" y="197789"/>
                  </a:lnTo>
                  <a:lnTo>
                    <a:pt x="404241" y="0"/>
                  </a:lnTo>
                  <a:lnTo>
                    <a:pt x="396417" y="0"/>
                  </a:lnTo>
                  <a:lnTo>
                    <a:pt x="396417" y="197789"/>
                  </a:lnTo>
                  <a:lnTo>
                    <a:pt x="326339" y="197789"/>
                  </a:lnTo>
                  <a:lnTo>
                    <a:pt x="326339" y="182003"/>
                  </a:lnTo>
                  <a:lnTo>
                    <a:pt x="326339" y="0"/>
                  </a:lnTo>
                  <a:lnTo>
                    <a:pt x="318516" y="0"/>
                  </a:lnTo>
                  <a:lnTo>
                    <a:pt x="318516" y="182003"/>
                  </a:lnTo>
                  <a:lnTo>
                    <a:pt x="248437" y="182003"/>
                  </a:lnTo>
                  <a:lnTo>
                    <a:pt x="248437" y="165354"/>
                  </a:lnTo>
                  <a:lnTo>
                    <a:pt x="248437" y="0"/>
                  </a:lnTo>
                  <a:lnTo>
                    <a:pt x="240614" y="0"/>
                  </a:lnTo>
                  <a:lnTo>
                    <a:pt x="240614" y="165354"/>
                  </a:lnTo>
                  <a:lnTo>
                    <a:pt x="170535" y="165354"/>
                  </a:lnTo>
                  <a:lnTo>
                    <a:pt x="170535" y="148132"/>
                  </a:lnTo>
                  <a:lnTo>
                    <a:pt x="170535" y="0"/>
                  </a:lnTo>
                  <a:lnTo>
                    <a:pt x="162712" y="0"/>
                  </a:lnTo>
                  <a:lnTo>
                    <a:pt x="162712" y="148132"/>
                  </a:lnTo>
                  <a:lnTo>
                    <a:pt x="92633" y="148132"/>
                  </a:lnTo>
                  <a:lnTo>
                    <a:pt x="92633" y="130035"/>
                  </a:lnTo>
                  <a:lnTo>
                    <a:pt x="92633" y="0"/>
                  </a:lnTo>
                  <a:lnTo>
                    <a:pt x="84797" y="0"/>
                  </a:lnTo>
                  <a:lnTo>
                    <a:pt x="84797" y="130035"/>
                  </a:lnTo>
                  <a:lnTo>
                    <a:pt x="14732" y="130035"/>
                  </a:lnTo>
                  <a:lnTo>
                    <a:pt x="14732" y="0"/>
                  </a:lnTo>
                  <a:lnTo>
                    <a:pt x="0" y="0"/>
                  </a:lnTo>
                  <a:lnTo>
                    <a:pt x="0" y="130035"/>
                  </a:lnTo>
                  <a:lnTo>
                    <a:pt x="0" y="148132"/>
                  </a:lnTo>
                  <a:lnTo>
                    <a:pt x="0" y="241808"/>
                  </a:lnTo>
                  <a:lnTo>
                    <a:pt x="560057" y="241808"/>
                  </a:lnTo>
                  <a:lnTo>
                    <a:pt x="560057" y="227761"/>
                  </a:lnTo>
                  <a:lnTo>
                    <a:pt x="560057" y="0"/>
                  </a:lnTo>
                  <a:close/>
                </a:path>
                <a:path w="1495425" h="255904">
                  <a:moveTo>
                    <a:pt x="637959" y="0"/>
                  </a:moveTo>
                  <a:lnTo>
                    <a:pt x="630123" y="0"/>
                  </a:lnTo>
                  <a:lnTo>
                    <a:pt x="630123" y="241808"/>
                  </a:lnTo>
                  <a:lnTo>
                    <a:pt x="637959" y="241808"/>
                  </a:lnTo>
                  <a:lnTo>
                    <a:pt x="637959" y="0"/>
                  </a:lnTo>
                  <a:close/>
                </a:path>
                <a:path w="1495425" h="255904">
                  <a:moveTo>
                    <a:pt x="715962" y="0"/>
                  </a:moveTo>
                  <a:lnTo>
                    <a:pt x="708025" y="0"/>
                  </a:lnTo>
                  <a:lnTo>
                    <a:pt x="708025" y="197789"/>
                  </a:lnTo>
                  <a:lnTo>
                    <a:pt x="708025" y="213144"/>
                  </a:lnTo>
                  <a:lnTo>
                    <a:pt x="708025" y="227761"/>
                  </a:lnTo>
                  <a:lnTo>
                    <a:pt x="708025" y="241808"/>
                  </a:lnTo>
                  <a:lnTo>
                    <a:pt x="715962" y="241808"/>
                  </a:lnTo>
                  <a:lnTo>
                    <a:pt x="715962" y="227761"/>
                  </a:lnTo>
                  <a:lnTo>
                    <a:pt x="715962" y="213144"/>
                  </a:lnTo>
                  <a:lnTo>
                    <a:pt x="715962" y="197789"/>
                  </a:lnTo>
                  <a:lnTo>
                    <a:pt x="715962" y="0"/>
                  </a:lnTo>
                  <a:close/>
                </a:path>
                <a:path w="1495425" h="255904">
                  <a:moveTo>
                    <a:pt x="793864" y="0"/>
                  </a:moveTo>
                  <a:lnTo>
                    <a:pt x="786041" y="0"/>
                  </a:lnTo>
                  <a:lnTo>
                    <a:pt x="786041" y="197789"/>
                  </a:lnTo>
                  <a:lnTo>
                    <a:pt x="786041" y="213144"/>
                  </a:lnTo>
                  <a:lnTo>
                    <a:pt x="786041" y="227761"/>
                  </a:lnTo>
                  <a:lnTo>
                    <a:pt x="786041" y="241808"/>
                  </a:lnTo>
                  <a:lnTo>
                    <a:pt x="793864" y="241808"/>
                  </a:lnTo>
                  <a:lnTo>
                    <a:pt x="793864" y="227761"/>
                  </a:lnTo>
                  <a:lnTo>
                    <a:pt x="793864" y="213144"/>
                  </a:lnTo>
                  <a:lnTo>
                    <a:pt x="793864" y="197789"/>
                  </a:lnTo>
                  <a:lnTo>
                    <a:pt x="793864" y="0"/>
                  </a:lnTo>
                  <a:close/>
                </a:path>
                <a:path w="1495425" h="255904">
                  <a:moveTo>
                    <a:pt x="871766" y="0"/>
                  </a:moveTo>
                  <a:lnTo>
                    <a:pt x="863942" y="0"/>
                  </a:lnTo>
                  <a:lnTo>
                    <a:pt x="863942" y="197789"/>
                  </a:lnTo>
                  <a:lnTo>
                    <a:pt x="863942" y="213144"/>
                  </a:lnTo>
                  <a:lnTo>
                    <a:pt x="863942" y="227761"/>
                  </a:lnTo>
                  <a:lnTo>
                    <a:pt x="863942" y="241808"/>
                  </a:lnTo>
                  <a:lnTo>
                    <a:pt x="863942" y="255409"/>
                  </a:lnTo>
                  <a:lnTo>
                    <a:pt x="871766" y="255409"/>
                  </a:lnTo>
                  <a:lnTo>
                    <a:pt x="871766" y="241808"/>
                  </a:lnTo>
                  <a:lnTo>
                    <a:pt x="871766" y="227761"/>
                  </a:lnTo>
                  <a:lnTo>
                    <a:pt x="871766" y="213144"/>
                  </a:lnTo>
                  <a:lnTo>
                    <a:pt x="871766" y="197789"/>
                  </a:lnTo>
                  <a:lnTo>
                    <a:pt x="871766" y="0"/>
                  </a:lnTo>
                  <a:close/>
                </a:path>
                <a:path w="1495425" h="255904">
                  <a:moveTo>
                    <a:pt x="949667" y="0"/>
                  </a:moveTo>
                  <a:lnTo>
                    <a:pt x="941844" y="0"/>
                  </a:lnTo>
                  <a:lnTo>
                    <a:pt x="941844" y="197789"/>
                  </a:lnTo>
                  <a:lnTo>
                    <a:pt x="941844" y="213144"/>
                  </a:lnTo>
                  <a:lnTo>
                    <a:pt x="941844" y="227761"/>
                  </a:lnTo>
                  <a:lnTo>
                    <a:pt x="941844" y="241808"/>
                  </a:lnTo>
                  <a:lnTo>
                    <a:pt x="941844" y="255409"/>
                  </a:lnTo>
                  <a:lnTo>
                    <a:pt x="949667" y="255409"/>
                  </a:lnTo>
                  <a:lnTo>
                    <a:pt x="949667" y="241808"/>
                  </a:lnTo>
                  <a:lnTo>
                    <a:pt x="949667" y="227761"/>
                  </a:lnTo>
                  <a:lnTo>
                    <a:pt x="949667" y="213144"/>
                  </a:lnTo>
                  <a:lnTo>
                    <a:pt x="949667" y="197789"/>
                  </a:lnTo>
                  <a:lnTo>
                    <a:pt x="949667" y="0"/>
                  </a:lnTo>
                  <a:close/>
                </a:path>
                <a:path w="1495425" h="255904">
                  <a:moveTo>
                    <a:pt x="1027582" y="0"/>
                  </a:moveTo>
                  <a:lnTo>
                    <a:pt x="1019746" y="0"/>
                  </a:lnTo>
                  <a:lnTo>
                    <a:pt x="1019746" y="197789"/>
                  </a:lnTo>
                  <a:lnTo>
                    <a:pt x="1019746" y="213144"/>
                  </a:lnTo>
                  <a:lnTo>
                    <a:pt x="1019746" y="227761"/>
                  </a:lnTo>
                  <a:lnTo>
                    <a:pt x="1019746" y="241808"/>
                  </a:lnTo>
                  <a:lnTo>
                    <a:pt x="1019746" y="255409"/>
                  </a:lnTo>
                  <a:lnTo>
                    <a:pt x="1027582" y="255409"/>
                  </a:lnTo>
                  <a:lnTo>
                    <a:pt x="1027582" y="241808"/>
                  </a:lnTo>
                  <a:lnTo>
                    <a:pt x="1027582" y="227761"/>
                  </a:lnTo>
                  <a:lnTo>
                    <a:pt x="1027582" y="213144"/>
                  </a:lnTo>
                  <a:lnTo>
                    <a:pt x="1027582" y="197789"/>
                  </a:lnTo>
                  <a:lnTo>
                    <a:pt x="1027582" y="0"/>
                  </a:lnTo>
                  <a:close/>
                </a:path>
                <a:path w="1495425" h="255904">
                  <a:moveTo>
                    <a:pt x="1105484" y="0"/>
                  </a:moveTo>
                  <a:lnTo>
                    <a:pt x="1097648" y="0"/>
                  </a:lnTo>
                  <a:lnTo>
                    <a:pt x="1097648" y="197789"/>
                  </a:lnTo>
                  <a:lnTo>
                    <a:pt x="1097648" y="213144"/>
                  </a:lnTo>
                  <a:lnTo>
                    <a:pt x="1097648" y="227761"/>
                  </a:lnTo>
                  <a:lnTo>
                    <a:pt x="1097648" y="241808"/>
                  </a:lnTo>
                  <a:lnTo>
                    <a:pt x="1097648" y="255409"/>
                  </a:lnTo>
                  <a:lnTo>
                    <a:pt x="1105484" y="255409"/>
                  </a:lnTo>
                  <a:lnTo>
                    <a:pt x="1105484" y="241808"/>
                  </a:lnTo>
                  <a:lnTo>
                    <a:pt x="1105484" y="227761"/>
                  </a:lnTo>
                  <a:lnTo>
                    <a:pt x="1105484" y="213144"/>
                  </a:lnTo>
                  <a:lnTo>
                    <a:pt x="1105484" y="197789"/>
                  </a:lnTo>
                  <a:lnTo>
                    <a:pt x="1105484" y="0"/>
                  </a:lnTo>
                  <a:close/>
                </a:path>
                <a:path w="1495425" h="255904">
                  <a:moveTo>
                    <a:pt x="1183284" y="0"/>
                  </a:moveTo>
                  <a:lnTo>
                    <a:pt x="1175550" y="0"/>
                  </a:lnTo>
                  <a:lnTo>
                    <a:pt x="1175550" y="197789"/>
                  </a:lnTo>
                  <a:lnTo>
                    <a:pt x="1175550" y="213144"/>
                  </a:lnTo>
                  <a:lnTo>
                    <a:pt x="1175550" y="227761"/>
                  </a:lnTo>
                  <a:lnTo>
                    <a:pt x="1175550" y="241808"/>
                  </a:lnTo>
                  <a:lnTo>
                    <a:pt x="1175550" y="255409"/>
                  </a:lnTo>
                  <a:lnTo>
                    <a:pt x="1183284" y="255409"/>
                  </a:lnTo>
                  <a:lnTo>
                    <a:pt x="1183284" y="241808"/>
                  </a:lnTo>
                  <a:lnTo>
                    <a:pt x="1183284" y="227761"/>
                  </a:lnTo>
                  <a:lnTo>
                    <a:pt x="1183284" y="213144"/>
                  </a:lnTo>
                  <a:lnTo>
                    <a:pt x="1183284" y="197789"/>
                  </a:lnTo>
                  <a:lnTo>
                    <a:pt x="1183284" y="0"/>
                  </a:lnTo>
                  <a:close/>
                </a:path>
                <a:path w="1495425" h="255904">
                  <a:moveTo>
                    <a:pt x="1261186" y="0"/>
                  </a:moveTo>
                  <a:lnTo>
                    <a:pt x="1253350" y="0"/>
                  </a:lnTo>
                  <a:lnTo>
                    <a:pt x="1253350" y="197789"/>
                  </a:lnTo>
                  <a:lnTo>
                    <a:pt x="1253350" y="213144"/>
                  </a:lnTo>
                  <a:lnTo>
                    <a:pt x="1253350" y="227761"/>
                  </a:lnTo>
                  <a:lnTo>
                    <a:pt x="1253350" y="241808"/>
                  </a:lnTo>
                  <a:lnTo>
                    <a:pt x="1253350" y="255409"/>
                  </a:lnTo>
                  <a:lnTo>
                    <a:pt x="1261186" y="255409"/>
                  </a:lnTo>
                  <a:lnTo>
                    <a:pt x="1261186" y="241808"/>
                  </a:lnTo>
                  <a:lnTo>
                    <a:pt x="1261186" y="227761"/>
                  </a:lnTo>
                  <a:lnTo>
                    <a:pt x="1261186" y="213144"/>
                  </a:lnTo>
                  <a:lnTo>
                    <a:pt x="1261186" y="197789"/>
                  </a:lnTo>
                  <a:lnTo>
                    <a:pt x="1261186" y="0"/>
                  </a:lnTo>
                  <a:close/>
                </a:path>
                <a:path w="1495425" h="255904">
                  <a:moveTo>
                    <a:pt x="1339088" y="0"/>
                  </a:moveTo>
                  <a:lnTo>
                    <a:pt x="1331252" y="0"/>
                  </a:lnTo>
                  <a:lnTo>
                    <a:pt x="1331252" y="197789"/>
                  </a:lnTo>
                  <a:lnTo>
                    <a:pt x="1331252" y="213144"/>
                  </a:lnTo>
                  <a:lnTo>
                    <a:pt x="1331252" y="227761"/>
                  </a:lnTo>
                  <a:lnTo>
                    <a:pt x="1331252" y="241808"/>
                  </a:lnTo>
                  <a:lnTo>
                    <a:pt x="1331252" y="255409"/>
                  </a:lnTo>
                  <a:lnTo>
                    <a:pt x="1339088" y="255409"/>
                  </a:lnTo>
                  <a:lnTo>
                    <a:pt x="1339088" y="241808"/>
                  </a:lnTo>
                  <a:lnTo>
                    <a:pt x="1339088" y="227761"/>
                  </a:lnTo>
                  <a:lnTo>
                    <a:pt x="1339088" y="213144"/>
                  </a:lnTo>
                  <a:lnTo>
                    <a:pt x="1339088" y="197789"/>
                  </a:lnTo>
                  <a:lnTo>
                    <a:pt x="1339088" y="0"/>
                  </a:lnTo>
                  <a:close/>
                </a:path>
                <a:path w="1495425" h="255904">
                  <a:moveTo>
                    <a:pt x="1416989" y="0"/>
                  </a:moveTo>
                  <a:lnTo>
                    <a:pt x="1409166" y="0"/>
                  </a:lnTo>
                  <a:lnTo>
                    <a:pt x="1409166" y="197789"/>
                  </a:lnTo>
                  <a:lnTo>
                    <a:pt x="1409166" y="213144"/>
                  </a:lnTo>
                  <a:lnTo>
                    <a:pt x="1409166" y="227761"/>
                  </a:lnTo>
                  <a:lnTo>
                    <a:pt x="1409166" y="241808"/>
                  </a:lnTo>
                  <a:lnTo>
                    <a:pt x="1409166" y="255409"/>
                  </a:lnTo>
                  <a:lnTo>
                    <a:pt x="1416989" y="255409"/>
                  </a:lnTo>
                  <a:lnTo>
                    <a:pt x="1416989" y="241808"/>
                  </a:lnTo>
                  <a:lnTo>
                    <a:pt x="1416989" y="227761"/>
                  </a:lnTo>
                  <a:lnTo>
                    <a:pt x="1416989" y="213144"/>
                  </a:lnTo>
                  <a:lnTo>
                    <a:pt x="1416989" y="197789"/>
                  </a:lnTo>
                  <a:lnTo>
                    <a:pt x="1416989" y="0"/>
                  </a:lnTo>
                  <a:close/>
                </a:path>
                <a:path w="1495425" h="255904">
                  <a:moveTo>
                    <a:pt x="1494891" y="0"/>
                  </a:moveTo>
                  <a:lnTo>
                    <a:pt x="1487068" y="0"/>
                  </a:lnTo>
                  <a:lnTo>
                    <a:pt x="1487068" y="197789"/>
                  </a:lnTo>
                  <a:lnTo>
                    <a:pt x="1487068" y="213144"/>
                  </a:lnTo>
                  <a:lnTo>
                    <a:pt x="1487068" y="227761"/>
                  </a:lnTo>
                  <a:lnTo>
                    <a:pt x="1487068" y="241808"/>
                  </a:lnTo>
                  <a:lnTo>
                    <a:pt x="1487068" y="255409"/>
                  </a:lnTo>
                  <a:lnTo>
                    <a:pt x="1494891" y="255409"/>
                  </a:lnTo>
                  <a:lnTo>
                    <a:pt x="1494891" y="241808"/>
                  </a:lnTo>
                  <a:lnTo>
                    <a:pt x="1494891" y="227761"/>
                  </a:lnTo>
                  <a:lnTo>
                    <a:pt x="1494891" y="213144"/>
                  </a:lnTo>
                  <a:lnTo>
                    <a:pt x="1494891" y="197789"/>
                  </a:lnTo>
                  <a:lnTo>
                    <a:pt x="1494891" y="0"/>
                  </a:lnTo>
                  <a:close/>
                </a:path>
              </a:pathLst>
            </a:custGeom>
            <a:solidFill>
              <a:srgbClr val="EBEBEB"/>
            </a:solidFill>
          </p:spPr>
          <p:txBody>
            <a:bodyPr wrap="square" lIns="0" tIns="0" rIns="0" bIns="0" rtlCol="0"/>
            <a:lstStyle/>
            <a:p>
              <a:endParaRPr/>
            </a:p>
          </p:txBody>
        </p:sp>
        <p:sp>
          <p:nvSpPr>
            <p:cNvPr id="50" name="object 50"/>
            <p:cNvSpPr/>
            <p:nvPr/>
          </p:nvSpPr>
          <p:spPr>
            <a:xfrm>
              <a:off x="12665085" y="8011566"/>
              <a:ext cx="1488440" cy="0"/>
            </a:xfrm>
            <a:custGeom>
              <a:avLst/>
              <a:gdLst/>
              <a:ahLst/>
              <a:cxnLst/>
              <a:rect l="l" t="t" r="r" b="b"/>
              <a:pathLst>
                <a:path w="1488440">
                  <a:moveTo>
                    <a:pt x="0" y="0"/>
                  </a:moveTo>
                  <a:lnTo>
                    <a:pt x="7827" y="0"/>
                  </a:lnTo>
                </a:path>
                <a:path w="1488440">
                  <a:moveTo>
                    <a:pt x="77903" y="0"/>
                  </a:moveTo>
                  <a:lnTo>
                    <a:pt x="85730" y="0"/>
                  </a:lnTo>
                </a:path>
                <a:path w="1488440">
                  <a:moveTo>
                    <a:pt x="155806" y="0"/>
                  </a:moveTo>
                  <a:lnTo>
                    <a:pt x="163633" y="0"/>
                  </a:lnTo>
                </a:path>
                <a:path w="1488440">
                  <a:moveTo>
                    <a:pt x="233710" y="0"/>
                  </a:moveTo>
                  <a:lnTo>
                    <a:pt x="241537" y="0"/>
                  </a:lnTo>
                </a:path>
                <a:path w="1488440">
                  <a:moveTo>
                    <a:pt x="311613" y="0"/>
                  </a:moveTo>
                  <a:lnTo>
                    <a:pt x="319440" y="0"/>
                  </a:lnTo>
                </a:path>
                <a:path w="1488440">
                  <a:moveTo>
                    <a:pt x="389516" y="0"/>
                  </a:moveTo>
                  <a:lnTo>
                    <a:pt x="397344" y="0"/>
                  </a:lnTo>
                </a:path>
                <a:path w="1488440">
                  <a:moveTo>
                    <a:pt x="467420" y="0"/>
                  </a:moveTo>
                  <a:lnTo>
                    <a:pt x="475247" y="0"/>
                  </a:lnTo>
                </a:path>
                <a:path w="1488440">
                  <a:moveTo>
                    <a:pt x="545323" y="0"/>
                  </a:moveTo>
                  <a:lnTo>
                    <a:pt x="553150" y="0"/>
                  </a:lnTo>
                </a:path>
                <a:path w="1488440">
                  <a:moveTo>
                    <a:pt x="623227" y="0"/>
                  </a:moveTo>
                  <a:lnTo>
                    <a:pt x="631054" y="0"/>
                  </a:lnTo>
                </a:path>
                <a:path w="1488440">
                  <a:moveTo>
                    <a:pt x="701130" y="0"/>
                  </a:moveTo>
                  <a:lnTo>
                    <a:pt x="709062" y="0"/>
                  </a:lnTo>
                </a:path>
                <a:path w="1488440">
                  <a:moveTo>
                    <a:pt x="779138" y="0"/>
                  </a:moveTo>
                  <a:lnTo>
                    <a:pt x="786965" y="0"/>
                  </a:lnTo>
                </a:path>
                <a:path w="1488440">
                  <a:moveTo>
                    <a:pt x="857041" y="0"/>
                  </a:moveTo>
                  <a:lnTo>
                    <a:pt x="864869" y="0"/>
                  </a:lnTo>
                </a:path>
                <a:path w="1488440">
                  <a:moveTo>
                    <a:pt x="934945" y="0"/>
                  </a:moveTo>
                  <a:lnTo>
                    <a:pt x="942772" y="0"/>
                  </a:lnTo>
                </a:path>
                <a:path w="1488440">
                  <a:moveTo>
                    <a:pt x="1012848" y="0"/>
                  </a:moveTo>
                  <a:lnTo>
                    <a:pt x="1020675" y="0"/>
                  </a:lnTo>
                </a:path>
                <a:path w="1488440">
                  <a:moveTo>
                    <a:pt x="1090752" y="0"/>
                  </a:moveTo>
                  <a:lnTo>
                    <a:pt x="1098579" y="0"/>
                  </a:lnTo>
                </a:path>
                <a:path w="1488440">
                  <a:moveTo>
                    <a:pt x="1168655" y="0"/>
                  </a:moveTo>
                  <a:lnTo>
                    <a:pt x="1176377" y="0"/>
                  </a:lnTo>
                </a:path>
                <a:path w="1488440">
                  <a:moveTo>
                    <a:pt x="1246454" y="0"/>
                  </a:moveTo>
                  <a:lnTo>
                    <a:pt x="1254281" y="0"/>
                  </a:lnTo>
                </a:path>
                <a:path w="1488440">
                  <a:moveTo>
                    <a:pt x="1324357" y="0"/>
                  </a:moveTo>
                  <a:lnTo>
                    <a:pt x="1332184" y="0"/>
                  </a:lnTo>
                </a:path>
                <a:path w="1488440">
                  <a:moveTo>
                    <a:pt x="1402260" y="0"/>
                  </a:moveTo>
                  <a:lnTo>
                    <a:pt x="1410088" y="0"/>
                  </a:lnTo>
                </a:path>
                <a:path w="1488440">
                  <a:moveTo>
                    <a:pt x="1480164" y="0"/>
                  </a:moveTo>
                  <a:lnTo>
                    <a:pt x="1487991" y="0"/>
                  </a:lnTo>
                </a:path>
              </a:pathLst>
            </a:custGeom>
            <a:ln w="7722">
              <a:solidFill>
                <a:srgbClr val="FFFFFF"/>
              </a:solidFill>
            </a:ln>
          </p:spPr>
          <p:txBody>
            <a:bodyPr wrap="square" lIns="0" tIns="0" rIns="0" bIns="0" rtlCol="0"/>
            <a:lstStyle/>
            <a:p>
              <a:endParaRPr/>
            </a:p>
          </p:txBody>
        </p:sp>
        <p:sp>
          <p:nvSpPr>
            <p:cNvPr id="51" name="object 51"/>
            <p:cNvSpPr/>
            <p:nvPr/>
          </p:nvSpPr>
          <p:spPr>
            <a:xfrm>
              <a:off x="13409052" y="8393807"/>
              <a:ext cx="0" cy="224154"/>
            </a:xfrm>
            <a:custGeom>
              <a:avLst/>
              <a:gdLst/>
              <a:ahLst/>
              <a:cxnLst/>
              <a:rect l="l" t="t" r="r" b="b"/>
              <a:pathLst>
                <a:path h="224154">
                  <a:moveTo>
                    <a:pt x="0" y="0"/>
                  </a:moveTo>
                  <a:lnTo>
                    <a:pt x="0" y="223833"/>
                  </a:lnTo>
                </a:path>
              </a:pathLst>
            </a:custGeom>
            <a:ln w="28088">
              <a:solidFill>
                <a:srgbClr val="FFFFFF"/>
              </a:solidFill>
            </a:ln>
          </p:spPr>
          <p:txBody>
            <a:bodyPr wrap="square" lIns="0" tIns="0" rIns="0" bIns="0" rtlCol="0"/>
            <a:lstStyle/>
            <a:p>
              <a:endParaRPr/>
            </a:p>
          </p:txBody>
        </p:sp>
        <p:sp>
          <p:nvSpPr>
            <p:cNvPr id="52" name="object 52"/>
            <p:cNvSpPr/>
            <p:nvPr/>
          </p:nvSpPr>
          <p:spPr>
            <a:xfrm>
              <a:off x="12665085" y="8379760"/>
              <a:ext cx="1488440" cy="0"/>
            </a:xfrm>
            <a:custGeom>
              <a:avLst/>
              <a:gdLst/>
              <a:ahLst/>
              <a:cxnLst/>
              <a:rect l="l" t="t" r="r" b="b"/>
              <a:pathLst>
                <a:path w="1488440">
                  <a:moveTo>
                    <a:pt x="0" y="0"/>
                  </a:moveTo>
                  <a:lnTo>
                    <a:pt x="7827" y="0"/>
                  </a:lnTo>
                </a:path>
                <a:path w="1488440">
                  <a:moveTo>
                    <a:pt x="77903" y="0"/>
                  </a:moveTo>
                  <a:lnTo>
                    <a:pt x="85730" y="0"/>
                  </a:lnTo>
                </a:path>
                <a:path w="1488440">
                  <a:moveTo>
                    <a:pt x="155806" y="0"/>
                  </a:moveTo>
                  <a:lnTo>
                    <a:pt x="163633" y="0"/>
                  </a:lnTo>
                </a:path>
                <a:path w="1488440">
                  <a:moveTo>
                    <a:pt x="233710" y="0"/>
                  </a:moveTo>
                  <a:lnTo>
                    <a:pt x="241537" y="0"/>
                  </a:lnTo>
                </a:path>
                <a:path w="1488440">
                  <a:moveTo>
                    <a:pt x="311613" y="0"/>
                  </a:moveTo>
                  <a:lnTo>
                    <a:pt x="319440" y="0"/>
                  </a:lnTo>
                </a:path>
                <a:path w="1488440">
                  <a:moveTo>
                    <a:pt x="389516" y="0"/>
                  </a:moveTo>
                  <a:lnTo>
                    <a:pt x="397344" y="0"/>
                  </a:lnTo>
                </a:path>
                <a:path w="1488440">
                  <a:moveTo>
                    <a:pt x="467420" y="0"/>
                  </a:moveTo>
                  <a:lnTo>
                    <a:pt x="475247" y="0"/>
                  </a:lnTo>
                </a:path>
                <a:path w="1488440">
                  <a:moveTo>
                    <a:pt x="545323" y="0"/>
                  </a:moveTo>
                  <a:lnTo>
                    <a:pt x="553150" y="0"/>
                  </a:lnTo>
                </a:path>
                <a:path w="1488440">
                  <a:moveTo>
                    <a:pt x="623227" y="0"/>
                  </a:moveTo>
                  <a:lnTo>
                    <a:pt x="631054" y="0"/>
                  </a:lnTo>
                </a:path>
                <a:path w="1488440">
                  <a:moveTo>
                    <a:pt x="701130" y="0"/>
                  </a:moveTo>
                  <a:lnTo>
                    <a:pt x="709062" y="0"/>
                  </a:lnTo>
                </a:path>
                <a:path w="1488440">
                  <a:moveTo>
                    <a:pt x="779138" y="0"/>
                  </a:moveTo>
                  <a:lnTo>
                    <a:pt x="786965" y="0"/>
                  </a:lnTo>
                </a:path>
                <a:path w="1488440">
                  <a:moveTo>
                    <a:pt x="857041" y="0"/>
                  </a:moveTo>
                  <a:lnTo>
                    <a:pt x="864869" y="0"/>
                  </a:lnTo>
                </a:path>
                <a:path w="1488440">
                  <a:moveTo>
                    <a:pt x="934945" y="0"/>
                  </a:moveTo>
                  <a:lnTo>
                    <a:pt x="942772" y="0"/>
                  </a:lnTo>
                </a:path>
                <a:path w="1488440">
                  <a:moveTo>
                    <a:pt x="1012848" y="0"/>
                  </a:moveTo>
                  <a:lnTo>
                    <a:pt x="1020675" y="0"/>
                  </a:lnTo>
                </a:path>
                <a:path w="1488440">
                  <a:moveTo>
                    <a:pt x="1090752" y="0"/>
                  </a:moveTo>
                  <a:lnTo>
                    <a:pt x="1098579" y="0"/>
                  </a:lnTo>
                </a:path>
                <a:path w="1488440">
                  <a:moveTo>
                    <a:pt x="1168655" y="0"/>
                  </a:moveTo>
                  <a:lnTo>
                    <a:pt x="1176377" y="0"/>
                  </a:lnTo>
                </a:path>
                <a:path w="1488440">
                  <a:moveTo>
                    <a:pt x="1246454" y="0"/>
                  </a:moveTo>
                  <a:lnTo>
                    <a:pt x="1254281" y="0"/>
                  </a:lnTo>
                </a:path>
                <a:path w="1488440">
                  <a:moveTo>
                    <a:pt x="1324357" y="0"/>
                  </a:moveTo>
                  <a:lnTo>
                    <a:pt x="1332184" y="0"/>
                  </a:lnTo>
                </a:path>
                <a:path w="1488440">
                  <a:moveTo>
                    <a:pt x="1402260" y="0"/>
                  </a:moveTo>
                  <a:lnTo>
                    <a:pt x="1410088" y="0"/>
                  </a:lnTo>
                </a:path>
                <a:path w="1488440">
                  <a:moveTo>
                    <a:pt x="1480164" y="0"/>
                  </a:moveTo>
                  <a:lnTo>
                    <a:pt x="1487991" y="0"/>
                  </a:lnTo>
                </a:path>
              </a:pathLst>
            </a:custGeom>
            <a:ln w="7722">
              <a:solidFill>
                <a:srgbClr val="FFFFFF"/>
              </a:solidFill>
            </a:ln>
          </p:spPr>
          <p:txBody>
            <a:bodyPr wrap="square" lIns="0" tIns="0" rIns="0" bIns="0" rtlCol="0"/>
            <a:lstStyle/>
            <a:p>
              <a:endParaRPr/>
            </a:p>
          </p:txBody>
        </p:sp>
        <p:sp>
          <p:nvSpPr>
            <p:cNvPr id="53" name="object 53"/>
            <p:cNvSpPr/>
            <p:nvPr/>
          </p:nvSpPr>
          <p:spPr>
            <a:xfrm>
              <a:off x="14216088" y="8116690"/>
              <a:ext cx="1502410" cy="501015"/>
            </a:xfrm>
            <a:custGeom>
              <a:avLst/>
              <a:gdLst/>
              <a:ahLst/>
              <a:cxnLst/>
              <a:rect l="l" t="t" r="r" b="b"/>
              <a:pathLst>
                <a:path w="1502409" h="501015">
                  <a:moveTo>
                    <a:pt x="1501863" y="305206"/>
                  </a:moveTo>
                  <a:lnTo>
                    <a:pt x="0" y="305206"/>
                  </a:lnTo>
                  <a:lnTo>
                    <a:pt x="0" y="500964"/>
                  </a:lnTo>
                  <a:lnTo>
                    <a:pt x="1501863" y="500964"/>
                  </a:lnTo>
                  <a:lnTo>
                    <a:pt x="1501863" y="305206"/>
                  </a:lnTo>
                  <a:close/>
                </a:path>
                <a:path w="1502409" h="501015">
                  <a:moveTo>
                    <a:pt x="1501863" y="72110"/>
                  </a:moveTo>
                  <a:lnTo>
                    <a:pt x="1494840" y="72110"/>
                  </a:lnTo>
                  <a:lnTo>
                    <a:pt x="1494840" y="65443"/>
                  </a:lnTo>
                  <a:lnTo>
                    <a:pt x="1494840" y="58788"/>
                  </a:lnTo>
                  <a:lnTo>
                    <a:pt x="1494840" y="7823"/>
                  </a:lnTo>
                  <a:lnTo>
                    <a:pt x="1487119" y="7823"/>
                  </a:lnTo>
                  <a:lnTo>
                    <a:pt x="1487119" y="72110"/>
                  </a:lnTo>
                  <a:lnTo>
                    <a:pt x="1417040" y="72110"/>
                  </a:lnTo>
                  <a:lnTo>
                    <a:pt x="1417040" y="7823"/>
                  </a:lnTo>
                  <a:lnTo>
                    <a:pt x="1409217" y="7823"/>
                  </a:lnTo>
                  <a:lnTo>
                    <a:pt x="1409217" y="65443"/>
                  </a:lnTo>
                  <a:lnTo>
                    <a:pt x="1339138" y="65443"/>
                  </a:lnTo>
                  <a:lnTo>
                    <a:pt x="1339138" y="0"/>
                  </a:lnTo>
                  <a:lnTo>
                    <a:pt x="1331315" y="0"/>
                  </a:lnTo>
                  <a:lnTo>
                    <a:pt x="1331315" y="58788"/>
                  </a:lnTo>
                  <a:lnTo>
                    <a:pt x="1261237" y="58788"/>
                  </a:lnTo>
                  <a:lnTo>
                    <a:pt x="1261237" y="0"/>
                  </a:lnTo>
                  <a:lnTo>
                    <a:pt x="1253413" y="0"/>
                  </a:lnTo>
                  <a:lnTo>
                    <a:pt x="1253413" y="51841"/>
                  </a:lnTo>
                  <a:lnTo>
                    <a:pt x="1183335" y="51841"/>
                  </a:lnTo>
                  <a:lnTo>
                    <a:pt x="1183335" y="0"/>
                  </a:lnTo>
                  <a:lnTo>
                    <a:pt x="1175499" y="0"/>
                  </a:lnTo>
                  <a:lnTo>
                    <a:pt x="1175499" y="44881"/>
                  </a:lnTo>
                  <a:lnTo>
                    <a:pt x="1105433" y="44881"/>
                  </a:lnTo>
                  <a:lnTo>
                    <a:pt x="1105433" y="0"/>
                  </a:lnTo>
                  <a:lnTo>
                    <a:pt x="1097597" y="0"/>
                  </a:lnTo>
                  <a:lnTo>
                    <a:pt x="1097597" y="37795"/>
                  </a:lnTo>
                  <a:lnTo>
                    <a:pt x="1027531" y="37795"/>
                  </a:lnTo>
                  <a:lnTo>
                    <a:pt x="1027531" y="0"/>
                  </a:lnTo>
                  <a:lnTo>
                    <a:pt x="1019695" y="0"/>
                  </a:lnTo>
                  <a:lnTo>
                    <a:pt x="1019695" y="7823"/>
                  </a:lnTo>
                  <a:lnTo>
                    <a:pt x="1019695" y="15494"/>
                  </a:lnTo>
                  <a:lnTo>
                    <a:pt x="1019695" y="23025"/>
                  </a:lnTo>
                  <a:lnTo>
                    <a:pt x="949617" y="23025"/>
                  </a:lnTo>
                  <a:lnTo>
                    <a:pt x="949617" y="15494"/>
                  </a:lnTo>
                  <a:lnTo>
                    <a:pt x="949617" y="7823"/>
                  </a:lnTo>
                  <a:lnTo>
                    <a:pt x="949617" y="0"/>
                  </a:lnTo>
                  <a:lnTo>
                    <a:pt x="941793" y="0"/>
                  </a:lnTo>
                  <a:lnTo>
                    <a:pt x="941793" y="7823"/>
                  </a:lnTo>
                  <a:lnTo>
                    <a:pt x="941793" y="15494"/>
                  </a:lnTo>
                  <a:lnTo>
                    <a:pt x="941793" y="23025"/>
                  </a:lnTo>
                  <a:lnTo>
                    <a:pt x="871715" y="23025"/>
                  </a:lnTo>
                  <a:lnTo>
                    <a:pt x="871715" y="15494"/>
                  </a:lnTo>
                  <a:lnTo>
                    <a:pt x="871715" y="7823"/>
                  </a:lnTo>
                  <a:lnTo>
                    <a:pt x="871715" y="0"/>
                  </a:lnTo>
                  <a:lnTo>
                    <a:pt x="863892" y="0"/>
                  </a:lnTo>
                  <a:lnTo>
                    <a:pt x="863892" y="7823"/>
                  </a:lnTo>
                  <a:lnTo>
                    <a:pt x="863892" y="15494"/>
                  </a:lnTo>
                  <a:lnTo>
                    <a:pt x="793813" y="15494"/>
                  </a:lnTo>
                  <a:lnTo>
                    <a:pt x="793813" y="7823"/>
                  </a:lnTo>
                  <a:lnTo>
                    <a:pt x="793813" y="0"/>
                  </a:lnTo>
                  <a:lnTo>
                    <a:pt x="785990" y="0"/>
                  </a:lnTo>
                  <a:lnTo>
                    <a:pt x="785990" y="7823"/>
                  </a:lnTo>
                  <a:lnTo>
                    <a:pt x="715911" y="7823"/>
                  </a:lnTo>
                  <a:lnTo>
                    <a:pt x="715911" y="0"/>
                  </a:lnTo>
                  <a:lnTo>
                    <a:pt x="0" y="0"/>
                  </a:lnTo>
                  <a:lnTo>
                    <a:pt x="0" y="249034"/>
                  </a:lnTo>
                  <a:lnTo>
                    <a:pt x="1501863" y="249034"/>
                  </a:lnTo>
                  <a:lnTo>
                    <a:pt x="1501863" y="72110"/>
                  </a:lnTo>
                  <a:close/>
                </a:path>
              </a:pathLst>
            </a:custGeom>
            <a:solidFill>
              <a:srgbClr val="EBEBEB"/>
            </a:solidFill>
          </p:spPr>
          <p:txBody>
            <a:bodyPr wrap="square" lIns="0" tIns="0" rIns="0" bIns="0" rtlCol="0"/>
            <a:lstStyle/>
            <a:p>
              <a:endParaRPr/>
            </a:p>
          </p:txBody>
        </p:sp>
        <p:sp>
          <p:nvSpPr>
            <p:cNvPr id="54" name="object 54"/>
            <p:cNvSpPr/>
            <p:nvPr/>
          </p:nvSpPr>
          <p:spPr>
            <a:xfrm>
              <a:off x="14216088" y="8074856"/>
              <a:ext cx="1495425" cy="50165"/>
            </a:xfrm>
            <a:custGeom>
              <a:avLst/>
              <a:gdLst/>
              <a:ahLst/>
              <a:cxnLst/>
              <a:rect l="l" t="t" r="r" b="b"/>
              <a:pathLst>
                <a:path w="1495425" h="50165">
                  <a:moveTo>
                    <a:pt x="638009" y="8686"/>
                  </a:moveTo>
                  <a:lnTo>
                    <a:pt x="630186" y="8686"/>
                  </a:lnTo>
                  <a:lnTo>
                    <a:pt x="630186" y="17221"/>
                  </a:lnTo>
                  <a:lnTo>
                    <a:pt x="630186" y="17373"/>
                  </a:lnTo>
                  <a:lnTo>
                    <a:pt x="630186" y="25615"/>
                  </a:lnTo>
                  <a:lnTo>
                    <a:pt x="630186" y="33731"/>
                  </a:lnTo>
                  <a:lnTo>
                    <a:pt x="560108" y="33731"/>
                  </a:lnTo>
                  <a:lnTo>
                    <a:pt x="560108" y="25615"/>
                  </a:lnTo>
                  <a:lnTo>
                    <a:pt x="560108" y="17373"/>
                  </a:lnTo>
                  <a:lnTo>
                    <a:pt x="560108" y="17221"/>
                  </a:lnTo>
                  <a:lnTo>
                    <a:pt x="560108" y="8686"/>
                  </a:lnTo>
                  <a:lnTo>
                    <a:pt x="552386" y="8686"/>
                  </a:lnTo>
                  <a:lnTo>
                    <a:pt x="552386" y="17221"/>
                  </a:lnTo>
                  <a:lnTo>
                    <a:pt x="552386" y="17373"/>
                  </a:lnTo>
                  <a:lnTo>
                    <a:pt x="552386" y="25615"/>
                  </a:lnTo>
                  <a:lnTo>
                    <a:pt x="482307" y="25615"/>
                  </a:lnTo>
                  <a:lnTo>
                    <a:pt x="482307" y="17373"/>
                  </a:lnTo>
                  <a:lnTo>
                    <a:pt x="482307" y="17221"/>
                  </a:lnTo>
                  <a:lnTo>
                    <a:pt x="482307" y="8686"/>
                  </a:lnTo>
                  <a:lnTo>
                    <a:pt x="326504" y="8686"/>
                  </a:lnTo>
                  <a:lnTo>
                    <a:pt x="326504" y="0"/>
                  </a:lnTo>
                  <a:lnTo>
                    <a:pt x="0" y="0"/>
                  </a:lnTo>
                  <a:lnTo>
                    <a:pt x="0" y="8686"/>
                  </a:lnTo>
                  <a:lnTo>
                    <a:pt x="0" y="17221"/>
                  </a:lnTo>
                  <a:lnTo>
                    <a:pt x="0" y="17373"/>
                  </a:lnTo>
                  <a:lnTo>
                    <a:pt x="0" y="25615"/>
                  </a:lnTo>
                  <a:lnTo>
                    <a:pt x="0" y="33731"/>
                  </a:lnTo>
                  <a:lnTo>
                    <a:pt x="0" y="41833"/>
                  </a:lnTo>
                  <a:lnTo>
                    <a:pt x="638009" y="41833"/>
                  </a:lnTo>
                  <a:lnTo>
                    <a:pt x="638009" y="33731"/>
                  </a:lnTo>
                  <a:lnTo>
                    <a:pt x="638009" y="25615"/>
                  </a:lnTo>
                  <a:lnTo>
                    <a:pt x="638009" y="17373"/>
                  </a:lnTo>
                  <a:lnTo>
                    <a:pt x="638009" y="17221"/>
                  </a:lnTo>
                  <a:lnTo>
                    <a:pt x="638009" y="8686"/>
                  </a:lnTo>
                  <a:close/>
                </a:path>
                <a:path w="1495425" h="50165">
                  <a:moveTo>
                    <a:pt x="715911" y="8686"/>
                  </a:moveTo>
                  <a:lnTo>
                    <a:pt x="708088" y="8686"/>
                  </a:lnTo>
                  <a:lnTo>
                    <a:pt x="708088" y="17221"/>
                  </a:lnTo>
                  <a:lnTo>
                    <a:pt x="708088" y="17373"/>
                  </a:lnTo>
                  <a:lnTo>
                    <a:pt x="708088" y="25615"/>
                  </a:lnTo>
                  <a:lnTo>
                    <a:pt x="708088" y="33731"/>
                  </a:lnTo>
                  <a:lnTo>
                    <a:pt x="708088" y="41833"/>
                  </a:lnTo>
                  <a:lnTo>
                    <a:pt x="715911" y="41833"/>
                  </a:lnTo>
                  <a:lnTo>
                    <a:pt x="715911" y="33731"/>
                  </a:lnTo>
                  <a:lnTo>
                    <a:pt x="715911" y="25615"/>
                  </a:lnTo>
                  <a:lnTo>
                    <a:pt x="715911" y="17373"/>
                  </a:lnTo>
                  <a:lnTo>
                    <a:pt x="715911" y="17221"/>
                  </a:lnTo>
                  <a:lnTo>
                    <a:pt x="715911" y="8686"/>
                  </a:lnTo>
                  <a:close/>
                </a:path>
                <a:path w="1495425" h="50165">
                  <a:moveTo>
                    <a:pt x="793813" y="8686"/>
                  </a:moveTo>
                  <a:lnTo>
                    <a:pt x="785990" y="8686"/>
                  </a:lnTo>
                  <a:lnTo>
                    <a:pt x="785990" y="17221"/>
                  </a:lnTo>
                  <a:lnTo>
                    <a:pt x="785990" y="17373"/>
                  </a:lnTo>
                  <a:lnTo>
                    <a:pt x="785990" y="25615"/>
                  </a:lnTo>
                  <a:lnTo>
                    <a:pt x="785990" y="33731"/>
                  </a:lnTo>
                  <a:lnTo>
                    <a:pt x="785990" y="41833"/>
                  </a:lnTo>
                  <a:lnTo>
                    <a:pt x="793813" y="41833"/>
                  </a:lnTo>
                  <a:lnTo>
                    <a:pt x="793813" y="33731"/>
                  </a:lnTo>
                  <a:lnTo>
                    <a:pt x="793813" y="25615"/>
                  </a:lnTo>
                  <a:lnTo>
                    <a:pt x="793813" y="17373"/>
                  </a:lnTo>
                  <a:lnTo>
                    <a:pt x="793813" y="17221"/>
                  </a:lnTo>
                  <a:lnTo>
                    <a:pt x="793813" y="8686"/>
                  </a:lnTo>
                  <a:close/>
                </a:path>
                <a:path w="1495425" h="50165">
                  <a:moveTo>
                    <a:pt x="871715" y="8686"/>
                  </a:moveTo>
                  <a:lnTo>
                    <a:pt x="863892" y="8686"/>
                  </a:lnTo>
                  <a:lnTo>
                    <a:pt x="863892" y="17221"/>
                  </a:lnTo>
                  <a:lnTo>
                    <a:pt x="863892" y="17373"/>
                  </a:lnTo>
                  <a:lnTo>
                    <a:pt x="863892" y="25615"/>
                  </a:lnTo>
                  <a:lnTo>
                    <a:pt x="863892" y="33731"/>
                  </a:lnTo>
                  <a:lnTo>
                    <a:pt x="863892" y="41833"/>
                  </a:lnTo>
                  <a:lnTo>
                    <a:pt x="871715" y="41833"/>
                  </a:lnTo>
                  <a:lnTo>
                    <a:pt x="871715" y="33731"/>
                  </a:lnTo>
                  <a:lnTo>
                    <a:pt x="871715" y="25615"/>
                  </a:lnTo>
                  <a:lnTo>
                    <a:pt x="871715" y="17373"/>
                  </a:lnTo>
                  <a:lnTo>
                    <a:pt x="871715" y="17221"/>
                  </a:lnTo>
                  <a:lnTo>
                    <a:pt x="871715" y="8686"/>
                  </a:lnTo>
                  <a:close/>
                </a:path>
                <a:path w="1495425" h="50165">
                  <a:moveTo>
                    <a:pt x="949617" y="8686"/>
                  </a:moveTo>
                  <a:lnTo>
                    <a:pt x="941793" y="8686"/>
                  </a:lnTo>
                  <a:lnTo>
                    <a:pt x="941793" y="17221"/>
                  </a:lnTo>
                  <a:lnTo>
                    <a:pt x="941793" y="17373"/>
                  </a:lnTo>
                  <a:lnTo>
                    <a:pt x="941793" y="25615"/>
                  </a:lnTo>
                  <a:lnTo>
                    <a:pt x="941793" y="33731"/>
                  </a:lnTo>
                  <a:lnTo>
                    <a:pt x="941793" y="41833"/>
                  </a:lnTo>
                  <a:lnTo>
                    <a:pt x="949617" y="41833"/>
                  </a:lnTo>
                  <a:lnTo>
                    <a:pt x="949617" y="33731"/>
                  </a:lnTo>
                  <a:lnTo>
                    <a:pt x="949617" y="25615"/>
                  </a:lnTo>
                  <a:lnTo>
                    <a:pt x="949617" y="17373"/>
                  </a:lnTo>
                  <a:lnTo>
                    <a:pt x="949617" y="17221"/>
                  </a:lnTo>
                  <a:lnTo>
                    <a:pt x="949617" y="8686"/>
                  </a:lnTo>
                  <a:close/>
                </a:path>
                <a:path w="1495425" h="50165">
                  <a:moveTo>
                    <a:pt x="1027531" y="8686"/>
                  </a:moveTo>
                  <a:lnTo>
                    <a:pt x="1019695" y="8686"/>
                  </a:lnTo>
                  <a:lnTo>
                    <a:pt x="1019695" y="17221"/>
                  </a:lnTo>
                  <a:lnTo>
                    <a:pt x="1019695" y="17373"/>
                  </a:lnTo>
                  <a:lnTo>
                    <a:pt x="1019695" y="25615"/>
                  </a:lnTo>
                  <a:lnTo>
                    <a:pt x="1019695" y="33731"/>
                  </a:lnTo>
                  <a:lnTo>
                    <a:pt x="1019695" y="41833"/>
                  </a:lnTo>
                  <a:lnTo>
                    <a:pt x="1027531" y="41833"/>
                  </a:lnTo>
                  <a:lnTo>
                    <a:pt x="1027531" y="33731"/>
                  </a:lnTo>
                  <a:lnTo>
                    <a:pt x="1027531" y="25615"/>
                  </a:lnTo>
                  <a:lnTo>
                    <a:pt x="1027531" y="17373"/>
                  </a:lnTo>
                  <a:lnTo>
                    <a:pt x="1027531" y="17221"/>
                  </a:lnTo>
                  <a:lnTo>
                    <a:pt x="1027531" y="8686"/>
                  </a:lnTo>
                  <a:close/>
                </a:path>
                <a:path w="1495425" h="50165">
                  <a:moveTo>
                    <a:pt x="1105433" y="8686"/>
                  </a:moveTo>
                  <a:lnTo>
                    <a:pt x="1097597" y="8686"/>
                  </a:lnTo>
                  <a:lnTo>
                    <a:pt x="1097597" y="17221"/>
                  </a:lnTo>
                  <a:lnTo>
                    <a:pt x="1097597" y="17373"/>
                  </a:lnTo>
                  <a:lnTo>
                    <a:pt x="1097597" y="25615"/>
                  </a:lnTo>
                  <a:lnTo>
                    <a:pt x="1097597" y="33731"/>
                  </a:lnTo>
                  <a:lnTo>
                    <a:pt x="1097597" y="41833"/>
                  </a:lnTo>
                  <a:lnTo>
                    <a:pt x="1105433" y="41833"/>
                  </a:lnTo>
                  <a:lnTo>
                    <a:pt x="1105433" y="33731"/>
                  </a:lnTo>
                  <a:lnTo>
                    <a:pt x="1105433" y="25615"/>
                  </a:lnTo>
                  <a:lnTo>
                    <a:pt x="1105433" y="17373"/>
                  </a:lnTo>
                  <a:lnTo>
                    <a:pt x="1105433" y="17221"/>
                  </a:lnTo>
                  <a:lnTo>
                    <a:pt x="1105433" y="8686"/>
                  </a:lnTo>
                  <a:close/>
                </a:path>
                <a:path w="1495425" h="50165">
                  <a:moveTo>
                    <a:pt x="1183335" y="8686"/>
                  </a:moveTo>
                  <a:lnTo>
                    <a:pt x="1175499" y="8686"/>
                  </a:lnTo>
                  <a:lnTo>
                    <a:pt x="1175499" y="17221"/>
                  </a:lnTo>
                  <a:lnTo>
                    <a:pt x="1175499" y="17373"/>
                  </a:lnTo>
                  <a:lnTo>
                    <a:pt x="1175499" y="25615"/>
                  </a:lnTo>
                  <a:lnTo>
                    <a:pt x="1175499" y="33731"/>
                  </a:lnTo>
                  <a:lnTo>
                    <a:pt x="1175499" y="41833"/>
                  </a:lnTo>
                  <a:lnTo>
                    <a:pt x="1183335" y="41833"/>
                  </a:lnTo>
                  <a:lnTo>
                    <a:pt x="1183335" y="33731"/>
                  </a:lnTo>
                  <a:lnTo>
                    <a:pt x="1183335" y="25615"/>
                  </a:lnTo>
                  <a:lnTo>
                    <a:pt x="1183335" y="17373"/>
                  </a:lnTo>
                  <a:lnTo>
                    <a:pt x="1183335" y="17221"/>
                  </a:lnTo>
                  <a:lnTo>
                    <a:pt x="1183335" y="8686"/>
                  </a:lnTo>
                  <a:close/>
                </a:path>
                <a:path w="1495425" h="50165">
                  <a:moveTo>
                    <a:pt x="1261237" y="8686"/>
                  </a:moveTo>
                  <a:lnTo>
                    <a:pt x="1253413" y="8686"/>
                  </a:lnTo>
                  <a:lnTo>
                    <a:pt x="1253413" y="17221"/>
                  </a:lnTo>
                  <a:lnTo>
                    <a:pt x="1253413" y="17373"/>
                  </a:lnTo>
                  <a:lnTo>
                    <a:pt x="1253413" y="25615"/>
                  </a:lnTo>
                  <a:lnTo>
                    <a:pt x="1253413" y="33731"/>
                  </a:lnTo>
                  <a:lnTo>
                    <a:pt x="1253413" y="41833"/>
                  </a:lnTo>
                  <a:lnTo>
                    <a:pt x="1261237" y="41833"/>
                  </a:lnTo>
                  <a:lnTo>
                    <a:pt x="1261237" y="33731"/>
                  </a:lnTo>
                  <a:lnTo>
                    <a:pt x="1261237" y="25615"/>
                  </a:lnTo>
                  <a:lnTo>
                    <a:pt x="1261237" y="17373"/>
                  </a:lnTo>
                  <a:lnTo>
                    <a:pt x="1261237" y="17221"/>
                  </a:lnTo>
                  <a:lnTo>
                    <a:pt x="1261237" y="8686"/>
                  </a:lnTo>
                  <a:close/>
                </a:path>
                <a:path w="1495425" h="50165">
                  <a:moveTo>
                    <a:pt x="1339138" y="8686"/>
                  </a:moveTo>
                  <a:lnTo>
                    <a:pt x="1331315" y="8686"/>
                  </a:lnTo>
                  <a:lnTo>
                    <a:pt x="1331315" y="17221"/>
                  </a:lnTo>
                  <a:lnTo>
                    <a:pt x="1331315" y="17373"/>
                  </a:lnTo>
                  <a:lnTo>
                    <a:pt x="1331315" y="25615"/>
                  </a:lnTo>
                  <a:lnTo>
                    <a:pt x="1331315" y="33731"/>
                  </a:lnTo>
                  <a:lnTo>
                    <a:pt x="1331315" y="41833"/>
                  </a:lnTo>
                  <a:lnTo>
                    <a:pt x="1331315" y="49657"/>
                  </a:lnTo>
                  <a:lnTo>
                    <a:pt x="1339138" y="49657"/>
                  </a:lnTo>
                  <a:lnTo>
                    <a:pt x="1339138" y="17221"/>
                  </a:lnTo>
                  <a:lnTo>
                    <a:pt x="1339138" y="8686"/>
                  </a:lnTo>
                  <a:close/>
                </a:path>
                <a:path w="1495425" h="50165">
                  <a:moveTo>
                    <a:pt x="1417040" y="8686"/>
                  </a:moveTo>
                  <a:lnTo>
                    <a:pt x="1409217" y="8686"/>
                  </a:lnTo>
                  <a:lnTo>
                    <a:pt x="1409217" y="17221"/>
                  </a:lnTo>
                  <a:lnTo>
                    <a:pt x="1409217" y="17373"/>
                  </a:lnTo>
                  <a:lnTo>
                    <a:pt x="1409217" y="25615"/>
                  </a:lnTo>
                  <a:lnTo>
                    <a:pt x="1409217" y="33731"/>
                  </a:lnTo>
                  <a:lnTo>
                    <a:pt x="1409217" y="41833"/>
                  </a:lnTo>
                  <a:lnTo>
                    <a:pt x="1409217" y="49657"/>
                  </a:lnTo>
                  <a:lnTo>
                    <a:pt x="1417040" y="49657"/>
                  </a:lnTo>
                  <a:lnTo>
                    <a:pt x="1417040" y="17221"/>
                  </a:lnTo>
                  <a:lnTo>
                    <a:pt x="1417040" y="8686"/>
                  </a:lnTo>
                  <a:close/>
                </a:path>
                <a:path w="1495425" h="50165">
                  <a:moveTo>
                    <a:pt x="1494840" y="8686"/>
                  </a:moveTo>
                  <a:lnTo>
                    <a:pt x="1487119" y="8686"/>
                  </a:lnTo>
                  <a:lnTo>
                    <a:pt x="1487119" y="17221"/>
                  </a:lnTo>
                  <a:lnTo>
                    <a:pt x="1487119" y="17373"/>
                  </a:lnTo>
                  <a:lnTo>
                    <a:pt x="1487119" y="25615"/>
                  </a:lnTo>
                  <a:lnTo>
                    <a:pt x="1487119" y="33731"/>
                  </a:lnTo>
                  <a:lnTo>
                    <a:pt x="1487119" y="41833"/>
                  </a:lnTo>
                  <a:lnTo>
                    <a:pt x="1487119" y="49657"/>
                  </a:lnTo>
                  <a:lnTo>
                    <a:pt x="1494840" y="49657"/>
                  </a:lnTo>
                  <a:lnTo>
                    <a:pt x="1494840" y="17221"/>
                  </a:lnTo>
                  <a:lnTo>
                    <a:pt x="1494840" y="8686"/>
                  </a:lnTo>
                  <a:close/>
                </a:path>
              </a:pathLst>
            </a:custGeom>
            <a:solidFill>
              <a:srgbClr val="EBEBEB"/>
            </a:solidFill>
          </p:spPr>
          <p:txBody>
            <a:bodyPr wrap="square" lIns="0" tIns="0" rIns="0" bIns="0" rtlCol="0"/>
            <a:lstStyle/>
            <a:p>
              <a:endParaRPr/>
            </a:p>
          </p:txBody>
        </p:sp>
        <p:sp>
          <p:nvSpPr>
            <p:cNvPr id="55" name="object 55"/>
            <p:cNvSpPr/>
            <p:nvPr/>
          </p:nvSpPr>
          <p:spPr>
            <a:xfrm>
              <a:off x="14216088" y="7657420"/>
              <a:ext cx="1495425" cy="426720"/>
            </a:xfrm>
            <a:custGeom>
              <a:avLst/>
              <a:gdLst/>
              <a:ahLst/>
              <a:cxnLst/>
              <a:rect l="l" t="t" r="r" b="b"/>
              <a:pathLst>
                <a:path w="1495425" h="426720">
                  <a:moveTo>
                    <a:pt x="326504" y="0"/>
                  </a:moveTo>
                  <a:lnTo>
                    <a:pt x="318668" y="0"/>
                  </a:lnTo>
                  <a:lnTo>
                    <a:pt x="318668" y="408597"/>
                  </a:lnTo>
                  <a:lnTo>
                    <a:pt x="318668" y="417436"/>
                  </a:lnTo>
                  <a:lnTo>
                    <a:pt x="248602" y="417436"/>
                  </a:lnTo>
                  <a:lnTo>
                    <a:pt x="248602" y="408597"/>
                  </a:lnTo>
                  <a:lnTo>
                    <a:pt x="248602" y="408457"/>
                  </a:lnTo>
                  <a:lnTo>
                    <a:pt x="248602" y="399326"/>
                  </a:lnTo>
                  <a:lnTo>
                    <a:pt x="248602" y="0"/>
                  </a:lnTo>
                  <a:lnTo>
                    <a:pt x="240766" y="0"/>
                  </a:lnTo>
                  <a:lnTo>
                    <a:pt x="240766" y="399326"/>
                  </a:lnTo>
                  <a:lnTo>
                    <a:pt x="170688" y="399326"/>
                  </a:lnTo>
                  <a:lnTo>
                    <a:pt x="170688" y="0"/>
                  </a:lnTo>
                  <a:lnTo>
                    <a:pt x="162864" y="0"/>
                  </a:lnTo>
                  <a:lnTo>
                    <a:pt x="162864" y="399326"/>
                  </a:lnTo>
                  <a:lnTo>
                    <a:pt x="92786" y="399326"/>
                  </a:lnTo>
                  <a:lnTo>
                    <a:pt x="92786" y="390067"/>
                  </a:lnTo>
                  <a:lnTo>
                    <a:pt x="92786" y="0"/>
                  </a:lnTo>
                  <a:lnTo>
                    <a:pt x="84963" y="0"/>
                  </a:lnTo>
                  <a:lnTo>
                    <a:pt x="84963" y="390067"/>
                  </a:lnTo>
                  <a:lnTo>
                    <a:pt x="14884" y="390067"/>
                  </a:lnTo>
                  <a:lnTo>
                    <a:pt x="14884" y="0"/>
                  </a:lnTo>
                  <a:lnTo>
                    <a:pt x="0" y="0"/>
                  </a:lnTo>
                  <a:lnTo>
                    <a:pt x="0" y="390067"/>
                  </a:lnTo>
                  <a:lnTo>
                    <a:pt x="0" y="399326"/>
                  </a:lnTo>
                  <a:lnTo>
                    <a:pt x="0" y="408457"/>
                  </a:lnTo>
                  <a:lnTo>
                    <a:pt x="0" y="408597"/>
                  </a:lnTo>
                  <a:lnTo>
                    <a:pt x="0" y="417436"/>
                  </a:lnTo>
                  <a:lnTo>
                    <a:pt x="0" y="426123"/>
                  </a:lnTo>
                  <a:lnTo>
                    <a:pt x="326504" y="426123"/>
                  </a:lnTo>
                  <a:lnTo>
                    <a:pt x="326504" y="417436"/>
                  </a:lnTo>
                  <a:lnTo>
                    <a:pt x="326504" y="408597"/>
                  </a:lnTo>
                  <a:lnTo>
                    <a:pt x="326504" y="0"/>
                  </a:lnTo>
                  <a:close/>
                </a:path>
                <a:path w="1495425" h="426720">
                  <a:moveTo>
                    <a:pt x="404406" y="0"/>
                  </a:moveTo>
                  <a:lnTo>
                    <a:pt x="396570" y="0"/>
                  </a:lnTo>
                  <a:lnTo>
                    <a:pt x="396570" y="408597"/>
                  </a:lnTo>
                  <a:lnTo>
                    <a:pt x="396570" y="417436"/>
                  </a:lnTo>
                  <a:lnTo>
                    <a:pt x="396570" y="426123"/>
                  </a:lnTo>
                  <a:lnTo>
                    <a:pt x="404406" y="426123"/>
                  </a:lnTo>
                  <a:lnTo>
                    <a:pt x="404406" y="417436"/>
                  </a:lnTo>
                  <a:lnTo>
                    <a:pt x="404406" y="408597"/>
                  </a:lnTo>
                  <a:lnTo>
                    <a:pt x="404406" y="0"/>
                  </a:lnTo>
                  <a:close/>
                </a:path>
                <a:path w="1495425" h="426720">
                  <a:moveTo>
                    <a:pt x="482307" y="0"/>
                  </a:moveTo>
                  <a:lnTo>
                    <a:pt x="474484" y="0"/>
                  </a:lnTo>
                  <a:lnTo>
                    <a:pt x="474484" y="426123"/>
                  </a:lnTo>
                  <a:lnTo>
                    <a:pt x="482307" y="426123"/>
                  </a:lnTo>
                  <a:lnTo>
                    <a:pt x="482307" y="0"/>
                  </a:lnTo>
                  <a:close/>
                </a:path>
                <a:path w="1495425" h="426720">
                  <a:moveTo>
                    <a:pt x="560108" y="0"/>
                  </a:moveTo>
                  <a:lnTo>
                    <a:pt x="552386" y="0"/>
                  </a:lnTo>
                  <a:lnTo>
                    <a:pt x="552386" y="426123"/>
                  </a:lnTo>
                  <a:lnTo>
                    <a:pt x="560108" y="426123"/>
                  </a:lnTo>
                  <a:lnTo>
                    <a:pt x="560108" y="0"/>
                  </a:lnTo>
                  <a:close/>
                </a:path>
                <a:path w="1495425" h="426720">
                  <a:moveTo>
                    <a:pt x="638009" y="0"/>
                  </a:moveTo>
                  <a:lnTo>
                    <a:pt x="630186" y="0"/>
                  </a:lnTo>
                  <a:lnTo>
                    <a:pt x="630186" y="426123"/>
                  </a:lnTo>
                  <a:lnTo>
                    <a:pt x="638009" y="426123"/>
                  </a:lnTo>
                  <a:lnTo>
                    <a:pt x="638009" y="0"/>
                  </a:lnTo>
                  <a:close/>
                </a:path>
                <a:path w="1495425" h="426720">
                  <a:moveTo>
                    <a:pt x="715911" y="0"/>
                  </a:moveTo>
                  <a:lnTo>
                    <a:pt x="708088" y="0"/>
                  </a:lnTo>
                  <a:lnTo>
                    <a:pt x="708088" y="426123"/>
                  </a:lnTo>
                  <a:lnTo>
                    <a:pt x="715911" y="426123"/>
                  </a:lnTo>
                  <a:lnTo>
                    <a:pt x="715911" y="0"/>
                  </a:lnTo>
                  <a:close/>
                </a:path>
                <a:path w="1495425" h="426720">
                  <a:moveTo>
                    <a:pt x="793813" y="0"/>
                  </a:moveTo>
                  <a:lnTo>
                    <a:pt x="785990" y="0"/>
                  </a:lnTo>
                  <a:lnTo>
                    <a:pt x="785990" y="426123"/>
                  </a:lnTo>
                  <a:lnTo>
                    <a:pt x="793813" y="426123"/>
                  </a:lnTo>
                  <a:lnTo>
                    <a:pt x="793813" y="0"/>
                  </a:lnTo>
                  <a:close/>
                </a:path>
                <a:path w="1495425" h="426720">
                  <a:moveTo>
                    <a:pt x="871715" y="0"/>
                  </a:moveTo>
                  <a:lnTo>
                    <a:pt x="863892" y="0"/>
                  </a:lnTo>
                  <a:lnTo>
                    <a:pt x="863892" y="426123"/>
                  </a:lnTo>
                  <a:lnTo>
                    <a:pt x="871715" y="426123"/>
                  </a:lnTo>
                  <a:lnTo>
                    <a:pt x="871715" y="0"/>
                  </a:lnTo>
                  <a:close/>
                </a:path>
                <a:path w="1495425" h="426720">
                  <a:moveTo>
                    <a:pt x="949617" y="0"/>
                  </a:moveTo>
                  <a:lnTo>
                    <a:pt x="941793" y="0"/>
                  </a:lnTo>
                  <a:lnTo>
                    <a:pt x="941793" y="426123"/>
                  </a:lnTo>
                  <a:lnTo>
                    <a:pt x="949617" y="426123"/>
                  </a:lnTo>
                  <a:lnTo>
                    <a:pt x="949617" y="0"/>
                  </a:lnTo>
                  <a:close/>
                </a:path>
                <a:path w="1495425" h="426720">
                  <a:moveTo>
                    <a:pt x="1027531" y="0"/>
                  </a:moveTo>
                  <a:lnTo>
                    <a:pt x="1019695" y="0"/>
                  </a:lnTo>
                  <a:lnTo>
                    <a:pt x="1019695" y="426123"/>
                  </a:lnTo>
                  <a:lnTo>
                    <a:pt x="1027531" y="426123"/>
                  </a:lnTo>
                  <a:lnTo>
                    <a:pt x="1027531" y="0"/>
                  </a:lnTo>
                  <a:close/>
                </a:path>
                <a:path w="1495425" h="426720">
                  <a:moveTo>
                    <a:pt x="1105433" y="0"/>
                  </a:moveTo>
                  <a:lnTo>
                    <a:pt x="1097597" y="0"/>
                  </a:lnTo>
                  <a:lnTo>
                    <a:pt x="1097597" y="426123"/>
                  </a:lnTo>
                  <a:lnTo>
                    <a:pt x="1105433" y="426123"/>
                  </a:lnTo>
                  <a:lnTo>
                    <a:pt x="1105433" y="0"/>
                  </a:lnTo>
                  <a:close/>
                </a:path>
                <a:path w="1495425" h="426720">
                  <a:moveTo>
                    <a:pt x="1183335" y="0"/>
                  </a:moveTo>
                  <a:lnTo>
                    <a:pt x="1175499" y="0"/>
                  </a:lnTo>
                  <a:lnTo>
                    <a:pt x="1175499" y="426123"/>
                  </a:lnTo>
                  <a:lnTo>
                    <a:pt x="1183335" y="426123"/>
                  </a:lnTo>
                  <a:lnTo>
                    <a:pt x="1183335" y="0"/>
                  </a:lnTo>
                  <a:close/>
                </a:path>
                <a:path w="1495425" h="426720">
                  <a:moveTo>
                    <a:pt x="1261237" y="0"/>
                  </a:moveTo>
                  <a:lnTo>
                    <a:pt x="1253413" y="0"/>
                  </a:lnTo>
                  <a:lnTo>
                    <a:pt x="1253413" y="426123"/>
                  </a:lnTo>
                  <a:lnTo>
                    <a:pt x="1261237" y="426123"/>
                  </a:lnTo>
                  <a:lnTo>
                    <a:pt x="1261237" y="0"/>
                  </a:lnTo>
                  <a:close/>
                </a:path>
                <a:path w="1495425" h="426720">
                  <a:moveTo>
                    <a:pt x="1339138" y="0"/>
                  </a:moveTo>
                  <a:lnTo>
                    <a:pt x="1331315" y="0"/>
                  </a:lnTo>
                  <a:lnTo>
                    <a:pt x="1331315" y="426123"/>
                  </a:lnTo>
                  <a:lnTo>
                    <a:pt x="1339138" y="426123"/>
                  </a:lnTo>
                  <a:lnTo>
                    <a:pt x="1339138" y="0"/>
                  </a:lnTo>
                  <a:close/>
                </a:path>
                <a:path w="1495425" h="426720">
                  <a:moveTo>
                    <a:pt x="1417040" y="0"/>
                  </a:moveTo>
                  <a:lnTo>
                    <a:pt x="1409217" y="0"/>
                  </a:lnTo>
                  <a:lnTo>
                    <a:pt x="1409217" y="426123"/>
                  </a:lnTo>
                  <a:lnTo>
                    <a:pt x="1417040" y="426123"/>
                  </a:lnTo>
                  <a:lnTo>
                    <a:pt x="1417040" y="0"/>
                  </a:lnTo>
                  <a:close/>
                </a:path>
                <a:path w="1495425" h="426720">
                  <a:moveTo>
                    <a:pt x="1494840" y="0"/>
                  </a:moveTo>
                  <a:lnTo>
                    <a:pt x="1487119" y="0"/>
                  </a:lnTo>
                  <a:lnTo>
                    <a:pt x="1487119" y="426123"/>
                  </a:lnTo>
                  <a:lnTo>
                    <a:pt x="1494840" y="426123"/>
                  </a:lnTo>
                  <a:lnTo>
                    <a:pt x="1494840" y="0"/>
                  </a:lnTo>
                  <a:close/>
                </a:path>
              </a:pathLst>
            </a:custGeom>
            <a:solidFill>
              <a:srgbClr val="EBEBEB"/>
            </a:solidFill>
          </p:spPr>
          <p:txBody>
            <a:bodyPr wrap="square" lIns="0" tIns="0" rIns="0" bIns="0" rtlCol="0"/>
            <a:lstStyle/>
            <a:p>
              <a:endParaRPr/>
            </a:p>
          </p:txBody>
        </p:sp>
        <p:sp>
          <p:nvSpPr>
            <p:cNvPr id="56" name="object 56"/>
            <p:cNvSpPr/>
            <p:nvPr/>
          </p:nvSpPr>
          <p:spPr>
            <a:xfrm>
              <a:off x="14223153" y="8011566"/>
              <a:ext cx="1487805" cy="0"/>
            </a:xfrm>
            <a:custGeom>
              <a:avLst/>
              <a:gdLst/>
              <a:ahLst/>
              <a:cxnLst/>
              <a:rect l="l" t="t" r="r" b="b"/>
              <a:pathLst>
                <a:path w="1487805">
                  <a:moveTo>
                    <a:pt x="0" y="0"/>
                  </a:moveTo>
                  <a:lnTo>
                    <a:pt x="7827" y="0"/>
                  </a:lnTo>
                </a:path>
                <a:path w="1487805">
                  <a:moveTo>
                    <a:pt x="77903" y="0"/>
                  </a:moveTo>
                  <a:lnTo>
                    <a:pt x="85730" y="0"/>
                  </a:lnTo>
                </a:path>
                <a:path w="1487805">
                  <a:moveTo>
                    <a:pt x="155806" y="0"/>
                  </a:moveTo>
                  <a:lnTo>
                    <a:pt x="163633" y="0"/>
                  </a:lnTo>
                </a:path>
                <a:path w="1487805">
                  <a:moveTo>
                    <a:pt x="233710" y="0"/>
                  </a:moveTo>
                  <a:lnTo>
                    <a:pt x="241537" y="0"/>
                  </a:lnTo>
                </a:path>
                <a:path w="1487805">
                  <a:moveTo>
                    <a:pt x="311613" y="0"/>
                  </a:moveTo>
                  <a:lnTo>
                    <a:pt x="319440" y="0"/>
                  </a:lnTo>
                </a:path>
                <a:path w="1487805">
                  <a:moveTo>
                    <a:pt x="389516" y="0"/>
                  </a:moveTo>
                  <a:lnTo>
                    <a:pt x="397344" y="0"/>
                  </a:lnTo>
                </a:path>
                <a:path w="1487805">
                  <a:moveTo>
                    <a:pt x="467420" y="0"/>
                  </a:moveTo>
                  <a:lnTo>
                    <a:pt x="475247" y="0"/>
                  </a:lnTo>
                </a:path>
                <a:path w="1487805">
                  <a:moveTo>
                    <a:pt x="545323" y="0"/>
                  </a:moveTo>
                  <a:lnTo>
                    <a:pt x="553046" y="0"/>
                  </a:lnTo>
                </a:path>
                <a:path w="1487805">
                  <a:moveTo>
                    <a:pt x="623122" y="0"/>
                  </a:moveTo>
                  <a:lnTo>
                    <a:pt x="630949" y="0"/>
                  </a:lnTo>
                </a:path>
                <a:path w="1487805">
                  <a:moveTo>
                    <a:pt x="701025" y="0"/>
                  </a:moveTo>
                  <a:lnTo>
                    <a:pt x="708852" y="0"/>
                  </a:lnTo>
                </a:path>
                <a:path w="1487805">
                  <a:moveTo>
                    <a:pt x="778929" y="0"/>
                  </a:moveTo>
                  <a:lnTo>
                    <a:pt x="786756" y="0"/>
                  </a:lnTo>
                </a:path>
                <a:path w="1487805">
                  <a:moveTo>
                    <a:pt x="856832" y="0"/>
                  </a:moveTo>
                  <a:lnTo>
                    <a:pt x="864659" y="0"/>
                  </a:lnTo>
                </a:path>
                <a:path w="1487805">
                  <a:moveTo>
                    <a:pt x="934735" y="0"/>
                  </a:moveTo>
                  <a:lnTo>
                    <a:pt x="942563" y="0"/>
                  </a:lnTo>
                </a:path>
                <a:path w="1487805">
                  <a:moveTo>
                    <a:pt x="1012639" y="0"/>
                  </a:moveTo>
                  <a:lnTo>
                    <a:pt x="1020466" y="0"/>
                  </a:lnTo>
                </a:path>
                <a:path w="1487805">
                  <a:moveTo>
                    <a:pt x="1090542" y="0"/>
                  </a:moveTo>
                  <a:lnTo>
                    <a:pt x="1098369" y="0"/>
                  </a:lnTo>
                </a:path>
                <a:path w="1487805">
                  <a:moveTo>
                    <a:pt x="1168446" y="0"/>
                  </a:moveTo>
                  <a:lnTo>
                    <a:pt x="1176273" y="0"/>
                  </a:lnTo>
                </a:path>
                <a:path w="1487805">
                  <a:moveTo>
                    <a:pt x="1246349" y="0"/>
                  </a:moveTo>
                  <a:lnTo>
                    <a:pt x="1254176" y="0"/>
                  </a:lnTo>
                </a:path>
                <a:path w="1487805">
                  <a:moveTo>
                    <a:pt x="1324252" y="0"/>
                  </a:moveTo>
                  <a:lnTo>
                    <a:pt x="1332079" y="0"/>
                  </a:lnTo>
                </a:path>
                <a:path w="1487805">
                  <a:moveTo>
                    <a:pt x="1402156" y="0"/>
                  </a:moveTo>
                  <a:lnTo>
                    <a:pt x="1409983" y="0"/>
                  </a:lnTo>
                </a:path>
                <a:path w="1487805">
                  <a:moveTo>
                    <a:pt x="1480059" y="0"/>
                  </a:moveTo>
                  <a:lnTo>
                    <a:pt x="1487782" y="0"/>
                  </a:lnTo>
                </a:path>
              </a:pathLst>
            </a:custGeom>
            <a:ln w="7722">
              <a:solidFill>
                <a:srgbClr val="FFFFFF"/>
              </a:solidFill>
            </a:ln>
          </p:spPr>
          <p:txBody>
            <a:bodyPr wrap="square" lIns="0" tIns="0" rIns="0" bIns="0" rtlCol="0"/>
            <a:lstStyle/>
            <a:p>
              <a:endParaRPr/>
            </a:p>
          </p:txBody>
        </p:sp>
        <p:sp>
          <p:nvSpPr>
            <p:cNvPr id="57" name="object 57"/>
            <p:cNvSpPr/>
            <p:nvPr/>
          </p:nvSpPr>
          <p:spPr>
            <a:xfrm>
              <a:off x="14966951" y="8393807"/>
              <a:ext cx="0" cy="224154"/>
            </a:xfrm>
            <a:custGeom>
              <a:avLst/>
              <a:gdLst/>
              <a:ahLst/>
              <a:cxnLst/>
              <a:rect l="l" t="t" r="r" b="b"/>
              <a:pathLst>
                <a:path h="224154">
                  <a:moveTo>
                    <a:pt x="0" y="0"/>
                  </a:moveTo>
                  <a:lnTo>
                    <a:pt x="0" y="223833"/>
                  </a:lnTo>
                </a:path>
              </a:pathLst>
            </a:custGeom>
            <a:ln w="28088">
              <a:solidFill>
                <a:srgbClr val="FFFFFF"/>
              </a:solidFill>
            </a:ln>
          </p:spPr>
          <p:txBody>
            <a:bodyPr wrap="square" lIns="0" tIns="0" rIns="0" bIns="0" rtlCol="0"/>
            <a:lstStyle/>
            <a:p>
              <a:endParaRPr/>
            </a:p>
          </p:txBody>
        </p:sp>
        <p:sp>
          <p:nvSpPr>
            <p:cNvPr id="58" name="object 58"/>
            <p:cNvSpPr/>
            <p:nvPr/>
          </p:nvSpPr>
          <p:spPr>
            <a:xfrm>
              <a:off x="14223153" y="8379760"/>
              <a:ext cx="1487805" cy="0"/>
            </a:xfrm>
            <a:custGeom>
              <a:avLst/>
              <a:gdLst/>
              <a:ahLst/>
              <a:cxnLst/>
              <a:rect l="l" t="t" r="r" b="b"/>
              <a:pathLst>
                <a:path w="1487805">
                  <a:moveTo>
                    <a:pt x="0" y="0"/>
                  </a:moveTo>
                  <a:lnTo>
                    <a:pt x="7827" y="0"/>
                  </a:lnTo>
                </a:path>
                <a:path w="1487805">
                  <a:moveTo>
                    <a:pt x="77903" y="0"/>
                  </a:moveTo>
                  <a:lnTo>
                    <a:pt x="85730" y="0"/>
                  </a:lnTo>
                </a:path>
                <a:path w="1487805">
                  <a:moveTo>
                    <a:pt x="155806" y="0"/>
                  </a:moveTo>
                  <a:lnTo>
                    <a:pt x="163633" y="0"/>
                  </a:lnTo>
                </a:path>
                <a:path w="1487805">
                  <a:moveTo>
                    <a:pt x="233710" y="0"/>
                  </a:moveTo>
                  <a:lnTo>
                    <a:pt x="241537" y="0"/>
                  </a:lnTo>
                </a:path>
                <a:path w="1487805">
                  <a:moveTo>
                    <a:pt x="311613" y="0"/>
                  </a:moveTo>
                  <a:lnTo>
                    <a:pt x="319440" y="0"/>
                  </a:lnTo>
                </a:path>
                <a:path w="1487805">
                  <a:moveTo>
                    <a:pt x="389516" y="0"/>
                  </a:moveTo>
                  <a:lnTo>
                    <a:pt x="397344" y="0"/>
                  </a:lnTo>
                </a:path>
                <a:path w="1487805">
                  <a:moveTo>
                    <a:pt x="467420" y="0"/>
                  </a:moveTo>
                  <a:lnTo>
                    <a:pt x="475247" y="0"/>
                  </a:lnTo>
                </a:path>
                <a:path w="1487805">
                  <a:moveTo>
                    <a:pt x="545323" y="0"/>
                  </a:moveTo>
                  <a:lnTo>
                    <a:pt x="553046" y="0"/>
                  </a:lnTo>
                </a:path>
                <a:path w="1487805">
                  <a:moveTo>
                    <a:pt x="623122" y="0"/>
                  </a:moveTo>
                  <a:lnTo>
                    <a:pt x="630949" y="0"/>
                  </a:lnTo>
                </a:path>
                <a:path w="1487805">
                  <a:moveTo>
                    <a:pt x="701025" y="0"/>
                  </a:moveTo>
                  <a:lnTo>
                    <a:pt x="708852" y="0"/>
                  </a:lnTo>
                </a:path>
                <a:path w="1487805">
                  <a:moveTo>
                    <a:pt x="778929" y="0"/>
                  </a:moveTo>
                  <a:lnTo>
                    <a:pt x="786756" y="0"/>
                  </a:lnTo>
                </a:path>
                <a:path w="1487805">
                  <a:moveTo>
                    <a:pt x="856832" y="0"/>
                  </a:moveTo>
                  <a:lnTo>
                    <a:pt x="864659" y="0"/>
                  </a:lnTo>
                </a:path>
                <a:path w="1487805">
                  <a:moveTo>
                    <a:pt x="934735" y="0"/>
                  </a:moveTo>
                  <a:lnTo>
                    <a:pt x="942563" y="0"/>
                  </a:lnTo>
                </a:path>
                <a:path w="1487805">
                  <a:moveTo>
                    <a:pt x="1012639" y="0"/>
                  </a:moveTo>
                  <a:lnTo>
                    <a:pt x="1020466" y="0"/>
                  </a:lnTo>
                </a:path>
                <a:path w="1487805">
                  <a:moveTo>
                    <a:pt x="1090542" y="0"/>
                  </a:moveTo>
                  <a:lnTo>
                    <a:pt x="1098369" y="0"/>
                  </a:lnTo>
                </a:path>
                <a:path w="1487805">
                  <a:moveTo>
                    <a:pt x="1168446" y="0"/>
                  </a:moveTo>
                  <a:lnTo>
                    <a:pt x="1176273" y="0"/>
                  </a:lnTo>
                </a:path>
                <a:path w="1487805">
                  <a:moveTo>
                    <a:pt x="1246349" y="0"/>
                  </a:moveTo>
                  <a:lnTo>
                    <a:pt x="1254176" y="0"/>
                  </a:lnTo>
                </a:path>
                <a:path w="1487805">
                  <a:moveTo>
                    <a:pt x="1324252" y="0"/>
                  </a:moveTo>
                  <a:lnTo>
                    <a:pt x="1332079" y="0"/>
                  </a:lnTo>
                </a:path>
                <a:path w="1487805">
                  <a:moveTo>
                    <a:pt x="1402156" y="0"/>
                  </a:moveTo>
                  <a:lnTo>
                    <a:pt x="1409983" y="0"/>
                  </a:lnTo>
                </a:path>
                <a:path w="1487805">
                  <a:moveTo>
                    <a:pt x="1480059" y="0"/>
                  </a:moveTo>
                  <a:lnTo>
                    <a:pt x="1487782" y="0"/>
                  </a:lnTo>
                </a:path>
              </a:pathLst>
            </a:custGeom>
            <a:ln w="7722">
              <a:solidFill>
                <a:srgbClr val="FFFFFF"/>
              </a:solidFill>
            </a:ln>
          </p:spPr>
          <p:txBody>
            <a:bodyPr wrap="square" lIns="0" tIns="0" rIns="0" bIns="0" rtlCol="0"/>
            <a:lstStyle/>
            <a:p>
              <a:endParaRPr/>
            </a:p>
          </p:txBody>
        </p:sp>
        <p:sp>
          <p:nvSpPr>
            <p:cNvPr id="59" name="object 59"/>
            <p:cNvSpPr/>
            <p:nvPr/>
          </p:nvSpPr>
          <p:spPr>
            <a:xfrm>
              <a:off x="15774125" y="8243957"/>
              <a:ext cx="1501775" cy="374015"/>
            </a:xfrm>
            <a:custGeom>
              <a:avLst/>
              <a:gdLst/>
              <a:ahLst/>
              <a:cxnLst/>
              <a:rect l="l" t="t" r="r" b="b"/>
              <a:pathLst>
                <a:path w="1501775" h="374015">
                  <a:moveTo>
                    <a:pt x="1501724" y="177939"/>
                  </a:moveTo>
                  <a:lnTo>
                    <a:pt x="0" y="177939"/>
                  </a:lnTo>
                  <a:lnTo>
                    <a:pt x="0" y="373697"/>
                  </a:lnTo>
                  <a:lnTo>
                    <a:pt x="1501724" y="373697"/>
                  </a:lnTo>
                  <a:lnTo>
                    <a:pt x="1501724" y="177939"/>
                  </a:lnTo>
                  <a:close/>
                </a:path>
                <a:path w="1501775" h="374015">
                  <a:moveTo>
                    <a:pt x="1501724" y="53289"/>
                  </a:moveTo>
                  <a:lnTo>
                    <a:pt x="1494764" y="53289"/>
                  </a:lnTo>
                  <a:lnTo>
                    <a:pt x="1494764" y="48361"/>
                  </a:lnTo>
                  <a:lnTo>
                    <a:pt x="1494764" y="43294"/>
                  </a:lnTo>
                  <a:lnTo>
                    <a:pt x="1494764" y="5651"/>
                  </a:lnTo>
                  <a:lnTo>
                    <a:pt x="1486941" y="5651"/>
                  </a:lnTo>
                  <a:lnTo>
                    <a:pt x="1486941" y="53289"/>
                  </a:lnTo>
                  <a:lnTo>
                    <a:pt x="1416862" y="53289"/>
                  </a:lnTo>
                  <a:lnTo>
                    <a:pt x="1416862" y="5651"/>
                  </a:lnTo>
                  <a:lnTo>
                    <a:pt x="1409039" y="5651"/>
                  </a:lnTo>
                  <a:lnTo>
                    <a:pt x="1409039" y="53289"/>
                  </a:lnTo>
                  <a:lnTo>
                    <a:pt x="1338961" y="53289"/>
                  </a:lnTo>
                  <a:lnTo>
                    <a:pt x="1338961" y="5651"/>
                  </a:lnTo>
                  <a:lnTo>
                    <a:pt x="1331137" y="5651"/>
                  </a:lnTo>
                  <a:lnTo>
                    <a:pt x="1331137" y="48361"/>
                  </a:lnTo>
                  <a:lnTo>
                    <a:pt x="1261059" y="48361"/>
                  </a:lnTo>
                  <a:lnTo>
                    <a:pt x="1261059" y="5651"/>
                  </a:lnTo>
                  <a:lnTo>
                    <a:pt x="1253236" y="5651"/>
                  </a:lnTo>
                  <a:lnTo>
                    <a:pt x="1253236" y="43294"/>
                  </a:lnTo>
                  <a:lnTo>
                    <a:pt x="1183157" y="43294"/>
                  </a:lnTo>
                  <a:lnTo>
                    <a:pt x="1183157" y="5651"/>
                  </a:lnTo>
                  <a:lnTo>
                    <a:pt x="1175321" y="5651"/>
                  </a:lnTo>
                  <a:lnTo>
                    <a:pt x="1175321" y="38087"/>
                  </a:lnTo>
                  <a:lnTo>
                    <a:pt x="1105255" y="38087"/>
                  </a:lnTo>
                  <a:lnTo>
                    <a:pt x="1105255" y="5651"/>
                  </a:lnTo>
                  <a:lnTo>
                    <a:pt x="1097419" y="5651"/>
                  </a:lnTo>
                  <a:lnTo>
                    <a:pt x="1097419" y="32867"/>
                  </a:lnTo>
                  <a:lnTo>
                    <a:pt x="1027353" y="32867"/>
                  </a:lnTo>
                  <a:lnTo>
                    <a:pt x="1027353" y="5651"/>
                  </a:lnTo>
                  <a:lnTo>
                    <a:pt x="1019517" y="5651"/>
                  </a:lnTo>
                  <a:lnTo>
                    <a:pt x="1019517" y="11290"/>
                  </a:lnTo>
                  <a:lnTo>
                    <a:pt x="1019517" y="16802"/>
                  </a:lnTo>
                  <a:lnTo>
                    <a:pt x="1019517" y="22161"/>
                  </a:lnTo>
                  <a:lnTo>
                    <a:pt x="1019517" y="27508"/>
                  </a:lnTo>
                  <a:lnTo>
                    <a:pt x="949439" y="27508"/>
                  </a:lnTo>
                  <a:lnTo>
                    <a:pt x="949439" y="22161"/>
                  </a:lnTo>
                  <a:lnTo>
                    <a:pt x="949439" y="16802"/>
                  </a:lnTo>
                  <a:lnTo>
                    <a:pt x="949439" y="11290"/>
                  </a:lnTo>
                  <a:lnTo>
                    <a:pt x="949439" y="5651"/>
                  </a:lnTo>
                  <a:lnTo>
                    <a:pt x="941616" y="5651"/>
                  </a:lnTo>
                  <a:lnTo>
                    <a:pt x="941616" y="11290"/>
                  </a:lnTo>
                  <a:lnTo>
                    <a:pt x="941616" y="16802"/>
                  </a:lnTo>
                  <a:lnTo>
                    <a:pt x="941616" y="22161"/>
                  </a:lnTo>
                  <a:lnTo>
                    <a:pt x="871537" y="22161"/>
                  </a:lnTo>
                  <a:lnTo>
                    <a:pt x="871537" y="16802"/>
                  </a:lnTo>
                  <a:lnTo>
                    <a:pt x="871537" y="11290"/>
                  </a:lnTo>
                  <a:lnTo>
                    <a:pt x="871537" y="5651"/>
                  </a:lnTo>
                  <a:lnTo>
                    <a:pt x="871537" y="0"/>
                  </a:lnTo>
                  <a:lnTo>
                    <a:pt x="863815" y="0"/>
                  </a:lnTo>
                  <a:lnTo>
                    <a:pt x="863815" y="5651"/>
                  </a:lnTo>
                  <a:lnTo>
                    <a:pt x="863815" y="11290"/>
                  </a:lnTo>
                  <a:lnTo>
                    <a:pt x="863815" y="16802"/>
                  </a:lnTo>
                  <a:lnTo>
                    <a:pt x="793737" y="16802"/>
                  </a:lnTo>
                  <a:lnTo>
                    <a:pt x="793737" y="11290"/>
                  </a:lnTo>
                  <a:lnTo>
                    <a:pt x="793737" y="5651"/>
                  </a:lnTo>
                  <a:lnTo>
                    <a:pt x="793737" y="0"/>
                  </a:lnTo>
                  <a:lnTo>
                    <a:pt x="785914" y="0"/>
                  </a:lnTo>
                  <a:lnTo>
                    <a:pt x="785914" y="5651"/>
                  </a:lnTo>
                  <a:lnTo>
                    <a:pt x="785914" y="11290"/>
                  </a:lnTo>
                  <a:lnTo>
                    <a:pt x="715835" y="11290"/>
                  </a:lnTo>
                  <a:lnTo>
                    <a:pt x="715835" y="5651"/>
                  </a:lnTo>
                  <a:lnTo>
                    <a:pt x="715835" y="0"/>
                  </a:lnTo>
                  <a:lnTo>
                    <a:pt x="708012" y="0"/>
                  </a:lnTo>
                  <a:lnTo>
                    <a:pt x="708012" y="5651"/>
                  </a:lnTo>
                  <a:lnTo>
                    <a:pt x="637933" y="5651"/>
                  </a:lnTo>
                  <a:lnTo>
                    <a:pt x="637933" y="0"/>
                  </a:lnTo>
                  <a:lnTo>
                    <a:pt x="0" y="0"/>
                  </a:lnTo>
                  <a:lnTo>
                    <a:pt x="0" y="121767"/>
                  </a:lnTo>
                  <a:lnTo>
                    <a:pt x="1501724" y="121767"/>
                  </a:lnTo>
                  <a:lnTo>
                    <a:pt x="1501724" y="58356"/>
                  </a:lnTo>
                  <a:lnTo>
                    <a:pt x="1501724" y="58204"/>
                  </a:lnTo>
                  <a:lnTo>
                    <a:pt x="1501724" y="53289"/>
                  </a:lnTo>
                  <a:close/>
                </a:path>
              </a:pathLst>
            </a:custGeom>
            <a:solidFill>
              <a:srgbClr val="EBEBEB"/>
            </a:solidFill>
          </p:spPr>
          <p:txBody>
            <a:bodyPr wrap="square" lIns="0" tIns="0" rIns="0" bIns="0" rtlCol="0"/>
            <a:lstStyle/>
            <a:p>
              <a:endParaRPr/>
            </a:p>
          </p:txBody>
        </p:sp>
        <p:sp>
          <p:nvSpPr>
            <p:cNvPr id="60" name="object 60"/>
            <p:cNvSpPr/>
            <p:nvPr/>
          </p:nvSpPr>
          <p:spPr>
            <a:xfrm>
              <a:off x="15774125" y="8214277"/>
              <a:ext cx="1494790" cy="35560"/>
            </a:xfrm>
            <a:custGeom>
              <a:avLst/>
              <a:gdLst/>
              <a:ahLst/>
              <a:cxnLst/>
              <a:rect l="l" t="t" r="r" b="b"/>
              <a:pathLst>
                <a:path w="1494790" h="35559">
                  <a:moveTo>
                    <a:pt x="326326" y="0"/>
                  </a:moveTo>
                  <a:lnTo>
                    <a:pt x="0" y="0"/>
                  </a:lnTo>
                  <a:lnTo>
                    <a:pt x="0" y="6083"/>
                  </a:lnTo>
                  <a:lnTo>
                    <a:pt x="326326" y="6083"/>
                  </a:lnTo>
                  <a:lnTo>
                    <a:pt x="326326" y="0"/>
                  </a:lnTo>
                  <a:close/>
                </a:path>
                <a:path w="1494790" h="35559">
                  <a:moveTo>
                    <a:pt x="404228" y="0"/>
                  </a:moveTo>
                  <a:lnTo>
                    <a:pt x="396392" y="0"/>
                  </a:lnTo>
                  <a:lnTo>
                    <a:pt x="396392" y="6083"/>
                  </a:lnTo>
                  <a:lnTo>
                    <a:pt x="404228" y="6083"/>
                  </a:lnTo>
                  <a:lnTo>
                    <a:pt x="404228" y="0"/>
                  </a:lnTo>
                  <a:close/>
                </a:path>
                <a:path w="1494790" h="35559">
                  <a:moveTo>
                    <a:pt x="482130" y="0"/>
                  </a:moveTo>
                  <a:lnTo>
                    <a:pt x="474306" y="0"/>
                  </a:lnTo>
                  <a:lnTo>
                    <a:pt x="474306" y="6083"/>
                  </a:lnTo>
                  <a:lnTo>
                    <a:pt x="482130" y="6083"/>
                  </a:lnTo>
                  <a:lnTo>
                    <a:pt x="482130" y="0"/>
                  </a:lnTo>
                  <a:close/>
                </a:path>
                <a:path w="1494790" h="35559">
                  <a:moveTo>
                    <a:pt x="560031" y="6223"/>
                  </a:moveTo>
                  <a:lnTo>
                    <a:pt x="552208" y="6223"/>
                  </a:lnTo>
                  <a:lnTo>
                    <a:pt x="552208" y="12166"/>
                  </a:lnTo>
                  <a:lnTo>
                    <a:pt x="552208" y="18097"/>
                  </a:lnTo>
                  <a:lnTo>
                    <a:pt x="552208" y="23888"/>
                  </a:lnTo>
                  <a:lnTo>
                    <a:pt x="482130" y="23888"/>
                  </a:lnTo>
                  <a:lnTo>
                    <a:pt x="482130" y="18097"/>
                  </a:lnTo>
                  <a:lnTo>
                    <a:pt x="482130" y="12166"/>
                  </a:lnTo>
                  <a:lnTo>
                    <a:pt x="482130" y="6223"/>
                  </a:lnTo>
                  <a:lnTo>
                    <a:pt x="474306" y="6223"/>
                  </a:lnTo>
                  <a:lnTo>
                    <a:pt x="474306" y="12166"/>
                  </a:lnTo>
                  <a:lnTo>
                    <a:pt x="474306" y="18097"/>
                  </a:lnTo>
                  <a:lnTo>
                    <a:pt x="404228" y="18097"/>
                  </a:lnTo>
                  <a:lnTo>
                    <a:pt x="404228" y="12166"/>
                  </a:lnTo>
                  <a:lnTo>
                    <a:pt x="404228" y="6223"/>
                  </a:lnTo>
                  <a:lnTo>
                    <a:pt x="396392" y="6223"/>
                  </a:lnTo>
                  <a:lnTo>
                    <a:pt x="396392" y="12166"/>
                  </a:lnTo>
                  <a:lnTo>
                    <a:pt x="326326" y="12166"/>
                  </a:lnTo>
                  <a:lnTo>
                    <a:pt x="326326" y="6223"/>
                  </a:lnTo>
                  <a:lnTo>
                    <a:pt x="0" y="6223"/>
                  </a:lnTo>
                  <a:lnTo>
                    <a:pt x="0" y="12166"/>
                  </a:lnTo>
                  <a:lnTo>
                    <a:pt x="0" y="18097"/>
                  </a:lnTo>
                  <a:lnTo>
                    <a:pt x="0" y="23888"/>
                  </a:lnTo>
                  <a:lnTo>
                    <a:pt x="0" y="29679"/>
                  </a:lnTo>
                  <a:lnTo>
                    <a:pt x="560031" y="29679"/>
                  </a:lnTo>
                  <a:lnTo>
                    <a:pt x="560031" y="23888"/>
                  </a:lnTo>
                  <a:lnTo>
                    <a:pt x="560031" y="18097"/>
                  </a:lnTo>
                  <a:lnTo>
                    <a:pt x="560031" y="12166"/>
                  </a:lnTo>
                  <a:lnTo>
                    <a:pt x="560031" y="6223"/>
                  </a:lnTo>
                  <a:close/>
                </a:path>
                <a:path w="1494790" h="35559">
                  <a:moveTo>
                    <a:pt x="560031" y="0"/>
                  </a:moveTo>
                  <a:lnTo>
                    <a:pt x="552208" y="0"/>
                  </a:lnTo>
                  <a:lnTo>
                    <a:pt x="552208" y="6083"/>
                  </a:lnTo>
                  <a:lnTo>
                    <a:pt x="560031" y="6083"/>
                  </a:lnTo>
                  <a:lnTo>
                    <a:pt x="560031" y="0"/>
                  </a:lnTo>
                  <a:close/>
                </a:path>
                <a:path w="1494790" h="35559">
                  <a:moveTo>
                    <a:pt x="637933" y="6223"/>
                  </a:moveTo>
                  <a:lnTo>
                    <a:pt x="630110" y="6223"/>
                  </a:lnTo>
                  <a:lnTo>
                    <a:pt x="630110" y="12166"/>
                  </a:lnTo>
                  <a:lnTo>
                    <a:pt x="630110" y="18097"/>
                  </a:lnTo>
                  <a:lnTo>
                    <a:pt x="630110" y="23888"/>
                  </a:lnTo>
                  <a:lnTo>
                    <a:pt x="630110" y="29679"/>
                  </a:lnTo>
                  <a:lnTo>
                    <a:pt x="637933" y="29679"/>
                  </a:lnTo>
                  <a:lnTo>
                    <a:pt x="637933" y="23888"/>
                  </a:lnTo>
                  <a:lnTo>
                    <a:pt x="637933" y="18097"/>
                  </a:lnTo>
                  <a:lnTo>
                    <a:pt x="637933" y="12166"/>
                  </a:lnTo>
                  <a:lnTo>
                    <a:pt x="637933" y="6223"/>
                  </a:lnTo>
                  <a:close/>
                </a:path>
                <a:path w="1494790" h="35559">
                  <a:moveTo>
                    <a:pt x="715835" y="6223"/>
                  </a:moveTo>
                  <a:lnTo>
                    <a:pt x="708012" y="6223"/>
                  </a:lnTo>
                  <a:lnTo>
                    <a:pt x="708012" y="12166"/>
                  </a:lnTo>
                  <a:lnTo>
                    <a:pt x="708012" y="18097"/>
                  </a:lnTo>
                  <a:lnTo>
                    <a:pt x="708012" y="23888"/>
                  </a:lnTo>
                  <a:lnTo>
                    <a:pt x="708012" y="29679"/>
                  </a:lnTo>
                  <a:lnTo>
                    <a:pt x="715835" y="29679"/>
                  </a:lnTo>
                  <a:lnTo>
                    <a:pt x="715835" y="23888"/>
                  </a:lnTo>
                  <a:lnTo>
                    <a:pt x="715835" y="18097"/>
                  </a:lnTo>
                  <a:lnTo>
                    <a:pt x="715835" y="12166"/>
                  </a:lnTo>
                  <a:lnTo>
                    <a:pt x="715835" y="6223"/>
                  </a:lnTo>
                  <a:close/>
                </a:path>
                <a:path w="1494790" h="35559">
                  <a:moveTo>
                    <a:pt x="793737" y="6223"/>
                  </a:moveTo>
                  <a:lnTo>
                    <a:pt x="785914" y="6223"/>
                  </a:lnTo>
                  <a:lnTo>
                    <a:pt x="785914" y="12166"/>
                  </a:lnTo>
                  <a:lnTo>
                    <a:pt x="785914" y="18097"/>
                  </a:lnTo>
                  <a:lnTo>
                    <a:pt x="785914" y="23888"/>
                  </a:lnTo>
                  <a:lnTo>
                    <a:pt x="785914" y="29679"/>
                  </a:lnTo>
                  <a:lnTo>
                    <a:pt x="793737" y="29679"/>
                  </a:lnTo>
                  <a:lnTo>
                    <a:pt x="793737" y="23888"/>
                  </a:lnTo>
                  <a:lnTo>
                    <a:pt x="793737" y="18097"/>
                  </a:lnTo>
                  <a:lnTo>
                    <a:pt x="793737" y="12166"/>
                  </a:lnTo>
                  <a:lnTo>
                    <a:pt x="793737" y="6223"/>
                  </a:lnTo>
                  <a:close/>
                </a:path>
                <a:path w="1494790" h="35559">
                  <a:moveTo>
                    <a:pt x="871537" y="6223"/>
                  </a:moveTo>
                  <a:lnTo>
                    <a:pt x="863815" y="6223"/>
                  </a:lnTo>
                  <a:lnTo>
                    <a:pt x="863815" y="12166"/>
                  </a:lnTo>
                  <a:lnTo>
                    <a:pt x="863815" y="18097"/>
                  </a:lnTo>
                  <a:lnTo>
                    <a:pt x="863815" y="23888"/>
                  </a:lnTo>
                  <a:lnTo>
                    <a:pt x="863815" y="29679"/>
                  </a:lnTo>
                  <a:lnTo>
                    <a:pt x="863815" y="35331"/>
                  </a:lnTo>
                  <a:lnTo>
                    <a:pt x="871537" y="35331"/>
                  </a:lnTo>
                  <a:lnTo>
                    <a:pt x="871537" y="29679"/>
                  </a:lnTo>
                  <a:lnTo>
                    <a:pt x="871537" y="23888"/>
                  </a:lnTo>
                  <a:lnTo>
                    <a:pt x="871537" y="18097"/>
                  </a:lnTo>
                  <a:lnTo>
                    <a:pt x="871537" y="12166"/>
                  </a:lnTo>
                  <a:lnTo>
                    <a:pt x="871537" y="6223"/>
                  </a:lnTo>
                  <a:close/>
                </a:path>
                <a:path w="1494790" h="35559">
                  <a:moveTo>
                    <a:pt x="949439" y="6223"/>
                  </a:moveTo>
                  <a:lnTo>
                    <a:pt x="941616" y="6223"/>
                  </a:lnTo>
                  <a:lnTo>
                    <a:pt x="941616" y="12166"/>
                  </a:lnTo>
                  <a:lnTo>
                    <a:pt x="941616" y="18097"/>
                  </a:lnTo>
                  <a:lnTo>
                    <a:pt x="941616" y="23888"/>
                  </a:lnTo>
                  <a:lnTo>
                    <a:pt x="941616" y="29679"/>
                  </a:lnTo>
                  <a:lnTo>
                    <a:pt x="941616" y="35331"/>
                  </a:lnTo>
                  <a:lnTo>
                    <a:pt x="949439" y="35331"/>
                  </a:lnTo>
                  <a:lnTo>
                    <a:pt x="949439" y="29679"/>
                  </a:lnTo>
                  <a:lnTo>
                    <a:pt x="949439" y="23888"/>
                  </a:lnTo>
                  <a:lnTo>
                    <a:pt x="949439" y="18097"/>
                  </a:lnTo>
                  <a:lnTo>
                    <a:pt x="949439" y="12166"/>
                  </a:lnTo>
                  <a:lnTo>
                    <a:pt x="949439" y="6223"/>
                  </a:lnTo>
                  <a:close/>
                </a:path>
                <a:path w="1494790" h="35559">
                  <a:moveTo>
                    <a:pt x="1027353" y="6223"/>
                  </a:moveTo>
                  <a:lnTo>
                    <a:pt x="1019517" y="6223"/>
                  </a:lnTo>
                  <a:lnTo>
                    <a:pt x="1019517" y="12166"/>
                  </a:lnTo>
                  <a:lnTo>
                    <a:pt x="1019517" y="18097"/>
                  </a:lnTo>
                  <a:lnTo>
                    <a:pt x="1019517" y="23888"/>
                  </a:lnTo>
                  <a:lnTo>
                    <a:pt x="1019517" y="29679"/>
                  </a:lnTo>
                  <a:lnTo>
                    <a:pt x="1019517" y="35331"/>
                  </a:lnTo>
                  <a:lnTo>
                    <a:pt x="1027353" y="35331"/>
                  </a:lnTo>
                  <a:lnTo>
                    <a:pt x="1027353" y="29679"/>
                  </a:lnTo>
                  <a:lnTo>
                    <a:pt x="1027353" y="23888"/>
                  </a:lnTo>
                  <a:lnTo>
                    <a:pt x="1027353" y="18097"/>
                  </a:lnTo>
                  <a:lnTo>
                    <a:pt x="1027353" y="12166"/>
                  </a:lnTo>
                  <a:lnTo>
                    <a:pt x="1027353" y="6223"/>
                  </a:lnTo>
                  <a:close/>
                </a:path>
                <a:path w="1494790" h="35559">
                  <a:moveTo>
                    <a:pt x="1105255" y="6223"/>
                  </a:moveTo>
                  <a:lnTo>
                    <a:pt x="1097419" y="6223"/>
                  </a:lnTo>
                  <a:lnTo>
                    <a:pt x="1097419" y="12166"/>
                  </a:lnTo>
                  <a:lnTo>
                    <a:pt x="1097419" y="18097"/>
                  </a:lnTo>
                  <a:lnTo>
                    <a:pt x="1097419" y="23888"/>
                  </a:lnTo>
                  <a:lnTo>
                    <a:pt x="1097419" y="29679"/>
                  </a:lnTo>
                  <a:lnTo>
                    <a:pt x="1097419" y="35331"/>
                  </a:lnTo>
                  <a:lnTo>
                    <a:pt x="1105255" y="35331"/>
                  </a:lnTo>
                  <a:lnTo>
                    <a:pt x="1105255" y="29679"/>
                  </a:lnTo>
                  <a:lnTo>
                    <a:pt x="1105255" y="23888"/>
                  </a:lnTo>
                  <a:lnTo>
                    <a:pt x="1105255" y="18097"/>
                  </a:lnTo>
                  <a:lnTo>
                    <a:pt x="1105255" y="12166"/>
                  </a:lnTo>
                  <a:lnTo>
                    <a:pt x="1105255" y="6223"/>
                  </a:lnTo>
                  <a:close/>
                </a:path>
                <a:path w="1494790" h="35559">
                  <a:moveTo>
                    <a:pt x="1183157" y="6223"/>
                  </a:moveTo>
                  <a:lnTo>
                    <a:pt x="1175321" y="6223"/>
                  </a:lnTo>
                  <a:lnTo>
                    <a:pt x="1175321" y="12166"/>
                  </a:lnTo>
                  <a:lnTo>
                    <a:pt x="1175321" y="18097"/>
                  </a:lnTo>
                  <a:lnTo>
                    <a:pt x="1175321" y="23888"/>
                  </a:lnTo>
                  <a:lnTo>
                    <a:pt x="1175321" y="29679"/>
                  </a:lnTo>
                  <a:lnTo>
                    <a:pt x="1175321" y="35331"/>
                  </a:lnTo>
                  <a:lnTo>
                    <a:pt x="1183157" y="35331"/>
                  </a:lnTo>
                  <a:lnTo>
                    <a:pt x="1183157" y="29679"/>
                  </a:lnTo>
                  <a:lnTo>
                    <a:pt x="1183157" y="23888"/>
                  </a:lnTo>
                  <a:lnTo>
                    <a:pt x="1183157" y="18097"/>
                  </a:lnTo>
                  <a:lnTo>
                    <a:pt x="1183157" y="12166"/>
                  </a:lnTo>
                  <a:lnTo>
                    <a:pt x="1183157" y="6223"/>
                  </a:lnTo>
                  <a:close/>
                </a:path>
                <a:path w="1494790" h="35559">
                  <a:moveTo>
                    <a:pt x="1261059" y="6223"/>
                  </a:moveTo>
                  <a:lnTo>
                    <a:pt x="1253236" y="6223"/>
                  </a:lnTo>
                  <a:lnTo>
                    <a:pt x="1253236" y="12166"/>
                  </a:lnTo>
                  <a:lnTo>
                    <a:pt x="1253236" y="18097"/>
                  </a:lnTo>
                  <a:lnTo>
                    <a:pt x="1253236" y="23888"/>
                  </a:lnTo>
                  <a:lnTo>
                    <a:pt x="1253236" y="29679"/>
                  </a:lnTo>
                  <a:lnTo>
                    <a:pt x="1253236" y="35331"/>
                  </a:lnTo>
                  <a:lnTo>
                    <a:pt x="1261059" y="35331"/>
                  </a:lnTo>
                  <a:lnTo>
                    <a:pt x="1261059" y="29679"/>
                  </a:lnTo>
                  <a:lnTo>
                    <a:pt x="1261059" y="23888"/>
                  </a:lnTo>
                  <a:lnTo>
                    <a:pt x="1261059" y="18097"/>
                  </a:lnTo>
                  <a:lnTo>
                    <a:pt x="1261059" y="12166"/>
                  </a:lnTo>
                  <a:lnTo>
                    <a:pt x="1261059" y="6223"/>
                  </a:lnTo>
                  <a:close/>
                </a:path>
                <a:path w="1494790" h="35559">
                  <a:moveTo>
                    <a:pt x="1338961" y="6223"/>
                  </a:moveTo>
                  <a:lnTo>
                    <a:pt x="1331137" y="6223"/>
                  </a:lnTo>
                  <a:lnTo>
                    <a:pt x="1331137" y="12166"/>
                  </a:lnTo>
                  <a:lnTo>
                    <a:pt x="1331137" y="18097"/>
                  </a:lnTo>
                  <a:lnTo>
                    <a:pt x="1331137" y="23888"/>
                  </a:lnTo>
                  <a:lnTo>
                    <a:pt x="1331137" y="29679"/>
                  </a:lnTo>
                  <a:lnTo>
                    <a:pt x="1331137" y="35331"/>
                  </a:lnTo>
                  <a:lnTo>
                    <a:pt x="1338961" y="35331"/>
                  </a:lnTo>
                  <a:lnTo>
                    <a:pt x="1338961" y="29679"/>
                  </a:lnTo>
                  <a:lnTo>
                    <a:pt x="1338961" y="23888"/>
                  </a:lnTo>
                  <a:lnTo>
                    <a:pt x="1338961" y="18097"/>
                  </a:lnTo>
                  <a:lnTo>
                    <a:pt x="1338961" y="12166"/>
                  </a:lnTo>
                  <a:lnTo>
                    <a:pt x="1338961" y="6223"/>
                  </a:lnTo>
                  <a:close/>
                </a:path>
                <a:path w="1494790" h="35559">
                  <a:moveTo>
                    <a:pt x="1416862" y="6223"/>
                  </a:moveTo>
                  <a:lnTo>
                    <a:pt x="1409039" y="6223"/>
                  </a:lnTo>
                  <a:lnTo>
                    <a:pt x="1409039" y="12166"/>
                  </a:lnTo>
                  <a:lnTo>
                    <a:pt x="1409039" y="18097"/>
                  </a:lnTo>
                  <a:lnTo>
                    <a:pt x="1409039" y="23888"/>
                  </a:lnTo>
                  <a:lnTo>
                    <a:pt x="1409039" y="29679"/>
                  </a:lnTo>
                  <a:lnTo>
                    <a:pt x="1409039" y="35331"/>
                  </a:lnTo>
                  <a:lnTo>
                    <a:pt x="1416862" y="35331"/>
                  </a:lnTo>
                  <a:lnTo>
                    <a:pt x="1416862" y="29679"/>
                  </a:lnTo>
                  <a:lnTo>
                    <a:pt x="1416862" y="23888"/>
                  </a:lnTo>
                  <a:lnTo>
                    <a:pt x="1416862" y="18097"/>
                  </a:lnTo>
                  <a:lnTo>
                    <a:pt x="1416862" y="12166"/>
                  </a:lnTo>
                  <a:lnTo>
                    <a:pt x="1416862" y="6223"/>
                  </a:lnTo>
                  <a:close/>
                </a:path>
                <a:path w="1494790" h="35559">
                  <a:moveTo>
                    <a:pt x="1494764" y="6223"/>
                  </a:moveTo>
                  <a:lnTo>
                    <a:pt x="1486941" y="6223"/>
                  </a:lnTo>
                  <a:lnTo>
                    <a:pt x="1486941" y="12166"/>
                  </a:lnTo>
                  <a:lnTo>
                    <a:pt x="1486941" y="18097"/>
                  </a:lnTo>
                  <a:lnTo>
                    <a:pt x="1486941" y="23888"/>
                  </a:lnTo>
                  <a:lnTo>
                    <a:pt x="1486941" y="29679"/>
                  </a:lnTo>
                  <a:lnTo>
                    <a:pt x="1486941" y="35331"/>
                  </a:lnTo>
                  <a:lnTo>
                    <a:pt x="1494764" y="35331"/>
                  </a:lnTo>
                  <a:lnTo>
                    <a:pt x="1494764" y="29679"/>
                  </a:lnTo>
                  <a:lnTo>
                    <a:pt x="1494764" y="23888"/>
                  </a:lnTo>
                  <a:lnTo>
                    <a:pt x="1494764" y="18097"/>
                  </a:lnTo>
                  <a:lnTo>
                    <a:pt x="1494764" y="12166"/>
                  </a:lnTo>
                  <a:lnTo>
                    <a:pt x="1494764" y="6223"/>
                  </a:lnTo>
                  <a:close/>
                </a:path>
              </a:pathLst>
            </a:custGeom>
            <a:solidFill>
              <a:srgbClr val="EBEBEB"/>
            </a:solidFill>
          </p:spPr>
          <p:txBody>
            <a:bodyPr wrap="square" lIns="0" tIns="0" rIns="0" bIns="0" rtlCol="0"/>
            <a:lstStyle/>
            <a:p>
              <a:endParaRPr/>
            </a:p>
          </p:txBody>
        </p:sp>
        <p:sp>
          <p:nvSpPr>
            <p:cNvPr id="61" name="object 61"/>
            <p:cNvSpPr/>
            <p:nvPr/>
          </p:nvSpPr>
          <p:spPr>
            <a:xfrm>
              <a:off x="15774125" y="7657420"/>
              <a:ext cx="1494790" cy="563245"/>
            </a:xfrm>
            <a:custGeom>
              <a:avLst/>
              <a:gdLst/>
              <a:ahLst/>
              <a:cxnLst/>
              <a:rect l="l" t="t" r="r" b="b"/>
              <a:pathLst>
                <a:path w="1494790" h="563245">
                  <a:moveTo>
                    <a:pt x="170510" y="0"/>
                  </a:moveTo>
                  <a:lnTo>
                    <a:pt x="162687" y="0"/>
                  </a:lnTo>
                  <a:lnTo>
                    <a:pt x="162687" y="550633"/>
                  </a:lnTo>
                  <a:lnTo>
                    <a:pt x="92608" y="550633"/>
                  </a:lnTo>
                  <a:lnTo>
                    <a:pt x="92608" y="544410"/>
                  </a:lnTo>
                  <a:lnTo>
                    <a:pt x="92608" y="0"/>
                  </a:lnTo>
                  <a:lnTo>
                    <a:pt x="84785" y="0"/>
                  </a:lnTo>
                  <a:lnTo>
                    <a:pt x="84785" y="544410"/>
                  </a:lnTo>
                  <a:lnTo>
                    <a:pt x="14706" y="544410"/>
                  </a:lnTo>
                  <a:lnTo>
                    <a:pt x="14706" y="0"/>
                  </a:lnTo>
                  <a:lnTo>
                    <a:pt x="0" y="0"/>
                  </a:lnTo>
                  <a:lnTo>
                    <a:pt x="0" y="544410"/>
                  </a:lnTo>
                  <a:lnTo>
                    <a:pt x="0" y="550633"/>
                  </a:lnTo>
                  <a:lnTo>
                    <a:pt x="0" y="556856"/>
                  </a:lnTo>
                  <a:lnTo>
                    <a:pt x="170510" y="556856"/>
                  </a:lnTo>
                  <a:lnTo>
                    <a:pt x="170510" y="550633"/>
                  </a:lnTo>
                  <a:lnTo>
                    <a:pt x="170510" y="0"/>
                  </a:lnTo>
                  <a:close/>
                </a:path>
                <a:path w="1494790" h="563245">
                  <a:moveTo>
                    <a:pt x="248424" y="0"/>
                  </a:moveTo>
                  <a:lnTo>
                    <a:pt x="240588" y="0"/>
                  </a:lnTo>
                  <a:lnTo>
                    <a:pt x="240588" y="550633"/>
                  </a:lnTo>
                  <a:lnTo>
                    <a:pt x="240588" y="556856"/>
                  </a:lnTo>
                  <a:lnTo>
                    <a:pt x="248424" y="556856"/>
                  </a:lnTo>
                  <a:lnTo>
                    <a:pt x="248424" y="550633"/>
                  </a:lnTo>
                  <a:lnTo>
                    <a:pt x="248424" y="0"/>
                  </a:lnTo>
                  <a:close/>
                </a:path>
                <a:path w="1494790" h="563245">
                  <a:moveTo>
                    <a:pt x="326326" y="562940"/>
                  </a:moveTo>
                  <a:lnTo>
                    <a:pt x="0" y="562940"/>
                  </a:lnTo>
                  <a:lnTo>
                    <a:pt x="0" y="563079"/>
                  </a:lnTo>
                  <a:lnTo>
                    <a:pt x="326326" y="563079"/>
                  </a:lnTo>
                  <a:lnTo>
                    <a:pt x="326326" y="562940"/>
                  </a:lnTo>
                  <a:close/>
                </a:path>
                <a:path w="1494790" h="563245">
                  <a:moveTo>
                    <a:pt x="326326" y="0"/>
                  </a:moveTo>
                  <a:lnTo>
                    <a:pt x="318490" y="0"/>
                  </a:lnTo>
                  <a:lnTo>
                    <a:pt x="318490" y="550633"/>
                  </a:lnTo>
                  <a:lnTo>
                    <a:pt x="318490" y="556856"/>
                  </a:lnTo>
                  <a:lnTo>
                    <a:pt x="326326" y="556856"/>
                  </a:lnTo>
                  <a:lnTo>
                    <a:pt x="326326" y="550633"/>
                  </a:lnTo>
                  <a:lnTo>
                    <a:pt x="326326" y="0"/>
                  </a:lnTo>
                  <a:close/>
                </a:path>
                <a:path w="1494790" h="563245">
                  <a:moveTo>
                    <a:pt x="404228" y="562940"/>
                  </a:moveTo>
                  <a:lnTo>
                    <a:pt x="396392" y="562940"/>
                  </a:lnTo>
                  <a:lnTo>
                    <a:pt x="396392" y="563079"/>
                  </a:lnTo>
                  <a:lnTo>
                    <a:pt x="404228" y="563079"/>
                  </a:lnTo>
                  <a:lnTo>
                    <a:pt x="404228" y="562940"/>
                  </a:lnTo>
                  <a:close/>
                </a:path>
                <a:path w="1494790" h="563245">
                  <a:moveTo>
                    <a:pt x="404228" y="0"/>
                  </a:moveTo>
                  <a:lnTo>
                    <a:pt x="396392" y="0"/>
                  </a:lnTo>
                  <a:lnTo>
                    <a:pt x="396392" y="556856"/>
                  </a:lnTo>
                  <a:lnTo>
                    <a:pt x="404228" y="556856"/>
                  </a:lnTo>
                  <a:lnTo>
                    <a:pt x="404228" y="0"/>
                  </a:lnTo>
                  <a:close/>
                </a:path>
                <a:path w="1494790" h="563245">
                  <a:moveTo>
                    <a:pt x="482130" y="562940"/>
                  </a:moveTo>
                  <a:lnTo>
                    <a:pt x="474306" y="562940"/>
                  </a:lnTo>
                  <a:lnTo>
                    <a:pt x="474306" y="563079"/>
                  </a:lnTo>
                  <a:lnTo>
                    <a:pt x="482130" y="563079"/>
                  </a:lnTo>
                  <a:lnTo>
                    <a:pt x="482130" y="562940"/>
                  </a:lnTo>
                  <a:close/>
                </a:path>
                <a:path w="1494790" h="563245">
                  <a:moveTo>
                    <a:pt x="482130" y="0"/>
                  </a:moveTo>
                  <a:lnTo>
                    <a:pt x="474306" y="0"/>
                  </a:lnTo>
                  <a:lnTo>
                    <a:pt x="474306" y="556856"/>
                  </a:lnTo>
                  <a:lnTo>
                    <a:pt x="482130" y="556856"/>
                  </a:lnTo>
                  <a:lnTo>
                    <a:pt x="482130" y="0"/>
                  </a:lnTo>
                  <a:close/>
                </a:path>
                <a:path w="1494790" h="563245">
                  <a:moveTo>
                    <a:pt x="560031" y="0"/>
                  </a:moveTo>
                  <a:lnTo>
                    <a:pt x="552208" y="0"/>
                  </a:lnTo>
                  <a:lnTo>
                    <a:pt x="552208" y="550633"/>
                  </a:lnTo>
                  <a:lnTo>
                    <a:pt x="552208" y="556856"/>
                  </a:lnTo>
                  <a:lnTo>
                    <a:pt x="552208" y="562940"/>
                  </a:lnTo>
                  <a:lnTo>
                    <a:pt x="552208" y="563079"/>
                  </a:lnTo>
                  <a:lnTo>
                    <a:pt x="560031" y="563079"/>
                  </a:lnTo>
                  <a:lnTo>
                    <a:pt x="560031" y="562940"/>
                  </a:lnTo>
                  <a:lnTo>
                    <a:pt x="560031" y="556856"/>
                  </a:lnTo>
                  <a:lnTo>
                    <a:pt x="560031" y="550633"/>
                  </a:lnTo>
                  <a:lnTo>
                    <a:pt x="560031" y="0"/>
                  </a:lnTo>
                  <a:close/>
                </a:path>
                <a:path w="1494790" h="563245">
                  <a:moveTo>
                    <a:pt x="637933" y="0"/>
                  </a:moveTo>
                  <a:lnTo>
                    <a:pt x="630110" y="0"/>
                  </a:lnTo>
                  <a:lnTo>
                    <a:pt x="630110" y="550633"/>
                  </a:lnTo>
                  <a:lnTo>
                    <a:pt x="630110" y="556856"/>
                  </a:lnTo>
                  <a:lnTo>
                    <a:pt x="630110" y="562940"/>
                  </a:lnTo>
                  <a:lnTo>
                    <a:pt x="630110" y="563079"/>
                  </a:lnTo>
                  <a:lnTo>
                    <a:pt x="637933" y="563079"/>
                  </a:lnTo>
                  <a:lnTo>
                    <a:pt x="637933" y="562940"/>
                  </a:lnTo>
                  <a:lnTo>
                    <a:pt x="637933" y="556856"/>
                  </a:lnTo>
                  <a:lnTo>
                    <a:pt x="637933" y="550633"/>
                  </a:lnTo>
                  <a:lnTo>
                    <a:pt x="637933" y="0"/>
                  </a:lnTo>
                  <a:close/>
                </a:path>
                <a:path w="1494790" h="563245">
                  <a:moveTo>
                    <a:pt x="715835" y="0"/>
                  </a:moveTo>
                  <a:lnTo>
                    <a:pt x="708012" y="0"/>
                  </a:lnTo>
                  <a:lnTo>
                    <a:pt x="708012" y="550633"/>
                  </a:lnTo>
                  <a:lnTo>
                    <a:pt x="708012" y="556856"/>
                  </a:lnTo>
                  <a:lnTo>
                    <a:pt x="708012" y="562940"/>
                  </a:lnTo>
                  <a:lnTo>
                    <a:pt x="708012" y="563079"/>
                  </a:lnTo>
                  <a:lnTo>
                    <a:pt x="715835" y="563079"/>
                  </a:lnTo>
                  <a:lnTo>
                    <a:pt x="715835" y="562940"/>
                  </a:lnTo>
                  <a:lnTo>
                    <a:pt x="715835" y="556856"/>
                  </a:lnTo>
                  <a:lnTo>
                    <a:pt x="715835" y="550633"/>
                  </a:lnTo>
                  <a:lnTo>
                    <a:pt x="715835" y="0"/>
                  </a:lnTo>
                  <a:close/>
                </a:path>
                <a:path w="1494790" h="563245">
                  <a:moveTo>
                    <a:pt x="793737" y="0"/>
                  </a:moveTo>
                  <a:lnTo>
                    <a:pt x="785914" y="0"/>
                  </a:lnTo>
                  <a:lnTo>
                    <a:pt x="785914" y="550633"/>
                  </a:lnTo>
                  <a:lnTo>
                    <a:pt x="785914" y="556856"/>
                  </a:lnTo>
                  <a:lnTo>
                    <a:pt x="785914" y="562940"/>
                  </a:lnTo>
                  <a:lnTo>
                    <a:pt x="785914" y="563079"/>
                  </a:lnTo>
                  <a:lnTo>
                    <a:pt x="793737" y="563079"/>
                  </a:lnTo>
                  <a:lnTo>
                    <a:pt x="793737" y="562940"/>
                  </a:lnTo>
                  <a:lnTo>
                    <a:pt x="793737" y="556856"/>
                  </a:lnTo>
                  <a:lnTo>
                    <a:pt x="793737" y="550633"/>
                  </a:lnTo>
                  <a:lnTo>
                    <a:pt x="793737" y="0"/>
                  </a:lnTo>
                  <a:close/>
                </a:path>
                <a:path w="1494790" h="563245">
                  <a:moveTo>
                    <a:pt x="871537" y="0"/>
                  </a:moveTo>
                  <a:lnTo>
                    <a:pt x="863815" y="0"/>
                  </a:lnTo>
                  <a:lnTo>
                    <a:pt x="863815" y="550633"/>
                  </a:lnTo>
                  <a:lnTo>
                    <a:pt x="863815" y="556856"/>
                  </a:lnTo>
                  <a:lnTo>
                    <a:pt x="863815" y="562940"/>
                  </a:lnTo>
                  <a:lnTo>
                    <a:pt x="863815" y="563079"/>
                  </a:lnTo>
                  <a:lnTo>
                    <a:pt x="871537" y="563079"/>
                  </a:lnTo>
                  <a:lnTo>
                    <a:pt x="871537" y="562940"/>
                  </a:lnTo>
                  <a:lnTo>
                    <a:pt x="871537" y="556856"/>
                  </a:lnTo>
                  <a:lnTo>
                    <a:pt x="871537" y="550633"/>
                  </a:lnTo>
                  <a:lnTo>
                    <a:pt x="871537" y="0"/>
                  </a:lnTo>
                  <a:close/>
                </a:path>
                <a:path w="1494790" h="563245">
                  <a:moveTo>
                    <a:pt x="949439" y="0"/>
                  </a:moveTo>
                  <a:lnTo>
                    <a:pt x="941616" y="0"/>
                  </a:lnTo>
                  <a:lnTo>
                    <a:pt x="941616" y="550633"/>
                  </a:lnTo>
                  <a:lnTo>
                    <a:pt x="941616" y="556856"/>
                  </a:lnTo>
                  <a:lnTo>
                    <a:pt x="941616" y="562940"/>
                  </a:lnTo>
                  <a:lnTo>
                    <a:pt x="941616" y="563079"/>
                  </a:lnTo>
                  <a:lnTo>
                    <a:pt x="949439" y="563079"/>
                  </a:lnTo>
                  <a:lnTo>
                    <a:pt x="949439" y="562940"/>
                  </a:lnTo>
                  <a:lnTo>
                    <a:pt x="949439" y="556856"/>
                  </a:lnTo>
                  <a:lnTo>
                    <a:pt x="949439" y="550633"/>
                  </a:lnTo>
                  <a:lnTo>
                    <a:pt x="949439" y="0"/>
                  </a:lnTo>
                  <a:close/>
                </a:path>
                <a:path w="1494790" h="563245">
                  <a:moveTo>
                    <a:pt x="1027353" y="0"/>
                  </a:moveTo>
                  <a:lnTo>
                    <a:pt x="1019517" y="0"/>
                  </a:lnTo>
                  <a:lnTo>
                    <a:pt x="1019517" y="550633"/>
                  </a:lnTo>
                  <a:lnTo>
                    <a:pt x="1019517" y="556856"/>
                  </a:lnTo>
                  <a:lnTo>
                    <a:pt x="1019517" y="562940"/>
                  </a:lnTo>
                  <a:lnTo>
                    <a:pt x="1019517" y="563079"/>
                  </a:lnTo>
                  <a:lnTo>
                    <a:pt x="1027353" y="563079"/>
                  </a:lnTo>
                  <a:lnTo>
                    <a:pt x="1027353" y="562940"/>
                  </a:lnTo>
                  <a:lnTo>
                    <a:pt x="1027353" y="556856"/>
                  </a:lnTo>
                  <a:lnTo>
                    <a:pt x="1027353" y="550633"/>
                  </a:lnTo>
                  <a:lnTo>
                    <a:pt x="1027353" y="0"/>
                  </a:lnTo>
                  <a:close/>
                </a:path>
                <a:path w="1494790" h="563245">
                  <a:moveTo>
                    <a:pt x="1105255" y="0"/>
                  </a:moveTo>
                  <a:lnTo>
                    <a:pt x="1097419" y="0"/>
                  </a:lnTo>
                  <a:lnTo>
                    <a:pt x="1097419" y="550633"/>
                  </a:lnTo>
                  <a:lnTo>
                    <a:pt x="1097419" y="556856"/>
                  </a:lnTo>
                  <a:lnTo>
                    <a:pt x="1097419" y="562940"/>
                  </a:lnTo>
                  <a:lnTo>
                    <a:pt x="1097419" y="563079"/>
                  </a:lnTo>
                  <a:lnTo>
                    <a:pt x="1105255" y="563079"/>
                  </a:lnTo>
                  <a:lnTo>
                    <a:pt x="1105255" y="562940"/>
                  </a:lnTo>
                  <a:lnTo>
                    <a:pt x="1105255" y="556856"/>
                  </a:lnTo>
                  <a:lnTo>
                    <a:pt x="1105255" y="550633"/>
                  </a:lnTo>
                  <a:lnTo>
                    <a:pt x="1105255" y="0"/>
                  </a:lnTo>
                  <a:close/>
                </a:path>
                <a:path w="1494790" h="563245">
                  <a:moveTo>
                    <a:pt x="1183157" y="0"/>
                  </a:moveTo>
                  <a:lnTo>
                    <a:pt x="1175321" y="0"/>
                  </a:lnTo>
                  <a:lnTo>
                    <a:pt x="1175321" y="550633"/>
                  </a:lnTo>
                  <a:lnTo>
                    <a:pt x="1175321" y="556856"/>
                  </a:lnTo>
                  <a:lnTo>
                    <a:pt x="1175321" y="562940"/>
                  </a:lnTo>
                  <a:lnTo>
                    <a:pt x="1175321" y="563079"/>
                  </a:lnTo>
                  <a:lnTo>
                    <a:pt x="1183157" y="563079"/>
                  </a:lnTo>
                  <a:lnTo>
                    <a:pt x="1183157" y="562940"/>
                  </a:lnTo>
                  <a:lnTo>
                    <a:pt x="1183157" y="556856"/>
                  </a:lnTo>
                  <a:lnTo>
                    <a:pt x="1183157" y="550633"/>
                  </a:lnTo>
                  <a:lnTo>
                    <a:pt x="1183157" y="0"/>
                  </a:lnTo>
                  <a:close/>
                </a:path>
                <a:path w="1494790" h="563245">
                  <a:moveTo>
                    <a:pt x="1261059" y="0"/>
                  </a:moveTo>
                  <a:lnTo>
                    <a:pt x="1253236" y="0"/>
                  </a:lnTo>
                  <a:lnTo>
                    <a:pt x="1253236" y="550633"/>
                  </a:lnTo>
                  <a:lnTo>
                    <a:pt x="1253236" y="556856"/>
                  </a:lnTo>
                  <a:lnTo>
                    <a:pt x="1253236" y="562940"/>
                  </a:lnTo>
                  <a:lnTo>
                    <a:pt x="1253236" y="563079"/>
                  </a:lnTo>
                  <a:lnTo>
                    <a:pt x="1261059" y="563079"/>
                  </a:lnTo>
                  <a:lnTo>
                    <a:pt x="1261059" y="562940"/>
                  </a:lnTo>
                  <a:lnTo>
                    <a:pt x="1261059" y="556856"/>
                  </a:lnTo>
                  <a:lnTo>
                    <a:pt x="1261059" y="550633"/>
                  </a:lnTo>
                  <a:lnTo>
                    <a:pt x="1261059" y="0"/>
                  </a:lnTo>
                  <a:close/>
                </a:path>
                <a:path w="1494790" h="563245">
                  <a:moveTo>
                    <a:pt x="1338961" y="0"/>
                  </a:moveTo>
                  <a:lnTo>
                    <a:pt x="1331137" y="0"/>
                  </a:lnTo>
                  <a:lnTo>
                    <a:pt x="1331137" y="550633"/>
                  </a:lnTo>
                  <a:lnTo>
                    <a:pt x="1331137" y="556856"/>
                  </a:lnTo>
                  <a:lnTo>
                    <a:pt x="1331137" y="562940"/>
                  </a:lnTo>
                  <a:lnTo>
                    <a:pt x="1331137" y="563079"/>
                  </a:lnTo>
                  <a:lnTo>
                    <a:pt x="1338961" y="563079"/>
                  </a:lnTo>
                  <a:lnTo>
                    <a:pt x="1338961" y="562940"/>
                  </a:lnTo>
                  <a:lnTo>
                    <a:pt x="1338961" y="556856"/>
                  </a:lnTo>
                  <a:lnTo>
                    <a:pt x="1338961" y="550633"/>
                  </a:lnTo>
                  <a:lnTo>
                    <a:pt x="1338961" y="0"/>
                  </a:lnTo>
                  <a:close/>
                </a:path>
                <a:path w="1494790" h="563245">
                  <a:moveTo>
                    <a:pt x="1416862" y="0"/>
                  </a:moveTo>
                  <a:lnTo>
                    <a:pt x="1409039" y="0"/>
                  </a:lnTo>
                  <a:lnTo>
                    <a:pt x="1409039" y="550633"/>
                  </a:lnTo>
                  <a:lnTo>
                    <a:pt x="1409039" y="556856"/>
                  </a:lnTo>
                  <a:lnTo>
                    <a:pt x="1409039" y="562940"/>
                  </a:lnTo>
                  <a:lnTo>
                    <a:pt x="1409039" y="563079"/>
                  </a:lnTo>
                  <a:lnTo>
                    <a:pt x="1416862" y="563079"/>
                  </a:lnTo>
                  <a:lnTo>
                    <a:pt x="1416862" y="562940"/>
                  </a:lnTo>
                  <a:lnTo>
                    <a:pt x="1416862" y="556856"/>
                  </a:lnTo>
                  <a:lnTo>
                    <a:pt x="1416862" y="550633"/>
                  </a:lnTo>
                  <a:lnTo>
                    <a:pt x="1416862" y="0"/>
                  </a:lnTo>
                  <a:close/>
                </a:path>
                <a:path w="1494790" h="563245">
                  <a:moveTo>
                    <a:pt x="1494764" y="0"/>
                  </a:moveTo>
                  <a:lnTo>
                    <a:pt x="1486941" y="0"/>
                  </a:lnTo>
                  <a:lnTo>
                    <a:pt x="1486941" y="550633"/>
                  </a:lnTo>
                  <a:lnTo>
                    <a:pt x="1486941" y="556856"/>
                  </a:lnTo>
                  <a:lnTo>
                    <a:pt x="1486941" y="562940"/>
                  </a:lnTo>
                  <a:lnTo>
                    <a:pt x="1486941" y="563079"/>
                  </a:lnTo>
                  <a:lnTo>
                    <a:pt x="1494764" y="563079"/>
                  </a:lnTo>
                  <a:lnTo>
                    <a:pt x="1494764" y="562940"/>
                  </a:lnTo>
                  <a:lnTo>
                    <a:pt x="1494764" y="556856"/>
                  </a:lnTo>
                  <a:lnTo>
                    <a:pt x="1494764" y="550633"/>
                  </a:lnTo>
                  <a:lnTo>
                    <a:pt x="1494764" y="0"/>
                  </a:lnTo>
                  <a:close/>
                </a:path>
              </a:pathLst>
            </a:custGeom>
            <a:solidFill>
              <a:srgbClr val="EBEBEB"/>
            </a:solidFill>
          </p:spPr>
          <p:txBody>
            <a:bodyPr wrap="square" lIns="0" tIns="0" rIns="0" bIns="0" rtlCol="0"/>
            <a:lstStyle/>
            <a:p>
              <a:endParaRPr/>
            </a:p>
          </p:txBody>
        </p:sp>
        <p:sp>
          <p:nvSpPr>
            <p:cNvPr id="62" name="object 62"/>
            <p:cNvSpPr/>
            <p:nvPr/>
          </p:nvSpPr>
          <p:spPr>
            <a:xfrm>
              <a:off x="15781011" y="8011566"/>
              <a:ext cx="1488440" cy="0"/>
            </a:xfrm>
            <a:custGeom>
              <a:avLst/>
              <a:gdLst/>
              <a:ahLst/>
              <a:cxnLst/>
              <a:rect l="l" t="t" r="r" b="b"/>
              <a:pathLst>
                <a:path w="1488440">
                  <a:moveTo>
                    <a:pt x="0" y="0"/>
                  </a:moveTo>
                  <a:lnTo>
                    <a:pt x="7827" y="0"/>
                  </a:lnTo>
                </a:path>
                <a:path w="1488440">
                  <a:moveTo>
                    <a:pt x="77903" y="0"/>
                  </a:moveTo>
                  <a:lnTo>
                    <a:pt x="85730" y="0"/>
                  </a:lnTo>
                </a:path>
                <a:path w="1488440">
                  <a:moveTo>
                    <a:pt x="155806" y="0"/>
                  </a:moveTo>
                  <a:lnTo>
                    <a:pt x="163633" y="0"/>
                  </a:lnTo>
                </a:path>
                <a:path w="1488440">
                  <a:moveTo>
                    <a:pt x="233710" y="0"/>
                  </a:moveTo>
                  <a:lnTo>
                    <a:pt x="241537" y="0"/>
                  </a:lnTo>
                </a:path>
                <a:path w="1488440">
                  <a:moveTo>
                    <a:pt x="311613" y="0"/>
                  </a:moveTo>
                  <a:lnTo>
                    <a:pt x="319440" y="0"/>
                  </a:lnTo>
                </a:path>
                <a:path w="1488440">
                  <a:moveTo>
                    <a:pt x="389516" y="0"/>
                  </a:moveTo>
                  <a:lnTo>
                    <a:pt x="397344" y="0"/>
                  </a:lnTo>
                </a:path>
                <a:path w="1488440">
                  <a:moveTo>
                    <a:pt x="467420" y="0"/>
                  </a:moveTo>
                  <a:lnTo>
                    <a:pt x="475247" y="0"/>
                  </a:lnTo>
                </a:path>
                <a:path w="1488440">
                  <a:moveTo>
                    <a:pt x="545323" y="0"/>
                  </a:moveTo>
                  <a:lnTo>
                    <a:pt x="553150" y="0"/>
                  </a:lnTo>
                </a:path>
                <a:path w="1488440">
                  <a:moveTo>
                    <a:pt x="623227" y="0"/>
                  </a:moveTo>
                  <a:lnTo>
                    <a:pt x="631054" y="0"/>
                  </a:lnTo>
                </a:path>
                <a:path w="1488440">
                  <a:moveTo>
                    <a:pt x="701130" y="0"/>
                  </a:moveTo>
                  <a:lnTo>
                    <a:pt x="708957" y="0"/>
                  </a:lnTo>
                </a:path>
                <a:path w="1488440">
                  <a:moveTo>
                    <a:pt x="779033" y="0"/>
                  </a:moveTo>
                  <a:lnTo>
                    <a:pt x="786860" y="0"/>
                  </a:lnTo>
                </a:path>
                <a:path w="1488440">
                  <a:moveTo>
                    <a:pt x="856937" y="0"/>
                  </a:moveTo>
                  <a:lnTo>
                    <a:pt x="864659" y="0"/>
                  </a:lnTo>
                </a:path>
                <a:path w="1488440">
                  <a:moveTo>
                    <a:pt x="934735" y="0"/>
                  </a:moveTo>
                  <a:lnTo>
                    <a:pt x="942563" y="0"/>
                  </a:lnTo>
                </a:path>
                <a:path w="1488440">
                  <a:moveTo>
                    <a:pt x="1012639" y="0"/>
                  </a:moveTo>
                  <a:lnTo>
                    <a:pt x="1020466" y="0"/>
                  </a:lnTo>
                </a:path>
                <a:path w="1488440">
                  <a:moveTo>
                    <a:pt x="1090542" y="0"/>
                  </a:moveTo>
                  <a:lnTo>
                    <a:pt x="1098369" y="0"/>
                  </a:lnTo>
                </a:path>
                <a:path w="1488440">
                  <a:moveTo>
                    <a:pt x="1168446" y="0"/>
                  </a:moveTo>
                  <a:lnTo>
                    <a:pt x="1176273" y="0"/>
                  </a:lnTo>
                </a:path>
                <a:path w="1488440">
                  <a:moveTo>
                    <a:pt x="1246349" y="0"/>
                  </a:moveTo>
                  <a:lnTo>
                    <a:pt x="1254176" y="0"/>
                  </a:lnTo>
                </a:path>
                <a:path w="1488440">
                  <a:moveTo>
                    <a:pt x="1324252" y="0"/>
                  </a:moveTo>
                  <a:lnTo>
                    <a:pt x="1332079" y="0"/>
                  </a:lnTo>
                </a:path>
                <a:path w="1488440">
                  <a:moveTo>
                    <a:pt x="1402156" y="0"/>
                  </a:moveTo>
                  <a:lnTo>
                    <a:pt x="1409983" y="0"/>
                  </a:lnTo>
                </a:path>
                <a:path w="1488440">
                  <a:moveTo>
                    <a:pt x="1480059" y="0"/>
                  </a:moveTo>
                  <a:lnTo>
                    <a:pt x="1487886" y="0"/>
                  </a:lnTo>
                </a:path>
              </a:pathLst>
            </a:custGeom>
            <a:ln w="7722">
              <a:solidFill>
                <a:srgbClr val="FFFFFF"/>
              </a:solidFill>
            </a:ln>
          </p:spPr>
          <p:txBody>
            <a:bodyPr wrap="square" lIns="0" tIns="0" rIns="0" bIns="0" rtlCol="0"/>
            <a:lstStyle/>
            <a:p>
              <a:endParaRPr/>
            </a:p>
          </p:txBody>
        </p:sp>
        <p:sp>
          <p:nvSpPr>
            <p:cNvPr id="63" name="object 63"/>
            <p:cNvSpPr/>
            <p:nvPr/>
          </p:nvSpPr>
          <p:spPr>
            <a:xfrm>
              <a:off x="16524995" y="8393807"/>
              <a:ext cx="0" cy="224154"/>
            </a:xfrm>
            <a:custGeom>
              <a:avLst/>
              <a:gdLst/>
              <a:ahLst/>
              <a:cxnLst/>
              <a:rect l="l" t="t" r="r" b="b"/>
              <a:pathLst>
                <a:path h="224154">
                  <a:moveTo>
                    <a:pt x="0" y="0"/>
                  </a:moveTo>
                  <a:lnTo>
                    <a:pt x="0" y="223833"/>
                  </a:lnTo>
                </a:path>
              </a:pathLst>
            </a:custGeom>
            <a:ln w="28088">
              <a:solidFill>
                <a:srgbClr val="FFFFFF"/>
              </a:solidFill>
            </a:ln>
          </p:spPr>
          <p:txBody>
            <a:bodyPr wrap="square" lIns="0" tIns="0" rIns="0" bIns="0" rtlCol="0"/>
            <a:lstStyle/>
            <a:p>
              <a:endParaRPr/>
            </a:p>
          </p:txBody>
        </p:sp>
        <p:sp>
          <p:nvSpPr>
            <p:cNvPr id="64" name="object 64"/>
            <p:cNvSpPr/>
            <p:nvPr/>
          </p:nvSpPr>
          <p:spPr>
            <a:xfrm>
              <a:off x="15781011" y="8379760"/>
              <a:ext cx="1488440" cy="0"/>
            </a:xfrm>
            <a:custGeom>
              <a:avLst/>
              <a:gdLst/>
              <a:ahLst/>
              <a:cxnLst/>
              <a:rect l="l" t="t" r="r" b="b"/>
              <a:pathLst>
                <a:path w="1488440">
                  <a:moveTo>
                    <a:pt x="0" y="0"/>
                  </a:moveTo>
                  <a:lnTo>
                    <a:pt x="7827" y="0"/>
                  </a:lnTo>
                </a:path>
                <a:path w="1488440">
                  <a:moveTo>
                    <a:pt x="77903" y="0"/>
                  </a:moveTo>
                  <a:lnTo>
                    <a:pt x="85730" y="0"/>
                  </a:lnTo>
                </a:path>
                <a:path w="1488440">
                  <a:moveTo>
                    <a:pt x="155806" y="0"/>
                  </a:moveTo>
                  <a:lnTo>
                    <a:pt x="163633" y="0"/>
                  </a:lnTo>
                </a:path>
                <a:path w="1488440">
                  <a:moveTo>
                    <a:pt x="233710" y="0"/>
                  </a:moveTo>
                  <a:lnTo>
                    <a:pt x="241537" y="0"/>
                  </a:lnTo>
                </a:path>
                <a:path w="1488440">
                  <a:moveTo>
                    <a:pt x="311613" y="0"/>
                  </a:moveTo>
                  <a:lnTo>
                    <a:pt x="319440" y="0"/>
                  </a:lnTo>
                </a:path>
                <a:path w="1488440">
                  <a:moveTo>
                    <a:pt x="389516" y="0"/>
                  </a:moveTo>
                  <a:lnTo>
                    <a:pt x="397344" y="0"/>
                  </a:lnTo>
                </a:path>
                <a:path w="1488440">
                  <a:moveTo>
                    <a:pt x="467420" y="0"/>
                  </a:moveTo>
                  <a:lnTo>
                    <a:pt x="475247" y="0"/>
                  </a:lnTo>
                </a:path>
                <a:path w="1488440">
                  <a:moveTo>
                    <a:pt x="545323" y="0"/>
                  </a:moveTo>
                  <a:lnTo>
                    <a:pt x="553150" y="0"/>
                  </a:lnTo>
                </a:path>
                <a:path w="1488440">
                  <a:moveTo>
                    <a:pt x="623227" y="0"/>
                  </a:moveTo>
                  <a:lnTo>
                    <a:pt x="631054" y="0"/>
                  </a:lnTo>
                </a:path>
                <a:path w="1488440">
                  <a:moveTo>
                    <a:pt x="701130" y="0"/>
                  </a:moveTo>
                  <a:lnTo>
                    <a:pt x="708957" y="0"/>
                  </a:lnTo>
                </a:path>
                <a:path w="1488440">
                  <a:moveTo>
                    <a:pt x="779033" y="0"/>
                  </a:moveTo>
                  <a:lnTo>
                    <a:pt x="786860" y="0"/>
                  </a:lnTo>
                </a:path>
                <a:path w="1488440">
                  <a:moveTo>
                    <a:pt x="856937" y="0"/>
                  </a:moveTo>
                  <a:lnTo>
                    <a:pt x="864659" y="0"/>
                  </a:lnTo>
                </a:path>
                <a:path w="1488440">
                  <a:moveTo>
                    <a:pt x="934735" y="0"/>
                  </a:moveTo>
                  <a:lnTo>
                    <a:pt x="942563" y="0"/>
                  </a:lnTo>
                </a:path>
                <a:path w="1488440">
                  <a:moveTo>
                    <a:pt x="1012639" y="0"/>
                  </a:moveTo>
                  <a:lnTo>
                    <a:pt x="1020466" y="0"/>
                  </a:lnTo>
                </a:path>
                <a:path w="1488440">
                  <a:moveTo>
                    <a:pt x="1090542" y="0"/>
                  </a:moveTo>
                  <a:lnTo>
                    <a:pt x="1098369" y="0"/>
                  </a:lnTo>
                </a:path>
                <a:path w="1488440">
                  <a:moveTo>
                    <a:pt x="1168446" y="0"/>
                  </a:moveTo>
                  <a:lnTo>
                    <a:pt x="1176273" y="0"/>
                  </a:lnTo>
                </a:path>
                <a:path w="1488440">
                  <a:moveTo>
                    <a:pt x="1246349" y="0"/>
                  </a:moveTo>
                  <a:lnTo>
                    <a:pt x="1254176" y="0"/>
                  </a:lnTo>
                </a:path>
                <a:path w="1488440">
                  <a:moveTo>
                    <a:pt x="1324252" y="0"/>
                  </a:moveTo>
                  <a:lnTo>
                    <a:pt x="1332079" y="0"/>
                  </a:lnTo>
                </a:path>
                <a:path w="1488440">
                  <a:moveTo>
                    <a:pt x="1402156" y="0"/>
                  </a:moveTo>
                  <a:lnTo>
                    <a:pt x="1409983" y="0"/>
                  </a:lnTo>
                </a:path>
                <a:path w="1488440">
                  <a:moveTo>
                    <a:pt x="1480059" y="0"/>
                  </a:moveTo>
                  <a:lnTo>
                    <a:pt x="1487886" y="0"/>
                  </a:lnTo>
                </a:path>
              </a:pathLst>
            </a:custGeom>
            <a:ln w="7722">
              <a:solidFill>
                <a:srgbClr val="FFFFFF"/>
              </a:solidFill>
            </a:ln>
          </p:spPr>
          <p:txBody>
            <a:bodyPr wrap="square" lIns="0" tIns="0" rIns="0" bIns="0" rtlCol="0"/>
            <a:lstStyle/>
            <a:p>
              <a:endParaRPr/>
            </a:p>
          </p:txBody>
        </p:sp>
        <p:sp>
          <p:nvSpPr>
            <p:cNvPr id="65" name="object 65"/>
            <p:cNvSpPr/>
            <p:nvPr/>
          </p:nvSpPr>
          <p:spPr>
            <a:xfrm>
              <a:off x="17332034" y="7657420"/>
              <a:ext cx="1501775" cy="960755"/>
            </a:xfrm>
            <a:custGeom>
              <a:avLst/>
              <a:gdLst/>
              <a:ahLst/>
              <a:cxnLst/>
              <a:rect l="l" t="t" r="r" b="b"/>
              <a:pathLst>
                <a:path w="1501775" h="960754">
                  <a:moveTo>
                    <a:pt x="1027506" y="0"/>
                  </a:moveTo>
                  <a:lnTo>
                    <a:pt x="1019683" y="0"/>
                  </a:lnTo>
                  <a:lnTo>
                    <a:pt x="1019683" y="677760"/>
                  </a:lnTo>
                  <a:lnTo>
                    <a:pt x="1019683" y="682244"/>
                  </a:lnTo>
                  <a:lnTo>
                    <a:pt x="1019683" y="703961"/>
                  </a:lnTo>
                  <a:lnTo>
                    <a:pt x="949604" y="703961"/>
                  </a:lnTo>
                  <a:lnTo>
                    <a:pt x="949604" y="0"/>
                  </a:lnTo>
                  <a:lnTo>
                    <a:pt x="941781" y="0"/>
                  </a:lnTo>
                  <a:lnTo>
                    <a:pt x="941781" y="699770"/>
                  </a:lnTo>
                  <a:lnTo>
                    <a:pt x="871702" y="699770"/>
                  </a:lnTo>
                  <a:lnTo>
                    <a:pt x="871702" y="0"/>
                  </a:lnTo>
                  <a:lnTo>
                    <a:pt x="863866" y="0"/>
                  </a:lnTo>
                  <a:lnTo>
                    <a:pt x="863866" y="695426"/>
                  </a:lnTo>
                  <a:lnTo>
                    <a:pt x="793800" y="695426"/>
                  </a:lnTo>
                  <a:lnTo>
                    <a:pt x="793800" y="0"/>
                  </a:lnTo>
                  <a:lnTo>
                    <a:pt x="785964" y="0"/>
                  </a:lnTo>
                  <a:lnTo>
                    <a:pt x="785964" y="691070"/>
                  </a:lnTo>
                  <a:lnTo>
                    <a:pt x="715899" y="691070"/>
                  </a:lnTo>
                  <a:lnTo>
                    <a:pt x="715899" y="0"/>
                  </a:lnTo>
                  <a:lnTo>
                    <a:pt x="708063" y="0"/>
                  </a:lnTo>
                  <a:lnTo>
                    <a:pt x="708063" y="686727"/>
                  </a:lnTo>
                  <a:lnTo>
                    <a:pt x="637984" y="686727"/>
                  </a:lnTo>
                  <a:lnTo>
                    <a:pt x="637984" y="0"/>
                  </a:lnTo>
                  <a:lnTo>
                    <a:pt x="630262" y="0"/>
                  </a:lnTo>
                  <a:lnTo>
                    <a:pt x="630262" y="668629"/>
                  </a:lnTo>
                  <a:lnTo>
                    <a:pt x="630262" y="673265"/>
                  </a:lnTo>
                  <a:lnTo>
                    <a:pt x="630262" y="677760"/>
                  </a:lnTo>
                  <a:lnTo>
                    <a:pt x="630262" y="682244"/>
                  </a:lnTo>
                  <a:lnTo>
                    <a:pt x="560197" y="682244"/>
                  </a:lnTo>
                  <a:lnTo>
                    <a:pt x="560197" y="0"/>
                  </a:lnTo>
                  <a:lnTo>
                    <a:pt x="552361" y="0"/>
                  </a:lnTo>
                  <a:lnTo>
                    <a:pt x="552361" y="682244"/>
                  </a:lnTo>
                  <a:lnTo>
                    <a:pt x="482282" y="682244"/>
                  </a:lnTo>
                  <a:lnTo>
                    <a:pt x="482282" y="0"/>
                  </a:lnTo>
                  <a:lnTo>
                    <a:pt x="474459" y="0"/>
                  </a:lnTo>
                  <a:lnTo>
                    <a:pt x="474459" y="663994"/>
                  </a:lnTo>
                  <a:lnTo>
                    <a:pt x="474459" y="668629"/>
                  </a:lnTo>
                  <a:lnTo>
                    <a:pt x="474459" y="673265"/>
                  </a:lnTo>
                  <a:lnTo>
                    <a:pt x="474459" y="677760"/>
                  </a:lnTo>
                  <a:lnTo>
                    <a:pt x="404380" y="677760"/>
                  </a:lnTo>
                  <a:lnTo>
                    <a:pt x="404380" y="0"/>
                  </a:lnTo>
                  <a:lnTo>
                    <a:pt x="396557" y="0"/>
                  </a:lnTo>
                  <a:lnTo>
                    <a:pt x="396557" y="659218"/>
                  </a:lnTo>
                  <a:lnTo>
                    <a:pt x="396557" y="663994"/>
                  </a:lnTo>
                  <a:lnTo>
                    <a:pt x="396557" y="668629"/>
                  </a:lnTo>
                  <a:lnTo>
                    <a:pt x="396557" y="673265"/>
                  </a:lnTo>
                  <a:lnTo>
                    <a:pt x="326478" y="673265"/>
                  </a:lnTo>
                  <a:lnTo>
                    <a:pt x="326478" y="668629"/>
                  </a:lnTo>
                  <a:lnTo>
                    <a:pt x="326478" y="663994"/>
                  </a:lnTo>
                  <a:lnTo>
                    <a:pt x="326478" y="659218"/>
                  </a:lnTo>
                  <a:lnTo>
                    <a:pt x="326478" y="0"/>
                  </a:lnTo>
                  <a:lnTo>
                    <a:pt x="318439" y="0"/>
                  </a:lnTo>
                  <a:lnTo>
                    <a:pt x="318439" y="659218"/>
                  </a:lnTo>
                  <a:lnTo>
                    <a:pt x="318439" y="663994"/>
                  </a:lnTo>
                  <a:lnTo>
                    <a:pt x="318439" y="668629"/>
                  </a:lnTo>
                  <a:lnTo>
                    <a:pt x="248373" y="668629"/>
                  </a:lnTo>
                  <a:lnTo>
                    <a:pt x="248373" y="663994"/>
                  </a:lnTo>
                  <a:lnTo>
                    <a:pt x="248373" y="659218"/>
                  </a:lnTo>
                  <a:lnTo>
                    <a:pt x="248373" y="0"/>
                  </a:lnTo>
                  <a:lnTo>
                    <a:pt x="240639" y="0"/>
                  </a:lnTo>
                  <a:lnTo>
                    <a:pt x="240639" y="659218"/>
                  </a:lnTo>
                  <a:lnTo>
                    <a:pt x="240639" y="663994"/>
                  </a:lnTo>
                  <a:lnTo>
                    <a:pt x="170573" y="663994"/>
                  </a:lnTo>
                  <a:lnTo>
                    <a:pt x="170573" y="659218"/>
                  </a:lnTo>
                  <a:lnTo>
                    <a:pt x="170573" y="0"/>
                  </a:lnTo>
                  <a:lnTo>
                    <a:pt x="162737" y="0"/>
                  </a:lnTo>
                  <a:lnTo>
                    <a:pt x="162737" y="659218"/>
                  </a:lnTo>
                  <a:lnTo>
                    <a:pt x="92671" y="659218"/>
                  </a:lnTo>
                  <a:lnTo>
                    <a:pt x="92671" y="654583"/>
                  </a:lnTo>
                  <a:lnTo>
                    <a:pt x="92671" y="0"/>
                  </a:lnTo>
                  <a:lnTo>
                    <a:pt x="84836" y="0"/>
                  </a:lnTo>
                  <a:lnTo>
                    <a:pt x="84836" y="654583"/>
                  </a:lnTo>
                  <a:lnTo>
                    <a:pt x="14757" y="654583"/>
                  </a:lnTo>
                  <a:lnTo>
                    <a:pt x="14757" y="0"/>
                  </a:lnTo>
                  <a:lnTo>
                    <a:pt x="0" y="0"/>
                  </a:lnTo>
                  <a:lnTo>
                    <a:pt x="0" y="654583"/>
                  </a:lnTo>
                  <a:lnTo>
                    <a:pt x="0" y="659218"/>
                  </a:lnTo>
                  <a:lnTo>
                    <a:pt x="0" y="708304"/>
                  </a:lnTo>
                  <a:lnTo>
                    <a:pt x="1027506" y="708304"/>
                  </a:lnTo>
                  <a:lnTo>
                    <a:pt x="1027506" y="677760"/>
                  </a:lnTo>
                  <a:lnTo>
                    <a:pt x="1027506" y="0"/>
                  </a:lnTo>
                  <a:close/>
                </a:path>
                <a:path w="1501775" h="960754">
                  <a:moveTo>
                    <a:pt x="1501711" y="764476"/>
                  </a:moveTo>
                  <a:lnTo>
                    <a:pt x="0" y="764476"/>
                  </a:lnTo>
                  <a:lnTo>
                    <a:pt x="0" y="960234"/>
                  </a:lnTo>
                  <a:lnTo>
                    <a:pt x="1501711" y="960234"/>
                  </a:lnTo>
                  <a:lnTo>
                    <a:pt x="1501711" y="764476"/>
                  </a:lnTo>
                  <a:close/>
                </a:path>
              </a:pathLst>
            </a:custGeom>
            <a:solidFill>
              <a:srgbClr val="EBEBEB"/>
            </a:solidFill>
          </p:spPr>
          <p:txBody>
            <a:bodyPr wrap="square" lIns="0" tIns="0" rIns="0" bIns="0" rtlCol="0"/>
            <a:lstStyle/>
            <a:p>
              <a:endParaRPr/>
            </a:p>
          </p:txBody>
        </p:sp>
        <p:sp>
          <p:nvSpPr>
            <p:cNvPr id="66" name="object 66"/>
            <p:cNvSpPr/>
            <p:nvPr/>
          </p:nvSpPr>
          <p:spPr>
            <a:xfrm>
              <a:off x="17338974" y="8011566"/>
              <a:ext cx="1021080" cy="0"/>
            </a:xfrm>
            <a:custGeom>
              <a:avLst/>
              <a:gdLst/>
              <a:ahLst/>
              <a:cxnLst/>
              <a:rect l="l" t="t" r="r" b="b"/>
              <a:pathLst>
                <a:path w="1021080">
                  <a:moveTo>
                    <a:pt x="0" y="0"/>
                  </a:moveTo>
                  <a:lnTo>
                    <a:pt x="7827" y="0"/>
                  </a:lnTo>
                </a:path>
                <a:path w="1021080">
                  <a:moveTo>
                    <a:pt x="77903" y="0"/>
                  </a:moveTo>
                  <a:lnTo>
                    <a:pt x="85730" y="0"/>
                  </a:lnTo>
                </a:path>
                <a:path w="1021080">
                  <a:moveTo>
                    <a:pt x="155806" y="0"/>
                  </a:moveTo>
                  <a:lnTo>
                    <a:pt x="163633" y="0"/>
                  </a:lnTo>
                </a:path>
                <a:path w="1021080">
                  <a:moveTo>
                    <a:pt x="233710" y="0"/>
                  </a:moveTo>
                  <a:lnTo>
                    <a:pt x="241432" y="0"/>
                  </a:lnTo>
                </a:path>
                <a:path w="1021080">
                  <a:moveTo>
                    <a:pt x="311508" y="0"/>
                  </a:moveTo>
                  <a:lnTo>
                    <a:pt x="319545" y="0"/>
                  </a:lnTo>
                </a:path>
                <a:path w="1021080">
                  <a:moveTo>
                    <a:pt x="389621" y="0"/>
                  </a:moveTo>
                  <a:lnTo>
                    <a:pt x="397448" y="0"/>
                  </a:lnTo>
                </a:path>
                <a:path w="1021080">
                  <a:moveTo>
                    <a:pt x="467525" y="0"/>
                  </a:moveTo>
                  <a:lnTo>
                    <a:pt x="475352" y="0"/>
                  </a:lnTo>
                </a:path>
                <a:path w="1021080">
                  <a:moveTo>
                    <a:pt x="545428" y="0"/>
                  </a:moveTo>
                  <a:lnTo>
                    <a:pt x="553255" y="0"/>
                  </a:lnTo>
                </a:path>
                <a:path w="1021080">
                  <a:moveTo>
                    <a:pt x="623331" y="0"/>
                  </a:moveTo>
                  <a:lnTo>
                    <a:pt x="631054" y="0"/>
                  </a:lnTo>
                </a:path>
                <a:path w="1021080">
                  <a:moveTo>
                    <a:pt x="701130" y="0"/>
                  </a:moveTo>
                  <a:lnTo>
                    <a:pt x="708957" y="0"/>
                  </a:lnTo>
                </a:path>
                <a:path w="1021080">
                  <a:moveTo>
                    <a:pt x="779033" y="0"/>
                  </a:moveTo>
                  <a:lnTo>
                    <a:pt x="786860" y="0"/>
                  </a:lnTo>
                </a:path>
                <a:path w="1021080">
                  <a:moveTo>
                    <a:pt x="856937" y="0"/>
                  </a:moveTo>
                  <a:lnTo>
                    <a:pt x="864764" y="0"/>
                  </a:lnTo>
                </a:path>
                <a:path w="1021080">
                  <a:moveTo>
                    <a:pt x="934840" y="0"/>
                  </a:moveTo>
                  <a:lnTo>
                    <a:pt x="942667" y="0"/>
                  </a:lnTo>
                </a:path>
                <a:path w="1021080">
                  <a:moveTo>
                    <a:pt x="1012744" y="0"/>
                  </a:moveTo>
                  <a:lnTo>
                    <a:pt x="1020571" y="0"/>
                  </a:lnTo>
                </a:path>
              </a:pathLst>
            </a:custGeom>
            <a:ln w="7722">
              <a:solidFill>
                <a:srgbClr val="FFFFFF"/>
              </a:solidFill>
            </a:ln>
          </p:spPr>
          <p:txBody>
            <a:bodyPr wrap="square" lIns="0" tIns="0" rIns="0" bIns="0" rtlCol="0"/>
            <a:lstStyle/>
            <a:p>
              <a:endParaRPr/>
            </a:p>
          </p:txBody>
        </p:sp>
        <p:sp>
          <p:nvSpPr>
            <p:cNvPr id="67" name="object 67"/>
            <p:cNvSpPr/>
            <p:nvPr/>
          </p:nvSpPr>
          <p:spPr>
            <a:xfrm>
              <a:off x="18082895" y="8352834"/>
              <a:ext cx="0" cy="265430"/>
            </a:xfrm>
            <a:custGeom>
              <a:avLst/>
              <a:gdLst/>
              <a:ahLst/>
              <a:cxnLst/>
              <a:rect l="l" t="t" r="r" b="b"/>
              <a:pathLst>
                <a:path h="265429">
                  <a:moveTo>
                    <a:pt x="0" y="0"/>
                  </a:moveTo>
                  <a:lnTo>
                    <a:pt x="0" y="264806"/>
                  </a:lnTo>
                </a:path>
              </a:pathLst>
            </a:custGeom>
            <a:ln w="28088">
              <a:solidFill>
                <a:srgbClr val="FFFFFF"/>
              </a:solidFill>
            </a:ln>
          </p:spPr>
          <p:txBody>
            <a:bodyPr wrap="square" lIns="0" tIns="0" rIns="0" bIns="0" rtlCol="0"/>
            <a:lstStyle/>
            <a:p>
              <a:endParaRPr/>
            </a:p>
          </p:txBody>
        </p:sp>
        <p:sp>
          <p:nvSpPr>
            <p:cNvPr id="68" name="object 68"/>
            <p:cNvSpPr/>
            <p:nvPr/>
          </p:nvSpPr>
          <p:spPr>
            <a:xfrm>
              <a:off x="17338974" y="8379760"/>
              <a:ext cx="475615" cy="0"/>
            </a:xfrm>
            <a:custGeom>
              <a:avLst/>
              <a:gdLst/>
              <a:ahLst/>
              <a:cxnLst/>
              <a:rect l="l" t="t" r="r" b="b"/>
              <a:pathLst>
                <a:path w="475615">
                  <a:moveTo>
                    <a:pt x="0" y="0"/>
                  </a:moveTo>
                  <a:lnTo>
                    <a:pt x="7827" y="0"/>
                  </a:lnTo>
                </a:path>
                <a:path w="475615">
                  <a:moveTo>
                    <a:pt x="77903" y="0"/>
                  </a:moveTo>
                  <a:lnTo>
                    <a:pt x="85730" y="0"/>
                  </a:lnTo>
                </a:path>
                <a:path w="475615">
                  <a:moveTo>
                    <a:pt x="155806" y="0"/>
                  </a:moveTo>
                  <a:lnTo>
                    <a:pt x="163633" y="0"/>
                  </a:lnTo>
                </a:path>
                <a:path w="475615">
                  <a:moveTo>
                    <a:pt x="233710" y="0"/>
                  </a:moveTo>
                  <a:lnTo>
                    <a:pt x="241432" y="0"/>
                  </a:lnTo>
                </a:path>
                <a:path w="475615">
                  <a:moveTo>
                    <a:pt x="311508" y="0"/>
                  </a:moveTo>
                  <a:lnTo>
                    <a:pt x="319545" y="0"/>
                  </a:lnTo>
                </a:path>
                <a:path w="475615">
                  <a:moveTo>
                    <a:pt x="389621" y="0"/>
                  </a:moveTo>
                  <a:lnTo>
                    <a:pt x="397448" y="0"/>
                  </a:lnTo>
                </a:path>
                <a:path w="475615">
                  <a:moveTo>
                    <a:pt x="467525" y="0"/>
                  </a:moveTo>
                  <a:lnTo>
                    <a:pt x="475352" y="0"/>
                  </a:lnTo>
                </a:path>
              </a:pathLst>
            </a:custGeom>
            <a:ln w="7722">
              <a:solidFill>
                <a:srgbClr val="FFFFFF"/>
              </a:solidFill>
            </a:ln>
          </p:spPr>
          <p:txBody>
            <a:bodyPr wrap="square" lIns="0" tIns="0" rIns="0" bIns="0" rtlCol="0"/>
            <a:lstStyle/>
            <a:p>
              <a:endParaRPr/>
            </a:p>
          </p:txBody>
        </p:sp>
        <p:sp>
          <p:nvSpPr>
            <p:cNvPr id="69" name="object 69"/>
            <p:cNvSpPr/>
            <p:nvPr/>
          </p:nvSpPr>
          <p:spPr>
            <a:xfrm>
              <a:off x="18429619" y="7657420"/>
              <a:ext cx="8255" cy="708660"/>
            </a:xfrm>
            <a:custGeom>
              <a:avLst/>
              <a:gdLst/>
              <a:ahLst/>
              <a:cxnLst/>
              <a:rect l="l" t="t" r="r" b="b"/>
              <a:pathLst>
                <a:path w="8255" h="708659">
                  <a:moveTo>
                    <a:pt x="7823" y="0"/>
                  </a:moveTo>
                  <a:lnTo>
                    <a:pt x="0" y="0"/>
                  </a:lnTo>
                  <a:lnTo>
                    <a:pt x="0" y="677760"/>
                  </a:lnTo>
                  <a:lnTo>
                    <a:pt x="0" y="682244"/>
                  </a:lnTo>
                  <a:lnTo>
                    <a:pt x="0" y="708304"/>
                  </a:lnTo>
                  <a:lnTo>
                    <a:pt x="7823" y="708304"/>
                  </a:lnTo>
                  <a:lnTo>
                    <a:pt x="7823" y="677760"/>
                  </a:lnTo>
                  <a:lnTo>
                    <a:pt x="7823" y="0"/>
                  </a:lnTo>
                  <a:close/>
                </a:path>
              </a:pathLst>
            </a:custGeom>
            <a:solidFill>
              <a:srgbClr val="EBEBEB"/>
            </a:solidFill>
          </p:spPr>
          <p:txBody>
            <a:bodyPr wrap="square" lIns="0" tIns="0" rIns="0" bIns="0" rtlCol="0"/>
            <a:lstStyle/>
            <a:p>
              <a:endParaRPr/>
            </a:p>
          </p:txBody>
        </p:sp>
        <p:sp>
          <p:nvSpPr>
            <p:cNvPr id="70" name="object 70"/>
            <p:cNvSpPr/>
            <p:nvPr/>
          </p:nvSpPr>
          <p:spPr>
            <a:xfrm>
              <a:off x="18429622" y="8011566"/>
              <a:ext cx="8255" cy="0"/>
            </a:xfrm>
            <a:custGeom>
              <a:avLst/>
              <a:gdLst/>
              <a:ahLst/>
              <a:cxnLst/>
              <a:rect l="l" t="t" r="r" b="b"/>
              <a:pathLst>
                <a:path w="8255">
                  <a:moveTo>
                    <a:pt x="0" y="0"/>
                  </a:moveTo>
                  <a:lnTo>
                    <a:pt x="7827" y="0"/>
                  </a:lnTo>
                </a:path>
              </a:pathLst>
            </a:custGeom>
            <a:ln w="7722">
              <a:solidFill>
                <a:srgbClr val="FFFFFF"/>
              </a:solidFill>
            </a:ln>
          </p:spPr>
          <p:txBody>
            <a:bodyPr wrap="square" lIns="0" tIns="0" rIns="0" bIns="0" rtlCol="0"/>
            <a:lstStyle/>
            <a:p>
              <a:endParaRPr/>
            </a:p>
          </p:txBody>
        </p:sp>
        <p:sp>
          <p:nvSpPr>
            <p:cNvPr id="71" name="object 71"/>
            <p:cNvSpPr/>
            <p:nvPr/>
          </p:nvSpPr>
          <p:spPr>
            <a:xfrm>
              <a:off x="18507520" y="7657420"/>
              <a:ext cx="8255" cy="708660"/>
            </a:xfrm>
            <a:custGeom>
              <a:avLst/>
              <a:gdLst/>
              <a:ahLst/>
              <a:cxnLst/>
              <a:rect l="l" t="t" r="r" b="b"/>
              <a:pathLst>
                <a:path w="8255" h="708659">
                  <a:moveTo>
                    <a:pt x="7823" y="0"/>
                  </a:moveTo>
                  <a:lnTo>
                    <a:pt x="0" y="0"/>
                  </a:lnTo>
                  <a:lnTo>
                    <a:pt x="0" y="677760"/>
                  </a:lnTo>
                  <a:lnTo>
                    <a:pt x="0" y="682244"/>
                  </a:lnTo>
                  <a:lnTo>
                    <a:pt x="0" y="708304"/>
                  </a:lnTo>
                  <a:lnTo>
                    <a:pt x="7823" y="708304"/>
                  </a:lnTo>
                  <a:lnTo>
                    <a:pt x="7823" y="677760"/>
                  </a:lnTo>
                  <a:lnTo>
                    <a:pt x="7823" y="0"/>
                  </a:lnTo>
                  <a:close/>
                </a:path>
              </a:pathLst>
            </a:custGeom>
            <a:solidFill>
              <a:srgbClr val="EBEBEB"/>
            </a:solidFill>
          </p:spPr>
          <p:txBody>
            <a:bodyPr wrap="square" lIns="0" tIns="0" rIns="0" bIns="0" rtlCol="0"/>
            <a:lstStyle/>
            <a:p>
              <a:endParaRPr/>
            </a:p>
          </p:txBody>
        </p:sp>
        <p:sp>
          <p:nvSpPr>
            <p:cNvPr id="72" name="object 72"/>
            <p:cNvSpPr/>
            <p:nvPr/>
          </p:nvSpPr>
          <p:spPr>
            <a:xfrm>
              <a:off x="18507526" y="8011566"/>
              <a:ext cx="8255" cy="0"/>
            </a:xfrm>
            <a:custGeom>
              <a:avLst/>
              <a:gdLst/>
              <a:ahLst/>
              <a:cxnLst/>
              <a:rect l="l" t="t" r="r" b="b"/>
              <a:pathLst>
                <a:path w="8255">
                  <a:moveTo>
                    <a:pt x="0" y="0"/>
                  </a:moveTo>
                  <a:lnTo>
                    <a:pt x="7827" y="0"/>
                  </a:lnTo>
                </a:path>
              </a:pathLst>
            </a:custGeom>
            <a:ln w="7722">
              <a:solidFill>
                <a:srgbClr val="FFFFFF"/>
              </a:solidFill>
            </a:ln>
          </p:spPr>
          <p:txBody>
            <a:bodyPr wrap="square" lIns="0" tIns="0" rIns="0" bIns="0" rtlCol="0"/>
            <a:lstStyle/>
            <a:p>
              <a:endParaRPr/>
            </a:p>
          </p:txBody>
        </p:sp>
        <p:sp>
          <p:nvSpPr>
            <p:cNvPr id="73" name="object 73"/>
            <p:cNvSpPr/>
            <p:nvPr/>
          </p:nvSpPr>
          <p:spPr>
            <a:xfrm>
              <a:off x="18585422" y="7657420"/>
              <a:ext cx="8255" cy="708660"/>
            </a:xfrm>
            <a:custGeom>
              <a:avLst/>
              <a:gdLst/>
              <a:ahLst/>
              <a:cxnLst/>
              <a:rect l="l" t="t" r="r" b="b"/>
              <a:pathLst>
                <a:path w="8255" h="708659">
                  <a:moveTo>
                    <a:pt x="7823" y="0"/>
                  </a:moveTo>
                  <a:lnTo>
                    <a:pt x="0" y="0"/>
                  </a:lnTo>
                  <a:lnTo>
                    <a:pt x="0" y="677760"/>
                  </a:lnTo>
                  <a:lnTo>
                    <a:pt x="0" y="682244"/>
                  </a:lnTo>
                  <a:lnTo>
                    <a:pt x="0" y="708304"/>
                  </a:lnTo>
                  <a:lnTo>
                    <a:pt x="7823" y="708304"/>
                  </a:lnTo>
                  <a:lnTo>
                    <a:pt x="7823" y="677760"/>
                  </a:lnTo>
                  <a:lnTo>
                    <a:pt x="7823" y="0"/>
                  </a:lnTo>
                  <a:close/>
                </a:path>
              </a:pathLst>
            </a:custGeom>
            <a:solidFill>
              <a:srgbClr val="EBEBEB"/>
            </a:solidFill>
          </p:spPr>
          <p:txBody>
            <a:bodyPr wrap="square" lIns="0" tIns="0" rIns="0" bIns="0" rtlCol="0"/>
            <a:lstStyle/>
            <a:p>
              <a:endParaRPr/>
            </a:p>
          </p:txBody>
        </p:sp>
        <p:sp>
          <p:nvSpPr>
            <p:cNvPr id="74" name="object 74"/>
            <p:cNvSpPr/>
            <p:nvPr/>
          </p:nvSpPr>
          <p:spPr>
            <a:xfrm>
              <a:off x="18585429" y="8011566"/>
              <a:ext cx="8255" cy="0"/>
            </a:xfrm>
            <a:custGeom>
              <a:avLst/>
              <a:gdLst/>
              <a:ahLst/>
              <a:cxnLst/>
              <a:rect l="l" t="t" r="r" b="b"/>
              <a:pathLst>
                <a:path w="8255">
                  <a:moveTo>
                    <a:pt x="0" y="0"/>
                  </a:moveTo>
                  <a:lnTo>
                    <a:pt x="7827" y="0"/>
                  </a:lnTo>
                </a:path>
              </a:pathLst>
            </a:custGeom>
            <a:ln w="7722">
              <a:solidFill>
                <a:srgbClr val="FFFFFF"/>
              </a:solidFill>
            </a:ln>
          </p:spPr>
          <p:txBody>
            <a:bodyPr wrap="square" lIns="0" tIns="0" rIns="0" bIns="0" rtlCol="0"/>
            <a:lstStyle/>
            <a:p>
              <a:endParaRPr/>
            </a:p>
          </p:txBody>
        </p:sp>
        <p:sp>
          <p:nvSpPr>
            <p:cNvPr id="75" name="object 75"/>
            <p:cNvSpPr/>
            <p:nvPr/>
          </p:nvSpPr>
          <p:spPr>
            <a:xfrm>
              <a:off x="17884403" y="8376889"/>
              <a:ext cx="709295" cy="0"/>
            </a:xfrm>
            <a:custGeom>
              <a:avLst/>
              <a:gdLst/>
              <a:ahLst/>
              <a:cxnLst/>
              <a:rect l="l" t="t" r="r" b="b"/>
              <a:pathLst>
                <a:path w="709294">
                  <a:moveTo>
                    <a:pt x="0" y="0"/>
                  </a:moveTo>
                  <a:lnTo>
                    <a:pt x="708852" y="0"/>
                  </a:lnTo>
                </a:path>
              </a:pathLst>
            </a:custGeom>
            <a:ln w="3175">
              <a:solidFill>
                <a:srgbClr val="FFFFFF"/>
              </a:solidFill>
            </a:ln>
          </p:spPr>
          <p:txBody>
            <a:bodyPr wrap="square" lIns="0" tIns="0" rIns="0" bIns="0" rtlCol="0"/>
            <a:lstStyle/>
            <a:p>
              <a:endParaRPr/>
            </a:p>
          </p:txBody>
        </p:sp>
        <p:sp>
          <p:nvSpPr>
            <p:cNvPr id="76" name="object 76"/>
            <p:cNvSpPr/>
            <p:nvPr/>
          </p:nvSpPr>
          <p:spPr>
            <a:xfrm>
              <a:off x="18663324" y="7657420"/>
              <a:ext cx="8255" cy="708660"/>
            </a:xfrm>
            <a:custGeom>
              <a:avLst/>
              <a:gdLst/>
              <a:ahLst/>
              <a:cxnLst/>
              <a:rect l="l" t="t" r="r" b="b"/>
              <a:pathLst>
                <a:path w="8255" h="708659">
                  <a:moveTo>
                    <a:pt x="7835" y="0"/>
                  </a:moveTo>
                  <a:lnTo>
                    <a:pt x="0" y="0"/>
                  </a:lnTo>
                  <a:lnTo>
                    <a:pt x="0" y="668629"/>
                  </a:lnTo>
                  <a:lnTo>
                    <a:pt x="0" y="673265"/>
                  </a:lnTo>
                  <a:lnTo>
                    <a:pt x="0" y="708304"/>
                  </a:lnTo>
                  <a:lnTo>
                    <a:pt x="7835" y="708304"/>
                  </a:lnTo>
                  <a:lnTo>
                    <a:pt x="7835" y="668629"/>
                  </a:lnTo>
                  <a:lnTo>
                    <a:pt x="7835" y="0"/>
                  </a:lnTo>
                  <a:close/>
                </a:path>
              </a:pathLst>
            </a:custGeom>
            <a:solidFill>
              <a:srgbClr val="EBEBEB"/>
            </a:solidFill>
          </p:spPr>
          <p:txBody>
            <a:bodyPr wrap="square" lIns="0" tIns="0" rIns="0" bIns="0" rtlCol="0"/>
            <a:lstStyle/>
            <a:p>
              <a:endParaRPr/>
            </a:p>
          </p:txBody>
        </p:sp>
        <p:sp>
          <p:nvSpPr>
            <p:cNvPr id="77" name="object 77"/>
            <p:cNvSpPr/>
            <p:nvPr/>
          </p:nvSpPr>
          <p:spPr>
            <a:xfrm>
              <a:off x="18663332" y="8011566"/>
              <a:ext cx="8255" cy="0"/>
            </a:xfrm>
            <a:custGeom>
              <a:avLst/>
              <a:gdLst/>
              <a:ahLst/>
              <a:cxnLst/>
              <a:rect l="l" t="t" r="r" b="b"/>
              <a:pathLst>
                <a:path w="8255">
                  <a:moveTo>
                    <a:pt x="0" y="0"/>
                  </a:moveTo>
                  <a:lnTo>
                    <a:pt x="7827" y="0"/>
                  </a:lnTo>
                </a:path>
              </a:pathLst>
            </a:custGeom>
            <a:ln w="7722">
              <a:solidFill>
                <a:srgbClr val="FFFFFF"/>
              </a:solidFill>
            </a:ln>
          </p:spPr>
          <p:txBody>
            <a:bodyPr wrap="square" lIns="0" tIns="0" rIns="0" bIns="0" rtlCol="0"/>
            <a:lstStyle/>
            <a:p>
              <a:endParaRPr/>
            </a:p>
          </p:txBody>
        </p:sp>
        <p:sp>
          <p:nvSpPr>
            <p:cNvPr id="78" name="object 78"/>
            <p:cNvSpPr/>
            <p:nvPr/>
          </p:nvSpPr>
          <p:spPr>
            <a:xfrm>
              <a:off x="18663332" y="8376889"/>
              <a:ext cx="8255" cy="0"/>
            </a:xfrm>
            <a:custGeom>
              <a:avLst/>
              <a:gdLst/>
              <a:ahLst/>
              <a:cxnLst/>
              <a:rect l="l" t="t" r="r" b="b"/>
              <a:pathLst>
                <a:path w="8255">
                  <a:moveTo>
                    <a:pt x="0" y="0"/>
                  </a:moveTo>
                  <a:lnTo>
                    <a:pt x="7827" y="0"/>
                  </a:lnTo>
                </a:path>
              </a:pathLst>
            </a:custGeom>
            <a:ln w="3175">
              <a:solidFill>
                <a:srgbClr val="FFFFFF"/>
              </a:solidFill>
            </a:ln>
          </p:spPr>
          <p:txBody>
            <a:bodyPr wrap="square" lIns="0" tIns="0" rIns="0" bIns="0" rtlCol="0"/>
            <a:lstStyle/>
            <a:p>
              <a:endParaRPr/>
            </a:p>
          </p:txBody>
        </p:sp>
        <p:sp>
          <p:nvSpPr>
            <p:cNvPr id="79" name="object 79"/>
            <p:cNvSpPr/>
            <p:nvPr/>
          </p:nvSpPr>
          <p:spPr>
            <a:xfrm>
              <a:off x="18741225" y="7657420"/>
              <a:ext cx="385445" cy="960755"/>
            </a:xfrm>
            <a:custGeom>
              <a:avLst/>
              <a:gdLst/>
              <a:ahLst/>
              <a:cxnLst/>
              <a:rect l="l" t="t" r="r" b="b"/>
              <a:pathLst>
                <a:path w="385444" h="960754">
                  <a:moveTo>
                    <a:pt x="92519" y="0"/>
                  </a:moveTo>
                  <a:lnTo>
                    <a:pt x="0" y="0"/>
                  </a:lnTo>
                  <a:lnTo>
                    <a:pt x="0" y="654583"/>
                  </a:lnTo>
                  <a:lnTo>
                    <a:pt x="0" y="659218"/>
                  </a:lnTo>
                  <a:lnTo>
                    <a:pt x="0" y="708304"/>
                  </a:lnTo>
                  <a:lnTo>
                    <a:pt x="92519" y="708304"/>
                  </a:lnTo>
                  <a:lnTo>
                    <a:pt x="92519" y="654583"/>
                  </a:lnTo>
                  <a:lnTo>
                    <a:pt x="92519" y="0"/>
                  </a:lnTo>
                  <a:close/>
                </a:path>
                <a:path w="385444" h="960754">
                  <a:moveTo>
                    <a:pt x="385152" y="764476"/>
                  </a:moveTo>
                  <a:lnTo>
                    <a:pt x="148704" y="764476"/>
                  </a:lnTo>
                  <a:lnTo>
                    <a:pt x="148704" y="960234"/>
                  </a:lnTo>
                  <a:lnTo>
                    <a:pt x="385152" y="960234"/>
                  </a:lnTo>
                  <a:lnTo>
                    <a:pt x="385152" y="764476"/>
                  </a:lnTo>
                  <a:close/>
                </a:path>
                <a:path w="385444" h="960754">
                  <a:moveTo>
                    <a:pt x="385152" y="0"/>
                  </a:moveTo>
                  <a:lnTo>
                    <a:pt x="148704" y="0"/>
                  </a:lnTo>
                  <a:lnTo>
                    <a:pt x="148704" y="708304"/>
                  </a:lnTo>
                  <a:lnTo>
                    <a:pt x="385152" y="708304"/>
                  </a:lnTo>
                  <a:lnTo>
                    <a:pt x="385152" y="0"/>
                  </a:lnTo>
                  <a:close/>
                </a:path>
              </a:pathLst>
            </a:custGeom>
            <a:solidFill>
              <a:srgbClr val="EBEBEB"/>
            </a:solidFill>
          </p:spPr>
          <p:txBody>
            <a:bodyPr wrap="square" lIns="0" tIns="0" rIns="0" bIns="0" rtlCol="0"/>
            <a:lstStyle/>
            <a:p>
              <a:endParaRPr/>
            </a:p>
          </p:txBody>
        </p:sp>
        <p:sp>
          <p:nvSpPr>
            <p:cNvPr id="80" name="object 80"/>
            <p:cNvSpPr/>
            <p:nvPr/>
          </p:nvSpPr>
          <p:spPr>
            <a:xfrm>
              <a:off x="18741235" y="8011566"/>
              <a:ext cx="385445" cy="0"/>
            </a:xfrm>
            <a:custGeom>
              <a:avLst/>
              <a:gdLst/>
              <a:ahLst/>
              <a:cxnLst/>
              <a:rect l="l" t="t" r="r" b="b"/>
              <a:pathLst>
                <a:path w="385444">
                  <a:moveTo>
                    <a:pt x="0" y="0"/>
                  </a:moveTo>
                  <a:lnTo>
                    <a:pt x="385133" y="0"/>
                  </a:lnTo>
                </a:path>
              </a:pathLst>
            </a:custGeom>
            <a:ln w="7722">
              <a:solidFill>
                <a:srgbClr val="FFFFFF"/>
              </a:solidFill>
            </a:ln>
          </p:spPr>
          <p:txBody>
            <a:bodyPr wrap="square" lIns="0" tIns="0" rIns="0" bIns="0" rtlCol="0"/>
            <a:lstStyle/>
            <a:p>
              <a:endParaRPr/>
            </a:p>
          </p:txBody>
        </p:sp>
        <p:sp>
          <p:nvSpPr>
            <p:cNvPr id="81" name="object 81"/>
            <p:cNvSpPr/>
            <p:nvPr/>
          </p:nvSpPr>
          <p:spPr>
            <a:xfrm>
              <a:off x="17884403" y="8376889"/>
              <a:ext cx="1242060" cy="4445"/>
            </a:xfrm>
            <a:custGeom>
              <a:avLst/>
              <a:gdLst/>
              <a:ahLst/>
              <a:cxnLst/>
              <a:rect l="l" t="t" r="r" b="b"/>
              <a:pathLst>
                <a:path w="1242059" h="4445">
                  <a:moveTo>
                    <a:pt x="856832" y="0"/>
                  </a:moveTo>
                  <a:lnTo>
                    <a:pt x="1241965" y="0"/>
                  </a:lnTo>
                </a:path>
                <a:path w="1242059" h="4445">
                  <a:moveTo>
                    <a:pt x="0" y="3861"/>
                  </a:moveTo>
                  <a:lnTo>
                    <a:pt x="708852" y="3861"/>
                  </a:lnTo>
                </a:path>
                <a:path w="1242059" h="4445">
                  <a:moveTo>
                    <a:pt x="778929" y="3861"/>
                  </a:moveTo>
                  <a:lnTo>
                    <a:pt x="786756" y="3861"/>
                  </a:lnTo>
                </a:path>
                <a:path w="1242059" h="4445">
                  <a:moveTo>
                    <a:pt x="856832" y="3861"/>
                  </a:moveTo>
                  <a:lnTo>
                    <a:pt x="1241965" y="3861"/>
                  </a:lnTo>
                </a:path>
              </a:pathLst>
            </a:custGeom>
            <a:ln w="3175">
              <a:solidFill>
                <a:srgbClr val="FFFFFF"/>
              </a:solidFill>
            </a:ln>
          </p:spPr>
          <p:txBody>
            <a:bodyPr wrap="square" lIns="0" tIns="0" rIns="0" bIns="0" rtlCol="0"/>
            <a:lstStyle/>
            <a:p>
              <a:endParaRPr/>
            </a:p>
          </p:txBody>
        </p:sp>
        <p:sp>
          <p:nvSpPr>
            <p:cNvPr id="82" name="object 82"/>
            <p:cNvSpPr/>
            <p:nvPr/>
          </p:nvSpPr>
          <p:spPr>
            <a:xfrm>
              <a:off x="10651889" y="8407848"/>
              <a:ext cx="8474710" cy="0"/>
            </a:xfrm>
            <a:custGeom>
              <a:avLst/>
              <a:gdLst/>
              <a:ahLst/>
              <a:cxnLst/>
              <a:rect l="l" t="t" r="r" b="b"/>
              <a:pathLst>
                <a:path w="8474710">
                  <a:moveTo>
                    <a:pt x="0" y="0"/>
                  </a:moveTo>
                  <a:lnTo>
                    <a:pt x="8474479" y="0"/>
                  </a:lnTo>
                </a:path>
              </a:pathLst>
            </a:custGeom>
            <a:ln w="28094">
              <a:solidFill>
                <a:srgbClr val="FFFFFF"/>
              </a:solidFill>
            </a:ln>
          </p:spPr>
          <p:txBody>
            <a:bodyPr wrap="square" lIns="0" tIns="0" rIns="0" bIns="0" rtlCol="0"/>
            <a:lstStyle/>
            <a:p>
              <a:endParaRPr/>
            </a:p>
          </p:txBody>
        </p:sp>
        <p:sp>
          <p:nvSpPr>
            <p:cNvPr id="83" name="object 83"/>
            <p:cNvSpPr/>
            <p:nvPr/>
          </p:nvSpPr>
          <p:spPr>
            <a:xfrm>
              <a:off x="10651927" y="6892803"/>
              <a:ext cx="385445" cy="708660"/>
            </a:xfrm>
            <a:custGeom>
              <a:avLst/>
              <a:gdLst/>
              <a:ahLst/>
              <a:cxnLst/>
              <a:rect l="l" t="t" r="r" b="b"/>
              <a:pathLst>
                <a:path w="385445" h="708659">
                  <a:moveTo>
                    <a:pt x="0" y="708438"/>
                  </a:moveTo>
                  <a:lnTo>
                    <a:pt x="385223" y="708438"/>
                  </a:lnTo>
                  <a:lnTo>
                    <a:pt x="385223" y="0"/>
                  </a:lnTo>
                  <a:lnTo>
                    <a:pt x="0" y="0"/>
                  </a:lnTo>
                  <a:lnTo>
                    <a:pt x="0" y="708438"/>
                  </a:lnTo>
                  <a:close/>
                </a:path>
              </a:pathLst>
            </a:custGeom>
            <a:solidFill>
              <a:srgbClr val="EBEBEB"/>
            </a:solidFill>
          </p:spPr>
          <p:txBody>
            <a:bodyPr wrap="square" lIns="0" tIns="0" rIns="0" bIns="0" rtlCol="0"/>
            <a:lstStyle/>
            <a:p>
              <a:endParaRPr/>
            </a:p>
          </p:txBody>
        </p:sp>
        <p:sp>
          <p:nvSpPr>
            <p:cNvPr id="84" name="object 84"/>
            <p:cNvSpPr/>
            <p:nvPr/>
          </p:nvSpPr>
          <p:spPr>
            <a:xfrm>
              <a:off x="10651884" y="7232910"/>
              <a:ext cx="385445" cy="424815"/>
            </a:xfrm>
            <a:custGeom>
              <a:avLst/>
              <a:gdLst/>
              <a:ahLst/>
              <a:cxnLst/>
              <a:rect l="l" t="t" r="r" b="b"/>
              <a:pathLst>
                <a:path w="385445" h="424815">
                  <a:moveTo>
                    <a:pt x="385254" y="368338"/>
                  </a:moveTo>
                  <a:lnTo>
                    <a:pt x="0" y="368338"/>
                  </a:lnTo>
                  <a:lnTo>
                    <a:pt x="0" y="424510"/>
                  </a:lnTo>
                  <a:lnTo>
                    <a:pt x="385254" y="424510"/>
                  </a:lnTo>
                  <a:lnTo>
                    <a:pt x="385254" y="368338"/>
                  </a:lnTo>
                  <a:close/>
                </a:path>
                <a:path w="385445" h="424815">
                  <a:moveTo>
                    <a:pt x="385254" y="0"/>
                  </a:moveTo>
                  <a:lnTo>
                    <a:pt x="0" y="0"/>
                  </a:lnTo>
                  <a:lnTo>
                    <a:pt x="0" y="28092"/>
                  </a:lnTo>
                  <a:lnTo>
                    <a:pt x="385254" y="28092"/>
                  </a:lnTo>
                  <a:lnTo>
                    <a:pt x="385254" y="0"/>
                  </a:lnTo>
                  <a:close/>
                </a:path>
              </a:pathLst>
            </a:custGeom>
            <a:solidFill>
              <a:srgbClr val="FFFFFF"/>
            </a:solidFill>
          </p:spPr>
          <p:txBody>
            <a:bodyPr wrap="square" lIns="0" tIns="0" rIns="0" bIns="0" rtlCol="0"/>
            <a:lstStyle/>
            <a:p>
              <a:endParaRPr/>
            </a:p>
          </p:txBody>
        </p:sp>
        <p:sp>
          <p:nvSpPr>
            <p:cNvPr id="85" name="object 85"/>
            <p:cNvSpPr/>
            <p:nvPr/>
          </p:nvSpPr>
          <p:spPr>
            <a:xfrm>
              <a:off x="11100292" y="6892803"/>
              <a:ext cx="15240" cy="708660"/>
            </a:xfrm>
            <a:custGeom>
              <a:avLst/>
              <a:gdLst/>
              <a:ahLst/>
              <a:cxnLst/>
              <a:rect l="l" t="t" r="r" b="b"/>
              <a:pathLst>
                <a:path w="15240" h="708659">
                  <a:moveTo>
                    <a:pt x="0" y="708438"/>
                  </a:moveTo>
                  <a:lnTo>
                    <a:pt x="14762" y="708438"/>
                  </a:lnTo>
                  <a:lnTo>
                    <a:pt x="14762" y="0"/>
                  </a:lnTo>
                  <a:lnTo>
                    <a:pt x="0" y="0"/>
                  </a:lnTo>
                  <a:lnTo>
                    <a:pt x="0" y="708438"/>
                  </a:lnTo>
                  <a:close/>
                </a:path>
              </a:pathLst>
            </a:custGeom>
            <a:solidFill>
              <a:srgbClr val="EBEBEB"/>
            </a:solidFill>
          </p:spPr>
          <p:txBody>
            <a:bodyPr wrap="square" lIns="0" tIns="0" rIns="0" bIns="0" rtlCol="0"/>
            <a:lstStyle/>
            <a:p>
              <a:endParaRPr/>
            </a:p>
          </p:txBody>
        </p:sp>
        <p:sp>
          <p:nvSpPr>
            <p:cNvPr id="86" name="object 86"/>
            <p:cNvSpPr/>
            <p:nvPr/>
          </p:nvSpPr>
          <p:spPr>
            <a:xfrm>
              <a:off x="11111141" y="7232906"/>
              <a:ext cx="0" cy="28575"/>
            </a:xfrm>
            <a:custGeom>
              <a:avLst/>
              <a:gdLst/>
              <a:ahLst/>
              <a:cxnLst/>
              <a:rect l="l" t="t" r="r" b="b"/>
              <a:pathLst>
                <a:path h="28575">
                  <a:moveTo>
                    <a:pt x="0" y="0"/>
                  </a:moveTo>
                  <a:lnTo>
                    <a:pt x="0" y="28088"/>
                  </a:lnTo>
                </a:path>
              </a:pathLst>
            </a:custGeom>
            <a:ln w="7827">
              <a:solidFill>
                <a:srgbClr val="FFFFFF"/>
              </a:solidFill>
            </a:ln>
          </p:spPr>
          <p:txBody>
            <a:bodyPr wrap="square" lIns="0" tIns="0" rIns="0" bIns="0" rtlCol="0"/>
            <a:lstStyle/>
            <a:p>
              <a:endParaRPr/>
            </a:p>
          </p:txBody>
        </p:sp>
        <p:sp>
          <p:nvSpPr>
            <p:cNvPr id="87" name="object 87"/>
            <p:cNvSpPr/>
            <p:nvPr/>
          </p:nvSpPr>
          <p:spPr>
            <a:xfrm>
              <a:off x="11263034" y="6892804"/>
              <a:ext cx="1339215" cy="708660"/>
            </a:xfrm>
            <a:custGeom>
              <a:avLst/>
              <a:gdLst/>
              <a:ahLst/>
              <a:cxnLst/>
              <a:rect l="l" t="t" r="r" b="b"/>
              <a:pathLst>
                <a:path w="1339215" h="708659">
                  <a:moveTo>
                    <a:pt x="1338973" y="0"/>
                  </a:moveTo>
                  <a:lnTo>
                    <a:pt x="778929" y="0"/>
                  </a:lnTo>
                  <a:lnTo>
                    <a:pt x="778929" y="408012"/>
                  </a:lnTo>
                  <a:lnTo>
                    <a:pt x="778929" y="677329"/>
                  </a:lnTo>
                  <a:lnTo>
                    <a:pt x="708850" y="677329"/>
                  </a:lnTo>
                  <a:lnTo>
                    <a:pt x="708850" y="643585"/>
                  </a:lnTo>
                  <a:lnTo>
                    <a:pt x="708850" y="408012"/>
                  </a:lnTo>
                  <a:lnTo>
                    <a:pt x="778929" y="408012"/>
                  </a:lnTo>
                  <a:lnTo>
                    <a:pt x="778929" y="0"/>
                  </a:lnTo>
                  <a:lnTo>
                    <a:pt x="701014" y="0"/>
                  </a:lnTo>
                  <a:lnTo>
                    <a:pt x="701014" y="337223"/>
                  </a:lnTo>
                  <a:lnTo>
                    <a:pt x="701014" y="345478"/>
                  </a:lnTo>
                  <a:lnTo>
                    <a:pt x="701014" y="643585"/>
                  </a:lnTo>
                  <a:lnTo>
                    <a:pt x="630948" y="643585"/>
                  </a:lnTo>
                  <a:lnTo>
                    <a:pt x="630948" y="606526"/>
                  </a:lnTo>
                  <a:lnTo>
                    <a:pt x="630948" y="337223"/>
                  </a:lnTo>
                  <a:lnTo>
                    <a:pt x="701014" y="337223"/>
                  </a:lnTo>
                  <a:lnTo>
                    <a:pt x="701014" y="0"/>
                  </a:lnTo>
                  <a:lnTo>
                    <a:pt x="623112" y="0"/>
                  </a:lnTo>
                  <a:lnTo>
                    <a:pt x="623112" y="337223"/>
                  </a:lnTo>
                  <a:lnTo>
                    <a:pt x="623112" y="606526"/>
                  </a:lnTo>
                  <a:lnTo>
                    <a:pt x="553046" y="606526"/>
                  </a:lnTo>
                  <a:lnTo>
                    <a:pt x="553046" y="565543"/>
                  </a:lnTo>
                  <a:lnTo>
                    <a:pt x="553046" y="337223"/>
                  </a:lnTo>
                  <a:lnTo>
                    <a:pt x="623112" y="337223"/>
                  </a:lnTo>
                  <a:lnTo>
                    <a:pt x="623112" y="0"/>
                  </a:lnTo>
                  <a:lnTo>
                    <a:pt x="545211" y="0"/>
                  </a:lnTo>
                  <a:lnTo>
                    <a:pt x="545211" y="337223"/>
                  </a:lnTo>
                  <a:lnTo>
                    <a:pt x="545211" y="565543"/>
                  </a:lnTo>
                  <a:lnTo>
                    <a:pt x="475132" y="565543"/>
                  </a:lnTo>
                  <a:lnTo>
                    <a:pt x="475132" y="519798"/>
                  </a:lnTo>
                  <a:lnTo>
                    <a:pt x="475132" y="337223"/>
                  </a:lnTo>
                  <a:lnTo>
                    <a:pt x="545211" y="337223"/>
                  </a:lnTo>
                  <a:lnTo>
                    <a:pt x="545211" y="0"/>
                  </a:lnTo>
                  <a:lnTo>
                    <a:pt x="467309" y="0"/>
                  </a:lnTo>
                  <a:lnTo>
                    <a:pt x="467309" y="337223"/>
                  </a:lnTo>
                  <a:lnTo>
                    <a:pt x="467309" y="519798"/>
                  </a:lnTo>
                  <a:lnTo>
                    <a:pt x="397230" y="519798"/>
                  </a:lnTo>
                  <a:lnTo>
                    <a:pt x="397230" y="467969"/>
                  </a:lnTo>
                  <a:lnTo>
                    <a:pt x="397230" y="337223"/>
                  </a:lnTo>
                  <a:lnTo>
                    <a:pt x="467309" y="337223"/>
                  </a:lnTo>
                  <a:lnTo>
                    <a:pt x="467309" y="0"/>
                  </a:lnTo>
                  <a:lnTo>
                    <a:pt x="389407" y="0"/>
                  </a:lnTo>
                  <a:lnTo>
                    <a:pt x="389407" y="250494"/>
                  </a:lnTo>
                  <a:lnTo>
                    <a:pt x="389407" y="283210"/>
                  </a:lnTo>
                  <a:lnTo>
                    <a:pt x="389407" y="467969"/>
                  </a:lnTo>
                  <a:lnTo>
                    <a:pt x="319328" y="467969"/>
                  </a:lnTo>
                  <a:lnTo>
                    <a:pt x="319328" y="408012"/>
                  </a:lnTo>
                  <a:lnTo>
                    <a:pt x="319328" y="250494"/>
                  </a:lnTo>
                  <a:lnTo>
                    <a:pt x="389407" y="250494"/>
                  </a:lnTo>
                  <a:lnTo>
                    <a:pt x="389407" y="0"/>
                  </a:lnTo>
                  <a:lnTo>
                    <a:pt x="311607" y="0"/>
                  </a:lnTo>
                  <a:lnTo>
                    <a:pt x="311607" y="250494"/>
                  </a:lnTo>
                  <a:lnTo>
                    <a:pt x="311607" y="408012"/>
                  </a:lnTo>
                  <a:lnTo>
                    <a:pt x="241528" y="408012"/>
                  </a:lnTo>
                  <a:lnTo>
                    <a:pt x="241528" y="337223"/>
                  </a:lnTo>
                  <a:lnTo>
                    <a:pt x="241528" y="250494"/>
                  </a:lnTo>
                  <a:lnTo>
                    <a:pt x="311607" y="250494"/>
                  </a:lnTo>
                  <a:lnTo>
                    <a:pt x="311607" y="0"/>
                  </a:lnTo>
                  <a:lnTo>
                    <a:pt x="233705" y="0"/>
                  </a:lnTo>
                  <a:lnTo>
                    <a:pt x="233705" y="250494"/>
                  </a:lnTo>
                  <a:lnTo>
                    <a:pt x="233705" y="337223"/>
                  </a:lnTo>
                  <a:lnTo>
                    <a:pt x="163626" y="337223"/>
                  </a:lnTo>
                  <a:lnTo>
                    <a:pt x="163626" y="250494"/>
                  </a:lnTo>
                  <a:lnTo>
                    <a:pt x="233705" y="250494"/>
                  </a:lnTo>
                  <a:lnTo>
                    <a:pt x="233705" y="0"/>
                  </a:lnTo>
                  <a:lnTo>
                    <a:pt x="155803" y="0"/>
                  </a:lnTo>
                  <a:lnTo>
                    <a:pt x="155803" y="138861"/>
                  </a:lnTo>
                  <a:lnTo>
                    <a:pt x="155803" y="166954"/>
                  </a:lnTo>
                  <a:lnTo>
                    <a:pt x="155803" y="210959"/>
                  </a:lnTo>
                  <a:lnTo>
                    <a:pt x="155803" y="245719"/>
                  </a:lnTo>
                  <a:lnTo>
                    <a:pt x="155803" y="250494"/>
                  </a:lnTo>
                  <a:lnTo>
                    <a:pt x="85725" y="250494"/>
                  </a:lnTo>
                  <a:lnTo>
                    <a:pt x="85725" y="138861"/>
                  </a:lnTo>
                  <a:lnTo>
                    <a:pt x="155803" y="138861"/>
                  </a:lnTo>
                  <a:lnTo>
                    <a:pt x="155803" y="0"/>
                  </a:lnTo>
                  <a:lnTo>
                    <a:pt x="0" y="0"/>
                  </a:lnTo>
                  <a:lnTo>
                    <a:pt x="0" y="107149"/>
                  </a:lnTo>
                  <a:lnTo>
                    <a:pt x="0" y="138861"/>
                  </a:lnTo>
                  <a:lnTo>
                    <a:pt x="0" y="708444"/>
                  </a:lnTo>
                  <a:lnTo>
                    <a:pt x="786752" y="708444"/>
                  </a:lnTo>
                  <a:lnTo>
                    <a:pt x="786752" y="677329"/>
                  </a:lnTo>
                  <a:lnTo>
                    <a:pt x="786752" y="408012"/>
                  </a:lnTo>
                  <a:lnTo>
                    <a:pt x="856830" y="408012"/>
                  </a:lnTo>
                  <a:lnTo>
                    <a:pt x="856830" y="708444"/>
                  </a:lnTo>
                  <a:lnTo>
                    <a:pt x="864654" y="708444"/>
                  </a:lnTo>
                  <a:lnTo>
                    <a:pt x="864654" y="408012"/>
                  </a:lnTo>
                  <a:lnTo>
                    <a:pt x="934732" y="408012"/>
                  </a:lnTo>
                  <a:lnTo>
                    <a:pt x="934732" y="708444"/>
                  </a:lnTo>
                  <a:lnTo>
                    <a:pt x="942555" y="708444"/>
                  </a:lnTo>
                  <a:lnTo>
                    <a:pt x="942555" y="408012"/>
                  </a:lnTo>
                  <a:lnTo>
                    <a:pt x="1012634" y="408012"/>
                  </a:lnTo>
                  <a:lnTo>
                    <a:pt x="1012634" y="708444"/>
                  </a:lnTo>
                  <a:lnTo>
                    <a:pt x="1020457" y="708444"/>
                  </a:lnTo>
                  <a:lnTo>
                    <a:pt x="1020457" y="408012"/>
                  </a:lnTo>
                  <a:lnTo>
                    <a:pt x="1020457" y="362699"/>
                  </a:lnTo>
                  <a:lnTo>
                    <a:pt x="1090536" y="362699"/>
                  </a:lnTo>
                  <a:lnTo>
                    <a:pt x="1090536" y="708444"/>
                  </a:lnTo>
                  <a:lnTo>
                    <a:pt x="1098359" y="708444"/>
                  </a:lnTo>
                  <a:lnTo>
                    <a:pt x="1098359" y="362699"/>
                  </a:lnTo>
                  <a:lnTo>
                    <a:pt x="1168438" y="362699"/>
                  </a:lnTo>
                  <a:lnTo>
                    <a:pt x="1168438" y="708444"/>
                  </a:lnTo>
                  <a:lnTo>
                    <a:pt x="1176274" y="708444"/>
                  </a:lnTo>
                  <a:lnTo>
                    <a:pt x="1176274" y="362699"/>
                  </a:lnTo>
                  <a:lnTo>
                    <a:pt x="1176274" y="360959"/>
                  </a:lnTo>
                  <a:lnTo>
                    <a:pt x="1176274" y="359079"/>
                  </a:lnTo>
                  <a:lnTo>
                    <a:pt x="1176274" y="357200"/>
                  </a:lnTo>
                  <a:lnTo>
                    <a:pt x="1246339" y="357200"/>
                  </a:lnTo>
                  <a:lnTo>
                    <a:pt x="1246339" y="359079"/>
                  </a:lnTo>
                  <a:lnTo>
                    <a:pt x="1246339" y="360959"/>
                  </a:lnTo>
                  <a:lnTo>
                    <a:pt x="1246339" y="362699"/>
                  </a:lnTo>
                  <a:lnTo>
                    <a:pt x="1246339" y="708444"/>
                  </a:lnTo>
                  <a:lnTo>
                    <a:pt x="1254175" y="708444"/>
                  </a:lnTo>
                  <a:lnTo>
                    <a:pt x="1254175" y="354596"/>
                  </a:lnTo>
                  <a:lnTo>
                    <a:pt x="1324241" y="354596"/>
                  </a:lnTo>
                  <a:lnTo>
                    <a:pt x="1324241" y="708444"/>
                  </a:lnTo>
                  <a:lnTo>
                    <a:pt x="1331976" y="708444"/>
                  </a:lnTo>
                  <a:lnTo>
                    <a:pt x="1331976" y="347637"/>
                  </a:lnTo>
                  <a:lnTo>
                    <a:pt x="1338973" y="347637"/>
                  </a:lnTo>
                  <a:lnTo>
                    <a:pt x="1338973" y="107149"/>
                  </a:lnTo>
                  <a:lnTo>
                    <a:pt x="1338973" y="0"/>
                  </a:lnTo>
                  <a:close/>
                </a:path>
              </a:pathLst>
            </a:custGeom>
            <a:solidFill>
              <a:srgbClr val="EBEBEB"/>
            </a:solidFill>
          </p:spPr>
          <p:txBody>
            <a:bodyPr wrap="square" lIns="0" tIns="0" rIns="0" bIns="0" rtlCol="0"/>
            <a:lstStyle/>
            <a:p>
              <a:endParaRPr/>
            </a:p>
          </p:txBody>
        </p:sp>
        <p:sp>
          <p:nvSpPr>
            <p:cNvPr id="88" name="object 88"/>
            <p:cNvSpPr/>
            <p:nvPr/>
          </p:nvSpPr>
          <p:spPr>
            <a:xfrm>
              <a:off x="11263034" y="7246950"/>
              <a:ext cx="8255" cy="0"/>
            </a:xfrm>
            <a:custGeom>
              <a:avLst/>
              <a:gdLst/>
              <a:ahLst/>
              <a:cxnLst/>
              <a:rect l="l" t="t" r="r" b="b"/>
              <a:pathLst>
                <a:path w="8254">
                  <a:moveTo>
                    <a:pt x="0" y="0"/>
                  </a:moveTo>
                  <a:lnTo>
                    <a:pt x="7827" y="0"/>
                  </a:lnTo>
                </a:path>
              </a:pathLst>
            </a:custGeom>
            <a:ln w="7827">
              <a:solidFill>
                <a:srgbClr val="FFFFFF"/>
              </a:solidFill>
            </a:ln>
          </p:spPr>
          <p:txBody>
            <a:bodyPr wrap="square" lIns="0" tIns="0" rIns="0" bIns="0" rtlCol="0"/>
            <a:lstStyle/>
            <a:p>
              <a:endParaRPr/>
            </a:p>
          </p:txBody>
        </p:sp>
        <p:sp>
          <p:nvSpPr>
            <p:cNvPr id="89" name="object 89"/>
            <p:cNvSpPr/>
            <p:nvPr/>
          </p:nvSpPr>
          <p:spPr>
            <a:xfrm>
              <a:off x="11344851" y="7243036"/>
              <a:ext cx="160020" cy="8255"/>
            </a:xfrm>
            <a:custGeom>
              <a:avLst/>
              <a:gdLst/>
              <a:ahLst/>
              <a:cxnLst/>
              <a:rect l="l" t="t" r="r" b="b"/>
              <a:pathLst>
                <a:path w="160020" h="8254">
                  <a:moveTo>
                    <a:pt x="0" y="0"/>
                  </a:moveTo>
                  <a:lnTo>
                    <a:pt x="0" y="7827"/>
                  </a:lnTo>
                </a:path>
                <a:path w="160020" h="8254">
                  <a:moveTo>
                    <a:pt x="73989" y="3913"/>
                  </a:moveTo>
                  <a:lnTo>
                    <a:pt x="81816" y="3913"/>
                  </a:lnTo>
                </a:path>
                <a:path w="160020" h="8254">
                  <a:moveTo>
                    <a:pt x="151893" y="3913"/>
                  </a:moveTo>
                  <a:lnTo>
                    <a:pt x="159720" y="3913"/>
                  </a:lnTo>
                </a:path>
              </a:pathLst>
            </a:custGeom>
            <a:ln w="7827">
              <a:solidFill>
                <a:srgbClr val="FFFFFF"/>
              </a:solidFill>
            </a:ln>
          </p:spPr>
          <p:txBody>
            <a:bodyPr wrap="square" lIns="0" tIns="0" rIns="0" bIns="0" rtlCol="0"/>
            <a:lstStyle/>
            <a:p>
              <a:endParaRPr/>
            </a:p>
          </p:txBody>
        </p:sp>
        <p:sp>
          <p:nvSpPr>
            <p:cNvPr id="90" name="object 90"/>
            <p:cNvSpPr/>
            <p:nvPr/>
          </p:nvSpPr>
          <p:spPr>
            <a:xfrm>
              <a:off x="11578509" y="7243036"/>
              <a:ext cx="471805" cy="8255"/>
            </a:xfrm>
            <a:custGeom>
              <a:avLst/>
              <a:gdLst/>
              <a:ahLst/>
              <a:cxnLst/>
              <a:rect l="l" t="t" r="r" b="b"/>
              <a:pathLst>
                <a:path w="471804" h="8254">
                  <a:moveTo>
                    <a:pt x="0" y="0"/>
                  </a:moveTo>
                  <a:lnTo>
                    <a:pt x="0" y="7827"/>
                  </a:lnTo>
                </a:path>
                <a:path w="471804" h="8254">
                  <a:moveTo>
                    <a:pt x="73937" y="3913"/>
                  </a:moveTo>
                  <a:lnTo>
                    <a:pt x="81764" y="3913"/>
                  </a:lnTo>
                </a:path>
                <a:path w="471804" h="8254">
                  <a:moveTo>
                    <a:pt x="151840" y="3913"/>
                  </a:moveTo>
                  <a:lnTo>
                    <a:pt x="159667" y="3913"/>
                  </a:lnTo>
                </a:path>
                <a:path w="471804" h="8254">
                  <a:moveTo>
                    <a:pt x="229744" y="3913"/>
                  </a:moveTo>
                  <a:lnTo>
                    <a:pt x="237571" y="3913"/>
                  </a:lnTo>
                </a:path>
                <a:path w="471804" h="8254">
                  <a:moveTo>
                    <a:pt x="307647" y="3913"/>
                  </a:moveTo>
                  <a:lnTo>
                    <a:pt x="315474" y="3913"/>
                  </a:lnTo>
                </a:path>
                <a:path w="471804" h="8254">
                  <a:moveTo>
                    <a:pt x="385551" y="3913"/>
                  </a:moveTo>
                  <a:lnTo>
                    <a:pt x="393378" y="3913"/>
                  </a:lnTo>
                </a:path>
                <a:path w="471804" h="8254">
                  <a:moveTo>
                    <a:pt x="463454" y="3913"/>
                  </a:moveTo>
                  <a:lnTo>
                    <a:pt x="471281" y="3913"/>
                  </a:lnTo>
                </a:path>
              </a:pathLst>
            </a:custGeom>
            <a:ln w="7722">
              <a:solidFill>
                <a:srgbClr val="FFFFFF"/>
              </a:solidFill>
            </a:ln>
          </p:spPr>
          <p:txBody>
            <a:bodyPr wrap="square" lIns="0" tIns="0" rIns="0" bIns="0" rtlCol="0"/>
            <a:lstStyle/>
            <a:p>
              <a:endParaRPr/>
            </a:p>
          </p:txBody>
        </p:sp>
        <p:sp>
          <p:nvSpPr>
            <p:cNvPr id="91" name="object 91"/>
            <p:cNvSpPr/>
            <p:nvPr/>
          </p:nvSpPr>
          <p:spPr>
            <a:xfrm>
              <a:off x="12119866" y="7246542"/>
              <a:ext cx="475615" cy="4445"/>
            </a:xfrm>
            <a:custGeom>
              <a:avLst/>
              <a:gdLst/>
              <a:ahLst/>
              <a:cxnLst/>
              <a:rect l="l" t="t" r="r" b="b"/>
              <a:pathLst>
                <a:path w="475615" h="4445">
                  <a:moveTo>
                    <a:pt x="0" y="3861"/>
                  </a:moveTo>
                  <a:lnTo>
                    <a:pt x="319440" y="3861"/>
                  </a:lnTo>
                </a:path>
                <a:path w="475615" h="4445">
                  <a:moveTo>
                    <a:pt x="389516" y="3861"/>
                  </a:moveTo>
                  <a:lnTo>
                    <a:pt x="397344" y="3861"/>
                  </a:lnTo>
                </a:path>
                <a:path w="475615" h="4445">
                  <a:moveTo>
                    <a:pt x="467420" y="3861"/>
                  </a:moveTo>
                  <a:lnTo>
                    <a:pt x="475142" y="3861"/>
                  </a:lnTo>
                </a:path>
                <a:path w="475615" h="4445">
                  <a:moveTo>
                    <a:pt x="0" y="0"/>
                  </a:moveTo>
                  <a:lnTo>
                    <a:pt x="475142" y="0"/>
                  </a:lnTo>
                </a:path>
              </a:pathLst>
            </a:custGeom>
            <a:ln w="3175">
              <a:solidFill>
                <a:srgbClr val="FFFFFF"/>
              </a:solidFill>
            </a:ln>
          </p:spPr>
          <p:txBody>
            <a:bodyPr wrap="square" lIns="0" tIns="0" rIns="0" bIns="0" rtlCol="0"/>
            <a:lstStyle/>
            <a:p>
              <a:endParaRPr/>
            </a:p>
          </p:txBody>
        </p:sp>
        <p:sp>
          <p:nvSpPr>
            <p:cNvPr id="92" name="object 92"/>
            <p:cNvSpPr/>
            <p:nvPr/>
          </p:nvSpPr>
          <p:spPr>
            <a:xfrm>
              <a:off x="11100283" y="6128340"/>
              <a:ext cx="5467985" cy="708660"/>
            </a:xfrm>
            <a:custGeom>
              <a:avLst/>
              <a:gdLst/>
              <a:ahLst/>
              <a:cxnLst/>
              <a:rect l="l" t="t" r="r" b="b"/>
              <a:pathLst>
                <a:path w="5467984" h="708659">
                  <a:moveTo>
                    <a:pt x="1501724" y="0"/>
                  </a:moveTo>
                  <a:lnTo>
                    <a:pt x="0" y="0"/>
                  </a:lnTo>
                  <a:lnTo>
                    <a:pt x="0" y="476796"/>
                  </a:lnTo>
                  <a:lnTo>
                    <a:pt x="0" y="659942"/>
                  </a:lnTo>
                  <a:lnTo>
                    <a:pt x="0" y="708291"/>
                  </a:lnTo>
                  <a:lnTo>
                    <a:pt x="1501724" y="708291"/>
                  </a:lnTo>
                  <a:lnTo>
                    <a:pt x="1501724" y="659942"/>
                  </a:lnTo>
                  <a:lnTo>
                    <a:pt x="1501724" y="476796"/>
                  </a:lnTo>
                  <a:lnTo>
                    <a:pt x="1501724" y="0"/>
                  </a:lnTo>
                  <a:close/>
                </a:path>
                <a:path w="5467984" h="708659">
                  <a:moveTo>
                    <a:pt x="3059620" y="0"/>
                  </a:moveTo>
                  <a:lnTo>
                    <a:pt x="1557896" y="0"/>
                  </a:lnTo>
                  <a:lnTo>
                    <a:pt x="1557896" y="708291"/>
                  </a:lnTo>
                  <a:lnTo>
                    <a:pt x="3059620" y="708291"/>
                  </a:lnTo>
                  <a:lnTo>
                    <a:pt x="3059620" y="0"/>
                  </a:lnTo>
                  <a:close/>
                </a:path>
                <a:path w="5467984" h="708659">
                  <a:moveTo>
                    <a:pt x="4617669" y="0"/>
                  </a:moveTo>
                  <a:lnTo>
                    <a:pt x="3115805" y="0"/>
                  </a:lnTo>
                  <a:lnTo>
                    <a:pt x="3115805" y="598271"/>
                  </a:lnTo>
                  <a:lnTo>
                    <a:pt x="3115805" y="613181"/>
                  </a:lnTo>
                  <a:lnTo>
                    <a:pt x="3115805" y="708291"/>
                  </a:lnTo>
                  <a:lnTo>
                    <a:pt x="4143337" y="708291"/>
                  </a:lnTo>
                  <a:lnTo>
                    <a:pt x="4143337" y="700049"/>
                  </a:lnTo>
                  <a:lnTo>
                    <a:pt x="4213403" y="700049"/>
                  </a:lnTo>
                  <a:lnTo>
                    <a:pt x="4213403" y="708291"/>
                  </a:lnTo>
                  <a:lnTo>
                    <a:pt x="4221238" y="708291"/>
                  </a:lnTo>
                  <a:lnTo>
                    <a:pt x="4221238" y="700049"/>
                  </a:lnTo>
                  <a:lnTo>
                    <a:pt x="4221238" y="678764"/>
                  </a:lnTo>
                  <a:lnTo>
                    <a:pt x="4291304" y="678764"/>
                  </a:lnTo>
                  <a:lnTo>
                    <a:pt x="4291304" y="700049"/>
                  </a:lnTo>
                  <a:lnTo>
                    <a:pt x="4291304" y="708291"/>
                  </a:lnTo>
                  <a:lnTo>
                    <a:pt x="4299140" y="708291"/>
                  </a:lnTo>
                  <a:lnTo>
                    <a:pt x="4299140" y="700049"/>
                  </a:lnTo>
                  <a:lnTo>
                    <a:pt x="4299140" y="678764"/>
                  </a:lnTo>
                  <a:lnTo>
                    <a:pt x="4299140" y="664286"/>
                  </a:lnTo>
                  <a:lnTo>
                    <a:pt x="4369219" y="664286"/>
                  </a:lnTo>
                  <a:lnTo>
                    <a:pt x="4369219" y="678764"/>
                  </a:lnTo>
                  <a:lnTo>
                    <a:pt x="4369219" y="700049"/>
                  </a:lnTo>
                  <a:lnTo>
                    <a:pt x="4369219" y="708291"/>
                  </a:lnTo>
                  <a:lnTo>
                    <a:pt x="4377042" y="708291"/>
                  </a:lnTo>
                  <a:lnTo>
                    <a:pt x="4377042" y="700049"/>
                  </a:lnTo>
                  <a:lnTo>
                    <a:pt x="4377042" y="678764"/>
                  </a:lnTo>
                  <a:lnTo>
                    <a:pt x="4377042" y="664286"/>
                  </a:lnTo>
                  <a:lnTo>
                    <a:pt x="4377042" y="649655"/>
                  </a:lnTo>
                  <a:lnTo>
                    <a:pt x="4447121" y="649655"/>
                  </a:lnTo>
                  <a:lnTo>
                    <a:pt x="4447121" y="664286"/>
                  </a:lnTo>
                  <a:lnTo>
                    <a:pt x="4447121" y="678764"/>
                  </a:lnTo>
                  <a:lnTo>
                    <a:pt x="4447121" y="700049"/>
                  </a:lnTo>
                  <a:lnTo>
                    <a:pt x="4447121" y="708291"/>
                  </a:lnTo>
                  <a:lnTo>
                    <a:pt x="4454944" y="708291"/>
                  </a:lnTo>
                  <a:lnTo>
                    <a:pt x="4454944" y="627938"/>
                  </a:lnTo>
                  <a:lnTo>
                    <a:pt x="4525022" y="627938"/>
                  </a:lnTo>
                  <a:lnTo>
                    <a:pt x="4525022" y="708291"/>
                  </a:lnTo>
                  <a:lnTo>
                    <a:pt x="4532846" y="708291"/>
                  </a:lnTo>
                  <a:lnTo>
                    <a:pt x="4532846" y="613181"/>
                  </a:lnTo>
                  <a:lnTo>
                    <a:pt x="4602924" y="613181"/>
                  </a:lnTo>
                  <a:lnTo>
                    <a:pt x="4602924" y="708291"/>
                  </a:lnTo>
                  <a:lnTo>
                    <a:pt x="4610646" y="708291"/>
                  </a:lnTo>
                  <a:lnTo>
                    <a:pt x="4610646" y="613181"/>
                  </a:lnTo>
                  <a:lnTo>
                    <a:pt x="4617669" y="613181"/>
                  </a:lnTo>
                  <a:lnTo>
                    <a:pt x="4617669" y="598271"/>
                  </a:lnTo>
                  <a:lnTo>
                    <a:pt x="4617669" y="0"/>
                  </a:lnTo>
                  <a:close/>
                </a:path>
                <a:path w="5467984" h="708659">
                  <a:moveTo>
                    <a:pt x="5389677" y="422643"/>
                  </a:moveTo>
                  <a:lnTo>
                    <a:pt x="4673841" y="422643"/>
                  </a:lnTo>
                  <a:lnTo>
                    <a:pt x="4673841" y="438416"/>
                  </a:lnTo>
                  <a:lnTo>
                    <a:pt x="4673841" y="454202"/>
                  </a:lnTo>
                  <a:lnTo>
                    <a:pt x="4673841" y="708291"/>
                  </a:lnTo>
                  <a:lnTo>
                    <a:pt x="4766449" y="708291"/>
                  </a:lnTo>
                  <a:lnTo>
                    <a:pt x="4766449" y="561200"/>
                  </a:lnTo>
                  <a:lnTo>
                    <a:pt x="4836528" y="561200"/>
                  </a:lnTo>
                  <a:lnTo>
                    <a:pt x="4836528" y="708291"/>
                  </a:lnTo>
                  <a:lnTo>
                    <a:pt x="4844351" y="708291"/>
                  </a:lnTo>
                  <a:lnTo>
                    <a:pt x="4844351" y="561200"/>
                  </a:lnTo>
                  <a:lnTo>
                    <a:pt x="4844351" y="545846"/>
                  </a:lnTo>
                  <a:lnTo>
                    <a:pt x="4914430" y="545846"/>
                  </a:lnTo>
                  <a:lnTo>
                    <a:pt x="4914430" y="708291"/>
                  </a:lnTo>
                  <a:lnTo>
                    <a:pt x="4922266" y="708291"/>
                  </a:lnTo>
                  <a:lnTo>
                    <a:pt x="4922266" y="545846"/>
                  </a:lnTo>
                  <a:lnTo>
                    <a:pt x="4922266" y="523405"/>
                  </a:lnTo>
                  <a:lnTo>
                    <a:pt x="4992332" y="523405"/>
                  </a:lnTo>
                  <a:lnTo>
                    <a:pt x="4992332" y="545846"/>
                  </a:lnTo>
                  <a:lnTo>
                    <a:pt x="4992332" y="708291"/>
                  </a:lnTo>
                  <a:lnTo>
                    <a:pt x="5000168" y="708291"/>
                  </a:lnTo>
                  <a:lnTo>
                    <a:pt x="5000168" y="545846"/>
                  </a:lnTo>
                  <a:lnTo>
                    <a:pt x="5000168" y="523405"/>
                  </a:lnTo>
                  <a:lnTo>
                    <a:pt x="5000168" y="508076"/>
                  </a:lnTo>
                  <a:lnTo>
                    <a:pt x="5070233" y="508076"/>
                  </a:lnTo>
                  <a:lnTo>
                    <a:pt x="5070233" y="523405"/>
                  </a:lnTo>
                  <a:lnTo>
                    <a:pt x="5070233" y="708291"/>
                  </a:lnTo>
                  <a:lnTo>
                    <a:pt x="5078069" y="708291"/>
                  </a:lnTo>
                  <a:lnTo>
                    <a:pt x="5078069" y="523405"/>
                  </a:lnTo>
                  <a:lnTo>
                    <a:pt x="5078069" y="508076"/>
                  </a:lnTo>
                  <a:lnTo>
                    <a:pt x="5078069" y="485470"/>
                  </a:lnTo>
                  <a:lnTo>
                    <a:pt x="5148148" y="485470"/>
                  </a:lnTo>
                  <a:lnTo>
                    <a:pt x="5148148" y="508076"/>
                  </a:lnTo>
                  <a:lnTo>
                    <a:pt x="5148148" y="523405"/>
                  </a:lnTo>
                  <a:lnTo>
                    <a:pt x="5148148" y="708291"/>
                  </a:lnTo>
                  <a:lnTo>
                    <a:pt x="5155971" y="708291"/>
                  </a:lnTo>
                  <a:lnTo>
                    <a:pt x="5155971" y="523405"/>
                  </a:lnTo>
                  <a:lnTo>
                    <a:pt x="5155971" y="508076"/>
                  </a:lnTo>
                  <a:lnTo>
                    <a:pt x="5155971" y="485470"/>
                  </a:lnTo>
                  <a:lnTo>
                    <a:pt x="5155971" y="469836"/>
                  </a:lnTo>
                  <a:lnTo>
                    <a:pt x="5226050" y="469836"/>
                  </a:lnTo>
                  <a:lnTo>
                    <a:pt x="5226050" y="485470"/>
                  </a:lnTo>
                  <a:lnTo>
                    <a:pt x="5226050" y="508076"/>
                  </a:lnTo>
                  <a:lnTo>
                    <a:pt x="5226050" y="523405"/>
                  </a:lnTo>
                  <a:lnTo>
                    <a:pt x="5226050" y="708291"/>
                  </a:lnTo>
                  <a:lnTo>
                    <a:pt x="5233873" y="708291"/>
                  </a:lnTo>
                  <a:lnTo>
                    <a:pt x="5233873" y="454202"/>
                  </a:lnTo>
                  <a:lnTo>
                    <a:pt x="5303952" y="454202"/>
                  </a:lnTo>
                  <a:lnTo>
                    <a:pt x="5303952" y="708291"/>
                  </a:lnTo>
                  <a:lnTo>
                    <a:pt x="5311775" y="708291"/>
                  </a:lnTo>
                  <a:lnTo>
                    <a:pt x="5311775" y="438416"/>
                  </a:lnTo>
                  <a:lnTo>
                    <a:pt x="5381853" y="438416"/>
                  </a:lnTo>
                  <a:lnTo>
                    <a:pt x="5381853" y="708291"/>
                  </a:lnTo>
                  <a:lnTo>
                    <a:pt x="5389677" y="708291"/>
                  </a:lnTo>
                  <a:lnTo>
                    <a:pt x="5389677" y="438416"/>
                  </a:lnTo>
                  <a:lnTo>
                    <a:pt x="5389677" y="422643"/>
                  </a:lnTo>
                  <a:close/>
                </a:path>
                <a:path w="5467984" h="708659">
                  <a:moveTo>
                    <a:pt x="5467578" y="454202"/>
                  </a:moveTo>
                  <a:lnTo>
                    <a:pt x="5459755" y="454202"/>
                  </a:lnTo>
                  <a:lnTo>
                    <a:pt x="5459755" y="469836"/>
                  </a:lnTo>
                  <a:lnTo>
                    <a:pt x="5459755" y="485470"/>
                  </a:lnTo>
                  <a:lnTo>
                    <a:pt x="5459755" y="508076"/>
                  </a:lnTo>
                  <a:lnTo>
                    <a:pt x="5459755" y="523405"/>
                  </a:lnTo>
                  <a:lnTo>
                    <a:pt x="5459755" y="708291"/>
                  </a:lnTo>
                  <a:lnTo>
                    <a:pt x="5467578" y="708291"/>
                  </a:lnTo>
                  <a:lnTo>
                    <a:pt x="5467578" y="523405"/>
                  </a:lnTo>
                  <a:lnTo>
                    <a:pt x="5467578" y="508076"/>
                  </a:lnTo>
                  <a:lnTo>
                    <a:pt x="5467578" y="485470"/>
                  </a:lnTo>
                  <a:lnTo>
                    <a:pt x="5467578" y="469836"/>
                  </a:lnTo>
                  <a:lnTo>
                    <a:pt x="5467578" y="454202"/>
                  </a:lnTo>
                  <a:close/>
                </a:path>
              </a:pathLst>
            </a:custGeom>
            <a:solidFill>
              <a:srgbClr val="EBEBEB"/>
            </a:solidFill>
          </p:spPr>
          <p:txBody>
            <a:bodyPr wrap="square" lIns="0" tIns="0" rIns="0" bIns="0" rtlCol="0"/>
            <a:lstStyle/>
            <a:p>
              <a:endParaRPr/>
            </a:p>
          </p:txBody>
        </p:sp>
        <p:sp>
          <p:nvSpPr>
            <p:cNvPr id="93" name="object 93"/>
            <p:cNvSpPr/>
            <p:nvPr/>
          </p:nvSpPr>
          <p:spPr>
            <a:xfrm>
              <a:off x="15774125" y="6432835"/>
              <a:ext cx="1261110" cy="403860"/>
            </a:xfrm>
            <a:custGeom>
              <a:avLst/>
              <a:gdLst/>
              <a:ahLst/>
              <a:cxnLst/>
              <a:rect l="l" t="t" r="r" b="b"/>
              <a:pathLst>
                <a:path w="1261109" h="403859">
                  <a:moveTo>
                    <a:pt x="1183157" y="0"/>
                  </a:moveTo>
                  <a:lnTo>
                    <a:pt x="0" y="0"/>
                  </a:lnTo>
                  <a:lnTo>
                    <a:pt x="0" y="23456"/>
                  </a:lnTo>
                  <a:lnTo>
                    <a:pt x="0" y="39674"/>
                  </a:lnTo>
                  <a:lnTo>
                    <a:pt x="0" y="62979"/>
                  </a:lnTo>
                  <a:lnTo>
                    <a:pt x="0" y="79044"/>
                  </a:lnTo>
                  <a:lnTo>
                    <a:pt x="0" y="95123"/>
                  </a:lnTo>
                  <a:lnTo>
                    <a:pt x="0" y="118148"/>
                  </a:lnTo>
                  <a:lnTo>
                    <a:pt x="785914" y="118148"/>
                  </a:lnTo>
                  <a:lnTo>
                    <a:pt x="785914" y="133921"/>
                  </a:lnTo>
                  <a:lnTo>
                    <a:pt x="785914" y="149707"/>
                  </a:lnTo>
                  <a:lnTo>
                    <a:pt x="785914" y="165341"/>
                  </a:lnTo>
                  <a:lnTo>
                    <a:pt x="793737" y="165341"/>
                  </a:lnTo>
                  <a:lnTo>
                    <a:pt x="793737" y="149707"/>
                  </a:lnTo>
                  <a:lnTo>
                    <a:pt x="793737" y="133921"/>
                  </a:lnTo>
                  <a:lnTo>
                    <a:pt x="793737" y="118148"/>
                  </a:lnTo>
                  <a:lnTo>
                    <a:pt x="793737" y="95123"/>
                  </a:lnTo>
                  <a:lnTo>
                    <a:pt x="863815" y="95123"/>
                  </a:lnTo>
                  <a:lnTo>
                    <a:pt x="863815" y="403796"/>
                  </a:lnTo>
                  <a:lnTo>
                    <a:pt x="871537" y="403796"/>
                  </a:lnTo>
                  <a:lnTo>
                    <a:pt x="871537" y="79044"/>
                  </a:lnTo>
                  <a:lnTo>
                    <a:pt x="941616" y="79044"/>
                  </a:lnTo>
                  <a:lnTo>
                    <a:pt x="941616" y="403796"/>
                  </a:lnTo>
                  <a:lnTo>
                    <a:pt x="949439" y="403796"/>
                  </a:lnTo>
                  <a:lnTo>
                    <a:pt x="949439" y="62979"/>
                  </a:lnTo>
                  <a:lnTo>
                    <a:pt x="1019517" y="62979"/>
                  </a:lnTo>
                  <a:lnTo>
                    <a:pt x="1019517" y="403796"/>
                  </a:lnTo>
                  <a:lnTo>
                    <a:pt x="1027353" y="403796"/>
                  </a:lnTo>
                  <a:lnTo>
                    <a:pt x="1027353" y="39674"/>
                  </a:lnTo>
                  <a:lnTo>
                    <a:pt x="1097419" y="39674"/>
                  </a:lnTo>
                  <a:lnTo>
                    <a:pt x="1097419" y="403796"/>
                  </a:lnTo>
                  <a:lnTo>
                    <a:pt x="1105255" y="403796"/>
                  </a:lnTo>
                  <a:lnTo>
                    <a:pt x="1105255" y="23456"/>
                  </a:lnTo>
                  <a:lnTo>
                    <a:pt x="1175321" y="23456"/>
                  </a:lnTo>
                  <a:lnTo>
                    <a:pt x="1175321" y="403796"/>
                  </a:lnTo>
                  <a:lnTo>
                    <a:pt x="1183157" y="403796"/>
                  </a:lnTo>
                  <a:lnTo>
                    <a:pt x="1183157" y="23456"/>
                  </a:lnTo>
                  <a:lnTo>
                    <a:pt x="1183157" y="0"/>
                  </a:lnTo>
                  <a:close/>
                </a:path>
                <a:path w="1261109" h="403859">
                  <a:moveTo>
                    <a:pt x="1261059" y="23456"/>
                  </a:moveTo>
                  <a:lnTo>
                    <a:pt x="1253236" y="23456"/>
                  </a:lnTo>
                  <a:lnTo>
                    <a:pt x="1253236" y="39674"/>
                  </a:lnTo>
                  <a:lnTo>
                    <a:pt x="1253236" y="62979"/>
                  </a:lnTo>
                  <a:lnTo>
                    <a:pt x="1253236" y="403796"/>
                  </a:lnTo>
                  <a:lnTo>
                    <a:pt x="1261059" y="403796"/>
                  </a:lnTo>
                  <a:lnTo>
                    <a:pt x="1261059" y="39674"/>
                  </a:lnTo>
                  <a:lnTo>
                    <a:pt x="1261059" y="23456"/>
                  </a:lnTo>
                  <a:close/>
                </a:path>
              </a:pathLst>
            </a:custGeom>
            <a:solidFill>
              <a:srgbClr val="EBEBEB"/>
            </a:solidFill>
          </p:spPr>
          <p:txBody>
            <a:bodyPr wrap="square" lIns="0" tIns="0" rIns="0" bIns="0" rtlCol="0"/>
            <a:lstStyle/>
            <a:p>
              <a:endParaRPr/>
            </a:p>
          </p:txBody>
        </p:sp>
        <p:sp>
          <p:nvSpPr>
            <p:cNvPr id="94" name="object 94"/>
            <p:cNvSpPr/>
            <p:nvPr/>
          </p:nvSpPr>
          <p:spPr>
            <a:xfrm>
              <a:off x="15774125" y="6128340"/>
              <a:ext cx="1501775" cy="708660"/>
            </a:xfrm>
            <a:custGeom>
              <a:avLst/>
              <a:gdLst/>
              <a:ahLst/>
              <a:cxnLst/>
              <a:rect l="l" t="t" r="r" b="b"/>
              <a:pathLst>
                <a:path w="1501775" h="708659">
                  <a:moveTo>
                    <a:pt x="1501724" y="0"/>
                  </a:moveTo>
                  <a:lnTo>
                    <a:pt x="0" y="0"/>
                  </a:lnTo>
                  <a:lnTo>
                    <a:pt x="0" y="231521"/>
                  </a:lnTo>
                  <a:lnTo>
                    <a:pt x="0" y="248031"/>
                  </a:lnTo>
                  <a:lnTo>
                    <a:pt x="0" y="271780"/>
                  </a:lnTo>
                  <a:lnTo>
                    <a:pt x="0" y="288277"/>
                  </a:lnTo>
                  <a:lnTo>
                    <a:pt x="0" y="304495"/>
                  </a:lnTo>
                  <a:lnTo>
                    <a:pt x="1253236" y="304495"/>
                  </a:lnTo>
                  <a:lnTo>
                    <a:pt x="1253236" y="327952"/>
                  </a:lnTo>
                  <a:lnTo>
                    <a:pt x="1253236" y="344170"/>
                  </a:lnTo>
                  <a:lnTo>
                    <a:pt x="1261059" y="344170"/>
                  </a:lnTo>
                  <a:lnTo>
                    <a:pt x="1261059" y="327952"/>
                  </a:lnTo>
                  <a:lnTo>
                    <a:pt x="1261059" y="304495"/>
                  </a:lnTo>
                  <a:lnTo>
                    <a:pt x="1261059" y="288277"/>
                  </a:lnTo>
                  <a:lnTo>
                    <a:pt x="1331137" y="288277"/>
                  </a:lnTo>
                  <a:lnTo>
                    <a:pt x="1331137" y="708291"/>
                  </a:lnTo>
                  <a:lnTo>
                    <a:pt x="1338961" y="708291"/>
                  </a:lnTo>
                  <a:lnTo>
                    <a:pt x="1338961" y="271780"/>
                  </a:lnTo>
                  <a:lnTo>
                    <a:pt x="1409039" y="271780"/>
                  </a:lnTo>
                  <a:lnTo>
                    <a:pt x="1409039" y="708291"/>
                  </a:lnTo>
                  <a:lnTo>
                    <a:pt x="1416862" y="708291"/>
                  </a:lnTo>
                  <a:lnTo>
                    <a:pt x="1416862" y="248031"/>
                  </a:lnTo>
                  <a:lnTo>
                    <a:pt x="1486941" y="248031"/>
                  </a:lnTo>
                  <a:lnTo>
                    <a:pt x="1486941" y="708291"/>
                  </a:lnTo>
                  <a:lnTo>
                    <a:pt x="1494764" y="708291"/>
                  </a:lnTo>
                  <a:lnTo>
                    <a:pt x="1494764" y="248031"/>
                  </a:lnTo>
                  <a:lnTo>
                    <a:pt x="1501724" y="248031"/>
                  </a:lnTo>
                  <a:lnTo>
                    <a:pt x="1501724" y="231521"/>
                  </a:lnTo>
                  <a:lnTo>
                    <a:pt x="1501724" y="0"/>
                  </a:lnTo>
                  <a:close/>
                </a:path>
              </a:pathLst>
            </a:custGeom>
            <a:solidFill>
              <a:srgbClr val="EBEBEB"/>
            </a:solidFill>
          </p:spPr>
          <p:txBody>
            <a:bodyPr wrap="square" lIns="0" tIns="0" rIns="0" bIns="0" rtlCol="0"/>
            <a:lstStyle/>
            <a:p>
              <a:endParaRPr/>
            </a:p>
          </p:txBody>
        </p:sp>
        <p:sp>
          <p:nvSpPr>
            <p:cNvPr id="95" name="object 95"/>
            <p:cNvSpPr/>
            <p:nvPr/>
          </p:nvSpPr>
          <p:spPr>
            <a:xfrm>
              <a:off x="11107227" y="6482123"/>
              <a:ext cx="6162040" cy="14604"/>
            </a:xfrm>
            <a:custGeom>
              <a:avLst/>
              <a:gdLst/>
              <a:ahLst/>
              <a:cxnLst/>
              <a:rect l="l" t="t" r="r" b="b"/>
              <a:pathLst>
                <a:path w="6162040" h="14604">
                  <a:moveTo>
                    <a:pt x="0" y="14044"/>
                  </a:moveTo>
                  <a:lnTo>
                    <a:pt x="5616347" y="14044"/>
                  </a:lnTo>
                </a:path>
                <a:path w="6162040" h="14604">
                  <a:moveTo>
                    <a:pt x="5686423" y="14044"/>
                  </a:moveTo>
                  <a:lnTo>
                    <a:pt x="5694250" y="14044"/>
                  </a:lnTo>
                </a:path>
                <a:path w="6162040" h="14604">
                  <a:moveTo>
                    <a:pt x="5764327" y="14044"/>
                  </a:moveTo>
                  <a:lnTo>
                    <a:pt x="5772154" y="14044"/>
                  </a:lnTo>
                </a:path>
                <a:path w="6162040" h="14604">
                  <a:moveTo>
                    <a:pt x="5842230" y="14044"/>
                  </a:moveTo>
                  <a:lnTo>
                    <a:pt x="5850057" y="14044"/>
                  </a:lnTo>
                </a:path>
                <a:path w="6162040" h="14604">
                  <a:moveTo>
                    <a:pt x="5920133" y="14044"/>
                  </a:moveTo>
                  <a:lnTo>
                    <a:pt x="5927960" y="14044"/>
                  </a:lnTo>
                </a:path>
                <a:path w="6162040" h="14604">
                  <a:moveTo>
                    <a:pt x="5998037" y="14044"/>
                  </a:moveTo>
                  <a:lnTo>
                    <a:pt x="6005864" y="14044"/>
                  </a:lnTo>
                </a:path>
                <a:path w="6162040" h="14604">
                  <a:moveTo>
                    <a:pt x="6075940" y="14044"/>
                  </a:moveTo>
                  <a:lnTo>
                    <a:pt x="6083767" y="14044"/>
                  </a:lnTo>
                </a:path>
                <a:path w="6162040" h="14604">
                  <a:moveTo>
                    <a:pt x="6153844" y="14044"/>
                  </a:moveTo>
                  <a:lnTo>
                    <a:pt x="6161671" y="14044"/>
                  </a:lnTo>
                </a:path>
                <a:path w="6162040" h="14604">
                  <a:moveTo>
                    <a:pt x="0" y="0"/>
                  </a:moveTo>
                  <a:lnTo>
                    <a:pt x="5616347" y="0"/>
                  </a:lnTo>
                </a:path>
                <a:path w="6162040" h="14604">
                  <a:moveTo>
                    <a:pt x="5686423" y="0"/>
                  </a:moveTo>
                  <a:lnTo>
                    <a:pt x="5694250" y="0"/>
                  </a:lnTo>
                </a:path>
                <a:path w="6162040" h="14604">
                  <a:moveTo>
                    <a:pt x="5764327" y="0"/>
                  </a:moveTo>
                  <a:lnTo>
                    <a:pt x="5772154" y="0"/>
                  </a:lnTo>
                </a:path>
                <a:path w="6162040" h="14604">
                  <a:moveTo>
                    <a:pt x="5842230" y="0"/>
                  </a:moveTo>
                  <a:lnTo>
                    <a:pt x="5850057" y="0"/>
                  </a:lnTo>
                </a:path>
                <a:path w="6162040" h="14604">
                  <a:moveTo>
                    <a:pt x="5920133" y="0"/>
                  </a:moveTo>
                  <a:lnTo>
                    <a:pt x="5927960" y="0"/>
                  </a:lnTo>
                </a:path>
                <a:path w="6162040" h="14604">
                  <a:moveTo>
                    <a:pt x="5998037" y="0"/>
                  </a:moveTo>
                  <a:lnTo>
                    <a:pt x="6005864" y="0"/>
                  </a:lnTo>
                </a:path>
                <a:path w="6162040" h="14604">
                  <a:moveTo>
                    <a:pt x="6075940" y="0"/>
                  </a:moveTo>
                  <a:lnTo>
                    <a:pt x="6083767" y="0"/>
                  </a:lnTo>
                </a:path>
                <a:path w="6162040" h="14604">
                  <a:moveTo>
                    <a:pt x="6153844" y="0"/>
                  </a:moveTo>
                  <a:lnTo>
                    <a:pt x="6161671" y="0"/>
                  </a:lnTo>
                </a:path>
              </a:pathLst>
            </a:custGeom>
            <a:ln w="3175">
              <a:solidFill>
                <a:srgbClr val="FFFFFF"/>
              </a:solidFill>
            </a:ln>
          </p:spPr>
          <p:txBody>
            <a:bodyPr wrap="square" lIns="0" tIns="0" rIns="0" bIns="0" rtlCol="0"/>
            <a:lstStyle/>
            <a:p>
              <a:endParaRPr/>
            </a:p>
          </p:txBody>
        </p:sp>
        <p:sp>
          <p:nvSpPr>
            <p:cNvPr id="96" name="object 96"/>
            <p:cNvSpPr/>
            <p:nvPr/>
          </p:nvSpPr>
          <p:spPr>
            <a:xfrm>
              <a:off x="11100283" y="5363863"/>
              <a:ext cx="8026400" cy="708660"/>
            </a:xfrm>
            <a:custGeom>
              <a:avLst/>
              <a:gdLst/>
              <a:ahLst/>
              <a:cxnLst/>
              <a:rect l="l" t="t" r="r" b="b"/>
              <a:pathLst>
                <a:path w="8026400" h="708660">
                  <a:moveTo>
                    <a:pt x="1501724" y="0"/>
                  </a:moveTo>
                  <a:lnTo>
                    <a:pt x="0" y="0"/>
                  </a:lnTo>
                  <a:lnTo>
                    <a:pt x="0" y="708291"/>
                  </a:lnTo>
                  <a:lnTo>
                    <a:pt x="1501724" y="708291"/>
                  </a:lnTo>
                  <a:lnTo>
                    <a:pt x="1501724" y="0"/>
                  </a:lnTo>
                  <a:close/>
                </a:path>
                <a:path w="8026400" h="708660">
                  <a:moveTo>
                    <a:pt x="3059620" y="0"/>
                  </a:moveTo>
                  <a:lnTo>
                    <a:pt x="1557896" y="0"/>
                  </a:lnTo>
                  <a:lnTo>
                    <a:pt x="1557896" y="708291"/>
                  </a:lnTo>
                  <a:lnTo>
                    <a:pt x="3059620" y="708291"/>
                  </a:lnTo>
                  <a:lnTo>
                    <a:pt x="3059620" y="0"/>
                  </a:lnTo>
                  <a:close/>
                </a:path>
                <a:path w="8026400" h="708660">
                  <a:moveTo>
                    <a:pt x="4617669" y="0"/>
                  </a:moveTo>
                  <a:lnTo>
                    <a:pt x="3115805" y="0"/>
                  </a:lnTo>
                  <a:lnTo>
                    <a:pt x="3115805" y="708291"/>
                  </a:lnTo>
                  <a:lnTo>
                    <a:pt x="4617669" y="708291"/>
                  </a:lnTo>
                  <a:lnTo>
                    <a:pt x="4617669" y="0"/>
                  </a:lnTo>
                  <a:close/>
                </a:path>
                <a:path w="8026400" h="708660">
                  <a:moveTo>
                    <a:pt x="6175565" y="0"/>
                  </a:moveTo>
                  <a:lnTo>
                    <a:pt x="4673841" y="0"/>
                  </a:lnTo>
                  <a:lnTo>
                    <a:pt x="4673841" y="708291"/>
                  </a:lnTo>
                  <a:lnTo>
                    <a:pt x="6175565" y="708291"/>
                  </a:lnTo>
                  <a:lnTo>
                    <a:pt x="6175565" y="0"/>
                  </a:lnTo>
                  <a:close/>
                </a:path>
                <a:path w="8026400" h="708660">
                  <a:moveTo>
                    <a:pt x="7733462" y="0"/>
                  </a:moveTo>
                  <a:lnTo>
                    <a:pt x="6231750" y="0"/>
                  </a:lnTo>
                  <a:lnTo>
                    <a:pt x="6231750" y="628243"/>
                  </a:lnTo>
                  <a:lnTo>
                    <a:pt x="6231750" y="652856"/>
                  </a:lnTo>
                  <a:lnTo>
                    <a:pt x="6231750" y="670382"/>
                  </a:lnTo>
                  <a:lnTo>
                    <a:pt x="6231750" y="687755"/>
                  </a:lnTo>
                  <a:lnTo>
                    <a:pt x="6231750" y="708291"/>
                  </a:lnTo>
                  <a:lnTo>
                    <a:pt x="7415060" y="708291"/>
                  </a:lnTo>
                  <a:lnTo>
                    <a:pt x="7415060" y="687755"/>
                  </a:lnTo>
                  <a:lnTo>
                    <a:pt x="7485139" y="687755"/>
                  </a:lnTo>
                  <a:lnTo>
                    <a:pt x="7485139" y="708291"/>
                  </a:lnTo>
                  <a:lnTo>
                    <a:pt x="7492962" y="708291"/>
                  </a:lnTo>
                  <a:lnTo>
                    <a:pt x="7492962" y="687755"/>
                  </a:lnTo>
                  <a:lnTo>
                    <a:pt x="7492962" y="670382"/>
                  </a:lnTo>
                  <a:lnTo>
                    <a:pt x="7563040" y="670382"/>
                  </a:lnTo>
                  <a:lnTo>
                    <a:pt x="7563040" y="687755"/>
                  </a:lnTo>
                  <a:lnTo>
                    <a:pt x="7563040" y="708291"/>
                  </a:lnTo>
                  <a:lnTo>
                    <a:pt x="7570876" y="708291"/>
                  </a:lnTo>
                  <a:lnTo>
                    <a:pt x="7570876" y="687755"/>
                  </a:lnTo>
                  <a:lnTo>
                    <a:pt x="7570876" y="670382"/>
                  </a:lnTo>
                  <a:lnTo>
                    <a:pt x="7570876" y="652856"/>
                  </a:lnTo>
                  <a:lnTo>
                    <a:pt x="7640942" y="652856"/>
                  </a:lnTo>
                  <a:lnTo>
                    <a:pt x="7640942" y="670382"/>
                  </a:lnTo>
                  <a:lnTo>
                    <a:pt x="7640942" y="687755"/>
                  </a:lnTo>
                  <a:lnTo>
                    <a:pt x="7640942" y="708291"/>
                  </a:lnTo>
                  <a:lnTo>
                    <a:pt x="7733462" y="708291"/>
                  </a:lnTo>
                  <a:lnTo>
                    <a:pt x="7733462" y="687755"/>
                  </a:lnTo>
                  <a:lnTo>
                    <a:pt x="7733462" y="670382"/>
                  </a:lnTo>
                  <a:lnTo>
                    <a:pt x="7733462" y="652856"/>
                  </a:lnTo>
                  <a:lnTo>
                    <a:pt x="7733462" y="628243"/>
                  </a:lnTo>
                  <a:lnTo>
                    <a:pt x="7733462" y="0"/>
                  </a:lnTo>
                  <a:close/>
                </a:path>
                <a:path w="8026400" h="708660">
                  <a:moveTo>
                    <a:pt x="8026095" y="0"/>
                  </a:moveTo>
                  <a:lnTo>
                    <a:pt x="7789646" y="0"/>
                  </a:lnTo>
                  <a:lnTo>
                    <a:pt x="7789646" y="708291"/>
                  </a:lnTo>
                  <a:lnTo>
                    <a:pt x="8026095" y="708291"/>
                  </a:lnTo>
                  <a:lnTo>
                    <a:pt x="8026095" y="0"/>
                  </a:lnTo>
                  <a:close/>
                </a:path>
              </a:pathLst>
            </a:custGeom>
            <a:solidFill>
              <a:srgbClr val="EBEBEB"/>
            </a:solidFill>
          </p:spPr>
          <p:txBody>
            <a:bodyPr wrap="square" lIns="0" tIns="0" rIns="0" bIns="0" rtlCol="0"/>
            <a:lstStyle/>
            <a:p>
              <a:endParaRPr/>
            </a:p>
          </p:txBody>
        </p:sp>
        <p:sp>
          <p:nvSpPr>
            <p:cNvPr id="97" name="object 97"/>
            <p:cNvSpPr/>
            <p:nvPr/>
          </p:nvSpPr>
          <p:spPr>
            <a:xfrm>
              <a:off x="11107227" y="5718008"/>
              <a:ext cx="8019415" cy="0"/>
            </a:xfrm>
            <a:custGeom>
              <a:avLst/>
              <a:gdLst/>
              <a:ahLst/>
              <a:cxnLst/>
              <a:rect l="l" t="t" r="r" b="b"/>
              <a:pathLst>
                <a:path w="8019415">
                  <a:moveTo>
                    <a:pt x="0" y="0"/>
                  </a:moveTo>
                  <a:lnTo>
                    <a:pt x="8019141" y="0"/>
                  </a:lnTo>
                </a:path>
              </a:pathLst>
            </a:custGeom>
            <a:ln w="28088">
              <a:solidFill>
                <a:srgbClr val="FFFFFF"/>
              </a:solidFill>
            </a:ln>
          </p:spPr>
          <p:txBody>
            <a:bodyPr wrap="square" lIns="0" tIns="0" rIns="0" bIns="0" rtlCol="0"/>
            <a:lstStyle/>
            <a:p>
              <a:endParaRPr/>
            </a:p>
          </p:txBody>
        </p:sp>
        <p:sp>
          <p:nvSpPr>
            <p:cNvPr id="98" name="object 98"/>
            <p:cNvSpPr/>
            <p:nvPr/>
          </p:nvSpPr>
          <p:spPr>
            <a:xfrm>
              <a:off x="11100283" y="4599399"/>
              <a:ext cx="8026400" cy="708660"/>
            </a:xfrm>
            <a:custGeom>
              <a:avLst/>
              <a:gdLst/>
              <a:ahLst/>
              <a:cxnLst/>
              <a:rect l="l" t="t" r="r" b="b"/>
              <a:pathLst>
                <a:path w="8026400" h="708660">
                  <a:moveTo>
                    <a:pt x="1501724" y="0"/>
                  </a:moveTo>
                  <a:lnTo>
                    <a:pt x="0" y="0"/>
                  </a:lnTo>
                  <a:lnTo>
                    <a:pt x="0" y="708291"/>
                  </a:lnTo>
                  <a:lnTo>
                    <a:pt x="1501724" y="708291"/>
                  </a:lnTo>
                  <a:lnTo>
                    <a:pt x="1501724" y="0"/>
                  </a:lnTo>
                  <a:close/>
                </a:path>
                <a:path w="8026400" h="708660">
                  <a:moveTo>
                    <a:pt x="3059620" y="0"/>
                  </a:moveTo>
                  <a:lnTo>
                    <a:pt x="1557896" y="0"/>
                  </a:lnTo>
                  <a:lnTo>
                    <a:pt x="1557896" y="708291"/>
                  </a:lnTo>
                  <a:lnTo>
                    <a:pt x="3059620" y="708291"/>
                  </a:lnTo>
                  <a:lnTo>
                    <a:pt x="3059620" y="0"/>
                  </a:lnTo>
                  <a:close/>
                </a:path>
                <a:path w="8026400" h="708660">
                  <a:moveTo>
                    <a:pt x="4617669" y="0"/>
                  </a:moveTo>
                  <a:lnTo>
                    <a:pt x="3115805" y="0"/>
                  </a:lnTo>
                  <a:lnTo>
                    <a:pt x="3115805" y="708291"/>
                  </a:lnTo>
                  <a:lnTo>
                    <a:pt x="4617669" y="708291"/>
                  </a:lnTo>
                  <a:lnTo>
                    <a:pt x="4617669" y="0"/>
                  </a:lnTo>
                  <a:close/>
                </a:path>
                <a:path w="8026400" h="708660">
                  <a:moveTo>
                    <a:pt x="6175565" y="0"/>
                  </a:moveTo>
                  <a:lnTo>
                    <a:pt x="4673841" y="0"/>
                  </a:lnTo>
                  <a:lnTo>
                    <a:pt x="4673841" y="708291"/>
                  </a:lnTo>
                  <a:lnTo>
                    <a:pt x="6175565" y="708291"/>
                  </a:lnTo>
                  <a:lnTo>
                    <a:pt x="6175565" y="0"/>
                  </a:lnTo>
                  <a:close/>
                </a:path>
                <a:path w="8026400" h="708660">
                  <a:moveTo>
                    <a:pt x="7733462" y="0"/>
                  </a:moveTo>
                  <a:lnTo>
                    <a:pt x="6231750" y="0"/>
                  </a:lnTo>
                  <a:lnTo>
                    <a:pt x="6231750" y="708291"/>
                  </a:lnTo>
                  <a:lnTo>
                    <a:pt x="7733462" y="708291"/>
                  </a:lnTo>
                  <a:lnTo>
                    <a:pt x="7733462" y="0"/>
                  </a:lnTo>
                  <a:close/>
                </a:path>
                <a:path w="8026400" h="708660">
                  <a:moveTo>
                    <a:pt x="8026095" y="0"/>
                  </a:moveTo>
                  <a:lnTo>
                    <a:pt x="7789646" y="0"/>
                  </a:lnTo>
                  <a:lnTo>
                    <a:pt x="7789646" y="708291"/>
                  </a:lnTo>
                  <a:lnTo>
                    <a:pt x="8026095" y="708291"/>
                  </a:lnTo>
                  <a:lnTo>
                    <a:pt x="8026095" y="0"/>
                  </a:lnTo>
                  <a:close/>
                </a:path>
              </a:pathLst>
            </a:custGeom>
            <a:solidFill>
              <a:srgbClr val="EBEBEB"/>
            </a:solidFill>
          </p:spPr>
          <p:txBody>
            <a:bodyPr wrap="square" lIns="0" tIns="0" rIns="0" bIns="0" rtlCol="0"/>
            <a:lstStyle/>
            <a:p>
              <a:endParaRPr/>
            </a:p>
          </p:txBody>
        </p:sp>
        <p:sp>
          <p:nvSpPr>
            <p:cNvPr id="99" name="object 99"/>
            <p:cNvSpPr/>
            <p:nvPr/>
          </p:nvSpPr>
          <p:spPr>
            <a:xfrm>
              <a:off x="11107227" y="4953537"/>
              <a:ext cx="8019415" cy="0"/>
            </a:xfrm>
            <a:custGeom>
              <a:avLst/>
              <a:gdLst/>
              <a:ahLst/>
              <a:cxnLst/>
              <a:rect l="l" t="t" r="r" b="b"/>
              <a:pathLst>
                <a:path w="8019415">
                  <a:moveTo>
                    <a:pt x="0" y="0"/>
                  </a:moveTo>
                  <a:lnTo>
                    <a:pt x="8019141" y="0"/>
                  </a:lnTo>
                </a:path>
              </a:pathLst>
            </a:custGeom>
            <a:ln w="28088">
              <a:solidFill>
                <a:srgbClr val="FFFFFF"/>
              </a:solidFill>
            </a:ln>
          </p:spPr>
          <p:txBody>
            <a:bodyPr wrap="square" lIns="0" tIns="0" rIns="0" bIns="0" rtlCol="0"/>
            <a:lstStyle/>
            <a:p>
              <a:endParaRPr/>
            </a:p>
          </p:txBody>
        </p:sp>
        <p:sp>
          <p:nvSpPr>
            <p:cNvPr id="100" name="object 100"/>
            <p:cNvSpPr/>
            <p:nvPr/>
          </p:nvSpPr>
          <p:spPr>
            <a:xfrm>
              <a:off x="11100283" y="3834783"/>
              <a:ext cx="8026400" cy="708660"/>
            </a:xfrm>
            <a:custGeom>
              <a:avLst/>
              <a:gdLst/>
              <a:ahLst/>
              <a:cxnLst/>
              <a:rect l="l" t="t" r="r" b="b"/>
              <a:pathLst>
                <a:path w="8026400" h="708660">
                  <a:moveTo>
                    <a:pt x="1501724" y="0"/>
                  </a:moveTo>
                  <a:lnTo>
                    <a:pt x="0" y="0"/>
                  </a:lnTo>
                  <a:lnTo>
                    <a:pt x="0" y="708431"/>
                  </a:lnTo>
                  <a:lnTo>
                    <a:pt x="1501724" y="708431"/>
                  </a:lnTo>
                  <a:lnTo>
                    <a:pt x="1501724" y="0"/>
                  </a:lnTo>
                  <a:close/>
                </a:path>
                <a:path w="8026400" h="708660">
                  <a:moveTo>
                    <a:pt x="3059620" y="0"/>
                  </a:moveTo>
                  <a:lnTo>
                    <a:pt x="1557896" y="0"/>
                  </a:lnTo>
                  <a:lnTo>
                    <a:pt x="1557896" y="708431"/>
                  </a:lnTo>
                  <a:lnTo>
                    <a:pt x="3059620" y="708431"/>
                  </a:lnTo>
                  <a:lnTo>
                    <a:pt x="3059620" y="0"/>
                  </a:lnTo>
                  <a:close/>
                </a:path>
                <a:path w="8026400" h="708660">
                  <a:moveTo>
                    <a:pt x="4617669" y="0"/>
                  </a:moveTo>
                  <a:lnTo>
                    <a:pt x="3115805" y="0"/>
                  </a:lnTo>
                  <a:lnTo>
                    <a:pt x="3115805" y="708431"/>
                  </a:lnTo>
                  <a:lnTo>
                    <a:pt x="4617669" y="708431"/>
                  </a:lnTo>
                  <a:lnTo>
                    <a:pt x="4617669" y="0"/>
                  </a:lnTo>
                  <a:close/>
                </a:path>
                <a:path w="8026400" h="708660">
                  <a:moveTo>
                    <a:pt x="6175565" y="0"/>
                  </a:moveTo>
                  <a:lnTo>
                    <a:pt x="4673841" y="0"/>
                  </a:lnTo>
                  <a:lnTo>
                    <a:pt x="4673841" y="708431"/>
                  </a:lnTo>
                  <a:lnTo>
                    <a:pt x="6175565" y="708431"/>
                  </a:lnTo>
                  <a:lnTo>
                    <a:pt x="6175565" y="0"/>
                  </a:lnTo>
                  <a:close/>
                </a:path>
                <a:path w="8026400" h="708660">
                  <a:moveTo>
                    <a:pt x="7733462" y="0"/>
                  </a:moveTo>
                  <a:lnTo>
                    <a:pt x="6231750" y="0"/>
                  </a:lnTo>
                  <a:lnTo>
                    <a:pt x="6231750" y="708431"/>
                  </a:lnTo>
                  <a:lnTo>
                    <a:pt x="7733462" y="708431"/>
                  </a:lnTo>
                  <a:lnTo>
                    <a:pt x="7733462" y="0"/>
                  </a:lnTo>
                  <a:close/>
                </a:path>
                <a:path w="8026400" h="708660">
                  <a:moveTo>
                    <a:pt x="8026095" y="0"/>
                  </a:moveTo>
                  <a:lnTo>
                    <a:pt x="7789646" y="0"/>
                  </a:lnTo>
                  <a:lnTo>
                    <a:pt x="7789646" y="708431"/>
                  </a:lnTo>
                  <a:lnTo>
                    <a:pt x="8026095" y="708431"/>
                  </a:lnTo>
                  <a:lnTo>
                    <a:pt x="8026095" y="0"/>
                  </a:lnTo>
                  <a:close/>
                </a:path>
              </a:pathLst>
            </a:custGeom>
            <a:solidFill>
              <a:srgbClr val="EBEBEB"/>
            </a:solidFill>
          </p:spPr>
          <p:txBody>
            <a:bodyPr wrap="square" lIns="0" tIns="0" rIns="0" bIns="0" rtlCol="0"/>
            <a:lstStyle/>
            <a:p>
              <a:endParaRPr/>
            </a:p>
          </p:txBody>
        </p:sp>
        <p:sp>
          <p:nvSpPr>
            <p:cNvPr id="101" name="object 101"/>
            <p:cNvSpPr/>
            <p:nvPr/>
          </p:nvSpPr>
          <p:spPr>
            <a:xfrm>
              <a:off x="11107227" y="4188921"/>
              <a:ext cx="8019415" cy="0"/>
            </a:xfrm>
            <a:custGeom>
              <a:avLst/>
              <a:gdLst/>
              <a:ahLst/>
              <a:cxnLst/>
              <a:rect l="l" t="t" r="r" b="b"/>
              <a:pathLst>
                <a:path w="8019415">
                  <a:moveTo>
                    <a:pt x="0" y="0"/>
                  </a:moveTo>
                  <a:lnTo>
                    <a:pt x="8019141" y="0"/>
                  </a:lnTo>
                </a:path>
              </a:pathLst>
            </a:custGeom>
            <a:ln w="28088">
              <a:solidFill>
                <a:srgbClr val="FFFFFF"/>
              </a:solidFill>
            </a:ln>
          </p:spPr>
          <p:txBody>
            <a:bodyPr wrap="square" lIns="0" tIns="0" rIns="0" bIns="0" rtlCol="0"/>
            <a:lstStyle/>
            <a:p>
              <a:endParaRPr/>
            </a:p>
          </p:txBody>
        </p:sp>
        <p:sp>
          <p:nvSpPr>
            <p:cNvPr id="102" name="object 102"/>
            <p:cNvSpPr/>
            <p:nvPr/>
          </p:nvSpPr>
          <p:spPr>
            <a:xfrm>
              <a:off x="11100292" y="3691740"/>
              <a:ext cx="1501775" cy="86995"/>
            </a:xfrm>
            <a:custGeom>
              <a:avLst/>
              <a:gdLst/>
              <a:ahLst/>
              <a:cxnLst/>
              <a:rect l="l" t="t" r="r" b="b"/>
              <a:pathLst>
                <a:path w="1501775" h="86995">
                  <a:moveTo>
                    <a:pt x="0" y="86856"/>
                  </a:moveTo>
                  <a:lnTo>
                    <a:pt x="1501722" y="86856"/>
                  </a:lnTo>
                  <a:lnTo>
                    <a:pt x="1501722" y="0"/>
                  </a:lnTo>
                  <a:lnTo>
                    <a:pt x="0" y="0"/>
                  </a:lnTo>
                  <a:lnTo>
                    <a:pt x="0" y="86856"/>
                  </a:lnTo>
                  <a:close/>
                </a:path>
              </a:pathLst>
            </a:custGeom>
            <a:solidFill>
              <a:srgbClr val="EBEBEB"/>
            </a:solidFill>
          </p:spPr>
          <p:txBody>
            <a:bodyPr wrap="square" lIns="0" tIns="0" rIns="0" bIns="0" rtlCol="0"/>
            <a:lstStyle/>
            <a:p>
              <a:endParaRPr/>
            </a:p>
          </p:txBody>
        </p:sp>
        <p:sp>
          <p:nvSpPr>
            <p:cNvPr id="103" name="object 103"/>
            <p:cNvSpPr/>
            <p:nvPr/>
          </p:nvSpPr>
          <p:spPr>
            <a:xfrm>
              <a:off x="11851153" y="3691870"/>
              <a:ext cx="0" cy="3521075"/>
            </a:xfrm>
            <a:custGeom>
              <a:avLst/>
              <a:gdLst/>
              <a:ahLst/>
              <a:cxnLst/>
              <a:rect l="l" t="t" r="r" b="b"/>
              <a:pathLst>
                <a:path h="3521075">
                  <a:moveTo>
                    <a:pt x="0" y="0"/>
                  </a:moveTo>
                  <a:lnTo>
                    <a:pt x="0" y="3520774"/>
                  </a:lnTo>
                </a:path>
              </a:pathLst>
            </a:custGeom>
            <a:ln w="28088">
              <a:solidFill>
                <a:srgbClr val="FFFFFF"/>
              </a:solidFill>
            </a:ln>
          </p:spPr>
          <p:txBody>
            <a:bodyPr wrap="square" lIns="0" tIns="0" rIns="0" bIns="0" rtlCol="0"/>
            <a:lstStyle/>
            <a:p>
              <a:endParaRPr/>
            </a:p>
          </p:txBody>
        </p:sp>
        <p:sp>
          <p:nvSpPr>
            <p:cNvPr id="104" name="object 104"/>
            <p:cNvSpPr/>
            <p:nvPr/>
          </p:nvSpPr>
          <p:spPr>
            <a:xfrm>
              <a:off x="12658179" y="7124477"/>
              <a:ext cx="1105535" cy="476884"/>
            </a:xfrm>
            <a:custGeom>
              <a:avLst/>
              <a:gdLst/>
              <a:ahLst/>
              <a:cxnLst/>
              <a:rect l="l" t="t" r="r" b="b"/>
              <a:pathLst>
                <a:path w="1105534" h="476884">
                  <a:moveTo>
                    <a:pt x="1027582" y="0"/>
                  </a:moveTo>
                  <a:lnTo>
                    <a:pt x="0" y="0"/>
                  </a:lnTo>
                  <a:lnTo>
                    <a:pt x="0" y="9690"/>
                  </a:lnTo>
                  <a:lnTo>
                    <a:pt x="0" y="18821"/>
                  </a:lnTo>
                  <a:lnTo>
                    <a:pt x="0" y="476770"/>
                  </a:lnTo>
                  <a:lnTo>
                    <a:pt x="92633" y="476770"/>
                  </a:lnTo>
                  <a:lnTo>
                    <a:pt x="92633" y="111048"/>
                  </a:lnTo>
                  <a:lnTo>
                    <a:pt x="162712" y="111048"/>
                  </a:lnTo>
                  <a:lnTo>
                    <a:pt x="162712" y="476770"/>
                  </a:lnTo>
                  <a:lnTo>
                    <a:pt x="170535" y="476770"/>
                  </a:lnTo>
                  <a:lnTo>
                    <a:pt x="170535" y="111048"/>
                  </a:lnTo>
                  <a:lnTo>
                    <a:pt x="240614" y="111048"/>
                  </a:lnTo>
                  <a:lnTo>
                    <a:pt x="240614" y="476770"/>
                  </a:lnTo>
                  <a:lnTo>
                    <a:pt x="248437" y="476770"/>
                  </a:lnTo>
                  <a:lnTo>
                    <a:pt x="248437" y="111048"/>
                  </a:lnTo>
                  <a:lnTo>
                    <a:pt x="248437" y="96278"/>
                  </a:lnTo>
                  <a:lnTo>
                    <a:pt x="318516" y="96278"/>
                  </a:lnTo>
                  <a:lnTo>
                    <a:pt x="318516" y="476770"/>
                  </a:lnTo>
                  <a:lnTo>
                    <a:pt x="326339" y="476770"/>
                  </a:lnTo>
                  <a:lnTo>
                    <a:pt x="326339" y="96278"/>
                  </a:lnTo>
                  <a:lnTo>
                    <a:pt x="326339" y="91363"/>
                  </a:lnTo>
                  <a:lnTo>
                    <a:pt x="396417" y="91363"/>
                  </a:lnTo>
                  <a:lnTo>
                    <a:pt x="396417" y="96278"/>
                  </a:lnTo>
                  <a:lnTo>
                    <a:pt x="396417" y="476770"/>
                  </a:lnTo>
                  <a:lnTo>
                    <a:pt x="404241" y="476770"/>
                  </a:lnTo>
                  <a:lnTo>
                    <a:pt x="404241" y="96278"/>
                  </a:lnTo>
                  <a:lnTo>
                    <a:pt x="404241" y="91363"/>
                  </a:lnTo>
                  <a:lnTo>
                    <a:pt x="404241" y="85712"/>
                  </a:lnTo>
                  <a:lnTo>
                    <a:pt x="474319" y="85712"/>
                  </a:lnTo>
                  <a:lnTo>
                    <a:pt x="474319" y="91363"/>
                  </a:lnTo>
                  <a:lnTo>
                    <a:pt x="474319" y="96278"/>
                  </a:lnTo>
                  <a:lnTo>
                    <a:pt x="474319" y="476770"/>
                  </a:lnTo>
                  <a:lnTo>
                    <a:pt x="482142" y="476770"/>
                  </a:lnTo>
                  <a:lnTo>
                    <a:pt x="482142" y="96278"/>
                  </a:lnTo>
                  <a:lnTo>
                    <a:pt x="482142" y="91363"/>
                  </a:lnTo>
                  <a:lnTo>
                    <a:pt x="482142" y="85712"/>
                  </a:lnTo>
                  <a:lnTo>
                    <a:pt x="482142" y="72250"/>
                  </a:lnTo>
                  <a:lnTo>
                    <a:pt x="552221" y="72250"/>
                  </a:lnTo>
                  <a:lnTo>
                    <a:pt x="552221" y="85712"/>
                  </a:lnTo>
                  <a:lnTo>
                    <a:pt x="552221" y="91363"/>
                  </a:lnTo>
                  <a:lnTo>
                    <a:pt x="552221" y="96278"/>
                  </a:lnTo>
                  <a:lnTo>
                    <a:pt x="552221" y="476770"/>
                  </a:lnTo>
                  <a:lnTo>
                    <a:pt x="560057" y="476770"/>
                  </a:lnTo>
                  <a:lnTo>
                    <a:pt x="560057" y="65443"/>
                  </a:lnTo>
                  <a:lnTo>
                    <a:pt x="630123" y="65443"/>
                  </a:lnTo>
                  <a:lnTo>
                    <a:pt x="630123" y="476770"/>
                  </a:lnTo>
                  <a:lnTo>
                    <a:pt x="637959" y="476770"/>
                  </a:lnTo>
                  <a:lnTo>
                    <a:pt x="637959" y="50812"/>
                  </a:lnTo>
                  <a:lnTo>
                    <a:pt x="708025" y="50812"/>
                  </a:lnTo>
                  <a:lnTo>
                    <a:pt x="708025" y="476770"/>
                  </a:lnTo>
                  <a:lnTo>
                    <a:pt x="715962" y="476770"/>
                  </a:lnTo>
                  <a:lnTo>
                    <a:pt x="715962" y="43002"/>
                  </a:lnTo>
                  <a:lnTo>
                    <a:pt x="786041" y="43002"/>
                  </a:lnTo>
                  <a:lnTo>
                    <a:pt x="786041" y="476770"/>
                  </a:lnTo>
                  <a:lnTo>
                    <a:pt x="793864" y="476770"/>
                  </a:lnTo>
                  <a:lnTo>
                    <a:pt x="793864" y="34594"/>
                  </a:lnTo>
                  <a:lnTo>
                    <a:pt x="863942" y="34594"/>
                  </a:lnTo>
                  <a:lnTo>
                    <a:pt x="863942" y="476770"/>
                  </a:lnTo>
                  <a:lnTo>
                    <a:pt x="871766" y="476770"/>
                  </a:lnTo>
                  <a:lnTo>
                    <a:pt x="871766" y="18821"/>
                  </a:lnTo>
                  <a:lnTo>
                    <a:pt x="941844" y="18821"/>
                  </a:lnTo>
                  <a:lnTo>
                    <a:pt x="941844" y="476770"/>
                  </a:lnTo>
                  <a:lnTo>
                    <a:pt x="949667" y="476770"/>
                  </a:lnTo>
                  <a:lnTo>
                    <a:pt x="949667" y="9690"/>
                  </a:lnTo>
                  <a:lnTo>
                    <a:pt x="1019746" y="9690"/>
                  </a:lnTo>
                  <a:lnTo>
                    <a:pt x="1019746" y="476770"/>
                  </a:lnTo>
                  <a:lnTo>
                    <a:pt x="1027582" y="476770"/>
                  </a:lnTo>
                  <a:lnTo>
                    <a:pt x="1027582" y="9690"/>
                  </a:lnTo>
                  <a:lnTo>
                    <a:pt x="1027582" y="0"/>
                  </a:lnTo>
                  <a:close/>
                </a:path>
                <a:path w="1105534" h="476884">
                  <a:moveTo>
                    <a:pt x="1105484" y="91363"/>
                  </a:moveTo>
                  <a:lnTo>
                    <a:pt x="1097648" y="91363"/>
                  </a:lnTo>
                  <a:lnTo>
                    <a:pt x="1097648" y="96278"/>
                  </a:lnTo>
                  <a:lnTo>
                    <a:pt x="1097648" y="476770"/>
                  </a:lnTo>
                  <a:lnTo>
                    <a:pt x="1105484" y="476770"/>
                  </a:lnTo>
                  <a:lnTo>
                    <a:pt x="1105484" y="96278"/>
                  </a:lnTo>
                  <a:lnTo>
                    <a:pt x="1105484" y="91363"/>
                  </a:lnTo>
                  <a:close/>
                </a:path>
              </a:pathLst>
            </a:custGeom>
            <a:solidFill>
              <a:srgbClr val="EBEBEB"/>
            </a:solidFill>
          </p:spPr>
          <p:txBody>
            <a:bodyPr wrap="square" lIns="0" tIns="0" rIns="0" bIns="0" rtlCol="0"/>
            <a:lstStyle/>
            <a:p>
              <a:endParaRPr/>
            </a:p>
          </p:txBody>
        </p:sp>
        <p:sp>
          <p:nvSpPr>
            <p:cNvPr id="105" name="object 105"/>
            <p:cNvSpPr/>
            <p:nvPr/>
          </p:nvSpPr>
          <p:spPr>
            <a:xfrm>
              <a:off x="12658179" y="7057586"/>
              <a:ext cx="1495425" cy="544195"/>
            </a:xfrm>
            <a:custGeom>
              <a:avLst/>
              <a:gdLst/>
              <a:ahLst/>
              <a:cxnLst/>
              <a:rect l="l" t="t" r="r" b="b"/>
              <a:pathLst>
                <a:path w="1495425" h="544195">
                  <a:moveTo>
                    <a:pt x="1416989" y="0"/>
                  </a:moveTo>
                  <a:lnTo>
                    <a:pt x="0" y="0"/>
                  </a:lnTo>
                  <a:lnTo>
                    <a:pt x="0" y="10998"/>
                  </a:lnTo>
                  <a:lnTo>
                    <a:pt x="0" y="29108"/>
                  </a:lnTo>
                  <a:lnTo>
                    <a:pt x="0" y="39674"/>
                  </a:lnTo>
                  <a:lnTo>
                    <a:pt x="0" y="49796"/>
                  </a:lnTo>
                  <a:lnTo>
                    <a:pt x="0" y="66890"/>
                  </a:lnTo>
                  <a:lnTo>
                    <a:pt x="1097648" y="66890"/>
                  </a:lnTo>
                  <a:lnTo>
                    <a:pt x="1097648" y="163169"/>
                  </a:lnTo>
                  <a:lnTo>
                    <a:pt x="1105484" y="163169"/>
                  </a:lnTo>
                  <a:lnTo>
                    <a:pt x="1105484" y="49796"/>
                  </a:lnTo>
                  <a:lnTo>
                    <a:pt x="1175550" y="49796"/>
                  </a:lnTo>
                  <a:lnTo>
                    <a:pt x="1175550" y="543661"/>
                  </a:lnTo>
                  <a:lnTo>
                    <a:pt x="1183284" y="543661"/>
                  </a:lnTo>
                  <a:lnTo>
                    <a:pt x="1183284" y="39674"/>
                  </a:lnTo>
                  <a:lnTo>
                    <a:pt x="1253350" y="39674"/>
                  </a:lnTo>
                  <a:lnTo>
                    <a:pt x="1253350" y="543661"/>
                  </a:lnTo>
                  <a:lnTo>
                    <a:pt x="1261186" y="543661"/>
                  </a:lnTo>
                  <a:lnTo>
                    <a:pt x="1261186" y="29108"/>
                  </a:lnTo>
                  <a:lnTo>
                    <a:pt x="1331252" y="29108"/>
                  </a:lnTo>
                  <a:lnTo>
                    <a:pt x="1331252" y="543661"/>
                  </a:lnTo>
                  <a:lnTo>
                    <a:pt x="1339088" y="543661"/>
                  </a:lnTo>
                  <a:lnTo>
                    <a:pt x="1339088" y="10998"/>
                  </a:lnTo>
                  <a:lnTo>
                    <a:pt x="1409166" y="10998"/>
                  </a:lnTo>
                  <a:lnTo>
                    <a:pt x="1409166" y="543661"/>
                  </a:lnTo>
                  <a:lnTo>
                    <a:pt x="1416989" y="543661"/>
                  </a:lnTo>
                  <a:lnTo>
                    <a:pt x="1416989" y="10998"/>
                  </a:lnTo>
                  <a:lnTo>
                    <a:pt x="1416989" y="0"/>
                  </a:lnTo>
                  <a:close/>
                </a:path>
                <a:path w="1495425" h="544195">
                  <a:moveTo>
                    <a:pt x="1494891" y="158254"/>
                  </a:moveTo>
                  <a:lnTo>
                    <a:pt x="1487068" y="158254"/>
                  </a:lnTo>
                  <a:lnTo>
                    <a:pt x="1487068" y="163169"/>
                  </a:lnTo>
                  <a:lnTo>
                    <a:pt x="1487068" y="543661"/>
                  </a:lnTo>
                  <a:lnTo>
                    <a:pt x="1494891" y="543661"/>
                  </a:lnTo>
                  <a:lnTo>
                    <a:pt x="1494891" y="163169"/>
                  </a:lnTo>
                  <a:lnTo>
                    <a:pt x="1494891" y="158254"/>
                  </a:lnTo>
                  <a:close/>
                </a:path>
              </a:pathLst>
            </a:custGeom>
            <a:solidFill>
              <a:srgbClr val="EBEBEB"/>
            </a:solidFill>
          </p:spPr>
          <p:txBody>
            <a:bodyPr wrap="square" lIns="0" tIns="0" rIns="0" bIns="0" rtlCol="0"/>
            <a:lstStyle/>
            <a:p>
              <a:endParaRPr/>
            </a:p>
          </p:txBody>
        </p:sp>
        <p:sp>
          <p:nvSpPr>
            <p:cNvPr id="106" name="object 106"/>
            <p:cNvSpPr/>
            <p:nvPr/>
          </p:nvSpPr>
          <p:spPr>
            <a:xfrm>
              <a:off x="12658179" y="6892804"/>
              <a:ext cx="1501775" cy="328295"/>
            </a:xfrm>
            <a:custGeom>
              <a:avLst/>
              <a:gdLst/>
              <a:ahLst/>
              <a:cxnLst/>
              <a:rect l="l" t="t" r="r" b="b"/>
              <a:pathLst>
                <a:path w="1501775" h="328295">
                  <a:moveTo>
                    <a:pt x="1501724" y="0"/>
                  </a:moveTo>
                  <a:lnTo>
                    <a:pt x="0" y="0"/>
                  </a:lnTo>
                  <a:lnTo>
                    <a:pt x="0" y="146100"/>
                  </a:lnTo>
                  <a:lnTo>
                    <a:pt x="0" y="164782"/>
                  </a:lnTo>
                  <a:lnTo>
                    <a:pt x="1487068" y="164782"/>
                  </a:lnTo>
                  <a:lnTo>
                    <a:pt x="1487068" y="175780"/>
                  </a:lnTo>
                  <a:lnTo>
                    <a:pt x="1487068" y="193890"/>
                  </a:lnTo>
                  <a:lnTo>
                    <a:pt x="1487068" y="327952"/>
                  </a:lnTo>
                  <a:lnTo>
                    <a:pt x="1494891" y="327952"/>
                  </a:lnTo>
                  <a:lnTo>
                    <a:pt x="1494891" y="164782"/>
                  </a:lnTo>
                  <a:lnTo>
                    <a:pt x="1501724" y="164782"/>
                  </a:lnTo>
                  <a:lnTo>
                    <a:pt x="1501724" y="146100"/>
                  </a:lnTo>
                  <a:lnTo>
                    <a:pt x="1501724" y="0"/>
                  </a:lnTo>
                  <a:close/>
                </a:path>
              </a:pathLst>
            </a:custGeom>
            <a:solidFill>
              <a:srgbClr val="EBEBEB"/>
            </a:solidFill>
          </p:spPr>
          <p:txBody>
            <a:bodyPr wrap="square" lIns="0" tIns="0" rIns="0" bIns="0" rtlCol="0"/>
            <a:lstStyle/>
            <a:p>
              <a:endParaRPr/>
            </a:p>
          </p:txBody>
        </p:sp>
        <p:sp>
          <p:nvSpPr>
            <p:cNvPr id="107" name="object 107"/>
            <p:cNvSpPr/>
            <p:nvPr/>
          </p:nvSpPr>
          <p:spPr>
            <a:xfrm>
              <a:off x="12665085" y="7246542"/>
              <a:ext cx="1488440" cy="4445"/>
            </a:xfrm>
            <a:custGeom>
              <a:avLst/>
              <a:gdLst/>
              <a:ahLst/>
              <a:cxnLst/>
              <a:rect l="l" t="t" r="r" b="b"/>
              <a:pathLst>
                <a:path w="1488440" h="4445">
                  <a:moveTo>
                    <a:pt x="0" y="3861"/>
                  </a:moveTo>
                  <a:lnTo>
                    <a:pt x="7827" y="3861"/>
                  </a:lnTo>
                </a:path>
                <a:path w="1488440" h="4445">
                  <a:moveTo>
                    <a:pt x="77903" y="3861"/>
                  </a:moveTo>
                  <a:lnTo>
                    <a:pt x="85730" y="3861"/>
                  </a:lnTo>
                </a:path>
                <a:path w="1488440" h="4445">
                  <a:moveTo>
                    <a:pt x="155806" y="3861"/>
                  </a:moveTo>
                  <a:lnTo>
                    <a:pt x="163633" y="3861"/>
                  </a:lnTo>
                </a:path>
                <a:path w="1488440" h="4445">
                  <a:moveTo>
                    <a:pt x="233710" y="3861"/>
                  </a:moveTo>
                  <a:lnTo>
                    <a:pt x="241537" y="3861"/>
                  </a:lnTo>
                </a:path>
                <a:path w="1488440" h="4445">
                  <a:moveTo>
                    <a:pt x="311613" y="3861"/>
                  </a:moveTo>
                  <a:lnTo>
                    <a:pt x="319440" y="3861"/>
                  </a:lnTo>
                </a:path>
                <a:path w="1488440" h="4445">
                  <a:moveTo>
                    <a:pt x="389516" y="3861"/>
                  </a:moveTo>
                  <a:lnTo>
                    <a:pt x="397344" y="3861"/>
                  </a:lnTo>
                </a:path>
                <a:path w="1488440" h="4445">
                  <a:moveTo>
                    <a:pt x="467420" y="3861"/>
                  </a:moveTo>
                  <a:lnTo>
                    <a:pt x="475247" y="3861"/>
                  </a:lnTo>
                </a:path>
                <a:path w="1488440" h="4445">
                  <a:moveTo>
                    <a:pt x="545323" y="3861"/>
                  </a:moveTo>
                  <a:lnTo>
                    <a:pt x="553150" y="3861"/>
                  </a:lnTo>
                </a:path>
                <a:path w="1488440" h="4445">
                  <a:moveTo>
                    <a:pt x="623227" y="3861"/>
                  </a:moveTo>
                  <a:lnTo>
                    <a:pt x="631054" y="3861"/>
                  </a:lnTo>
                </a:path>
                <a:path w="1488440" h="4445">
                  <a:moveTo>
                    <a:pt x="701130" y="3861"/>
                  </a:moveTo>
                  <a:lnTo>
                    <a:pt x="709062" y="3861"/>
                  </a:lnTo>
                </a:path>
                <a:path w="1488440" h="4445">
                  <a:moveTo>
                    <a:pt x="779138" y="3861"/>
                  </a:moveTo>
                  <a:lnTo>
                    <a:pt x="786965" y="3861"/>
                  </a:lnTo>
                </a:path>
                <a:path w="1488440" h="4445">
                  <a:moveTo>
                    <a:pt x="857041" y="3861"/>
                  </a:moveTo>
                  <a:lnTo>
                    <a:pt x="864869" y="3861"/>
                  </a:lnTo>
                </a:path>
                <a:path w="1488440" h="4445">
                  <a:moveTo>
                    <a:pt x="934945" y="3861"/>
                  </a:moveTo>
                  <a:lnTo>
                    <a:pt x="942772" y="3861"/>
                  </a:lnTo>
                </a:path>
                <a:path w="1488440" h="4445">
                  <a:moveTo>
                    <a:pt x="1012848" y="3861"/>
                  </a:moveTo>
                  <a:lnTo>
                    <a:pt x="1020675" y="3861"/>
                  </a:lnTo>
                </a:path>
                <a:path w="1488440" h="4445">
                  <a:moveTo>
                    <a:pt x="1090752" y="3861"/>
                  </a:moveTo>
                  <a:lnTo>
                    <a:pt x="1098579" y="3861"/>
                  </a:lnTo>
                </a:path>
                <a:path w="1488440" h="4445">
                  <a:moveTo>
                    <a:pt x="1168655" y="3861"/>
                  </a:moveTo>
                  <a:lnTo>
                    <a:pt x="1176377" y="3861"/>
                  </a:lnTo>
                </a:path>
                <a:path w="1488440" h="4445">
                  <a:moveTo>
                    <a:pt x="1246454" y="3861"/>
                  </a:moveTo>
                  <a:lnTo>
                    <a:pt x="1254281" y="3861"/>
                  </a:lnTo>
                </a:path>
                <a:path w="1488440" h="4445">
                  <a:moveTo>
                    <a:pt x="1324357" y="3861"/>
                  </a:moveTo>
                  <a:lnTo>
                    <a:pt x="1332184" y="3861"/>
                  </a:lnTo>
                </a:path>
                <a:path w="1488440" h="4445">
                  <a:moveTo>
                    <a:pt x="1402260" y="3861"/>
                  </a:moveTo>
                  <a:lnTo>
                    <a:pt x="1410088" y="3861"/>
                  </a:lnTo>
                </a:path>
                <a:path w="1488440" h="4445">
                  <a:moveTo>
                    <a:pt x="1480164" y="3861"/>
                  </a:moveTo>
                  <a:lnTo>
                    <a:pt x="1487991" y="3861"/>
                  </a:lnTo>
                </a:path>
                <a:path w="1488440" h="4445">
                  <a:moveTo>
                    <a:pt x="0" y="0"/>
                  </a:moveTo>
                  <a:lnTo>
                    <a:pt x="7827" y="0"/>
                  </a:lnTo>
                </a:path>
                <a:path w="1488440" h="4445">
                  <a:moveTo>
                    <a:pt x="77903" y="0"/>
                  </a:moveTo>
                  <a:lnTo>
                    <a:pt x="85730" y="0"/>
                  </a:lnTo>
                </a:path>
                <a:path w="1488440" h="4445">
                  <a:moveTo>
                    <a:pt x="155806" y="0"/>
                  </a:moveTo>
                  <a:lnTo>
                    <a:pt x="163633" y="0"/>
                  </a:lnTo>
                </a:path>
                <a:path w="1488440" h="4445">
                  <a:moveTo>
                    <a:pt x="233710" y="0"/>
                  </a:moveTo>
                  <a:lnTo>
                    <a:pt x="241537" y="0"/>
                  </a:lnTo>
                </a:path>
                <a:path w="1488440" h="4445">
                  <a:moveTo>
                    <a:pt x="311613" y="0"/>
                  </a:moveTo>
                  <a:lnTo>
                    <a:pt x="319440" y="0"/>
                  </a:lnTo>
                </a:path>
                <a:path w="1488440" h="4445">
                  <a:moveTo>
                    <a:pt x="389516" y="0"/>
                  </a:moveTo>
                  <a:lnTo>
                    <a:pt x="397344" y="0"/>
                  </a:lnTo>
                </a:path>
                <a:path w="1488440" h="4445">
                  <a:moveTo>
                    <a:pt x="467420" y="0"/>
                  </a:moveTo>
                  <a:lnTo>
                    <a:pt x="475247" y="0"/>
                  </a:lnTo>
                </a:path>
                <a:path w="1488440" h="4445">
                  <a:moveTo>
                    <a:pt x="545323" y="0"/>
                  </a:moveTo>
                  <a:lnTo>
                    <a:pt x="553150" y="0"/>
                  </a:lnTo>
                </a:path>
                <a:path w="1488440" h="4445">
                  <a:moveTo>
                    <a:pt x="623227" y="0"/>
                  </a:moveTo>
                  <a:lnTo>
                    <a:pt x="631054" y="0"/>
                  </a:lnTo>
                </a:path>
                <a:path w="1488440" h="4445">
                  <a:moveTo>
                    <a:pt x="701130" y="0"/>
                  </a:moveTo>
                  <a:lnTo>
                    <a:pt x="709062" y="0"/>
                  </a:lnTo>
                </a:path>
                <a:path w="1488440" h="4445">
                  <a:moveTo>
                    <a:pt x="779138" y="0"/>
                  </a:moveTo>
                  <a:lnTo>
                    <a:pt x="786965" y="0"/>
                  </a:lnTo>
                </a:path>
                <a:path w="1488440" h="4445">
                  <a:moveTo>
                    <a:pt x="857041" y="0"/>
                  </a:moveTo>
                  <a:lnTo>
                    <a:pt x="864869" y="0"/>
                  </a:lnTo>
                </a:path>
                <a:path w="1488440" h="4445">
                  <a:moveTo>
                    <a:pt x="934945" y="0"/>
                  </a:moveTo>
                  <a:lnTo>
                    <a:pt x="942772" y="0"/>
                  </a:lnTo>
                </a:path>
                <a:path w="1488440" h="4445">
                  <a:moveTo>
                    <a:pt x="1012848" y="0"/>
                  </a:moveTo>
                  <a:lnTo>
                    <a:pt x="1020675" y="0"/>
                  </a:lnTo>
                </a:path>
                <a:path w="1488440" h="4445">
                  <a:moveTo>
                    <a:pt x="1090752" y="0"/>
                  </a:moveTo>
                  <a:lnTo>
                    <a:pt x="1098579" y="0"/>
                  </a:lnTo>
                </a:path>
                <a:path w="1488440" h="4445">
                  <a:moveTo>
                    <a:pt x="1168655" y="0"/>
                  </a:moveTo>
                  <a:lnTo>
                    <a:pt x="1176377" y="0"/>
                  </a:lnTo>
                </a:path>
                <a:path w="1488440" h="4445">
                  <a:moveTo>
                    <a:pt x="1246454" y="0"/>
                  </a:moveTo>
                  <a:lnTo>
                    <a:pt x="1254281" y="0"/>
                  </a:lnTo>
                </a:path>
                <a:path w="1488440" h="4445">
                  <a:moveTo>
                    <a:pt x="1324357" y="0"/>
                  </a:moveTo>
                  <a:lnTo>
                    <a:pt x="1332184" y="0"/>
                  </a:lnTo>
                </a:path>
                <a:path w="1488440" h="4445">
                  <a:moveTo>
                    <a:pt x="1402260" y="0"/>
                  </a:moveTo>
                  <a:lnTo>
                    <a:pt x="1410088" y="0"/>
                  </a:lnTo>
                </a:path>
                <a:path w="1488440" h="4445">
                  <a:moveTo>
                    <a:pt x="1480164" y="0"/>
                  </a:moveTo>
                  <a:lnTo>
                    <a:pt x="1487991" y="0"/>
                  </a:lnTo>
                </a:path>
              </a:pathLst>
            </a:custGeom>
            <a:ln w="3175">
              <a:solidFill>
                <a:srgbClr val="FFFFFF"/>
              </a:solidFill>
            </a:ln>
          </p:spPr>
          <p:txBody>
            <a:bodyPr wrap="square" lIns="0" tIns="0" rIns="0" bIns="0" rtlCol="0"/>
            <a:lstStyle/>
            <a:p>
              <a:endParaRPr/>
            </a:p>
          </p:txBody>
        </p:sp>
        <p:sp>
          <p:nvSpPr>
            <p:cNvPr id="108" name="object 108"/>
            <p:cNvSpPr/>
            <p:nvPr/>
          </p:nvSpPr>
          <p:spPr>
            <a:xfrm>
              <a:off x="12658191" y="3691740"/>
              <a:ext cx="1501775" cy="86995"/>
            </a:xfrm>
            <a:custGeom>
              <a:avLst/>
              <a:gdLst/>
              <a:ahLst/>
              <a:cxnLst/>
              <a:rect l="l" t="t" r="r" b="b"/>
              <a:pathLst>
                <a:path w="1501775" h="86995">
                  <a:moveTo>
                    <a:pt x="0" y="86856"/>
                  </a:moveTo>
                  <a:lnTo>
                    <a:pt x="1501722" y="86856"/>
                  </a:lnTo>
                  <a:lnTo>
                    <a:pt x="1501722" y="0"/>
                  </a:lnTo>
                  <a:lnTo>
                    <a:pt x="0" y="0"/>
                  </a:lnTo>
                  <a:lnTo>
                    <a:pt x="0" y="86856"/>
                  </a:lnTo>
                  <a:close/>
                </a:path>
              </a:pathLst>
            </a:custGeom>
            <a:solidFill>
              <a:srgbClr val="EBEBEB"/>
            </a:solidFill>
          </p:spPr>
          <p:txBody>
            <a:bodyPr wrap="square" lIns="0" tIns="0" rIns="0" bIns="0" rtlCol="0"/>
            <a:lstStyle/>
            <a:p>
              <a:endParaRPr/>
            </a:p>
          </p:txBody>
        </p:sp>
        <p:sp>
          <p:nvSpPr>
            <p:cNvPr id="109" name="object 109"/>
            <p:cNvSpPr/>
            <p:nvPr/>
          </p:nvSpPr>
          <p:spPr>
            <a:xfrm>
              <a:off x="13409052" y="3691870"/>
              <a:ext cx="0" cy="3467735"/>
            </a:xfrm>
            <a:custGeom>
              <a:avLst/>
              <a:gdLst/>
              <a:ahLst/>
              <a:cxnLst/>
              <a:rect l="l" t="t" r="r" b="b"/>
              <a:pathLst>
                <a:path h="3467734">
                  <a:moveTo>
                    <a:pt x="0" y="0"/>
                  </a:moveTo>
                  <a:lnTo>
                    <a:pt x="0" y="3467199"/>
                  </a:lnTo>
                </a:path>
              </a:pathLst>
            </a:custGeom>
            <a:ln w="28088">
              <a:solidFill>
                <a:srgbClr val="FFFFFF"/>
              </a:solidFill>
            </a:ln>
          </p:spPr>
          <p:txBody>
            <a:bodyPr wrap="square" lIns="0" tIns="0" rIns="0" bIns="0" rtlCol="0"/>
            <a:lstStyle/>
            <a:p>
              <a:endParaRPr/>
            </a:p>
          </p:txBody>
        </p:sp>
        <p:sp>
          <p:nvSpPr>
            <p:cNvPr id="110" name="object 110"/>
            <p:cNvSpPr/>
            <p:nvPr/>
          </p:nvSpPr>
          <p:spPr>
            <a:xfrm>
              <a:off x="14924177" y="6892804"/>
              <a:ext cx="8255" cy="708660"/>
            </a:xfrm>
            <a:custGeom>
              <a:avLst/>
              <a:gdLst/>
              <a:ahLst/>
              <a:cxnLst/>
              <a:rect l="l" t="t" r="r" b="b"/>
              <a:pathLst>
                <a:path w="8255" h="708659">
                  <a:moveTo>
                    <a:pt x="7823" y="0"/>
                  </a:moveTo>
                  <a:lnTo>
                    <a:pt x="0" y="0"/>
                  </a:lnTo>
                  <a:lnTo>
                    <a:pt x="0" y="11747"/>
                  </a:lnTo>
                  <a:lnTo>
                    <a:pt x="0" y="32296"/>
                  </a:lnTo>
                  <a:lnTo>
                    <a:pt x="0" y="708444"/>
                  </a:lnTo>
                  <a:lnTo>
                    <a:pt x="7823" y="708444"/>
                  </a:lnTo>
                  <a:lnTo>
                    <a:pt x="7823" y="11747"/>
                  </a:lnTo>
                  <a:lnTo>
                    <a:pt x="7823" y="0"/>
                  </a:lnTo>
                  <a:close/>
                </a:path>
              </a:pathLst>
            </a:custGeom>
            <a:solidFill>
              <a:srgbClr val="EBEBEB"/>
            </a:solidFill>
          </p:spPr>
          <p:txBody>
            <a:bodyPr wrap="square" lIns="0" tIns="0" rIns="0" bIns="0" rtlCol="0"/>
            <a:lstStyle/>
            <a:p>
              <a:endParaRPr/>
            </a:p>
          </p:txBody>
        </p:sp>
        <p:sp>
          <p:nvSpPr>
            <p:cNvPr id="111" name="object 111"/>
            <p:cNvSpPr/>
            <p:nvPr/>
          </p:nvSpPr>
          <p:spPr>
            <a:xfrm>
              <a:off x="14924179" y="7246542"/>
              <a:ext cx="8255" cy="4445"/>
            </a:xfrm>
            <a:custGeom>
              <a:avLst/>
              <a:gdLst/>
              <a:ahLst/>
              <a:cxnLst/>
              <a:rect l="l" t="t" r="r" b="b"/>
              <a:pathLst>
                <a:path w="8255" h="4445">
                  <a:moveTo>
                    <a:pt x="0" y="3861"/>
                  </a:moveTo>
                  <a:lnTo>
                    <a:pt x="7827" y="3861"/>
                  </a:lnTo>
                </a:path>
                <a:path w="8255" h="4445">
                  <a:moveTo>
                    <a:pt x="0" y="0"/>
                  </a:moveTo>
                  <a:lnTo>
                    <a:pt x="7827" y="0"/>
                  </a:lnTo>
                </a:path>
              </a:pathLst>
            </a:custGeom>
            <a:ln w="3175">
              <a:solidFill>
                <a:srgbClr val="FFFFFF"/>
              </a:solidFill>
            </a:ln>
          </p:spPr>
          <p:txBody>
            <a:bodyPr wrap="square" lIns="0" tIns="0" rIns="0" bIns="0" rtlCol="0"/>
            <a:lstStyle/>
            <a:p>
              <a:endParaRPr/>
            </a:p>
          </p:txBody>
        </p:sp>
        <p:sp>
          <p:nvSpPr>
            <p:cNvPr id="112" name="object 112"/>
            <p:cNvSpPr/>
            <p:nvPr/>
          </p:nvSpPr>
          <p:spPr>
            <a:xfrm>
              <a:off x="15002079" y="6892804"/>
              <a:ext cx="8255" cy="708660"/>
            </a:xfrm>
            <a:custGeom>
              <a:avLst/>
              <a:gdLst/>
              <a:ahLst/>
              <a:cxnLst/>
              <a:rect l="l" t="t" r="r" b="b"/>
              <a:pathLst>
                <a:path w="8255" h="708659">
                  <a:moveTo>
                    <a:pt x="7823" y="0"/>
                  </a:moveTo>
                  <a:lnTo>
                    <a:pt x="0" y="0"/>
                  </a:lnTo>
                  <a:lnTo>
                    <a:pt x="0" y="11747"/>
                  </a:lnTo>
                  <a:lnTo>
                    <a:pt x="0" y="32296"/>
                  </a:lnTo>
                  <a:lnTo>
                    <a:pt x="0" y="708444"/>
                  </a:lnTo>
                  <a:lnTo>
                    <a:pt x="7823" y="708444"/>
                  </a:lnTo>
                  <a:lnTo>
                    <a:pt x="7823" y="11747"/>
                  </a:lnTo>
                  <a:lnTo>
                    <a:pt x="7823" y="0"/>
                  </a:lnTo>
                  <a:close/>
                </a:path>
              </a:pathLst>
            </a:custGeom>
            <a:solidFill>
              <a:srgbClr val="EBEBEB"/>
            </a:solidFill>
          </p:spPr>
          <p:txBody>
            <a:bodyPr wrap="square" lIns="0" tIns="0" rIns="0" bIns="0" rtlCol="0"/>
            <a:lstStyle/>
            <a:p>
              <a:endParaRPr/>
            </a:p>
          </p:txBody>
        </p:sp>
        <p:sp>
          <p:nvSpPr>
            <p:cNvPr id="113" name="object 113"/>
            <p:cNvSpPr/>
            <p:nvPr/>
          </p:nvSpPr>
          <p:spPr>
            <a:xfrm>
              <a:off x="15002082" y="7246542"/>
              <a:ext cx="8255" cy="4445"/>
            </a:xfrm>
            <a:custGeom>
              <a:avLst/>
              <a:gdLst/>
              <a:ahLst/>
              <a:cxnLst/>
              <a:rect l="l" t="t" r="r" b="b"/>
              <a:pathLst>
                <a:path w="8255" h="4445">
                  <a:moveTo>
                    <a:pt x="0" y="3861"/>
                  </a:moveTo>
                  <a:lnTo>
                    <a:pt x="7827" y="3861"/>
                  </a:lnTo>
                </a:path>
                <a:path w="8255" h="4445">
                  <a:moveTo>
                    <a:pt x="0" y="0"/>
                  </a:moveTo>
                  <a:lnTo>
                    <a:pt x="7827" y="0"/>
                  </a:lnTo>
                </a:path>
              </a:pathLst>
            </a:custGeom>
            <a:ln w="3175">
              <a:solidFill>
                <a:srgbClr val="FFFFFF"/>
              </a:solidFill>
            </a:ln>
          </p:spPr>
          <p:txBody>
            <a:bodyPr wrap="square" lIns="0" tIns="0" rIns="0" bIns="0" rtlCol="0"/>
            <a:lstStyle/>
            <a:p>
              <a:endParaRPr/>
            </a:p>
          </p:txBody>
        </p:sp>
        <p:sp>
          <p:nvSpPr>
            <p:cNvPr id="114" name="object 114"/>
            <p:cNvSpPr/>
            <p:nvPr/>
          </p:nvSpPr>
          <p:spPr>
            <a:xfrm>
              <a:off x="14216090" y="3691740"/>
              <a:ext cx="1502410" cy="86995"/>
            </a:xfrm>
            <a:custGeom>
              <a:avLst/>
              <a:gdLst/>
              <a:ahLst/>
              <a:cxnLst/>
              <a:rect l="l" t="t" r="r" b="b"/>
              <a:pathLst>
                <a:path w="1502409" h="86995">
                  <a:moveTo>
                    <a:pt x="0" y="86856"/>
                  </a:moveTo>
                  <a:lnTo>
                    <a:pt x="1501866" y="86856"/>
                  </a:lnTo>
                  <a:lnTo>
                    <a:pt x="1501866" y="0"/>
                  </a:lnTo>
                  <a:lnTo>
                    <a:pt x="0" y="0"/>
                  </a:lnTo>
                  <a:lnTo>
                    <a:pt x="0" y="86856"/>
                  </a:lnTo>
                  <a:close/>
                </a:path>
              </a:pathLst>
            </a:custGeom>
            <a:solidFill>
              <a:srgbClr val="EBEBEB"/>
            </a:solidFill>
          </p:spPr>
          <p:txBody>
            <a:bodyPr wrap="square" lIns="0" tIns="0" rIns="0" bIns="0" rtlCol="0"/>
            <a:lstStyle/>
            <a:p>
              <a:endParaRPr/>
            </a:p>
          </p:txBody>
        </p:sp>
        <p:sp>
          <p:nvSpPr>
            <p:cNvPr id="115" name="object 115"/>
            <p:cNvSpPr/>
            <p:nvPr/>
          </p:nvSpPr>
          <p:spPr>
            <a:xfrm>
              <a:off x="14966951" y="3691870"/>
              <a:ext cx="0" cy="3185795"/>
            </a:xfrm>
            <a:custGeom>
              <a:avLst/>
              <a:gdLst/>
              <a:ahLst/>
              <a:cxnLst/>
              <a:rect l="l" t="t" r="r" b="b"/>
              <a:pathLst>
                <a:path h="3185795">
                  <a:moveTo>
                    <a:pt x="0" y="0"/>
                  </a:moveTo>
                  <a:lnTo>
                    <a:pt x="0" y="3185595"/>
                  </a:lnTo>
                </a:path>
              </a:pathLst>
            </a:custGeom>
            <a:ln w="28088">
              <a:solidFill>
                <a:srgbClr val="FFFFFF"/>
              </a:solidFill>
            </a:ln>
          </p:spPr>
          <p:txBody>
            <a:bodyPr wrap="square" lIns="0" tIns="0" rIns="0" bIns="0" rtlCol="0"/>
            <a:lstStyle/>
            <a:p>
              <a:endParaRPr/>
            </a:p>
          </p:txBody>
        </p:sp>
        <p:sp>
          <p:nvSpPr>
            <p:cNvPr id="116" name="object 116"/>
            <p:cNvSpPr/>
            <p:nvPr/>
          </p:nvSpPr>
          <p:spPr>
            <a:xfrm>
              <a:off x="15774134" y="3691740"/>
              <a:ext cx="1501775" cy="86995"/>
            </a:xfrm>
            <a:custGeom>
              <a:avLst/>
              <a:gdLst/>
              <a:ahLst/>
              <a:cxnLst/>
              <a:rect l="l" t="t" r="r" b="b"/>
              <a:pathLst>
                <a:path w="1501775" h="86995">
                  <a:moveTo>
                    <a:pt x="0" y="86856"/>
                  </a:moveTo>
                  <a:lnTo>
                    <a:pt x="1501722" y="86856"/>
                  </a:lnTo>
                  <a:lnTo>
                    <a:pt x="1501722" y="0"/>
                  </a:lnTo>
                  <a:lnTo>
                    <a:pt x="0" y="0"/>
                  </a:lnTo>
                  <a:lnTo>
                    <a:pt x="0" y="86856"/>
                  </a:lnTo>
                  <a:close/>
                </a:path>
              </a:pathLst>
            </a:custGeom>
            <a:solidFill>
              <a:srgbClr val="EBEBEB"/>
            </a:solidFill>
          </p:spPr>
          <p:txBody>
            <a:bodyPr wrap="square" lIns="0" tIns="0" rIns="0" bIns="0" rtlCol="0"/>
            <a:lstStyle/>
            <a:p>
              <a:endParaRPr/>
            </a:p>
          </p:txBody>
        </p:sp>
        <p:sp>
          <p:nvSpPr>
            <p:cNvPr id="117" name="object 117"/>
            <p:cNvSpPr/>
            <p:nvPr/>
          </p:nvSpPr>
          <p:spPr>
            <a:xfrm>
              <a:off x="16524995" y="3691870"/>
              <a:ext cx="0" cy="2836545"/>
            </a:xfrm>
            <a:custGeom>
              <a:avLst/>
              <a:gdLst/>
              <a:ahLst/>
              <a:cxnLst/>
              <a:rect l="l" t="t" r="r" b="b"/>
              <a:pathLst>
                <a:path h="2836545">
                  <a:moveTo>
                    <a:pt x="0" y="0"/>
                  </a:moveTo>
                  <a:lnTo>
                    <a:pt x="0" y="2836077"/>
                  </a:lnTo>
                </a:path>
              </a:pathLst>
            </a:custGeom>
            <a:ln w="28088">
              <a:solidFill>
                <a:srgbClr val="FFFFFF"/>
              </a:solidFill>
            </a:ln>
          </p:spPr>
          <p:txBody>
            <a:bodyPr wrap="square" lIns="0" tIns="0" rIns="0" bIns="0" rtlCol="0"/>
            <a:lstStyle/>
            <a:p>
              <a:endParaRPr/>
            </a:p>
          </p:txBody>
        </p:sp>
        <p:sp>
          <p:nvSpPr>
            <p:cNvPr id="118" name="object 118"/>
            <p:cNvSpPr/>
            <p:nvPr/>
          </p:nvSpPr>
          <p:spPr>
            <a:xfrm>
              <a:off x="17332034" y="6128340"/>
              <a:ext cx="794385" cy="708660"/>
            </a:xfrm>
            <a:custGeom>
              <a:avLst/>
              <a:gdLst/>
              <a:ahLst/>
              <a:cxnLst/>
              <a:rect l="l" t="t" r="r" b="b"/>
              <a:pathLst>
                <a:path w="794384" h="708659">
                  <a:moveTo>
                    <a:pt x="793800" y="0"/>
                  </a:moveTo>
                  <a:lnTo>
                    <a:pt x="0" y="0"/>
                  </a:lnTo>
                  <a:lnTo>
                    <a:pt x="0" y="24193"/>
                  </a:lnTo>
                  <a:lnTo>
                    <a:pt x="0" y="41275"/>
                  </a:lnTo>
                  <a:lnTo>
                    <a:pt x="0" y="708291"/>
                  </a:lnTo>
                  <a:lnTo>
                    <a:pt x="92671" y="708291"/>
                  </a:lnTo>
                  <a:lnTo>
                    <a:pt x="92671" y="190995"/>
                  </a:lnTo>
                  <a:lnTo>
                    <a:pt x="162737" y="190995"/>
                  </a:lnTo>
                  <a:lnTo>
                    <a:pt x="162737" y="708291"/>
                  </a:lnTo>
                  <a:lnTo>
                    <a:pt x="170573" y="708291"/>
                  </a:lnTo>
                  <a:lnTo>
                    <a:pt x="170573" y="190995"/>
                  </a:lnTo>
                  <a:lnTo>
                    <a:pt x="170573" y="174332"/>
                  </a:lnTo>
                  <a:lnTo>
                    <a:pt x="240639" y="174332"/>
                  </a:lnTo>
                  <a:lnTo>
                    <a:pt x="240639" y="708291"/>
                  </a:lnTo>
                  <a:lnTo>
                    <a:pt x="248373" y="708291"/>
                  </a:lnTo>
                  <a:lnTo>
                    <a:pt x="248373" y="174332"/>
                  </a:lnTo>
                  <a:lnTo>
                    <a:pt x="248373" y="157543"/>
                  </a:lnTo>
                  <a:lnTo>
                    <a:pt x="318439" y="157543"/>
                  </a:lnTo>
                  <a:lnTo>
                    <a:pt x="318439" y="708291"/>
                  </a:lnTo>
                  <a:lnTo>
                    <a:pt x="326478" y="708291"/>
                  </a:lnTo>
                  <a:lnTo>
                    <a:pt x="326478" y="157543"/>
                  </a:lnTo>
                  <a:lnTo>
                    <a:pt x="326478" y="140741"/>
                  </a:lnTo>
                  <a:lnTo>
                    <a:pt x="396557" y="140741"/>
                  </a:lnTo>
                  <a:lnTo>
                    <a:pt x="396557" y="157543"/>
                  </a:lnTo>
                  <a:lnTo>
                    <a:pt x="396557" y="708291"/>
                  </a:lnTo>
                  <a:lnTo>
                    <a:pt x="404380" y="708291"/>
                  </a:lnTo>
                  <a:lnTo>
                    <a:pt x="404380" y="157543"/>
                  </a:lnTo>
                  <a:lnTo>
                    <a:pt x="404380" y="140741"/>
                  </a:lnTo>
                  <a:lnTo>
                    <a:pt x="404380" y="116713"/>
                  </a:lnTo>
                  <a:lnTo>
                    <a:pt x="474459" y="116713"/>
                  </a:lnTo>
                  <a:lnTo>
                    <a:pt x="474459" y="140741"/>
                  </a:lnTo>
                  <a:lnTo>
                    <a:pt x="474459" y="157543"/>
                  </a:lnTo>
                  <a:lnTo>
                    <a:pt x="474459" y="708291"/>
                  </a:lnTo>
                  <a:lnTo>
                    <a:pt x="482282" y="708291"/>
                  </a:lnTo>
                  <a:lnTo>
                    <a:pt x="482282" y="157543"/>
                  </a:lnTo>
                  <a:lnTo>
                    <a:pt x="482282" y="140741"/>
                  </a:lnTo>
                  <a:lnTo>
                    <a:pt x="482282" y="116713"/>
                  </a:lnTo>
                  <a:lnTo>
                    <a:pt x="482282" y="99618"/>
                  </a:lnTo>
                  <a:lnTo>
                    <a:pt x="552361" y="99618"/>
                  </a:lnTo>
                  <a:lnTo>
                    <a:pt x="552361" y="116713"/>
                  </a:lnTo>
                  <a:lnTo>
                    <a:pt x="552361" y="140741"/>
                  </a:lnTo>
                  <a:lnTo>
                    <a:pt x="552361" y="157543"/>
                  </a:lnTo>
                  <a:lnTo>
                    <a:pt x="552361" y="708291"/>
                  </a:lnTo>
                  <a:lnTo>
                    <a:pt x="560197" y="708291"/>
                  </a:lnTo>
                  <a:lnTo>
                    <a:pt x="560197" y="82677"/>
                  </a:lnTo>
                  <a:lnTo>
                    <a:pt x="630262" y="82677"/>
                  </a:lnTo>
                  <a:lnTo>
                    <a:pt x="630262" y="708291"/>
                  </a:lnTo>
                  <a:lnTo>
                    <a:pt x="637984" y="708291"/>
                  </a:lnTo>
                  <a:lnTo>
                    <a:pt x="637984" y="65608"/>
                  </a:lnTo>
                  <a:lnTo>
                    <a:pt x="708063" y="65608"/>
                  </a:lnTo>
                  <a:lnTo>
                    <a:pt x="708063" y="708291"/>
                  </a:lnTo>
                  <a:lnTo>
                    <a:pt x="715899" y="708291"/>
                  </a:lnTo>
                  <a:lnTo>
                    <a:pt x="715899" y="41275"/>
                  </a:lnTo>
                  <a:lnTo>
                    <a:pt x="785964" y="41275"/>
                  </a:lnTo>
                  <a:lnTo>
                    <a:pt x="785964" y="708291"/>
                  </a:lnTo>
                  <a:lnTo>
                    <a:pt x="793800" y="708291"/>
                  </a:lnTo>
                  <a:lnTo>
                    <a:pt x="793800" y="24193"/>
                  </a:lnTo>
                  <a:lnTo>
                    <a:pt x="793800" y="0"/>
                  </a:lnTo>
                  <a:close/>
                </a:path>
              </a:pathLst>
            </a:custGeom>
            <a:solidFill>
              <a:srgbClr val="EBEBEB"/>
            </a:solidFill>
          </p:spPr>
          <p:txBody>
            <a:bodyPr wrap="square" lIns="0" tIns="0" rIns="0" bIns="0" rtlCol="0"/>
            <a:lstStyle/>
            <a:p>
              <a:endParaRPr/>
            </a:p>
          </p:txBody>
        </p:sp>
        <p:sp>
          <p:nvSpPr>
            <p:cNvPr id="119" name="object 119"/>
            <p:cNvSpPr/>
            <p:nvPr/>
          </p:nvSpPr>
          <p:spPr>
            <a:xfrm>
              <a:off x="17338974" y="6482123"/>
              <a:ext cx="787400" cy="14604"/>
            </a:xfrm>
            <a:custGeom>
              <a:avLst/>
              <a:gdLst/>
              <a:ahLst/>
              <a:cxnLst/>
              <a:rect l="l" t="t" r="r" b="b"/>
              <a:pathLst>
                <a:path w="787400" h="14604">
                  <a:moveTo>
                    <a:pt x="0" y="14044"/>
                  </a:moveTo>
                  <a:lnTo>
                    <a:pt x="7827" y="14044"/>
                  </a:lnTo>
                </a:path>
                <a:path w="787400" h="14604">
                  <a:moveTo>
                    <a:pt x="77903" y="14044"/>
                  </a:moveTo>
                  <a:lnTo>
                    <a:pt x="85730" y="14044"/>
                  </a:lnTo>
                </a:path>
                <a:path w="787400" h="14604">
                  <a:moveTo>
                    <a:pt x="155806" y="14044"/>
                  </a:moveTo>
                  <a:lnTo>
                    <a:pt x="163633" y="14044"/>
                  </a:lnTo>
                </a:path>
                <a:path w="787400" h="14604">
                  <a:moveTo>
                    <a:pt x="233710" y="14044"/>
                  </a:moveTo>
                  <a:lnTo>
                    <a:pt x="241432" y="14044"/>
                  </a:lnTo>
                </a:path>
                <a:path w="787400" h="14604">
                  <a:moveTo>
                    <a:pt x="311508" y="14044"/>
                  </a:moveTo>
                  <a:lnTo>
                    <a:pt x="319545" y="14044"/>
                  </a:lnTo>
                </a:path>
                <a:path w="787400" h="14604">
                  <a:moveTo>
                    <a:pt x="389621" y="14044"/>
                  </a:moveTo>
                  <a:lnTo>
                    <a:pt x="397448" y="14044"/>
                  </a:lnTo>
                </a:path>
                <a:path w="787400" h="14604">
                  <a:moveTo>
                    <a:pt x="467525" y="14044"/>
                  </a:moveTo>
                  <a:lnTo>
                    <a:pt x="475352" y="14044"/>
                  </a:lnTo>
                </a:path>
                <a:path w="787400" h="14604">
                  <a:moveTo>
                    <a:pt x="545428" y="14044"/>
                  </a:moveTo>
                  <a:lnTo>
                    <a:pt x="553255" y="14044"/>
                  </a:lnTo>
                </a:path>
                <a:path w="787400" h="14604">
                  <a:moveTo>
                    <a:pt x="623331" y="14044"/>
                  </a:moveTo>
                  <a:lnTo>
                    <a:pt x="631054" y="14044"/>
                  </a:lnTo>
                </a:path>
                <a:path w="787400" h="14604">
                  <a:moveTo>
                    <a:pt x="701130" y="14044"/>
                  </a:moveTo>
                  <a:lnTo>
                    <a:pt x="708957" y="14044"/>
                  </a:lnTo>
                </a:path>
                <a:path w="787400" h="14604">
                  <a:moveTo>
                    <a:pt x="779033" y="14044"/>
                  </a:moveTo>
                  <a:lnTo>
                    <a:pt x="786860" y="14044"/>
                  </a:lnTo>
                </a:path>
                <a:path w="787400" h="14604">
                  <a:moveTo>
                    <a:pt x="0" y="0"/>
                  </a:moveTo>
                  <a:lnTo>
                    <a:pt x="7827" y="0"/>
                  </a:lnTo>
                </a:path>
                <a:path w="787400" h="14604">
                  <a:moveTo>
                    <a:pt x="77903" y="0"/>
                  </a:moveTo>
                  <a:lnTo>
                    <a:pt x="85730" y="0"/>
                  </a:lnTo>
                </a:path>
                <a:path w="787400" h="14604">
                  <a:moveTo>
                    <a:pt x="155806" y="0"/>
                  </a:moveTo>
                  <a:lnTo>
                    <a:pt x="163633" y="0"/>
                  </a:lnTo>
                </a:path>
                <a:path w="787400" h="14604">
                  <a:moveTo>
                    <a:pt x="233710" y="0"/>
                  </a:moveTo>
                  <a:lnTo>
                    <a:pt x="241432" y="0"/>
                  </a:lnTo>
                </a:path>
                <a:path w="787400" h="14604">
                  <a:moveTo>
                    <a:pt x="311508" y="0"/>
                  </a:moveTo>
                  <a:lnTo>
                    <a:pt x="319545" y="0"/>
                  </a:lnTo>
                </a:path>
                <a:path w="787400" h="14604">
                  <a:moveTo>
                    <a:pt x="389621" y="0"/>
                  </a:moveTo>
                  <a:lnTo>
                    <a:pt x="397448" y="0"/>
                  </a:lnTo>
                </a:path>
                <a:path w="787400" h="14604">
                  <a:moveTo>
                    <a:pt x="467525" y="0"/>
                  </a:moveTo>
                  <a:lnTo>
                    <a:pt x="475352" y="0"/>
                  </a:lnTo>
                </a:path>
                <a:path w="787400" h="14604">
                  <a:moveTo>
                    <a:pt x="545428" y="0"/>
                  </a:moveTo>
                  <a:lnTo>
                    <a:pt x="553255" y="0"/>
                  </a:lnTo>
                </a:path>
                <a:path w="787400" h="14604">
                  <a:moveTo>
                    <a:pt x="623331" y="0"/>
                  </a:moveTo>
                  <a:lnTo>
                    <a:pt x="631054" y="0"/>
                  </a:lnTo>
                </a:path>
                <a:path w="787400" h="14604">
                  <a:moveTo>
                    <a:pt x="701130" y="0"/>
                  </a:moveTo>
                  <a:lnTo>
                    <a:pt x="708957" y="0"/>
                  </a:lnTo>
                </a:path>
                <a:path w="787400" h="14604">
                  <a:moveTo>
                    <a:pt x="779033" y="0"/>
                  </a:moveTo>
                  <a:lnTo>
                    <a:pt x="786860" y="0"/>
                  </a:lnTo>
                </a:path>
              </a:pathLst>
            </a:custGeom>
            <a:ln w="3175">
              <a:solidFill>
                <a:srgbClr val="FFFFFF"/>
              </a:solidFill>
            </a:ln>
          </p:spPr>
          <p:txBody>
            <a:bodyPr wrap="square" lIns="0" tIns="0" rIns="0" bIns="0" rtlCol="0"/>
            <a:lstStyle/>
            <a:p>
              <a:endParaRPr/>
            </a:p>
          </p:txBody>
        </p:sp>
        <p:sp>
          <p:nvSpPr>
            <p:cNvPr id="120" name="object 120"/>
            <p:cNvSpPr/>
            <p:nvPr/>
          </p:nvSpPr>
          <p:spPr>
            <a:xfrm>
              <a:off x="17332034" y="3691740"/>
              <a:ext cx="1501775" cy="86995"/>
            </a:xfrm>
            <a:custGeom>
              <a:avLst/>
              <a:gdLst/>
              <a:ahLst/>
              <a:cxnLst/>
              <a:rect l="l" t="t" r="r" b="b"/>
              <a:pathLst>
                <a:path w="1501775" h="86995">
                  <a:moveTo>
                    <a:pt x="0" y="86856"/>
                  </a:moveTo>
                  <a:lnTo>
                    <a:pt x="1501722" y="86856"/>
                  </a:lnTo>
                  <a:lnTo>
                    <a:pt x="1501722" y="0"/>
                  </a:lnTo>
                  <a:lnTo>
                    <a:pt x="0" y="0"/>
                  </a:lnTo>
                  <a:lnTo>
                    <a:pt x="0" y="86856"/>
                  </a:lnTo>
                  <a:close/>
                </a:path>
              </a:pathLst>
            </a:custGeom>
            <a:solidFill>
              <a:srgbClr val="EBEBEB"/>
            </a:solidFill>
          </p:spPr>
          <p:txBody>
            <a:bodyPr wrap="square" lIns="0" tIns="0" rIns="0" bIns="0" rtlCol="0"/>
            <a:lstStyle/>
            <a:p>
              <a:endParaRPr/>
            </a:p>
          </p:txBody>
        </p:sp>
        <p:sp>
          <p:nvSpPr>
            <p:cNvPr id="121" name="object 121"/>
            <p:cNvSpPr/>
            <p:nvPr/>
          </p:nvSpPr>
          <p:spPr>
            <a:xfrm>
              <a:off x="18082895" y="3691870"/>
              <a:ext cx="0" cy="2461260"/>
            </a:xfrm>
            <a:custGeom>
              <a:avLst/>
              <a:gdLst/>
              <a:ahLst/>
              <a:cxnLst/>
              <a:rect l="l" t="t" r="r" b="b"/>
              <a:pathLst>
                <a:path h="2461260">
                  <a:moveTo>
                    <a:pt x="0" y="0"/>
                  </a:moveTo>
                  <a:lnTo>
                    <a:pt x="0" y="2460653"/>
                  </a:lnTo>
                </a:path>
              </a:pathLst>
            </a:custGeom>
            <a:ln w="28088">
              <a:solidFill>
                <a:srgbClr val="FFFFFF"/>
              </a:solidFill>
            </a:ln>
          </p:spPr>
          <p:txBody>
            <a:bodyPr wrap="square" lIns="0" tIns="0" rIns="0" bIns="0" rtlCol="0"/>
            <a:lstStyle/>
            <a:p>
              <a:endParaRPr/>
            </a:p>
          </p:txBody>
        </p:sp>
        <p:sp>
          <p:nvSpPr>
            <p:cNvPr id="122" name="object 122"/>
            <p:cNvSpPr/>
            <p:nvPr/>
          </p:nvSpPr>
          <p:spPr>
            <a:xfrm>
              <a:off x="11111141" y="7601242"/>
              <a:ext cx="0" cy="56515"/>
            </a:xfrm>
            <a:custGeom>
              <a:avLst/>
              <a:gdLst/>
              <a:ahLst/>
              <a:cxnLst/>
              <a:rect l="l" t="t" r="r" b="b"/>
              <a:pathLst>
                <a:path h="56515">
                  <a:moveTo>
                    <a:pt x="0" y="0"/>
                  </a:moveTo>
                  <a:lnTo>
                    <a:pt x="0" y="56177"/>
                  </a:lnTo>
                </a:path>
              </a:pathLst>
            </a:custGeom>
            <a:ln w="7827">
              <a:solidFill>
                <a:srgbClr val="FFFFFF"/>
              </a:solidFill>
            </a:ln>
          </p:spPr>
          <p:txBody>
            <a:bodyPr wrap="square" lIns="0" tIns="0" rIns="0" bIns="0" rtlCol="0"/>
            <a:lstStyle/>
            <a:p>
              <a:endParaRPr/>
            </a:p>
          </p:txBody>
        </p:sp>
        <p:sp>
          <p:nvSpPr>
            <p:cNvPr id="123" name="object 123"/>
            <p:cNvSpPr/>
            <p:nvPr/>
          </p:nvSpPr>
          <p:spPr>
            <a:xfrm>
              <a:off x="11185130" y="6892803"/>
              <a:ext cx="8255" cy="708660"/>
            </a:xfrm>
            <a:custGeom>
              <a:avLst/>
              <a:gdLst/>
              <a:ahLst/>
              <a:cxnLst/>
              <a:rect l="l" t="t" r="r" b="b"/>
              <a:pathLst>
                <a:path w="8254" h="708659">
                  <a:moveTo>
                    <a:pt x="0" y="708438"/>
                  </a:moveTo>
                  <a:lnTo>
                    <a:pt x="7827" y="708438"/>
                  </a:lnTo>
                  <a:lnTo>
                    <a:pt x="7827" y="0"/>
                  </a:lnTo>
                  <a:lnTo>
                    <a:pt x="0" y="0"/>
                  </a:lnTo>
                  <a:lnTo>
                    <a:pt x="0" y="708438"/>
                  </a:lnTo>
                  <a:close/>
                </a:path>
              </a:pathLst>
            </a:custGeom>
            <a:solidFill>
              <a:srgbClr val="EBEBEB"/>
            </a:solidFill>
          </p:spPr>
          <p:txBody>
            <a:bodyPr wrap="square" lIns="0" tIns="0" rIns="0" bIns="0" rtlCol="0"/>
            <a:lstStyle/>
            <a:p>
              <a:endParaRPr/>
            </a:p>
          </p:txBody>
        </p:sp>
        <p:sp>
          <p:nvSpPr>
            <p:cNvPr id="124" name="object 124"/>
            <p:cNvSpPr/>
            <p:nvPr/>
          </p:nvSpPr>
          <p:spPr>
            <a:xfrm>
              <a:off x="11185130" y="7246950"/>
              <a:ext cx="85725" cy="382905"/>
            </a:xfrm>
            <a:custGeom>
              <a:avLst/>
              <a:gdLst/>
              <a:ahLst/>
              <a:cxnLst/>
              <a:rect l="l" t="t" r="r" b="b"/>
              <a:pathLst>
                <a:path w="85725" h="382904">
                  <a:moveTo>
                    <a:pt x="0" y="0"/>
                  </a:moveTo>
                  <a:lnTo>
                    <a:pt x="7827" y="0"/>
                  </a:lnTo>
                </a:path>
                <a:path w="85725" h="382904">
                  <a:moveTo>
                    <a:pt x="0" y="382380"/>
                  </a:moveTo>
                  <a:lnTo>
                    <a:pt x="7827" y="382380"/>
                  </a:lnTo>
                </a:path>
                <a:path w="85725" h="382904">
                  <a:moveTo>
                    <a:pt x="77903" y="382380"/>
                  </a:moveTo>
                  <a:lnTo>
                    <a:pt x="85730" y="382380"/>
                  </a:lnTo>
                </a:path>
              </a:pathLst>
            </a:custGeom>
            <a:ln w="7827">
              <a:solidFill>
                <a:srgbClr val="FFFFFF"/>
              </a:solidFill>
            </a:ln>
          </p:spPr>
          <p:txBody>
            <a:bodyPr wrap="square" lIns="0" tIns="0" rIns="0" bIns="0" rtlCol="0"/>
            <a:lstStyle/>
            <a:p>
              <a:endParaRPr/>
            </a:p>
          </p:txBody>
        </p:sp>
        <p:sp>
          <p:nvSpPr>
            <p:cNvPr id="125" name="object 125"/>
            <p:cNvSpPr/>
            <p:nvPr/>
          </p:nvSpPr>
          <p:spPr>
            <a:xfrm>
              <a:off x="11344851" y="7625417"/>
              <a:ext cx="160020" cy="8255"/>
            </a:xfrm>
            <a:custGeom>
              <a:avLst/>
              <a:gdLst/>
              <a:ahLst/>
              <a:cxnLst/>
              <a:rect l="l" t="t" r="r" b="b"/>
              <a:pathLst>
                <a:path w="160020" h="8254">
                  <a:moveTo>
                    <a:pt x="0" y="0"/>
                  </a:moveTo>
                  <a:lnTo>
                    <a:pt x="0" y="7827"/>
                  </a:lnTo>
                </a:path>
                <a:path w="160020" h="8254">
                  <a:moveTo>
                    <a:pt x="73989" y="3913"/>
                  </a:moveTo>
                  <a:lnTo>
                    <a:pt x="81816" y="3913"/>
                  </a:lnTo>
                </a:path>
                <a:path w="160020" h="8254">
                  <a:moveTo>
                    <a:pt x="151893" y="3913"/>
                  </a:moveTo>
                  <a:lnTo>
                    <a:pt x="159720" y="3913"/>
                  </a:lnTo>
                </a:path>
              </a:pathLst>
            </a:custGeom>
            <a:ln w="7827">
              <a:solidFill>
                <a:srgbClr val="FFFFFF"/>
              </a:solidFill>
            </a:ln>
          </p:spPr>
          <p:txBody>
            <a:bodyPr wrap="square" lIns="0" tIns="0" rIns="0" bIns="0" rtlCol="0"/>
            <a:lstStyle/>
            <a:p>
              <a:endParaRPr/>
            </a:p>
          </p:txBody>
        </p:sp>
        <p:sp>
          <p:nvSpPr>
            <p:cNvPr id="126" name="object 126"/>
            <p:cNvSpPr/>
            <p:nvPr/>
          </p:nvSpPr>
          <p:spPr>
            <a:xfrm>
              <a:off x="11578509" y="7625417"/>
              <a:ext cx="471805" cy="8255"/>
            </a:xfrm>
            <a:custGeom>
              <a:avLst/>
              <a:gdLst/>
              <a:ahLst/>
              <a:cxnLst/>
              <a:rect l="l" t="t" r="r" b="b"/>
              <a:pathLst>
                <a:path w="471804" h="8254">
                  <a:moveTo>
                    <a:pt x="0" y="0"/>
                  </a:moveTo>
                  <a:lnTo>
                    <a:pt x="0" y="7827"/>
                  </a:lnTo>
                </a:path>
                <a:path w="471804" h="8254">
                  <a:moveTo>
                    <a:pt x="73937" y="3913"/>
                  </a:moveTo>
                  <a:lnTo>
                    <a:pt x="81764" y="3913"/>
                  </a:lnTo>
                </a:path>
                <a:path w="471804" h="8254">
                  <a:moveTo>
                    <a:pt x="151840" y="3913"/>
                  </a:moveTo>
                  <a:lnTo>
                    <a:pt x="159667" y="3913"/>
                  </a:lnTo>
                </a:path>
                <a:path w="471804" h="8254">
                  <a:moveTo>
                    <a:pt x="229744" y="3913"/>
                  </a:moveTo>
                  <a:lnTo>
                    <a:pt x="237571" y="3913"/>
                  </a:lnTo>
                </a:path>
                <a:path w="471804" h="8254">
                  <a:moveTo>
                    <a:pt x="307647" y="3913"/>
                  </a:moveTo>
                  <a:lnTo>
                    <a:pt x="315474" y="3913"/>
                  </a:lnTo>
                </a:path>
                <a:path w="471804" h="8254">
                  <a:moveTo>
                    <a:pt x="385551" y="3913"/>
                  </a:moveTo>
                  <a:lnTo>
                    <a:pt x="393378" y="3913"/>
                  </a:lnTo>
                </a:path>
                <a:path w="471804" h="8254">
                  <a:moveTo>
                    <a:pt x="463454" y="3913"/>
                  </a:moveTo>
                  <a:lnTo>
                    <a:pt x="471281" y="3913"/>
                  </a:lnTo>
                </a:path>
              </a:pathLst>
            </a:custGeom>
            <a:ln w="7722">
              <a:solidFill>
                <a:srgbClr val="FFFFFF"/>
              </a:solidFill>
            </a:ln>
          </p:spPr>
          <p:txBody>
            <a:bodyPr wrap="square" lIns="0" tIns="0" rIns="0" bIns="0" rtlCol="0"/>
            <a:lstStyle/>
            <a:p>
              <a:endParaRPr/>
            </a:p>
          </p:txBody>
        </p:sp>
        <p:sp>
          <p:nvSpPr>
            <p:cNvPr id="127" name="object 127"/>
            <p:cNvSpPr/>
            <p:nvPr/>
          </p:nvSpPr>
          <p:spPr>
            <a:xfrm>
              <a:off x="12119866" y="7631554"/>
              <a:ext cx="2033270" cy="0"/>
            </a:xfrm>
            <a:custGeom>
              <a:avLst/>
              <a:gdLst/>
              <a:ahLst/>
              <a:cxnLst/>
              <a:rect l="l" t="t" r="r" b="b"/>
              <a:pathLst>
                <a:path w="2033269">
                  <a:moveTo>
                    <a:pt x="0" y="0"/>
                  </a:moveTo>
                  <a:lnTo>
                    <a:pt x="85730" y="0"/>
                  </a:lnTo>
                </a:path>
                <a:path w="2033269">
                  <a:moveTo>
                    <a:pt x="155806" y="0"/>
                  </a:moveTo>
                  <a:lnTo>
                    <a:pt x="163633" y="0"/>
                  </a:lnTo>
                </a:path>
                <a:path w="2033269">
                  <a:moveTo>
                    <a:pt x="233710" y="0"/>
                  </a:moveTo>
                  <a:lnTo>
                    <a:pt x="241537" y="0"/>
                  </a:lnTo>
                </a:path>
                <a:path w="2033269">
                  <a:moveTo>
                    <a:pt x="311613" y="0"/>
                  </a:moveTo>
                  <a:lnTo>
                    <a:pt x="319440" y="0"/>
                  </a:lnTo>
                </a:path>
                <a:path w="2033269">
                  <a:moveTo>
                    <a:pt x="389516" y="0"/>
                  </a:moveTo>
                  <a:lnTo>
                    <a:pt x="397344" y="0"/>
                  </a:lnTo>
                </a:path>
                <a:path w="2033269">
                  <a:moveTo>
                    <a:pt x="467420" y="0"/>
                  </a:moveTo>
                  <a:lnTo>
                    <a:pt x="475142" y="0"/>
                  </a:lnTo>
                </a:path>
                <a:path w="2033269">
                  <a:moveTo>
                    <a:pt x="545219" y="0"/>
                  </a:moveTo>
                  <a:lnTo>
                    <a:pt x="553046" y="0"/>
                  </a:lnTo>
                </a:path>
                <a:path w="2033269">
                  <a:moveTo>
                    <a:pt x="623122" y="0"/>
                  </a:moveTo>
                  <a:lnTo>
                    <a:pt x="630949" y="0"/>
                  </a:lnTo>
                </a:path>
                <a:path w="2033269">
                  <a:moveTo>
                    <a:pt x="701025" y="0"/>
                  </a:moveTo>
                  <a:lnTo>
                    <a:pt x="708852" y="0"/>
                  </a:lnTo>
                </a:path>
                <a:path w="2033269">
                  <a:moveTo>
                    <a:pt x="778929" y="0"/>
                  </a:moveTo>
                  <a:lnTo>
                    <a:pt x="786756" y="0"/>
                  </a:lnTo>
                </a:path>
                <a:path w="2033269">
                  <a:moveTo>
                    <a:pt x="856832" y="0"/>
                  </a:moveTo>
                  <a:lnTo>
                    <a:pt x="864659" y="0"/>
                  </a:lnTo>
                </a:path>
                <a:path w="2033269">
                  <a:moveTo>
                    <a:pt x="934735" y="0"/>
                  </a:moveTo>
                  <a:lnTo>
                    <a:pt x="942563" y="0"/>
                  </a:lnTo>
                </a:path>
                <a:path w="2033269">
                  <a:moveTo>
                    <a:pt x="1012639" y="0"/>
                  </a:moveTo>
                  <a:lnTo>
                    <a:pt x="1020466" y="0"/>
                  </a:lnTo>
                </a:path>
                <a:path w="2033269">
                  <a:moveTo>
                    <a:pt x="1090542" y="0"/>
                  </a:moveTo>
                  <a:lnTo>
                    <a:pt x="1098369" y="0"/>
                  </a:lnTo>
                </a:path>
                <a:path w="2033269">
                  <a:moveTo>
                    <a:pt x="1168446" y="0"/>
                  </a:moveTo>
                  <a:lnTo>
                    <a:pt x="1176273" y="0"/>
                  </a:lnTo>
                </a:path>
                <a:path w="2033269">
                  <a:moveTo>
                    <a:pt x="1246349" y="0"/>
                  </a:moveTo>
                  <a:lnTo>
                    <a:pt x="1254281" y="0"/>
                  </a:lnTo>
                </a:path>
                <a:path w="2033269">
                  <a:moveTo>
                    <a:pt x="1324357" y="0"/>
                  </a:moveTo>
                  <a:lnTo>
                    <a:pt x="1332184" y="0"/>
                  </a:lnTo>
                </a:path>
                <a:path w="2033269">
                  <a:moveTo>
                    <a:pt x="1402260" y="0"/>
                  </a:moveTo>
                  <a:lnTo>
                    <a:pt x="1410088" y="0"/>
                  </a:lnTo>
                </a:path>
                <a:path w="2033269">
                  <a:moveTo>
                    <a:pt x="1480164" y="0"/>
                  </a:moveTo>
                  <a:lnTo>
                    <a:pt x="1487991" y="0"/>
                  </a:lnTo>
                </a:path>
                <a:path w="2033269">
                  <a:moveTo>
                    <a:pt x="1558067" y="0"/>
                  </a:moveTo>
                  <a:lnTo>
                    <a:pt x="1565894" y="0"/>
                  </a:lnTo>
                </a:path>
                <a:path w="2033269">
                  <a:moveTo>
                    <a:pt x="1635971" y="0"/>
                  </a:moveTo>
                  <a:lnTo>
                    <a:pt x="1643798" y="0"/>
                  </a:lnTo>
                </a:path>
                <a:path w="2033269">
                  <a:moveTo>
                    <a:pt x="1713874" y="0"/>
                  </a:moveTo>
                  <a:lnTo>
                    <a:pt x="1721596" y="0"/>
                  </a:lnTo>
                </a:path>
                <a:path w="2033269">
                  <a:moveTo>
                    <a:pt x="1791673" y="0"/>
                  </a:moveTo>
                  <a:lnTo>
                    <a:pt x="1799500" y="0"/>
                  </a:lnTo>
                </a:path>
                <a:path w="2033269">
                  <a:moveTo>
                    <a:pt x="1869576" y="0"/>
                  </a:moveTo>
                  <a:lnTo>
                    <a:pt x="1877403" y="0"/>
                  </a:lnTo>
                </a:path>
                <a:path w="2033269">
                  <a:moveTo>
                    <a:pt x="1947479" y="0"/>
                  </a:moveTo>
                  <a:lnTo>
                    <a:pt x="1955307" y="0"/>
                  </a:lnTo>
                </a:path>
                <a:path w="2033269">
                  <a:moveTo>
                    <a:pt x="2025383" y="0"/>
                  </a:moveTo>
                  <a:lnTo>
                    <a:pt x="2033210" y="0"/>
                  </a:lnTo>
                </a:path>
              </a:pathLst>
            </a:custGeom>
            <a:ln w="3274">
              <a:solidFill>
                <a:srgbClr val="FFFFFF"/>
              </a:solidFill>
            </a:ln>
          </p:spPr>
          <p:txBody>
            <a:bodyPr wrap="square" lIns="0" tIns="0" rIns="0" bIns="0" rtlCol="0"/>
            <a:lstStyle/>
            <a:p>
              <a:endParaRPr/>
            </a:p>
          </p:txBody>
        </p:sp>
        <p:sp>
          <p:nvSpPr>
            <p:cNvPr id="128" name="object 128"/>
            <p:cNvSpPr/>
            <p:nvPr/>
          </p:nvSpPr>
          <p:spPr>
            <a:xfrm>
              <a:off x="14216088" y="6892804"/>
              <a:ext cx="638175" cy="708660"/>
            </a:xfrm>
            <a:custGeom>
              <a:avLst/>
              <a:gdLst/>
              <a:ahLst/>
              <a:cxnLst/>
              <a:rect l="l" t="t" r="r" b="b"/>
              <a:pathLst>
                <a:path w="638175" h="708659">
                  <a:moveTo>
                    <a:pt x="638009" y="0"/>
                  </a:moveTo>
                  <a:lnTo>
                    <a:pt x="0" y="0"/>
                  </a:lnTo>
                  <a:lnTo>
                    <a:pt x="0" y="11747"/>
                  </a:lnTo>
                  <a:lnTo>
                    <a:pt x="0" y="32296"/>
                  </a:lnTo>
                  <a:lnTo>
                    <a:pt x="0" y="708444"/>
                  </a:lnTo>
                  <a:lnTo>
                    <a:pt x="92786" y="708444"/>
                  </a:lnTo>
                  <a:lnTo>
                    <a:pt x="92786" y="122656"/>
                  </a:lnTo>
                  <a:lnTo>
                    <a:pt x="162864" y="122656"/>
                  </a:lnTo>
                  <a:lnTo>
                    <a:pt x="162864" y="708444"/>
                  </a:lnTo>
                  <a:lnTo>
                    <a:pt x="170688" y="708444"/>
                  </a:lnTo>
                  <a:lnTo>
                    <a:pt x="170688" y="122656"/>
                  </a:lnTo>
                  <a:lnTo>
                    <a:pt x="170688" y="103251"/>
                  </a:lnTo>
                  <a:lnTo>
                    <a:pt x="240766" y="103251"/>
                  </a:lnTo>
                  <a:lnTo>
                    <a:pt x="240766" y="708444"/>
                  </a:lnTo>
                  <a:lnTo>
                    <a:pt x="248602" y="708444"/>
                  </a:lnTo>
                  <a:lnTo>
                    <a:pt x="248602" y="103251"/>
                  </a:lnTo>
                  <a:lnTo>
                    <a:pt x="248602" y="90805"/>
                  </a:lnTo>
                  <a:lnTo>
                    <a:pt x="318668" y="90805"/>
                  </a:lnTo>
                  <a:lnTo>
                    <a:pt x="318668" y="708444"/>
                  </a:lnTo>
                  <a:lnTo>
                    <a:pt x="326504" y="708444"/>
                  </a:lnTo>
                  <a:lnTo>
                    <a:pt x="326504" y="90805"/>
                  </a:lnTo>
                  <a:lnTo>
                    <a:pt x="326504" y="78346"/>
                  </a:lnTo>
                  <a:lnTo>
                    <a:pt x="396570" y="78346"/>
                  </a:lnTo>
                  <a:lnTo>
                    <a:pt x="396570" y="90805"/>
                  </a:lnTo>
                  <a:lnTo>
                    <a:pt x="396570" y="708444"/>
                  </a:lnTo>
                  <a:lnTo>
                    <a:pt x="404406" y="708444"/>
                  </a:lnTo>
                  <a:lnTo>
                    <a:pt x="404406" y="90805"/>
                  </a:lnTo>
                  <a:lnTo>
                    <a:pt x="404406" y="78346"/>
                  </a:lnTo>
                  <a:lnTo>
                    <a:pt x="404406" y="58356"/>
                  </a:lnTo>
                  <a:lnTo>
                    <a:pt x="474484" y="58356"/>
                  </a:lnTo>
                  <a:lnTo>
                    <a:pt x="474484" y="78346"/>
                  </a:lnTo>
                  <a:lnTo>
                    <a:pt x="474484" y="90805"/>
                  </a:lnTo>
                  <a:lnTo>
                    <a:pt x="474484" y="708444"/>
                  </a:lnTo>
                  <a:lnTo>
                    <a:pt x="482307" y="708444"/>
                  </a:lnTo>
                  <a:lnTo>
                    <a:pt x="482307" y="90805"/>
                  </a:lnTo>
                  <a:lnTo>
                    <a:pt x="482307" y="78346"/>
                  </a:lnTo>
                  <a:lnTo>
                    <a:pt x="482307" y="58356"/>
                  </a:lnTo>
                  <a:lnTo>
                    <a:pt x="482307" y="45326"/>
                  </a:lnTo>
                  <a:lnTo>
                    <a:pt x="552386" y="45326"/>
                  </a:lnTo>
                  <a:lnTo>
                    <a:pt x="552386" y="58356"/>
                  </a:lnTo>
                  <a:lnTo>
                    <a:pt x="552386" y="78346"/>
                  </a:lnTo>
                  <a:lnTo>
                    <a:pt x="552386" y="90805"/>
                  </a:lnTo>
                  <a:lnTo>
                    <a:pt x="552386" y="708444"/>
                  </a:lnTo>
                  <a:lnTo>
                    <a:pt x="560108" y="708444"/>
                  </a:lnTo>
                  <a:lnTo>
                    <a:pt x="560108" y="32296"/>
                  </a:lnTo>
                  <a:lnTo>
                    <a:pt x="630186" y="32296"/>
                  </a:lnTo>
                  <a:lnTo>
                    <a:pt x="630186" y="708444"/>
                  </a:lnTo>
                  <a:lnTo>
                    <a:pt x="638009" y="708444"/>
                  </a:lnTo>
                  <a:lnTo>
                    <a:pt x="638009" y="11747"/>
                  </a:lnTo>
                  <a:lnTo>
                    <a:pt x="638009" y="0"/>
                  </a:lnTo>
                  <a:close/>
                </a:path>
              </a:pathLst>
            </a:custGeom>
            <a:solidFill>
              <a:srgbClr val="EBEBEB"/>
            </a:solidFill>
          </p:spPr>
          <p:txBody>
            <a:bodyPr wrap="square" lIns="0" tIns="0" rIns="0" bIns="0" rtlCol="0"/>
            <a:lstStyle/>
            <a:p>
              <a:endParaRPr/>
            </a:p>
          </p:txBody>
        </p:sp>
        <p:sp>
          <p:nvSpPr>
            <p:cNvPr id="129" name="object 129"/>
            <p:cNvSpPr/>
            <p:nvPr/>
          </p:nvSpPr>
          <p:spPr>
            <a:xfrm>
              <a:off x="14223153" y="7246542"/>
              <a:ext cx="631190" cy="4445"/>
            </a:xfrm>
            <a:custGeom>
              <a:avLst/>
              <a:gdLst/>
              <a:ahLst/>
              <a:cxnLst/>
              <a:rect l="l" t="t" r="r" b="b"/>
              <a:pathLst>
                <a:path w="631190" h="4445">
                  <a:moveTo>
                    <a:pt x="0" y="3861"/>
                  </a:moveTo>
                  <a:lnTo>
                    <a:pt x="7827" y="3861"/>
                  </a:lnTo>
                </a:path>
                <a:path w="631190" h="4445">
                  <a:moveTo>
                    <a:pt x="77903" y="3861"/>
                  </a:moveTo>
                  <a:lnTo>
                    <a:pt x="85730" y="3861"/>
                  </a:lnTo>
                </a:path>
                <a:path w="631190" h="4445">
                  <a:moveTo>
                    <a:pt x="155806" y="3861"/>
                  </a:moveTo>
                  <a:lnTo>
                    <a:pt x="163633" y="3861"/>
                  </a:lnTo>
                </a:path>
                <a:path w="631190" h="4445">
                  <a:moveTo>
                    <a:pt x="233710" y="3861"/>
                  </a:moveTo>
                  <a:lnTo>
                    <a:pt x="241537" y="3861"/>
                  </a:lnTo>
                </a:path>
                <a:path w="631190" h="4445">
                  <a:moveTo>
                    <a:pt x="311613" y="3861"/>
                  </a:moveTo>
                  <a:lnTo>
                    <a:pt x="319440" y="3861"/>
                  </a:lnTo>
                </a:path>
                <a:path w="631190" h="4445">
                  <a:moveTo>
                    <a:pt x="389516" y="3861"/>
                  </a:moveTo>
                  <a:lnTo>
                    <a:pt x="397344" y="3861"/>
                  </a:lnTo>
                </a:path>
                <a:path w="631190" h="4445">
                  <a:moveTo>
                    <a:pt x="467420" y="3861"/>
                  </a:moveTo>
                  <a:lnTo>
                    <a:pt x="475247" y="3861"/>
                  </a:lnTo>
                </a:path>
                <a:path w="631190" h="4445">
                  <a:moveTo>
                    <a:pt x="545323" y="3861"/>
                  </a:moveTo>
                  <a:lnTo>
                    <a:pt x="553046" y="3861"/>
                  </a:lnTo>
                </a:path>
                <a:path w="631190" h="4445">
                  <a:moveTo>
                    <a:pt x="623122" y="3861"/>
                  </a:moveTo>
                  <a:lnTo>
                    <a:pt x="630949" y="3861"/>
                  </a:lnTo>
                </a:path>
                <a:path w="631190" h="4445">
                  <a:moveTo>
                    <a:pt x="0" y="0"/>
                  </a:moveTo>
                  <a:lnTo>
                    <a:pt x="7827" y="0"/>
                  </a:lnTo>
                </a:path>
                <a:path w="631190" h="4445">
                  <a:moveTo>
                    <a:pt x="77903" y="0"/>
                  </a:moveTo>
                  <a:lnTo>
                    <a:pt x="85730" y="0"/>
                  </a:lnTo>
                </a:path>
                <a:path w="631190" h="4445">
                  <a:moveTo>
                    <a:pt x="155806" y="0"/>
                  </a:moveTo>
                  <a:lnTo>
                    <a:pt x="163633" y="0"/>
                  </a:lnTo>
                </a:path>
                <a:path w="631190" h="4445">
                  <a:moveTo>
                    <a:pt x="233710" y="0"/>
                  </a:moveTo>
                  <a:lnTo>
                    <a:pt x="241537" y="0"/>
                  </a:lnTo>
                </a:path>
                <a:path w="631190" h="4445">
                  <a:moveTo>
                    <a:pt x="311613" y="0"/>
                  </a:moveTo>
                  <a:lnTo>
                    <a:pt x="319440" y="0"/>
                  </a:lnTo>
                </a:path>
                <a:path w="631190" h="4445">
                  <a:moveTo>
                    <a:pt x="389516" y="0"/>
                  </a:moveTo>
                  <a:lnTo>
                    <a:pt x="397344" y="0"/>
                  </a:lnTo>
                </a:path>
                <a:path w="631190" h="4445">
                  <a:moveTo>
                    <a:pt x="467420" y="0"/>
                  </a:moveTo>
                  <a:lnTo>
                    <a:pt x="475247" y="0"/>
                  </a:lnTo>
                </a:path>
                <a:path w="631190" h="4445">
                  <a:moveTo>
                    <a:pt x="545323" y="0"/>
                  </a:moveTo>
                  <a:lnTo>
                    <a:pt x="553046" y="0"/>
                  </a:lnTo>
                </a:path>
                <a:path w="631190" h="4445">
                  <a:moveTo>
                    <a:pt x="623122" y="0"/>
                  </a:moveTo>
                  <a:lnTo>
                    <a:pt x="630949" y="0"/>
                  </a:lnTo>
                </a:path>
              </a:pathLst>
            </a:custGeom>
            <a:ln w="3175">
              <a:solidFill>
                <a:srgbClr val="FFFFFF"/>
              </a:solidFill>
            </a:ln>
          </p:spPr>
          <p:txBody>
            <a:bodyPr wrap="square" lIns="0" tIns="0" rIns="0" bIns="0" rtlCol="0"/>
            <a:lstStyle/>
            <a:p>
              <a:endParaRPr/>
            </a:p>
          </p:txBody>
        </p:sp>
        <p:sp>
          <p:nvSpPr>
            <p:cNvPr id="130" name="object 130"/>
            <p:cNvSpPr/>
            <p:nvPr/>
          </p:nvSpPr>
          <p:spPr>
            <a:xfrm>
              <a:off x="14223153" y="7631554"/>
              <a:ext cx="786765" cy="0"/>
            </a:xfrm>
            <a:custGeom>
              <a:avLst/>
              <a:gdLst/>
              <a:ahLst/>
              <a:cxnLst/>
              <a:rect l="l" t="t" r="r" b="b"/>
              <a:pathLst>
                <a:path w="786765">
                  <a:moveTo>
                    <a:pt x="0" y="0"/>
                  </a:moveTo>
                  <a:lnTo>
                    <a:pt x="7827" y="0"/>
                  </a:lnTo>
                </a:path>
                <a:path w="786765">
                  <a:moveTo>
                    <a:pt x="77903" y="0"/>
                  </a:moveTo>
                  <a:lnTo>
                    <a:pt x="85730" y="0"/>
                  </a:lnTo>
                </a:path>
                <a:path w="786765">
                  <a:moveTo>
                    <a:pt x="155806" y="0"/>
                  </a:moveTo>
                  <a:lnTo>
                    <a:pt x="163633" y="0"/>
                  </a:lnTo>
                </a:path>
                <a:path w="786765">
                  <a:moveTo>
                    <a:pt x="233710" y="0"/>
                  </a:moveTo>
                  <a:lnTo>
                    <a:pt x="241537" y="0"/>
                  </a:lnTo>
                </a:path>
                <a:path w="786765">
                  <a:moveTo>
                    <a:pt x="311613" y="0"/>
                  </a:moveTo>
                  <a:lnTo>
                    <a:pt x="319440" y="0"/>
                  </a:lnTo>
                </a:path>
                <a:path w="786765">
                  <a:moveTo>
                    <a:pt x="389516" y="0"/>
                  </a:moveTo>
                  <a:lnTo>
                    <a:pt x="397344" y="0"/>
                  </a:lnTo>
                </a:path>
                <a:path w="786765">
                  <a:moveTo>
                    <a:pt x="467420" y="0"/>
                  </a:moveTo>
                  <a:lnTo>
                    <a:pt x="475247" y="0"/>
                  </a:lnTo>
                </a:path>
                <a:path w="786765">
                  <a:moveTo>
                    <a:pt x="545323" y="0"/>
                  </a:moveTo>
                  <a:lnTo>
                    <a:pt x="553046" y="0"/>
                  </a:lnTo>
                </a:path>
                <a:path w="786765">
                  <a:moveTo>
                    <a:pt x="623122" y="0"/>
                  </a:moveTo>
                  <a:lnTo>
                    <a:pt x="630949" y="0"/>
                  </a:lnTo>
                </a:path>
                <a:path w="786765">
                  <a:moveTo>
                    <a:pt x="701025" y="0"/>
                  </a:moveTo>
                  <a:lnTo>
                    <a:pt x="708852" y="0"/>
                  </a:lnTo>
                </a:path>
                <a:path w="786765">
                  <a:moveTo>
                    <a:pt x="778929" y="0"/>
                  </a:moveTo>
                  <a:lnTo>
                    <a:pt x="786756" y="0"/>
                  </a:lnTo>
                </a:path>
              </a:pathLst>
            </a:custGeom>
            <a:ln w="3274">
              <a:solidFill>
                <a:srgbClr val="FFFFFF"/>
              </a:solidFill>
            </a:ln>
          </p:spPr>
          <p:txBody>
            <a:bodyPr wrap="square" lIns="0" tIns="0" rIns="0" bIns="0" rtlCol="0"/>
            <a:lstStyle/>
            <a:p>
              <a:endParaRPr/>
            </a:p>
          </p:txBody>
        </p:sp>
        <p:sp>
          <p:nvSpPr>
            <p:cNvPr id="131" name="object 131"/>
            <p:cNvSpPr/>
            <p:nvPr/>
          </p:nvSpPr>
          <p:spPr>
            <a:xfrm>
              <a:off x="15079981" y="6892804"/>
              <a:ext cx="8255" cy="708660"/>
            </a:xfrm>
            <a:custGeom>
              <a:avLst/>
              <a:gdLst/>
              <a:ahLst/>
              <a:cxnLst/>
              <a:rect l="l" t="t" r="r" b="b"/>
              <a:pathLst>
                <a:path w="8255" h="708659">
                  <a:moveTo>
                    <a:pt x="7823" y="0"/>
                  </a:moveTo>
                  <a:lnTo>
                    <a:pt x="0" y="0"/>
                  </a:lnTo>
                  <a:lnTo>
                    <a:pt x="0" y="11747"/>
                  </a:lnTo>
                  <a:lnTo>
                    <a:pt x="0" y="32296"/>
                  </a:lnTo>
                  <a:lnTo>
                    <a:pt x="0" y="708444"/>
                  </a:lnTo>
                  <a:lnTo>
                    <a:pt x="7823" y="708444"/>
                  </a:lnTo>
                  <a:lnTo>
                    <a:pt x="7823" y="11747"/>
                  </a:lnTo>
                  <a:lnTo>
                    <a:pt x="7823" y="0"/>
                  </a:lnTo>
                  <a:close/>
                </a:path>
              </a:pathLst>
            </a:custGeom>
            <a:solidFill>
              <a:srgbClr val="EBEBEB"/>
            </a:solidFill>
          </p:spPr>
          <p:txBody>
            <a:bodyPr wrap="square" lIns="0" tIns="0" rIns="0" bIns="0" rtlCol="0"/>
            <a:lstStyle/>
            <a:p>
              <a:endParaRPr/>
            </a:p>
          </p:txBody>
        </p:sp>
        <p:sp>
          <p:nvSpPr>
            <p:cNvPr id="132" name="object 132"/>
            <p:cNvSpPr/>
            <p:nvPr/>
          </p:nvSpPr>
          <p:spPr>
            <a:xfrm>
              <a:off x="15079986" y="7246542"/>
              <a:ext cx="8255" cy="4445"/>
            </a:xfrm>
            <a:custGeom>
              <a:avLst/>
              <a:gdLst/>
              <a:ahLst/>
              <a:cxnLst/>
              <a:rect l="l" t="t" r="r" b="b"/>
              <a:pathLst>
                <a:path w="8255" h="4445">
                  <a:moveTo>
                    <a:pt x="0" y="3861"/>
                  </a:moveTo>
                  <a:lnTo>
                    <a:pt x="7827" y="3861"/>
                  </a:lnTo>
                </a:path>
                <a:path w="8255" h="4445">
                  <a:moveTo>
                    <a:pt x="0" y="0"/>
                  </a:moveTo>
                  <a:lnTo>
                    <a:pt x="7827" y="0"/>
                  </a:lnTo>
                </a:path>
              </a:pathLst>
            </a:custGeom>
            <a:ln w="3175">
              <a:solidFill>
                <a:srgbClr val="FFFFFF"/>
              </a:solidFill>
            </a:ln>
          </p:spPr>
          <p:txBody>
            <a:bodyPr wrap="square" lIns="0" tIns="0" rIns="0" bIns="0" rtlCol="0"/>
            <a:lstStyle/>
            <a:p>
              <a:endParaRPr/>
            </a:p>
          </p:txBody>
        </p:sp>
        <p:sp>
          <p:nvSpPr>
            <p:cNvPr id="133" name="object 133"/>
            <p:cNvSpPr/>
            <p:nvPr/>
          </p:nvSpPr>
          <p:spPr>
            <a:xfrm>
              <a:off x="15079986" y="7631554"/>
              <a:ext cx="8255" cy="0"/>
            </a:xfrm>
            <a:custGeom>
              <a:avLst/>
              <a:gdLst/>
              <a:ahLst/>
              <a:cxnLst/>
              <a:rect l="l" t="t" r="r" b="b"/>
              <a:pathLst>
                <a:path w="8255">
                  <a:moveTo>
                    <a:pt x="0" y="0"/>
                  </a:moveTo>
                  <a:lnTo>
                    <a:pt x="7827" y="0"/>
                  </a:lnTo>
                </a:path>
              </a:pathLst>
            </a:custGeom>
            <a:ln w="3274">
              <a:solidFill>
                <a:srgbClr val="FFFFFF"/>
              </a:solidFill>
            </a:ln>
          </p:spPr>
          <p:txBody>
            <a:bodyPr wrap="square" lIns="0" tIns="0" rIns="0" bIns="0" rtlCol="0"/>
            <a:lstStyle/>
            <a:p>
              <a:endParaRPr/>
            </a:p>
          </p:txBody>
        </p:sp>
        <p:sp>
          <p:nvSpPr>
            <p:cNvPr id="134" name="object 134"/>
            <p:cNvSpPr/>
            <p:nvPr/>
          </p:nvSpPr>
          <p:spPr>
            <a:xfrm>
              <a:off x="15157882" y="6892804"/>
              <a:ext cx="8255" cy="708660"/>
            </a:xfrm>
            <a:custGeom>
              <a:avLst/>
              <a:gdLst/>
              <a:ahLst/>
              <a:cxnLst/>
              <a:rect l="l" t="t" r="r" b="b"/>
              <a:pathLst>
                <a:path w="8255" h="708659">
                  <a:moveTo>
                    <a:pt x="7823" y="0"/>
                  </a:moveTo>
                  <a:lnTo>
                    <a:pt x="0" y="0"/>
                  </a:lnTo>
                  <a:lnTo>
                    <a:pt x="0" y="11747"/>
                  </a:lnTo>
                  <a:lnTo>
                    <a:pt x="0" y="32296"/>
                  </a:lnTo>
                  <a:lnTo>
                    <a:pt x="0" y="708444"/>
                  </a:lnTo>
                  <a:lnTo>
                    <a:pt x="7823" y="708444"/>
                  </a:lnTo>
                  <a:lnTo>
                    <a:pt x="7823" y="11747"/>
                  </a:lnTo>
                  <a:lnTo>
                    <a:pt x="7823" y="0"/>
                  </a:lnTo>
                  <a:close/>
                </a:path>
              </a:pathLst>
            </a:custGeom>
            <a:solidFill>
              <a:srgbClr val="EBEBEB"/>
            </a:solidFill>
          </p:spPr>
          <p:txBody>
            <a:bodyPr wrap="square" lIns="0" tIns="0" rIns="0" bIns="0" rtlCol="0"/>
            <a:lstStyle/>
            <a:p>
              <a:endParaRPr/>
            </a:p>
          </p:txBody>
        </p:sp>
        <p:sp>
          <p:nvSpPr>
            <p:cNvPr id="135" name="object 135"/>
            <p:cNvSpPr/>
            <p:nvPr/>
          </p:nvSpPr>
          <p:spPr>
            <a:xfrm>
              <a:off x="15157889" y="7246542"/>
              <a:ext cx="8255" cy="4445"/>
            </a:xfrm>
            <a:custGeom>
              <a:avLst/>
              <a:gdLst/>
              <a:ahLst/>
              <a:cxnLst/>
              <a:rect l="l" t="t" r="r" b="b"/>
              <a:pathLst>
                <a:path w="8255" h="4445">
                  <a:moveTo>
                    <a:pt x="0" y="3861"/>
                  </a:moveTo>
                  <a:lnTo>
                    <a:pt x="7827" y="3861"/>
                  </a:lnTo>
                </a:path>
                <a:path w="8255" h="4445">
                  <a:moveTo>
                    <a:pt x="0" y="0"/>
                  </a:moveTo>
                  <a:lnTo>
                    <a:pt x="7827" y="0"/>
                  </a:lnTo>
                </a:path>
              </a:pathLst>
            </a:custGeom>
            <a:ln w="3175">
              <a:solidFill>
                <a:srgbClr val="FFFFFF"/>
              </a:solidFill>
            </a:ln>
          </p:spPr>
          <p:txBody>
            <a:bodyPr wrap="square" lIns="0" tIns="0" rIns="0" bIns="0" rtlCol="0"/>
            <a:lstStyle/>
            <a:p>
              <a:endParaRPr/>
            </a:p>
          </p:txBody>
        </p:sp>
        <p:sp>
          <p:nvSpPr>
            <p:cNvPr id="136" name="object 136"/>
            <p:cNvSpPr/>
            <p:nvPr/>
          </p:nvSpPr>
          <p:spPr>
            <a:xfrm>
              <a:off x="15157889" y="7631554"/>
              <a:ext cx="8255" cy="0"/>
            </a:xfrm>
            <a:custGeom>
              <a:avLst/>
              <a:gdLst/>
              <a:ahLst/>
              <a:cxnLst/>
              <a:rect l="l" t="t" r="r" b="b"/>
              <a:pathLst>
                <a:path w="8255">
                  <a:moveTo>
                    <a:pt x="0" y="0"/>
                  </a:moveTo>
                  <a:lnTo>
                    <a:pt x="7827" y="0"/>
                  </a:lnTo>
                </a:path>
              </a:pathLst>
            </a:custGeom>
            <a:ln w="3274">
              <a:solidFill>
                <a:srgbClr val="FFFFFF"/>
              </a:solidFill>
            </a:ln>
          </p:spPr>
          <p:txBody>
            <a:bodyPr wrap="square" lIns="0" tIns="0" rIns="0" bIns="0" rtlCol="0"/>
            <a:lstStyle/>
            <a:p>
              <a:endParaRPr/>
            </a:p>
          </p:txBody>
        </p:sp>
        <p:sp>
          <p:nvSpPr>
            <p:cNvPr id="137" name="object 137"/>
            <p:cNvSpPr/>
            <p:nvPr/>
          </p:nvSpPr>
          <p:spPr>
            <a:xfrm>
              <a:off x="15235784" y="6892804"/>
              <a:ext cx="8255" cy="708660"/>
            </a:xfrm>
            <a:custGeom>
              <a:avLst/>
              <a:gdLst/>
              <a:ahLst/>
              <a:cxnLst/>
              <a:rect l="l" t="t" r="r" b="b"/>
              <a:pathLst>
                <a:path w="8255" h="708659">
                  <a:moveTo>
                    <a:pt x="7835" y="0"/>
                  </a:moveTo>
                  <a:lnTo>
                    <a:pt x="0" y="0"/>
                  </a:lnTo>
                  <a:lnTo>
                    <a:pt x="0" y="11747"/>
                  </a:lnTo>
                  <a:lnTo>
                    <a:pt x="0" y="32296"/>
                  </a:lnTo>
                  <a:lnTo>
                    <a:pt x="0" y="708444"/>
                  </a:lnTo>
                  <a:lnTo>
                    <a:pt x="7835" y="708444"/>
                  </a:lnTo>
                  <a:lnTo>
                    <a:pt x="7835" y="11747"/>
                  </a:lnTo>
                  <a:lnTo>
                    <a:pt x="7835" y="0"/>
                  </a:lnTo>
                  <a:close/>
                </a:path>
              </a:pathLst>
            </a:custGeom>
            <a:solidFill>
              <a:srgbClr val="EBEBEB"/>
            </a:solidFill>
          </p:spPr>
          <p:txBody>
            <a:bodyPr wrap="square" lIns="0" tIns="0" rIns="0" bIns="0" rtlCol="0"/>
            <a:lstStyle/>
            <a:p>
              <a:endParaRPr/>
            </a:p>
          </p:txBody>
        </p:sp>
        <p:sp>
          <p:nvSpPr>
            <p:cNvPr id="138" name="object 138"/>
            <p:cNvSpPr/>
            <p:nvPr/>
          </p:nvSpPr>
          <p:spPr>
            <a:xfrm>
              <a:off x="15235792" y="7246542"/>
              <a:ext cx="8255" cy="4445"/>
            </a:xfrm>
            <a:custGeom>
              <a:avLst/>
              <a:gdLst/>
              <a:ahLst/>
              <a:cxnLst/>
              <a:rect l="l" t="t" r="r" b="b"/>
              <a:pathLst>
                <a:path w="8255" h="4445">
                  <a:moveTo>
                    <a:pt x="0" y="3861"/>
                  </a:moveTo>
                  <a:lnTo>
                    <a:pt x="7827" y="3861"/>
                  </a:lnTo>
                </a:path>
                <a:path w="8255" h="4445">
                  <a:moveTo>
                    <a:pt x="0" y="0"/>
                  </a:moveTo>
                  <a:lnTo>
                    <a:pt x="7827" y="0"/>
                  </a:lnTo>
                </a:path>
              </a:pathLst>
            </a:custGeom>
            <a:ln w="3175">
              <a:solidFill>
                <a:srgbClr val="FFFFFF"/>
              </a:solidFill>
            </a:ln>
          </p:spPr>
          <p:txBody>
            <a:bodyPr wrap="square" lIns="0" tIns="0" rIns="0" bIns="0" rtlCol="0"/>
            <a:lstStyle/>
            <a:p>
              <a:endParaRPr/>
            </a:p>
          </p:txBody>
        </p:sp>
        <p:sp>
          <p:nvSpPr>
            <p:cNvPr id="139" name="object 139"/>
            <p:cNvSpPr/>
            <p:nvPr/>
          </p:nvSpPr>
          <p:spPr>
            <a:xfrm>
              <a:off x="15235792" y="7631554"/>
              <a:ext cx="8255" cy="0"/>
            </a:xfrm>
            <a:custGeom>
              <a:avLst/>
              <a:gdLst/>
              <a:ahLst/>
              <a:cxnLst/>
              <a:rect l="l" t="t" r="r" b="b"/>
              <a:pathLst>
                <a:path w="8255">
                  <a:moveTo>
                    <a:pt x="0" y="0"/>
                  </a:moveTo>
                  <a:lnTo>
                    <a:pt x="7827" y="0"/>
                  </a:lnTo>
                </a:path>
              </a:pathLst>
            </a:custGeom>
            <a:ln w="3274">
              <a:solidFill>
                <a:srgbClr val="FFFFFF"/>
              </a:solidFill>
            </a:ln>
          </p:spPr>
          <p:txBody>
            <a:bodyPr wrap="square" lIns="0" tIns="0" rIns="0" bIns="0" rtlCol="0"/>
            <a:lstStyle/>
            <a:p>
              <a:endParaRPr/>
            </a:p>
          </p:txBody>
        </p:sp>
        <p:sp>
          <p:nvSpPr>
            <p:cNvPr id="140" name="object 140"/>
            <p:cNvSpPr/>
            <p:nvPr/>
          </p:nvSpPr>
          <p:spPr>
            <a:xfrm>
              <a:off x="15313686" y="6892804"/>
              <a:ext cx="8255" cy="708660"/>
            </a:xfrm>
            <a:custGeom>
              <a:avLst/>
              <a:gdLst/>
              <a:ahLst/>
              <a:cxnLst/>
              <a:rect l="l" t="t" r="r" b="b"/>
              <a:pathLst>
                <a:path w="8255" h="708659">
                  <a:moveTo>
                    <a:pt x="7835" y="0"/>
                  </a:moveTo>
                  <a:lnTo>
                    <a:pt x="0" y="0"/>
                  </a:lnTo>
                  <a:lnTo>
                    <a:pt x="0" y="11747"/>
                  </a:lnTo>
                  <a:lnTo>
                    <a:pt x="0" y="32296"/>
                  </a:lnTo>
                  <a:lnTo>
                    <a:pt x="0" y="708444"/>
                  </a:lnTo>
                  <a:lnTo>
                    <a:pt x="7835" y="708444"/>
                  </a:lnTo>
                  <a:lnTo>
                    <a:pt x="7835" y="11747"/>
                  </a:lnTo>
                  <a:lnTo>
                    <a:pt x="7835" y="0"/>
                  </a:lnTo>
                  <a:close/>
                </a:path>
              </a:pathLst>
            </a:custGeom>
            <a:solidFill>
              <a:srgbClr val="EBEBEB"/>
            </a:solidFill>
          </p:spPr>
          <p:txBody>
            <a:bodyPr wrap="square" lIns="0" tIns="0" rIns="0" bIns="0" rtlCol="0"/>
            <a:lstStyle/>
            <a:p>
              <a:endParaRPr/>
            </a:p>
          </p:txBody>
        </p:sp>
        <p:sp>
          <p:nvSpPr>
            <p:cNvPr id="141" name="object 141"/>
            <p:cNvSpPr/>
            <p:nvPr/>
          </p:nvSpPr>
          <p:spPr>
            <a:xfrm>
              <a:off x="15313696" y="7246542"/>
              <a:ext cx="8255" cy="4445"/>
            </a:xfrm>
            <a:custGeom>
              <a:avLst/>
              <a:gdLst/>
              <a:ahLst/>
              <a:cxnLst/>
              <a:rect l="l" t="t" r="r" b="b"/>
              <a:pathLst>
                <a:path w="8255" h="4445">
                  <a:moveTo>
                    <a:pt x="0" y="3861"/>
                  </a:moveTo>
                  <a:lnTo>
                    <a:pt x="7827" y="3861"/>
                  </a:lnTo>
                </a:path>
                <a:path w="8255" h="4445">
                  <a:moveTo>
                    <a:pt x="0" y="0"/>
                  </a:moveTo>
                  <a:lnTo>
                    <a:pt x="7827" y="0"/>
                  </a:lnTo>
                </a:path>
              </a:pathLst>
            </a:custGeom>
            <a:ln w="3175">
              <a:solidFill>
                <a:srgbClr val="FFFFFF"/>
              </a:solidFill>
            </a:ln>
          </p:spPr>
          <p:txBody>
            <a:bodyPr wrap="square" lIns="0" tIns="0" rIns="0" bIns="0" rtlCol="0"/>
            <a:lstStyle/>
            <a:p>
              <a:endParaRPr/>
            </a:p>
          </p:txBody>
        </p:sp>
        <p:sp>
          <p:nvSpPr>
            <p:cNvPr id="142" name="object 142"/>
            <p:cNvSpPr/>
            <p:nvPr/>
          </p:nvSpPr>
          <p:spPr>
            <a:xfrm>
              <a:off x="15313696" y="7631554"/>
              <a:ext cx="8255" cy="0"/>
            </a:xfrm>
            <a:custGeom>
              <a:avLst/>
              <a:gdLst/>
              <a:ahLst/>
              <a:cxnLst/>
              <a:rect l="l" t="t" r="r" b="b"/>
              <a:pathLst>
                <a:path w="8255">
                  <a:moveTo>
                    <a:pt x="0" y="0"/>
                  </a:moveTo>
                  <a:lnTo>
                    <a:pt x="7827" y="0"/>
                  </a:lnTo>
                </a:path>
              </a:pathLst>
            </a:custGeom>
            <a:ln w="3274">
              <a:solidFill>
                <a:srgbClr val="FFFFFF"/>
              </a:solidFill>
            </a:ln>
          </p:spPr>
          <p:txBody>
            <a:bodyPr wrap="square" lIns="0" tIns="0" rIns="0" bIns="0" rtlCol="0"/>
            <a:lstStyle/>
            <a:p>
              <a:endParaRPr/>
            </a:p>
          </p:txBody>
        </p:sp>
        <p:sp>
          <p:nvSpPr>
            <p:cNvPr id="143" name="object 143"/>
            <p:cNvSpPr/>
            <p:nvPr/>
          </p:nvSpPr>
          <p:spPr>
            <a:xfrm>
              <a:off x="15391588" y="6892804"/>
              <a:ext cx="8255" cy="708660"/>
            </a:xfrm>
            <a:custGeom>
              <a:avLst/>
              <a:gdLst/>
              <a:ahLst/>
              <a:cxnLst/>
              <a:rect l="l" t="t" r="r" b="b"/>
              <a:pathLst>
                <a:path w="8255" h="708659">
                  <a:moveTo>
                    <a:pt x="7835" y="0"/>
                  </a:moveTo>
                  <a:lnTo>
                    <a:pt x="0" y="0"/>
                  </a:lnTo>
                  <a:lnTo>
                    <a:pt x="0" y="11747"/>
                  </a:lnTo>
                  <a:lnTo>
                    <a:pt x="0" y="32296"/>
                  </a:lnTo>
                  <a:lnTo>
                    <a:pt x="0" y="708444"/>
                  </a:lnTo>
                  <a:lnTo>
                    <a:pt x="7835" y="708444"/>
                  </a:lnTo>
                  <a:lnTo>
                    <a:pt x="7835" y="11747"/>
                  </a:lnTo>
                  <a:lnTo>
                    <a:pt x="7835" y="0"/>
                  </a:lnTo>
                  <a:close/>
                </a:path>
              </a:pathLst>
            </a:custGeom>
            <a:solidFill>
              <a:srgbClr val="EBEBEB"/>
            </a:solidFill>
          </p:spPr>
          <p:txBody>
            <a:bodyPr wrap="square" lIns="0" tIns="0" rIns="0" bIns="0" rtlCol="0"/>
            <a:lstStyle/>
            <a:p>
              <a:endParaRPr/>
            </a:p>
          </p:txBody>
        </p:sp>
        <p:sp>
          <p:nvSpPr>
            <p:cNvPr id="144" name="object 144"/>
            <p:cNvSpPr/>
            <p:nvPr/>
          </p:nvSpPr>
          <p:spPr>
            <a:xfrm>
              <a:off x="15391599" y="7246542"/>
              <a:ext cx="8255" cy="4445"/>
            </a:xfrm>
            <a:custGeom>
              <a:avLst/>
              <a:gdLst/>
              <a:ahLst/>
              <a:cxnLst/>
              <a:rect l="l" t="t" r="r" b="b"/>
              <a:pathLst>
                <a:path w="8255" h="4445">
                  <a:moveTo>
                    <a:pt x="0" y="3861"/>
                  </a:moveTo>
                  <a:lnTo>
                    <a:pt x="7827" y="3861"/>
                  </a:lnTo>
                </a:path>
                <a:path w="8255" h="4445">
                  <a:moveTo>
                    <a:pt x="0" y="0"/>
                  </a:moveTo>
                  <a:lnTo>
                    <a:pt x="7827" y="0"/>
                  </a:lnTo>
                </a:path>
              </a:pathLst>
            </a:custGeom>
            <a:ln w="3175">
              <a:solidFill>
                <a:srgbClr val="FFFFFF"/>
              </a:solidFill>
            </a:ln>
          </p:spPr>
          <p:txBody>
            <a:bodyPr wrap="square" lIns="0" tIns="0" rIns="0" bIns="0" rtlCol="0"/>
            <a:lstStyle/>
            <a:p>
              <a:endParaRPr/>
            </a:p>
          </p:txBody>
        </p:sp>
        <p:sp>
          <p:nvSpPr>
            <p:cNvPr id="145" name="object 145"/>
            <p:cNvSpPr/>
            <p:nvPr/>
          </p:nvSpPr>
          <p:spPr>
            <a:xfrm>
              <a:off x="15391599" y="7631554"/>
              <a:ext cx="8255" cy="0"/>
            </a:xfrm>
            <a:custGeom>
              <a:avLst/>
              <a:gdLst/>
              <a:ahLst/>
              <a:cxnLst/>
              <a:rect l="l" t="t" r="r" b="b"/>
              <a:pathLst>
                <a:path w="8255">
                  <a:moveTo>
                    <a:pt x="0" y="0"/>
                  </a:moveTo>
                  <a:lnTo>
                    <a:pt x="7827" y="0"/>
                  </a:lnTo>
                </a:path>
              </a:pathLst>
            </a:custGeom>
            <a:ln w="3274">
              <a:solidFill>
                <a:srgbClr val="FFFFFF"/>
              </a:solidFill>
            </a:ln>
          </p:spPr>
          <p:txBody>
            <a:bodyPr wrap="square" lIns="0" tIns="0" rIns="0" bIns="0" rtlCol="0"/>
            <a:lstStyle/>
            <a:p>
              <a:endParaRPr/>
            </a:p>
          </p:txBody>
        </p:sp>
        <p:sp>
          <p:nvSpPr>
            <p:cNvPr id="146" name="object 146"/>
            <p:cNvSpPr/>
            <p:nvPr/>
          </p:nvSpPr>
          <p:spPr>
            <a:xfrm>
              <a:off x="15469502" y="6892804"/>
              <a:ext cx="8255" cy="708660"/>
            </a:xfrm>
            <a:custGeom>
              <a:avLst/>
              <a:gdLst/>
              <a:ahLst/>
              <a:cxnLst/>
              <a:rect l="l" t="t" r="r" b="b"/>
              <a:pathLst>
                <a:path w="8255" h="708659">
                  <a:moveTo>
                    <a:pt x="7823" y="0"/>
                  </a:moveTo>
                  <a:lnTo>
                    <a:pt x="0" y="0"/>
                  </a:lnTo>
                  <a:lnTo>
                    <a:pt x="0" y="11747"/>
                  </a:lnTo>
                  <a:lnTo>
                    <a:pt x="0" y="32296"/>
                  </a:lnTo>
                  <a:lnTo>
                    <a:pt x="0" y="708444"/>
                  </a:lnTo>
                  <a:lnTo>
                    <a:pt x="7823" y="708444"/>
                  </a:lnTo>
                  <a:lnTo>
                    <a:pt x="7823" y="11747"/>
                  </a:lnTo>
                  <a:lnTo>
                    <a:pt x="7823" y="0"/>
                  </a:lnTo>
                  <a:close/>
                </a:path>
              </a:pathLst>
            </a:custGeom>
            <a:solidFill>
              <a:srgbClr val="EBEBEB"/>
            </a:solidFill>
          </p:spPr>
          <p:txBody>
            <a:bodyPr wrap="square" lIns="0" tIns="0" rIns="0" bIns="0" rtlCol="0"/>
            <a:lstStyle/>
            <a:p>
              <a:endParaRPr/>
            </a:p>
          </p:txBody>
        </p:sp>
        <p:sp>
          <p:nvSpPr>
            <p:cNvPr id="147" name="object 147"/>
            <p:cNvSpPr/>
            <p:nvPr/>
          </p:nvSpPr>
          <p:spPr>
            <a:xfrm>
              <a:off x="15469503" y="7246542"/>
              <a:ext cx="8255" cy="4445"/>
            </a:xfrm>
            <a:custGeom>
              <a:avLst/>
              <a:gdLst/>
              <a:ahLst/>
              <a:cxnLst/>
              <a:rect l="l" t="t" r="r" b="b"/>
              <a:pathLst>
                <a:path w="8255" h="4445">
                  <a:moveTo>
                    <a:pt x="0" y="3861"/>
                  </a:moveTo>
                  <a:lnTo>
                    <a:pt x="7827" y="3861"/>
                  </a:lnTo>
                </a:path>
                <a:path w="8255" h="4445">
                  <a:moveTo>
                    <a:pt x="0" y="0"/>
                  </a:moveTo>
                  <a:lnTo>
                    <a:pt x="7827" y="0"/>
                  </a:lnTo>
                </a:path>
              </a:pathLst>
            </a:custGeom>
            <a:ln w="3175">
              <a:solidFill>
                <a:srgbClr val="FFFFFF"/>
              </a:solidFill>
            </a:ln>
          </p:spPr>
          <p:txBody>
            <a:bodyPr wrap="square" lIns="0" tIns="0" rIns="0" bIns="0" rtlCol="0"/>
            <a:lstStyle/>
            <a:p>
              <a:endParaRPr/>
            </a:p>
          </p:txBody>
        </p:sp>
        <p:sp>
          <p:nvSpPr>
            <p:cNvPr id="148" name="object 148"/>
            <p:cNvSpPr/>
            <p:nvPr/>
          </p:nvSpPr>
          <p:spPr>
            <a:xfrm>
              <a:off x="15469503" y="7631554"/>
              <a:ext cx="8255" cy="0"/>
            </a:xfrm>
            <a:custGeom>
              <a:avLst/>
              <a:gdLst/>
              <a:ahLst/>
              <a:cxnLst/>
              <a:rect l="l" t="t" r="r" b="b"/>
              <a:pathLst>
                <a:path w="8255">
                  <a:moveTo>
                    <a:pt x="0" y="0"/>
                  </a:moveTo>
                  <a:lnTo>
                    <a:pt x="7827" y="0"/>
                  </a:lnTo>
                </a:path>
              </a:pathLst>
            </a:custGeom>
            <a:ln w="3274">
              <a:solidFill>
                <a:srgbClr val="FFFFFF"/>
              </a:solidFill>
            </a:ln>
          </p:spPr>
          <p:txBody>
            <a:bodyPr wrap="square" lIns="0" tIns="0" rIns="0" bIns="0" rtlCol="0"/>
            <a:lstStyle/>
            <a:p>
              <a:endParaRPr/>
            </a:p>
          </p:txBody>
        </p:sp>
        <p:sp>
          <p:nvSpPr>
            <p:cNvPr id="149" name="object 149"/>
            <p:cNvSpPr/>
            <p:nvPr/>
          </p:nvSpPr>
          <p:spPr>
            <a:xfrm>
              <a:off x="15547404" y="6892804"/>
              <a:ext cx="8255" cy="708660"/>
            </a:xfrm>
            <a:custGeom>
              <a:avLst/>
              <a:gdLst/>
              <a:ahLst/>
              <a:cxnLst/>
              <a:rect l="l" t="t" r="r" b="b"/>
              <a:pathLst>
                <a:path w="8255" h="708659">
                  <a:moveTo>
                    <a:pt x="7823" y="0"/>
                  </a:moveTo>
                  <a:lnTo>
                    <a:pt x="0" y="0"/>
                  </a:lnTo>
                  <a:lnTo>
                    <a:pt x="0" y="11747"/>
                  </a:lnTo>
                  <a:lnTo>
                    <a:pt x="0" y="32296"/>
                  </a:lnTo>
                  <a:lnTo>
                    <a:pt x="0" y="708444"/>
                  </a:lnTo>
                  <a:lnTo>
                    <a:pt x="7823" y="708444"/>
                  </a:lnTo>
                  <a:lnTo>
                    <a:pt x="7823" y="11747"/>
                  </a:lnTo>
                  <a:lnTo>
                    <a:pt x="7823" y="0"/>
                  </a:lnTo>
                  <a:close/>
                </a:path>
              </a:pathLst>
            </a:custGeom>
            <a:solidFill>
              <a:srgbClr val="EBEBEB"/>
            </a:solidFill>
          </p:spPr>
          <p:txBody>
            <a:bodyPr wrap="square" lIns="0" tIns="0" rIns="0" bIns="0" rtlCol="0"/>
            <a:lstStyle/>
            <a:p>
              <a:endParaRPr/>
            </a:p>
          </p:txBody>
        </p:sp>
        <p:sp>
          <p:nvSpPr>
            <p:cNvPr id="150" name="object 150"/>
            <p:cNvSpPr/>
            <p:nvPr/>
          </p:nvSpPr>
          <p:spPr>
            <a:xfrm>
              <a:off x="15547406" y="7246542"/>
              <a:ext cx="8255" cy="4445"/>
            </a:xfrm>
            <a:custGeom>
              <a:avLst/>
              <a:gdLst/>
              <a:ahLst/>
              <a:cxnLst/>
              <a:rect l="l" t="t" r="r" b="b"/>
              <a:pathLst>
                <a:path w="8255" h="4445">
                  <a:moveTo>
                    <a:pt x="0" y="3861"/>
                  </a:moveTo>
                  <a:lnTo>
                    <a:pt x="7827" y="3861"/>
                  </a:lnTo>
                </a:path>
                <a:path w="8255" h="4445">
                  <a:moveTo>
                    <a:pt x="0" y="0"/>
                  </a:moveTo>
                  <a:lnTo>
                    <a:pt x="7827" y="0"/>
                  </a:lnTo>
                </a:path>
              </a:pathLst>
            </a:custGeom>
            <a:ln w="3175">
              <a:solidFill>
                <a:srgbClr val="FFFFFF"/>
              </a:solidFill>
            </a:ln>
          </p:spPr>
          <p:txBody>
            <a:bodyPr wrap="square" lIns="0" tIns="0" rIns="0" bIns="0" rtlCol="0"/>
            <a:lstStyle/>
            <a:p>
              <a:endParaRPr/>
            </a:p>
          </p:txBody>
        </p:sp>
        <p:sp>
          <p:nvSpPr>
            <p:cNvPr id="151" name="object 151"/>
            <p:cNvSpPr/>
            <p:nvPr/>
          </p:nvSpPr>
          <p:spPr>
            <a:xfrm>
              <a:off x="15547406" y="7631554"/>
              <a:ext cx="8255" cy="0"/>
            </a:xfrm>
            <a:custGeom>
              <a:avLst/>
              <a:gdLst/>
              <a:ahLst/>
              <a:cxnLst/>
              <a:rect l="l" t="t" r="r" b="b"/>
              <a:pathLst>
                <a:path w="8255">
                  <a:moveTo>
                    <a:pt x="0" y="0"/>
                  </a:moveTo>
                  <a:lnTo>
                    <a:pt x="7827" y="0"/>
                  </a:lnTo>
                </a:path>
              </a:pathLst>
            </a:custGeom>
            <a:ln w="3274">
              <a:solidFill>
                <a:srgbClr val="FFFFFF"/>
              </a:solidFill>
            </a:ln>
          </p:spPr>
          <p:txBody>
            <a:bodyPr wrap="square" lIns="0" tIns="0" rIns="0" bIns="0" rtlCol="0"/>
            <a:lstStyle/>
            <a:p>
              <a:endParaRPr/>
            </a:p>
          </p:txBody>
        </p:sp>
        <p:sp>
          <p:nvSpPr>
            <p:cNvPr id="152" name="object 152"/>
            <p:cNvSpPr/>
            <p:nvPr/>
          </p:nvSpPr>
          <p:spPr>
            <a:xfrm>
              <a:off x="15625306" y="6892804"/>
              <a:ext cx="8255" cy="708660"/>
            </a:xfrm>
            <a:custGeom>
              <a:avLst/>
              <a:gdLst/>
              <a:ahLst/>
              <a:cxnLst/>
              <a:rect l="l" t="t" r="r" b="b"/>
              <a:pathLst>
                <a:path w="8255" h="708659">
                  <a:moveTo>
                    <a:pt x="7823" y="0"/>
                  </a:moveTo>
                  <a:lnTo>
                    <a:pt x="0" y="0"/>
                  </a:lnTo>
                  <a:lnTo>
                    <a:pt x="0" y="11747"/>
                  </a:lnTo>
                  <a:lnTo>
                    <a:pt x="0" y="32296"/>
                  </a:lnTo>
                  <a:lnTo>
                    <a:pt x="0" y="708444"/>
                  </a:lnTo>
                  <a:lnTo>
                    <a:pt x="7823" y="708444"/>
                  </a:lnTo>
                  <a:lnTo>
                    <a:pt x="7823" y="11747"/>
                  </a:lnTo>
                  <a:lnTo>
                    <a:pt x="7823" y="0"/>
                  </a:lnTo>
                  <a:close/>
                </a:path>
              </a:pathLst>
            </a:custGeom>
            <a:solidFill>
              <a:srgbClr val="EBEBEB"/>
            </a:solidFill>
          </p:spPr>
          <p:txBody>
            <a:bodyPr wrap="square" lIns="0" tIns="0" rIns="0" bIns="0" rtlCol="0"/>
            <a:lstStyle/>
            <a:p>
              <a:endParaRPr/>
            </a:p>
          </p:txBody>
        </p:sp>
        <p:sp>
          <p:nvSpPr>
            <p:cNvPr id="153" name="object 153"/>
            <p:cNvSpPr/>
            <p:nvPr/>
          </p:nvSpPr>
          <p:spPr>
            <a:xfrm>
              <a:off x="15625309" y="7246542"/>
              <a:ext cx="8255" cy="4445"/>
            </a:xfrm>
            <a:custGeom>
              <a:avLst/>
              <a:gdLst/>
              <a:ahLst/>
              <a:cxnLst/>
              <a:rect l="l" t="t" r="r" b="b"/>
              <a:pathLst>
                <a:path w="8255" h="4445">
                  <a:moveTo>
                    <a:pt x="0" y="3861"/>
                  </a:moveTo>
                  <a:lnTo>
                    <a:pt x="7827" y="3861"/>
                  </a:lnTo>
                </a:path>
                <a:path w="8255" h="4445">
                  <a:moveTo>
                    <a:pt x="0" y="0"/>
                  </a:moveTo>
                  <a:lnTo>
                    <a:pt x="7827" y="0"/>
                  </a:lnTo>
                </a:path>
              </a:pathLst>
            </a:custGeom>
            <a:ln w="3175">
              <a:solidFill>
                <a:srgbClr val="FFFFFF"/>
              </a:solidFill>
            </a:ln>
          </p:spPr>
          <p:txBody>
            <a:bodyPr wrap="square" lIns="0" tIns="0" rIns="0" bIns="0" rtlCol="0"/>
            <a:lstStyle/>
            <a:p>
              <a:endParaRPr/>
            </a:p>
          </p:txBody>
        </p:sp>
        <p:sp>
          <p:nvSpPr>
            <p:cNvPr id="154" name="object 154"/>
            <p:cNvSpPr/>
            <p:nvPr/>
          </p:nvSpPr>
          <p:spPr>
            <a:xfrm>
              <a:off x="15625309" y="7631554"/>
              <a:ext cx="8255" cy="0"/>
            </a:xfrm>
            <a:custGeom>
              <a:avLst/>
              <a:gdLst/>
              <a:ahLst/>
              <a:cxnLst/>
              <a:rect l="l" t="t" r="r" b="b"/>
              <a:pathLst>
                <a:path w="8255">
                  <a:moveTo>
                    <a:pt x="0" y="0"/>
                  </a:moveTo>
                  <a:lnTo>
                    <a:pt x="7827" y="0"/>
                  </a:lnTo>
                </a:path>
              </a:pathLst>
            </a:custGeom>
            <a:ln w="3274">
              <a:solidFill>
                <a:srgbClr val="FFFFFF"/>
              </a:solidFill>
            </a:ln>
          </p:spPr>
          <p:txBody>
            <a:bodyPr wrap="square" lIns="0" tIns="0" rIns="0" bIns="0" rtlCol="0"/>
            <a:lstStyle/>
            <a:p>
              <a:endParaRPr/>
            </a:p>
          </p:txBody>
        </p:sp>
        <p:sp>
          <p:nvSpPr>
            <p:cNvPr id="155" name="object 155"/>
            <p:cNvSpPr/>
            <p:nvPr/>
          </p:nvSpPr>
          <p:spPr>
            <a:xfrm>
              <a:off x="15703208" y="6892804"/>
              <a:ext cx="8255" cy="708660"/>
            </a:xfrm>
            <a:custGeom>
              <a:avLst/>
              <a:gdLst/>
              <a:ahLst/>
              <a:cxnLst/>
              <a:rect l="l" t="t" r="r" b="b"/>
              <a:pathLst>
                <a:path w="8255" h="708659">
                  <a:moveTo>
                    <a:pt x="7721" y="0"/>
                  </a:moveTo>
                  <a:lnTo>
                    <a:pt x="0" y="0"/>
                  </a:lnTo>
                  <a:lnTo>
                    <a:pt x="0" y="11747"/>
                  </a:lnTo>
                  <a:lnTo>
                    <a:pt x="0" y="32296"/>
                  </a:lnTo>
                  <a:lnTo>
                    <a:pt x="0" y="708444"/>
                  </a:lnTo>
                  <a:lnTo>
                    <a:pt x="7721" y="708444"/>
                  </a:lnTo>
                  <a:lnTo>
                    <a:pt x="7721" y="11747"/>
                  </a:lnTo>
                  <a:lnTo>
                    <a:pt x="7721" y="0"/>
                  </a:lnTo>
                  <a:close/>
                </a:path>
              </a:pathLst>
            </a:custGeom>
            <a:solidFill>
              <a:srgbClr val="EBEBEB"/>
            </a:solidFill>
          </p:spPr>
          <p:txBody>
            <a:bodyPr wrap="square" lIns="0" tIns="0" rIns="0" bIns="0" rtlCol="0"/>
            <a:lstStyle/>
            <a:p>
              <a:endParaRPr/>
            </a:p>
          </p:txBody>
        </p:sp>
        <p:sp>
          <p:nvSpPr>
            <p:cNvPr id="156" name="object 156"/>
            <p:cNvSpPr/>
            <p:nvPr/>
          </p:nvSpPr>
          <p:spPr>
            <a:xfrm>
              <a:off x="15703213" y="7246542"/>
              <a:ext cx="8255" cy="4445"/>
            </a:xfrm>
            <a:custGeom>
              <a:avLst/>
              <a:gdLst/>
              <a:ahLst/>
              <a:cxnLst/>
              <a:rect l="l" t="t" r="r" b="b"/>
              <a:pathLst>
                <a:path w="8255" h="4445">
                  <a:moveTo>
                    <a:pt x="0" y="3861"/>
                  </a:moveTo>
                  <a:lnTo>
                    <a:pt x="7722" y="3861"/>
                  </a:lnTo>
                </a:path>
                <a:path w="8255" h="4445">
                  <a:moveTo>
                    <a:pt x="0" y="0"/>
                  </a:moveTo>
                  <a:lnTo>
                    <a:pt x="7722" y="0"/>
                  </a:lnTo>
                </a:path>
              </a:pathLst>
            </a:custGeom>
            <a:ln w="3175">
              <a:solidFill>
                <a:srgbClr val="FFFFFF"/>
              </a:solidFill>
            </a:ln>
          </p:spPr>
          <p:txBody>
            <a:bodyPr wrap="square" lIns="0" tIns="0" rIns="0" bIns="0" rtlCol="0"/>
            <a:lstStyle/>
            <a:p>
              <a:endParaRPr/>
            </a:p>
          </p:txBody>
        </p:sp>
        <p:sp>
          <p:nvSpPr>
            <p:cNvPr id="157" name="object 157"/>
            <p:cNvSpPr/>
            <p:nvPr/>
          </p:nvSpPr>
          <p:spPr>
            <a:xfrm>
              <a:off x="15703213" y="7631554"/>
              <a:ext cx="8255" cy="0"/>
            </a:xfrm>
            <a:custGeom>
              <a:avLst/>
              <a:gdLst/>
              <a:ahLst/>
              <a:cxnLst/>
              <a:rect l="l" t="t" r="r" b="b"/>
              <a:pathLst>
                <a:path w="8255">
                  <a:moveTo>
                    <a:pt x="0" y="0"/>
                  </a:moveTo>
                  <a:lnTo>
                    <a:pt x="7722" y="0"/>
                  </a:lnTo>
                </a:path>
              </a:pathLst>
            </a:custGeom>
            <a:ln w="3274">
              <a:solidFill>
                <a:srgbClr val="FFFFFF"/>
              </a:solidFill>
            </a:ln>
          </p:spPr>
          <p:txBody>
            <a:bodyPr wrap="square" lIns="0" tIns="0" rIns="0" bIns="0" rtlCol="0"/>
            <a:lstStyle/>
            <a:p>
              <a:endParaRPr/>
            </a:p>
          </p:txBody>
        </p:sp>
        <p:sp>
          <p:nvSpPr>
            <p:cNvPr id="158" name="object 158"/>
            <p:cNvSpPr/>
            <p:nvPr/>
          </p:nvSpPr>
          <p:spPr>
            <a:xfrm>
              <a:off x="15774134" y="6892803"/>
              <a:ext cx="15240" cy="708660"/>
            </a:xfrm>
            <a:custGeom>
              <a:avLst/>
              <a:gdLst/>
              <a:ahLst/>
              <a:cxnLst/>
              <a:rect l="l" t="t" r="r" b="b"/>
              <a:pathLst>
                <a:path w="15240" h="708659">
                  <a:moveTo>
                    <a:pt x="0" y="708438"/>
                  </a:moveTo>
                  <a:lnTo>
                    <a:pt x="14704" y="708438"/>
                  </a:lnTo>
                  <a:lnTo>
                    <a:pt x="14704" y="0"/>
                  </a:lnTo>
                  <a:lnTo>
                    <a:pt x="0" y="0"/>
                  </a:lnTo>
                  <a:lnTo>
                    <a:pt x="0" y="708438"/>
                  </a:lnTo>
                  <a:close/>
                </a:path>
              </a:pathLst>
            </a:custGeom>
            <a:solidFill>
              <a:srgbClr val="EBEBEB"/>
            </a:solidFill>
          </p:spPr>
          <p:txBody>
            <a:bodyPr wrap="square" lIns="0" tIns="0" rIns="0" bIns="0" rtlCol="0"/>
            <a:lstStyle/>
            <a:p>
              <a:endParaRPr/>
            </a:p>
          </p:txBody>
        </p:sp>
        <p:sp>
          <p:nvSpPr>
            <p:cNvPr id="159" name="object 159"/>
            <p:cNvSpPr/>
            <p:nvPr/>
          </p:nvSpPr>
          <p:spPr>
            <a:xfrm>
              <a:off x="15781011" y="7246542"/>
              <a:ext cx="8255" cy="4445"/>
            </a:xfrm>
            <a:custGeom>
              <a:avLst/>
              <a:gdLst/>
              <a:ahLst/>
              <a:cxnLst/>
              <a:rect l="l" t="t" r="r" b="b"/>
              <a:pathLst>
                <a:path w="8255" h="4445">
                  <a:moveTo>
                    <a:pt x="0" y="3861"/>
                  </a:moveTo>
                  <a:lnTo>
                    <a:pt x="7827" y="3861"/>
                  </a:lnTo>
                </a:path>
                <a:path w="8255" h="4445">
                  <a:moveTo>
                    <a:pt x="0" y="0"/>
                  </a:moveTo>
                  <a:lnTo>
                    <a:pt x="7827" y="0"/>
                  </a:lnTo>
                </a:path>
              </a:pathLst>
            </a:custGeom>
            <a:ln w="3175">
              <a:solidFill>
                <a:srgbClr val="FFFFFF"/>
              </a:solidFill>
            </a:ln>
          </p:spPr>
          <p:txBody>
            <a:bodyPr wrap="square" lIns="0" tIns="0" rIns="0" bIns="0" rtlCol="0"/>
            <a:lstStyle/>
            <a:p>
              <a:endParaRPr/>
            </a:p>
          </p:txBody>
        </p:sp>
        <p:sp>
          <p:nvSpPr>
            <p:cNvPr id="160" name="object 160"/>
            <p:cNvSpPr/>
            <p:nvPr/>
          </p:nvSpPr>
          <p:spPr>
            <a:xfrm>
              <a:off x="15781011" y="7631554"/>
              <a:ext cx="8255" cy="0"/>
            </a:xfrm>
            <a:custGeom>
              <a:avLst/>
              <a:gdLst/>
              <a:ahLst/>
              <a:cxnLst/>
              <a:rect l="l" t="t" r="r" b="b"/>
              <a:pathLst>
                <a:path w="8255">
                  <a:moveTo>
                    <a:pt x="0" y="0"/>
                  </a:moveTo>
                  <a:lnTo>
                    <a:pt x="7827" y="0"/>
                  </a:lnTo>
                </a:path>
              </a:pathLst>
            </a:custGeom>
            <a:ln w="3274">
              <a:solidFill>
                <a:srgbClr val="FFFFFF"/>
              </a:solidFill>
            </a:ln>
          </p:spPr>
          <p:txBody>
            <a:bodyPr wrap="square" lIns="0" tIns="0" rIns="0" bIns="0" rtlCol="0"/>
            <a:lstStyle/>
            <a:p>
              <a:endParaRPr/>
            </a:p>
          </p:txBody>
        </p:sp>
        <p:sp>
          <p:nvSpPr>
            <p:cNvPr id="161" name="object 161"/>
            <p:cNvSpPr/>
            <p:nvPr/>
          </p:nvSpPr>
          <p:spPr>
            <a:xfrm>
              <a:off x="15858915" y="6892803"/>
              <a:ext cx="8255" cy="708660"/>
            </a:xfrm>
            <a:custGeom>
              <a:avLst/>
              <a:gdLst/>
              <a:ahLst/>
              <a:cxnLst/>
              <a:rect l="l" t="t" r="r" b="b"/>
              <a:pathLst>
                <a:path w="8255" h="708659">
                  <a:moveTo>
                    <a:pt x="0" y="708438"/>
                  </a:moveTo>
                  <a:lnTo>
                    <a:pt x="7827" y="708438"/>
                  </a:lnTo>
                  <a:lnTo>
                    <a:pt x="7827" y="0"/>
                  </a:lnTo>
                  <a:lnTo>
                    <a:pt x="0" y="0"/>
                  </a:lnTo>
                  <a:lnTo>
                    <a:pt x="0" y="708438"/>
                  </a:lnTo>
                  <a:close/>
                </a:path>
              </a:pathLst>
            </a:custGeom>
            <a:solidFill>
              <a:srgbClr val="EBEBEB"/>
            </a:solidFill>
          </p:spPr>
          <p:txBody>
            <a:bodyPr wrap="square" lIns="0" tIns="0" rIns="0" bIns="0" rtlCol="0"/>
            <a:lstStyle/>
            <a:p>
              <a:endParaRPr/>
            </a:p>
          </p:txBody>
        </p:sp>
        <p:sp>
          <p:nvSpPr>
            <p:cNvPr id="162" name="object 162"/>
            <p:cNvSpPr/>
            <p:nvPr/>
          </p:nvSpPr>
          <p:spPr>
            <a:xfrm>
              <a:off x="15858915" y="7246542"/>
              <a:ext cx="8255" cy="4445"/>
            </a:xfrm>
            <a:custGeom>
              <a:avLst/>
              <a:gdLst/>
              <a:ahLst/>
              <a:cxnLst/>
              <a:rect l="l" t="t" r="r" b="b"/>
              <a:pathLst>
                <a:path w="8255" h="4445">
                  <a:moveTo>
                    <a:pt x="0" y="3861"/>
                  </a:moveTo>
                  <a:lnTo>
                    <a:pt x="7827" y="3861"/>
                  </a:lnTo>
                </a:path>
                <a:path w="8255" h="4445">
                  <a:moveTo>
                    <a:pt x="0" y="0"/>
                  </a:moveTo>
                  <a:lnTo>
                    <a:pt x="7827" y="0"/>
                  </a:lnTo>
                </a:path>
              </a:pathLst>
            </a:custGeom>
            <a:ln w="3175">
              <a:solidFill>
                <a:srgbClr val="FFFFFF"/>
              </a:solidFill>
            </a:ln>
          </p:spPr>
          <p:txBody>
            <a:bodyPr wrap="square" lIns="0" tIns="0" rIns="0" bIns="0" rtlCol="0"/>
            <a:lstStyle/>
            <a:p>
              <a:endParaRPr/>
            </a:p>
          </p:txBody>
        </p:sp>
        <p:sp>
          <p:nvSpPr>
            <p:cNvPr id="163" name="object 163"/>
            <p:cNvSpPr/>
            <p:nvPr/>
          </p:nvSpPr>
          <p:spPr>
            <a:xfrm>
              <a:off x="15858915" y="7631554"/>
              <a:ext cx="8255" cy="0"/>
            </a:xfrm>
            <a:custGeom>
              <a:avLst/>
              <a:gdLst/>
              <a:ahLst/>
              <a:cxnLst/>
              <a:rect l="l" t="t" r="r" b="b"/>
              <a:pathLst>
                <a:path w="8255">
                  <a:moveTo>
                    <a:pt x="0" y="0"/>
                  </a:moveTo>
                  <a:lnTo>
                    <a:pt x="7827" y="0"/>
                  </a:lnTo>
                </a:path>
              </a:pathLst>
            </a:custGeom>
            <a:ln w="3274">
              <a:solidFill>
                <a:srgbClr val="FFFFFF"/>
              </a:solidFill>
            </a:ln>
          </p:spPr>
          <p:txBody>
            <a:bodyPr wrap="square" lIns="0" tIns="0" rIns="0" bIns="0" rtlCol="0"/>
            <a:lstStyle/>
            <a:p>
              <a:endParaRPr/>
            </a:p>
          </p:txBody>
        </p:sp>
        <p:sp>
          <p:nvSpPr>
            <p:cNvPr id="164" name="object 164"/>
            <p:cNvSpPr/>
            <p:nvPr/>
          </p:nvSpPr>
          <p:spPr>
            <a:xfrm>
              <a:off x="15936818" y="6892803"/>
              <a:ext cx="8255" cy="708660"/>
            </a:xfrm>
            <a:custGeom>
              <a:avLst/>
              <a:gdLst/>
              <a:ahLst/>
              <a:cxnLst/>
              <a:rect l="l" t="t" r="r" b="b"/>
              <a:pathLst>
                <a:path w="8255" h="708659">
                  <a:moveTo>
                    <a:pt x="0" y="708438"/>
                  </a:moveTo>
                  <a:lnTo>
                    <a:pt x="7827" y="708438"/>
                  </a:lnTo>
                  <a:lnTo>
                    <a:pt x="7827" y="0"/>
                  </a:lnTo>
                  <a:lnTo>
                    <a:pt x="0" y="0"/>
                  </a:lnTo>
                  <a:lnTo>
                    <a:pt x="0" y="708438"/>
                  </a:lnTo>
                  <a:close/>
                </a:path>
              </a:pathLst>
            </a:custGeom>
            <a:solidFill>
              <a:srgbClr val="EBEBEB"/>
            </a:solidFill>
          </p:spPr>
          <p:txBody>
            <a:bodyPr wrap="square" lIns="0" tIns="0" rIns="0" bIns="0" rtlCol="0"/>
            <a:lstStyle/>
            <a:p>
              <a:endParaRPr/>
            </a:p>
          </p:txBody>
        </p:sp>
        <p:sp>
          <p:nvSpPr>
            <p:cNvPr id="165" name="object 165"/>
            <p:cNvSpPr/>
            <p:nvPr/>
          </p:nvSpPr>
          <p:spPr>
            <a:xfrm>
              <a:off x="15936818" y="7246542"/>
              <a:ext cx="8255" cy="4445"/>
            </a:xfrm>
            <a:custGeom>
              <a:avLst/>
              <a:gdLst/>
              <a:ahLst/>
              <a:cxnLst/>
              <a:rect l="l" t="t" r="r" b="b"/>
              <a:pathLst>
                <a:path w="8255" h="4445">
                  <a:moveTo>
                    <a:pt x="0" y="3861"/>
                  </a:moveTo>
                  <a:lnTo>
                    <a:pt x="7827" y="3861"/>
                  </a:lnTo>
                </a:path>
                <a:path w="8255" h="4445">
                  <a:moveTo>
                    <a:pt x="0" y="0"/>
                  </a:moveTo>
                  <a:lnTo>
                    <a:pt x="7827" y="0"/>
                  </a:lnTo>
                </a:path>
              </a:pathLst>
            </a:custGeom>
            <a:ln w="3175">
              <a:solidFill>
                <a:srgbClr val="FFFFFF"/>
              </a:solidFill>
            </a:ln>
          </p:spPr>
          <p:txBody>
            <a:bodyPr wrap="square" lIns="0" tIns="0" rIns="0" bIns="0" rtlCol="0"/>
            <a:lstStyle/>
            <a:p>
              <a:endParaRPr/>
            </a:p>
          </p:txBody>
        </p:sp>
        <p:sp>
          <p:nvSpPr>
            <p:cNvPr id="166" name="object 166"/>
            <p:cNvSpPr/>
            <p:nvPr/>
          </p:nvSpPr>
          <p:spPr>
            <a:xfrm>
              <a:off x="15936818" y="7631554"/>
              <a:ext cx="8255" cy="0"/>
            </a:xfrm>
            <a:custGeom>
              <a:avLst/>
              <a:gdLst/>
              <a:ahLst/>
              <a:cxnLst/>
              <a:rect l="l" t="t" r="r" b="b"/>
              <a:pathLst>
                <a:path w="8255">
                  <a:moveTo>
                    <a:pt x="0" y="0"/>
                  </a:moveTo>
                  <a:lnTo>
                    <a:pt x="7827" y="0"/>
                  </a:lnTo>
                </a:path>
              </a:pathLst>
            </a:custGeom>
            <a:ln w="3274">
              <a:solidFill>
                <a:srgbClr val="FFFFFF"/>
              </a:solidFill>
            </a:ln>
          </p:spPr>
          <p:txBody>
            <a:bodyPr wrap="square" lIns="0" tIns="0" rIns="0" bIns="0" rtlCol="0"/>
            <a:lstStyle/>
            <a:p>
              <a:endParaRPr/>
            </a:p>
          </p:txBody>
        </p:sp>
        <p:sp>
          <p:nvSpPr>
            <p:cNvPr id="167" name="object 167"/>
            <p:cNvSpPr/>
            <p:nvPr/>
          </p:nvSpPr>
          <p:spPr>
            <a:xfrm>
              <a:off x="16014722" y="6892803"/>
              <a:ext cx="8255" cy="708660"/>
            </a:xfrm>
            <a:custGeom>
              <a:avLst/>
              <a:gdLst/>
              <a:ahLst/>
              <a:cxnLst/>
              <a:rect l="l" t="t" r="r" b="b"/>
              <a:pathLst>
                <a:path w="8255" h="708659">
                  <a:moveTo>
                    <a:pt x="0" y="708438"/>
                  </a:moveTo>
                  <a:lnTo>
                    <a:pt x="7827" y="708438"/>
                  </a:lnTo>
                  <a:lnTo>
                    <a:pt x="7827" y="0"/>
                  </a:lnTo>
                  <a:lnTo>
                    <a:pt x="0" y="0"/>
                  </a:lnTo>
                  <a:lnTo>
                    <a:pt x="0" y="708438"/>
                  </a:lnTo>
                  <a:close/>
                </a:path>
              </a:pathLst>
            </a:custGeom>
            <a:solidFill>
              <a:srgbClr val="EBEBEB"/>
            </a:solidFill>
          </p:spPr>
          <p:txBody>
            <a:bodyPr wrap="square" lIns="0" tIns="0" rIns="0" bIns="0" rtlCol="0"/>
            <a:lstStyle/>
            <a:p>
              <a:endParaRPr/>
            </a:p>
          </p:txBody>
        </p:sp>
        <p:sp>
          <p:nvSpPr>
            <p:cNvPr id="168" name="object 168"/>
            <p:cNvSpPr/>
            <p:nvPr/>
          </p:nvSpPr>
          <p:spPr>
            <a:xfrm>
              <a:off x="16014722" y="7246542"/>
              <a:ext cx="8255" cy="4445"/>
            </a:xfrm>
            <a:custGeom>
              <a:avLst/>
              <a:gdLst/>
              <a:ahLst/>
              <a:cxnLst/>
              <a:rect l="l" t="t" r="r" b="b"/>
              <a:pathLst>
                <a:path w="8255" h="4445">
                  <a:moveTo>
                    <a:pt x="0" y="3861"/>
                  </a:moveTo>
                  <a:lnTo>
                    <a:pt x="7827" y="3861"/>
                  </a:lnTo>
                </a:path>
                <a:path w="8255" h="4445">
                  <a:moveTo>
                    <a:pt x="0" y="0"/>
                  </a:moveTo>
                  <a:lnTo>
                    <a:pt x="7827" y="0"/>
                  </a:lnTo>
                </a:path>
              </a:pathLst>
            </a:custGeom>
            <a:ln w="3175">
              <a:solidFill>
                <a:srgbClr val="FFFFFF"/>
              </a:solidFill>
            </a:ln>
          </p:spPr>
          <p:txBody>
            <a:bodyPr wrap="square" lIns="0" tIns="0" rIns="0" bIns="0" rtlCol="0"/>
            <a:lstStyle/>
            <a:p>
              <a:endParaRPr/>
            </a:p>
          </p:txBody>
        </p:sp>
        <p:sp>
          <p:nvSpPr>
            <p:cNvPr id="169" name="object 169"/>
            <p:cNvSpPr/>
            <p:nvPr/>
          </p:nvSpPr>
          <p:spPr>
            <a:xfrm>
              <a:off x="16014722" y="7631554"/>
              <a:ext cx="8255" cy="0"/>
            </a:xfrm>
            <a:custGeom>
              <a:avLst/>
              <a:gdLst/>
              <a:ahLst/>
              <a:cxnLst/>
              <a:rect l="l" t="t" r="r" b="b"/>
              <a:pathLst>
                <a:path w="8255">
                  <a:moveTo>
                    <a:pt x="0" y="0"/>
                  </a:moveTo>
                  <a:lnTo>
                    <a:pt x="7827" y="0"/>
                  </a:lnTo>
                </a:path>
              </a:pathLst>
            </a:custGeom>
            <a:ln w="3274">
              <a:solidFill>
                <a:srgbClr val="FFFFFF"/>
              </a:solidFill>
            </a:ln>
          </p:spPr>
          <p:txBody>
            <a:bodyPr wrap="square" lIns="0" tIns="0" rIns="0" bIns="0" rtlCol="0"/>
            <a:lstStyle/>
            <a:p>
              <a:endParaRPr/>
            </a:p>
          </p:txBody>
        </p:sp>
        <p:sp>
          <p:nvSpPr>
            <p:cNvPr id="170" name="object 170"/>
            <p:cNvSpPr/>
            <p:nvPr/>
          </p:nvSpPr>
          <p:spPr>
            <a:xfrm>
              <a:off x="16092625" y="6892803"/>
              <a:ext cx="8255" cy="708660"/>
            </a:xfrm>
            <a:custGeom>
              <a:avLst/>
              <a:gdLst/>
              <a:ahLst/>
              <a:cxnLst/>
              <a:rect l="l" t="t" r="r" b="b"/>
              <a:pathLst>
                <a:path w="8255" h="708659">
                  <a:moveTo>
                    <a:pt x="0" y="708438"/>
                  </a:moveTo>
                  <a:lnTo>
                    <a:pt x="7827" y="708438"/>
                  </a:lnTo>
                  <a:lnTo>
                    <a:pt x="7827" y="0"/>
                  </a:lnTo>
                  <a:lnTo>
                    <a:pt x="0" y="0"/>
                  </a:lnTo>
                  <a:lnTo>
                    <a:pt x="0" y="708438"/>
                  </a:lnTo>
                  <a:close/>
                </a:path>
              </a:pathLst>
            </a:custGeom>
            <a:solidFill>
              <a:srgbClr val="EBEBEB"/>
            </a:solidFill>
          </p:spPr>
          <p:txBody>
            <a:bodyPr wrap="square" lIns="0" tIns="0" rIns="0" bIns="0" rtlCol="0"/>
            <a:lstStyle/>
            <a:p>
              <a:endParaRPr/>
            </a:p>
          </p:txBody>
        </p:sp>
        <p:sp>
          <p:nvSpPr>
            <p:cNvPr id="171" name="object 171"/>
            <p:cNvSpPr/>
            <p:nvPr/>
          </p:nvSpPr>
          <p:spPr>
            <a:xfrm>
              <a:off x="16092625" y="7246542"/>
              <a:ext cx="8255" cy="4445"/>
            </a:xfrm>
            <a:custGeom>
              <a:avLst/>
              <a:gdLst/>
              <a:ahLst/>
              <a:cxnLst/>
              <a:rect l="l" t="t" r="r" b="b"/>
              <a:pathLst>
                <a:path w="8255" h="4445">
                  <a:moveTo>
                    <a:pt x="0" y="3861"/>
                  </a:moveTo>
                  <a:lnTo>
                    <a:pt x="7827" y="3861"/>
                  </a:lnTo>
                </a:path>
                <a:path w="8255" h="4445">
                  <a:moveTo>
                    <a:pt x="0" y="0"/>
                  </a:moveTo>
                  <a:lnTo>
                    <a:pt x="7827" y="0"/>
                  </a:lnTo>
                </a:path>
              </a:pathLst>
            </a:custGeom>
            <a:ln w="3175">
              <a:solidFill>
                <a:srgbClr val="FFFFFF"/>
              </a:solidFill>
            </a:ln>
          </p:spPr>
          <p:txBody>
            <a:bodyPr wrap="square" lIns="0" tIns="0" rIns="0" bIns="0" rtlCol="0"/>
            <a:lstStyle/>
            <a:p>
              <a:endParaRPr/>
            </a:p>
          </p:txBody>
        </p:sp>
        <p:sp>
          <p:nvSpPr>
            <p:cNvPr id="172" name="object 172"/>
            <p:cNvSpPr/>
            <p:nvPr/>
          </p:nvSpPr>
          <p:spPr>
            <a:xfrm>
              <a:off x="16092625" y="7631554"/>
              <a:ext cx="8255" cy="0"/>
            </a:xfrm>
            <a:custGeom>
              <a:avLst/>
              <a:gdLst/>
              <a:ahLst/>
              <a:cxnLst/>
              <a:rect l="l" t="t" r="r" b="b"/>
              <a:pathLst>
                <a:path w="8255">
                  <a:moveTo>
                    <a:pt x="0" y="0"/>
                  </a:moveTo>
                  <a:lnTo>
                    <a:pt x="7827" y="0"/>
                  </a:lnTo>
                </a:path>
              </a:pathLst>
            </a:custGeom>
            <a:ln w="3274">
              <a:solidFill>
                <a:srgbClr val="FFFFFF"/>
              </a:solidFill>
            </a:ln>
          </p:spPr>
          <p:txBody>
            <a:bodyPr wrap="square" lIns="0" tIns="0" rIns="0" bIns="0" rtlCol="0"/>
            <a:lstStyle/>
            <a:p>
              <a:endParaRPr/>
            </a:p>
          </p:txBody>
        </p:sp>
        <p:sp>
          <p:nvSpPr>
            <p:cNvPr id="173" name="object 173"/>
            <p:cNvSpPr/>
            <p:nvPr/>
          </p:nvSpPr>
          <p:spPr>
            <a:xfrm>
              <a:off x="16170528" y="6892803"/>
              <a:ext cx="8255" cy="708660"/>
            </a:xfrm>
            <a:custGeom>
              <a:avLst/>
              <a:gdLst/>
              <a:ahLst/>
              <a:cxnLst/>
              <a:rect l="l" t="t" r="r" b="b"/>
              <a:pathLst>
                <a:path w="8255" h="708659">
                  <a:moveTo>
                    <a:pt x="0" y="708438"/>
                  </a:moveTo>
                  <a:lnTo>
                    <a:pt x="7827" y="708438"/>
                  </a:lnTo>
                  <a:lnTo>
                    <a:pt x="7827" y="0"/>
                  </a:lnTo>
                  <a:lnTo>
                    <a:pt x="0" y="0"/>
                  </a:lnTo>
                  <a:lnTo>
                    <a:pt x="0" y="708438"/>
                  </a:lnTo>
                  <a:close/>
                </a:path>
              </a:pathLst>
            </a:custGeom>
            <a:solidFill>
              <a:srgbClr val="EBEBEB"/>
            </a:solidFill>
          </p:spPr>
          <p:txBody>
            <a:bodyPr wrap="square" lIns="0" tIns="0" rIns="0" bIns="0" rtlCol="0"/>
            <a:lstStyle/>
            <a:p>
              <a:endParaRPr/>
            </a:p>
          </p:txBody>
        </p:sp>
        <p:sp>
          <p:nvSpPr>
            <p:cNvPr id="174" name="object 174"/>
            <p:cNvSpPr/>
            <p:nvPr/>
          </p:nvSpPr>
          <p:spPr>
            <a:xfrm>
              <a:off x="16170528" y="7246542"/>
              <a:ext cx="8255" cy="4445"/>
            </a:xfrm>
            <a:custGeom>
              <a:avLst/>
              <a:gdLst/>
              <a:ahLst/>
              <a:cxnLst/>
              <a:rect l="l" t="t" r="r" b="b"/>
              <a:pathLst>
                <a:path w="8255" h="4445">
                  <a:moveTo>
                    <a:pt x="0" y="3861"/>
                  </a:moveTo>
                  <a:lnTo>
                    <a:pt x="7827" y="3861"/>
                  </a:lnTo>
                </a:path>
                <a:path w="8255" h="4445">
                  <a:moveTo>
                    <a:pt x="0" y="0"/>
                  </a:moveTo>
                  <a:lnTo>
                    <a:pt x="7827" y="0"/>
                  </a:lnTo>
                </a:path>
              </a:pathLst>
            </a:custGeom>
            <a:ln w="3175">
              <a:solidFill>
                <a:srgbClr val="FFFFFF"/>
              </a:solidFill>
            </a:ln>
          </p:spPr>
          <p:txBody>
            <a:bodyPr wrap="square" lIns="0" tIns="0" rIns="0" bIns="0" rtlCol="0"/>
            <a:lstStyle/>
            <a:p>
              <a:endParaRPr/>
            </a:p>
          </p:txBody>
        </p:sp>
        <p:sp>
          <p:nvSpPr>
            <p:cNvPr id="175" name="object 175"/>
            <p:cNvSpPr/>
            <p:nvPr/>
          </p:nvSpPr>
          <p:spPr>
            <a:xfrm>
              <a:off x="16170528" y="7631554"/>
              <a:ext cx="8255" cy="0"/>
            </a:xfrm>
            <a:custGeom>
              <a:avLst/>
              <a:gdLst/>
              <a:ahLst/>
              <a:cxnLst/>
              <a:rect l="l" t="t" r="r" b="b"/>
              <a:pathLst>
                <a:path w="8255">
                  <a:moveTo>
                    <a:pt x="0" y="0"/>
                  </a:moveTo>
                  <a:lnTo>
                    <a:pt x="7827" y="0"/>
                  </a:lnTo>
                </a:path>
              </a:pathLst>
            </a:custGeom>
            <a:ln w="3274">
              <a:solidFill>
                <a:srgbClr val="FFFFFF"/>
              </a:solidFill>
            </a:ln>
          </p:spPr>
          <p:txBody>
            <a:bodyPr wrap="square" lIns="0" tIns="0" rIns="0" bIns="0" rtlCol="0"/>
            <a:lstStyle/>
            <a:p>
              <a:endParaRPr/>
            </a:p>
          </p:txBody>
        </p:sp>
        <p:sp>
          <p:nvSpPr>
            <p:cNvPr id="176" name="object 176"/>
            <p:cNvSpPr/>
            <p:nvPr/>
          </p:nvSpPr>
          <p:spPr>
            <a:xfrm>
              <a:off x="16248432" y="6892803"/>
              <a:ext cx="8255" cy="708660"/>
            </a:xfrm>
            <a:custGeom>
              <a:avLst/>
              <a:gdLst/>
              <a:ahLst/>
              <a:cxnLst/>
              <a:rect l="l" t="t" r="r" b="b"/>
              <a:pathLst>
                <a:path w="8255" h="708659">
                  <a:moveTo>
                    <a:pt x="0" y="708438"/>
                  </a:moveTo>
                  <a:lnTo>
                    <a:pt x="7827" y="708438"/>
                  </a:lnTo>
                  <a:lnTo>
                    <a:pt x="7827" y="0"/>
                  </a:lnTo>
                  <a:lnTo>
                    <a:pt x="0" y="0"/>
                  </a:lnTo>
                  <a:lnTo>
                    <a:pt x="0" y="708438"/>
                  </a:lnTo>
                  <a:close/>
                </a:path>
              </a:pathLst>
            </a:custGeom>
            <a:solidFill>
              <a:srgbClr val="EBEBEB"/>
            </a:solidFill>
          </p:spPr>
          <p:txBody>
            <a:bodyPr wrap="square" lIns="0" tIns="0" rIns="0" bIns="0" rtlCol="0"/>
            <a:lstStyle/>
            <a:p>
              <a:endParaRPr/>
            </a:p>
          </p:txBody>
        </p:sp>
        <p:sp>
          <p:nvSpPr>
            <p:cNvPr id="177" name="object 177"/>
            <p:cNvSpPr/>
            <p:nvPr/>
          </p:nvSpPr>
          <p:spPr>
            <a:xfrm>
              <a:off x="16248432" y="7246542"/>
              <a:ext cx="8255" cy="4445"/>
            </a:xfrm>
            <a:custGeom>
              <a:avLst/>
              <a:gdLst/>
              <a:ahLst/>
              <a:cxnLst/>
              <a:rect l="l" t="t" r="r" b="b"/>
              <a:pathLst>
                <a:path w="8255" h="4445">
                  <a:moveTo>
                    <a:pt x="0" y="3861"/>
                  </a:moveTo>
                  <a:lnTo>
                    <a:pt x="7827" y="3861"/>
                  </a:lnTo>
                </a:path>
                <a:path w="8255" h="4445">
                  <a:moveTo>
                    <a:pt x="0" y="0"/>
                  </a:moveTo>
                  <a:lnTo>
                    <a:pt x="7827" y="0"/>
                  </a:lnTo>
                </a:path>
              </a:pathLst>
            </a:custGeom>
            <a:ln w="3175">
              <a:solidFill>
                <a:srgbClr val="FFFFFF"/>
              </a:solidFill>
            </a:ln>
          </p:spPr>
          <p:txBody>
            <a:bodyPr wrap="square" lIns="0" tIns="0" rIns="0" bIns="0" rtlCol="0"/>
            <a:lstStyle/>
            <a:p>
              <a:endParaRPr/>
            </a:p>
          </p:txBody>
        </p:sp>
        <p:sp>
          <p:nvSpPr>
            <p:cNvPr id="178" name="object 178"/>
            <p:cNvSpPr/>
            <p:nvPr/>
          </p:nvSpPr>
          <p:spPr>
            <a:xfrm>
              <a:off x="16248432" y="7631554"/>
              <a:ext cx="8255" cy="0"/>
            </a:xfrm>
            <a:custGeom>
              <a:avLst/>
              <a:gdLst/>
              <a:ahLst/>
              <a:cxnLst/>
              <a:rect l="l" t="t" r="r" b="b"/>
              <a:pathLst>
                <a:path w="8255">
                  <a:moveTo>
                    <a:pt x="0" y="0"/>
                  </a:moveTo>
                  <a:lnTo>
                    <a:pt x="7827" y="0"/>
                  </a:lnTo>
                </a:path>
              </a:pathLst>
            </a:custGeom>
            <a:ln w="3274">
              <a:solidFill>
                <a:srgbClr val="FFFFFF"/>
              </a:solidFill>
            </a:ln>
          </p:spPr>
          <p:txBody>
            <a:bodyPr wrap="square" lIns="0" tIns="0" rIns="0" bIns="0" rtlCol="0"/>
            <a:lstStyle/>
            <a:p>
              <a:endParaRPr/>
            </a:p>
          </p:txBody>
        </p:sp>
        <p:sp>
          <p:nvSpPr>
            <p:cNvPr id="179" name="object 179"/>
            <p:cNvSpPr/>
            <p:nvPr/>
          </p:nvSpPr>
          <p:spPr>
            <a:xfrm>
              <a:off x="16326335" y="6892803"/>
              <a:ext cx="8255" cy="708660"/>
            </a:xfrm>
            <a:custGeom>
              <a:avLst/>
              <a:gdLst/>
              <a:ahLst/>
              <a:cxnLst/>
              <a:rect l="l" t="t" r="r" b="b"/>
              <a:pathLst>
                <a:path w="8255" h="708659">
                  <a:moveTo>
                    <a:pt x="0" y="708438"/>
                  </a:moveTo>
                  <a:lnTo>
                    <a:pt x="7827" y="708438"/>
                  </a:lnTo>
                  <a:lnTo>
                    <a:pt x="7827" y="0"/>
                  </a:lnTo>
                  <a:lnTo>
                    <a:pt x="0" y="0"/>
                  </a:lnTo>
                  <a:lnTo>
                    <a:pt x="0" y="708438"/>
                  </a:lnTo>
                  <a:close/>
                </a:path>
              </a:pathLst>
            </a:custGeom>
            <a:solidFill>
              <a:srgbClr val="EBEBEB"/>
            </a:solidFill>
          </p:spPr>
          <p:txBody>
            <a:bodyPr wrap="square" lIns="0" tIns="0" rIns="0" bIns="0" rtlCol="0"/>
            <a:lstStyle/>
            <a:p>
              <a:endParaRPr/>
            </a:p>
          </p:txBody>
        </p:sp>
        <p:sp>
          <p:nvSpPr>
            <p:cNvPr id="180" name="object 180"/>
            <p:cNvSpPr/>
            <p:nvPr/>
          </p:nvSpPr>
          <p:spPr>
            <a:xfrm>
              <a:off x="16326335" y="7246542"/>
              <a:ext cx="8255" cy="4445"/>
            </a:xfrm>
            <a:custGeom>
              <a:avLst/>
              <a:gdLst/>
              <a:ahLst/>
              <a:cxnLst/>
              <a:rect l="l" t="t" r="r" b="b"/>
              <a:pathLst>
                <a:path w="8255" h="4445">
                  <a:moveTo>
                    <a:pt x="0" y="3861"/>
                  </a:moveTo>
                  <a:lnTo>
                    <a:pt x="7827" y="3861"/>
                  </a:lnTo>
                </a:path>
                <a:path w="8255" h="4445">
                  <a:moveTo>
                    <a:pt x="0" y="0"/>
                  </a:moveTo>
                  <a:lnTo>
                    <a:pt x="7827" y="0"/>
                  </a:lnTo>
                </a:path>
              </a:pathLst>
            </a:custGeom>
            <a:ln w="3175">
              <a:solidFill>
                <a:srgbClr val="FFFFFF"/>
              </a:solidFill>
            </a:ln>
          </p:spPr>
          <p:txBody>
            <a:bodyPr wrap="square" lIns="0" tIns="0" rIns="0" bIns="0" rtlCol="0"/>
            <a:lstStyle/>
            <a:p>
              <a:endParaRPr/>
            </a:p>
          </p:txBody>
        </p:sp>
        <p:sp>
          <p:nvSpPr>
            <p:cNvPr id="181" name="object 181"/>
            <p:cNvSpPr/>
            <p:nvPr/>
          </p:nvSpPr>
          <p:spPr>
            <a:xfrm>
              <a:off x="16326335" y="7631554"/>
              <a:ext cx="8255" cy="0"/>
            </a:xfrm>
            <a:custGeom>
              <a:avLst/>
              <a:gdLst/>
              <a:ahLst/>
              <a:cxnLst/>
              <a:rect l="l" t="t" r="r" b="b"/>
              <a:pathLst>
                <a:path w="8255">
                  <a:moveTo>
                    <a:pt x="0" y="0"/>
                  </a:moveTo>
                  <a:lnTo>
                    <a:pt x="7827" y="0"/>
                  </a:lnTo>
                </a:path>
              </a:pathLst>
            </a:custGeom>
            <a:ln w="3274">
              <a:solidFill>
                <a:srgbClr val="FFFFFF"/>
              </a:solidFill>
            </a:ln>
          </p:spPr>
          <p:txBody>
            <a:bodyPr wrap="square" lIns="0" tIns="0" rIns="0" bIns="0" rtlCol="0"/>
            <a:lstStyle/>
            <a:p>
              <a:endParaRPr/>
            </a:p>
          </p:txBody>
        </p:sp>
        <p:sp>
          <p:nvSpPr>
            <p:cNvPr id="182" name="object 182"/>
            <p:cNvSpPr/>
            <p:nvPr/>
          </p:nvSpPr>
          <p:spPr>
            <a:xfrm>
              <a:off x="16404239" y="6892803"/>
              <a:ext cx="8255" cy="708660"/>
            </a:xfrm>
            <a:custGeom>
              <a:avLst/>
              <a:gdLst/>
              <a:ahLst/>
              <a:cxnLst/>
              <a:rect l="l" t="t" r="r" b="b"/>
              <a:pathLst>
                <a:path w="8255" h="708659">
                  <a:moveTo>
                    <a:pt x="0" y="708438"/>
                  </a:moveTo>
                  <a:lnTo>
                    <a:pt x="7827" y="708438"/>
                  </a:lnTo>
                  <a:lnTo>
                    <a:pt x="7827" y="0"/>
                  </a:lnTo>
                  <a:lnTo>
                    <a:pt x="0" y="0"/>
                  </a:lnTo>
                  <a:lnTo>
                    <a:pt x="0" y="708438"/>
                  </a:lnTo>
                  <a:close/>
                </a:path>
              </a:pathLst>
            </a:custGeom>
            <a:solidFill>
              <a:srgbClr val="EBEBEB"/>
            </a:solidFill>
          </p:spPr>
          <p:txBody>
            <a:bodyPr wrap="square" lIns="0" tIns="0" rIns="0" bIns="0" rtlCol="0"/>
            <a:lstStyle/>
            <a:p>
              <a:endParaRPr/>
            </a:p>
          </p:txBody>
        </p:sp>
        <p:sp>
          <p:nvSpPr>
            <p:cNvPr id="183" name="object 183"/>
            <p:cNvSpPr/>
            <p:nvPr/>
          </p:nvSpPr>
          <p:spPr>
            <a:xfrm>
              <a:off x="16404239" y="7246542"/>
              <a:ext cx="8255" cy="4445"/>
            </a:xfrm>
            <a:custGeom>
              <a:avLst/>
              <a:gdLst/>
              <a:ahLst/>
              <a:cxnLst/>
              <a:rect l="l" t="t" r="r" b="b"/>
              <a:pathLst>
                <a:path w="8255" h="4445">
                  <a:moveTo>
                    <a:pt x="0" y="3861"/>
                  </a:moveTo>
                  <a:lnTo>
                    <a:pt x="7827" y="3861"/>
                  </a:lnTo>
                </a:path>
                <a:path w="8255" h="4445">
                  <a:moveTo>
                    <a:pt x="0" y="0"/>
                  </a:moveTo>
                  <a:lnTo>
                    <a:pt x="7827" y="0"/>
                  </a:lnTo>
                </a:path>
              </a:pathLst>
            </a:custGeom>
            <a:ln w="3175">
              <a:solidFill>
                <a:srgbClr val="FFFFFF"/>
              </a:solidFill>
            </a:ln>
          </p:spPr>
          <p:txBody>
            <a:bodyPr wrap="square" lIns="0" tIns="0" rIns="0" bIns="0" rtlCol="0"/>
            <a:lstStyle/>
            <a:p>
              <a:endParaRPr/>
            </a:p>
          </p:txBody>
        </p:sp>
        <p:sp>
          <p:nvSpPr>
            <p:cNvPr id="184" name="object 184"/>
            <p:cNvSpPr/>
            <p:nvPr/>
          </p:nvSpPr>
          <p:spPr>
            <a:xfrm>
              <a:off x="16404239" y="7631554"/>
              <a:ext cx="8255" cy="0"/>
            </a:xfrm>
            <a:custGeom>
              <a:avLst/>
              <a:gdLst/>
              <a:ahLst/>
              <a:cxnLst/>
              <a:rect l="l" t="t" r="r" b="b"/>
              <a:pathLst>
                <a:path w="8255">
                  <a:moveTo>
                    <a:pt x="0" y="0"/>
                  </a:moveTo>
                  <a:lnTo>
                    <a:pt x="7827" y="0"/>
                  </a:lnTo>
                </a:path>
              </a:pathLst>
            </a:custGeom>
            <a:ln w="3274">
              <a:solidFill>
                <a:srgbClr val="FFFFFF"/>
              </a:solidFill>
            </a:ln>
          </p:spPr>
          <p:txBody>
            <a:bodyPr wrap="square" lIns="0" tIns="0" rIns="0" bIns="0" rtlCol="0"/>
            <a:lstStyle/>
            <a:p>
              <a:endParaRPr/>
            </a:p>
          </p:txBody>
        </p:sp>
        <p:sp>
          <p:nvSpPr>
            <p:cNvPr id="185" name="object 185"/>
            <p:cNvSpPr/>
            <p:nvPr/>
          </p:nvSpPr>
          <p:spPr>
            <a:xfrm>
              <a:off x="16482142" y="6892803"/>
              <a:ext cx="8255" cy="708660"/>
            </a:xfrm>
            <a:custGeom>
              <a:avLst/>
              <a:gdLst/>
              <a:ahLst/>
              <a:cxnLst/>
              <a:rect l="l" t="t" r="r" b="b"/>
              <a:pathLst>
                <a:path w="8255" h="708659">
                  <a:moveTo>
                    <a:pt x="0" y="708438"/>
                  </a:moveTo>
                  <a:lnTo>
                    <a:pt x="7827" y="708438"/>
                  </a:lnTo>
                  <a:lnTo>
                    <a:pt x="7827" y="0"/>
                  </a:lnTo>
                  <a:lnTo>
                    <a:pt x="0" y="0"/>
                  </a:lnTo>
                  <a:lnTo>
                    <a:pt x="0" y="708438"/>
                  </a:lnTo>
                  <a:close/>
                </a:path>
              </a:pathLst>
            </a:custGeom>
            <a:solidFill>
              <a:srgbClr val="EBEBEB"/>
            </a:solidFill>
          </p:spPr>
          <p:txBody>
            <a:bodyPr wrap="square" lIns="0" tIns="0" rIns="0" bIns="0" rtlCol="0"/>
            <a:lstStyle/>
            <a:p>
              <a:endParaRPr/>
            </a:p>
          </p:txBody>
        </p:sp>
        <p:sp>
          <p:nvSpPr>
            <p:cNvPr id="186" name="object 186"/>
            <p:cNvSpPr/>
            <p:nvPr/>
          </p:nvSpPr>
          <p:spPr>
            <a:xfrm>
              <a:off x="16482142" y="7246542"/>
              <a:ext cx="8255" cy="4445"/>
            </a:xfrm>
            <a:custGeom>
              <a:avLst/>
              <a:gdLst/>
              <a:ahLst/>
              <a:cxnLst/>
              <a:rect l="l" t="t" r="r" b="b"/>
              <a:pathLst>
                <a:path w="8255" h="4445">
                  <a:moveTo>
                    <a:pt x="0" y="3861"/>
                  </a:moveTo>
                  <a:lnTo>
                    <a:pt x="7827" y="3861"/>
                  </a:lnTo>
                </a:path>
                <a:path w="8255" h="4445">
                  <a:moveTo>
                    <a:pt x="0" y="0"/>
                  </a:moveTo>
                  <a:lnTo>
                    <a:pt x="7827" y="0"/>
                  </a:lnTo>
                </a:path>
              </a:pathLst>
            </a:custGeom>
            <a:ln w="3175">
              <a:solidFill>
                <a:srgbClr val="FFFFFF"/>
              </a:solidFill>
            </a:ln>
          </p:spPr>
          <p:txBody>
            <a:bodyPr wrap="square" lIns="0" tIns="0" rIns="0" bIns="0" rtlCol="0"/>
            <a:lstStyle/>
            <a:p>
              <a:endParaRPr/>
            </a:p>
          </p:txBody>
        </p:sp>
        <p:sp>
          <p:nvSpPr>
            <p:cNvPr id="187" name="object 187"/>
            <p:cNvSpPr/>
            <p:nvPr/>
          </p:nvSpPr>
          <p:spPr>
            <a:xfrm>
              <a:off x="16482142" y="7631554"/>
              <a:ext cx="8255" cy="0"/>
            </a:xfrm>
            <a:custGeom>
              <a:avLst/>
              <a:gdLst/>
              <a:ahLst/>
              <a:cxnLst/>
              <a:rect l="l" t="t" r="r" b="b"/>
              <a:pathLst>
                <a:path w="8255">
                  <a:moveTo>
                    <a:pt x="0" y="0"/>
                  </a:moveTo>
                  <a:lnTo>
                    <a:pt x="7827" y="0"/>
                  </a:lnTo>
                </a:path>
              </a:pathLst>
            </a:custGeom>
            <a:ln w="3274">
              <a:solidFill>
                <a:srgbClr val="FFFFFF"/>
              </a:solidFill>
            </a:ln>
          </p:spPr>
          <p:txBody>
            <a:bodyPr wrap="square" lIns="0" tIns="0" rIns="0" bIns="0" rtlCol="0"/>
            <a:lstStyle/>
            <a:p>
              <a:endParaRPr/>
            </a:p>
          </p:txBody>
        </p:sp>
        <p:sp>
          <p:nvSpPr>
            <p:cNvPr id="188" name="object 188"/>
            <p:cNvSpPr/>
            <p:nvPr/>
          </p:nvSpPr>
          <p:spPr>
            <a:xfrm>
              <a:off x="16560045" y="6892803"/>
              <a:ext cx="8255" cy="708660"/>
            </a:xfrm>
            <a:custGeom>
              <a:avLst/>
              <a:gdLst/>
              <a:ahLst/>
              <a:cxnLst/>
              <a:rect l="l" t="t" r="r" b="b"/>
              <a:pathLst>
                <a:path w="8255" h="708659">
                  <a:moveTo>
                    <a:pt x="0" y="708438"/>
                  </a:moveTo>
                  <a:lnTo>
                    <a:pt x="7827" y="708438"/>
                  </a:lnTo>
                  <a:lnTo>
                    <a:pt x="7827" y="0"/>
                  </a:lnTo>
                  <a:lnTo>
                    <a:pt x="0" y="0"/>
                  </a:lnTo>
                  <a:lnTo>
                    <a:pt x="0" y="708438"/>
                  </a:lnTo>
                  <a:close/>
                </a:path>
              </a:pathLst>
            </a:custGeom>
            <a:solidFill>
              <a:srgbClr val="EBEBEB"/>
            </a:solidFill>
          </p:spPr>
          <p:txBody>
            <a:bodyPr wrap="square" lIns="0" tIns="0" rIns="0" bIns="0" rtlCol="0"/>
            <a:lstStyle/>
            <a:p>
              <a:endParaRPr/>
            </a:p>
          </p:txBody>
        </p:sp>
        <p:sp>
          <p:nvSpPr>
            <p:cNvPr id="189" name="object 189"/>
            <p:cNvSpPr/>
            <p:nvPr/>
          </p:nvSpPr>
          <p:spPr>
            <a:xfrm>
              <a:off x="16560045" y="7246542"/>
              <a:ext cx="8255" cy="4445"/>
            </a:xfrm>
            <a:custGeom>
              <a:avLst/>
              <a:gdLst/>
              <a:ahLst/>
              <a:cxnLst/>
              <a:rect l="l" t="t" r="r" b="b"/>
              <a:pathLst>
                <a:path w="8255" h="4445">
                  <a:moveTo>
                    <a:pt x="0" y="3861"/>
                  </a:moveTo>
                  <a:lnTo>
                    <a:pt x="7827" y="3861"/>
                  </a:lnTo>
                </a:path>
                <a:path w="8255" h="4445">
                  <a:moveTo>
                    <a:pt x="0" y="0"/>
                  </a:moveTo>
                  <a:lnTo>
                    <a:pt x="7827" y="0"/>
                  </a:lnTo>
                </a:path>
              </a:pathLst>
            </a:custGeom>
            <a:ln w="3175">
              <a:solidFill>
                <a:srgbClr val="FFFFFF"/>
              </a:solidFill>
            </a:ln>
          </p:spPr>
          <p:txBody>
            <a:bodyPr wrap="square" lIns="0" tIns="0" rIns="0" bIns="0" rtlCol="0"/>
            <a:lstStyle/>
            <a:p>
              <a:endParaRPr/>
            </a:p>
          </p:txBody>
        </p:sp>
        <p:sp>
          <p:nvSpPr>
            <p:cNvPr id="190" name="object 190"/>
            <p:cNvSpPr/>
            <p:nvPr/>
          </p:nvSpPr>
          <p:spPr>
            <a:xfrm>
              <a:off x="16560045" y="7631554"/>
              <a:ext cx="8255" cy="0"/>
            </a:xfrm>
            <a:custGeom>
              <a:avLst/>
              <a:gdLst/>
              <a:ahLst/>
              <a:cxnLst/>
              <a:rect l="l" t="t" r="r" b="b"/>
              <a:pathLst>
                <a:path w="8255">
                  <a:moveTo>
                    <a:pt x="0" y="0"/>
                  </a:moveTo>
                  <a:lnTo>
                    <a:pt x="7827" y="0"/>
                  </a:lnTo>
                </a:path>
              </a:pathLst>
            </a:custGeom>
            <a:ln w="3274">
              <a:solidFill>
                <a:srgbClr val="FFFFFF"/>
              </a:solidFill>
            </a:ln>
          </p:spPr>
          <p:txBody>
            <a:bodyPr wrap="square" lIns="0" tIns="0" rIns="0" bIns="0" rtlCol="0"/>
            <a:lstStyle/>
            <a:p>
              <a:endParaRPr/>
            </a:p>
          </p:txBody>
        </p:sp>
        <p:sp>
          <p:nvSpPr>
            <p:cNvPr id="191" name="object 191"/>
            <p:cNvSpPr/>
            <p:nvPr/>
          </p:nvSpPr>
          <p:spPr>
            <a:xfrm>
              <a:off x="16637949" y="6892803"/>
              <a:ext cx="8255" cy="708660"/>
            </a:xfrm>
            <a:custGeom>
              <a:avLst/>
              <a:gdLst/>
              <a:ahLst/>
              <a:cxnLst/>
              <a:rect l="l" t="t" r="r" b="b"/>
              <a:pathLst>
                <a:path w="8255" h="708659">
                  <a:moveTo>
                    <a:pt x="0" y="708438"/>
                  </a:moveTo>
                  <a:lnTo>
                    <a:pt x="7722" y="708438"/>
                  </a:lnTo>
                  <a:lnTo>
                    <a:pt x="7722" y="0"/>
                  </a:lnTo>
                  <a:lnTo>
                    <a:pt x="0" y="0"/>
                  </a:lnTo>
                  <a:lnTo>
                    <a:pt x="0" y="708438"/>
                  </a:lnTo>
                  <a:close/>
                </a:path>
              </a:pathLst>
            </a:custGeom>
            <a:solidFill>
              <a:srgbClr val="EBEBEB"/>
            </a:solidFill>
          </p:spPr>
          <p:txBody>
            <a:bodyPr wrap="square" lIns="0" tIns="0" rIns="0" bIns="0" rtlCol="0"/>
            <a:lstStyle/>
            <a:p>
              <a:endParaRPr/>
            </a:p>
          </p:txBody>
        </p:sp>
        <p:sp>
          <p:nvSpPr>
            <p:cNvPr id="192" name="object 192"/>
            <p:cNvSpPr/>
            <p:nvPr/>
          </p:nvSpPr>
          <p:spPr>
            <a:xfrm>
              <a:off x="16637949" y="7246542"/>
              <a:ext cx="8255" cy="4445"/>
            </a:xfrm>
            <a:custGeom>
              <a:avLst/>
              <a:gdLst/>
              <a:ahLst/>
              <a:cxnLst/>
              <a:rect l="l" t="t" r="r" b="b"/>
              <a:pathLst>
                <a:path w="8255" h="4445">
                  <a:moveTo>
                    <a:pt x="0" y="3861"/>
                  </a:moveTo>
                  <a:lnTo>
                    <a:pt x="7722" y="3861"/>
                  </a:lnTo>
                </a:path>
                <a:path w="8255" h="4445">
                  <a:moveTo>
                    <a:pt x="0" y="0"/>
                  </a:moveTo>
                  <a:lnTo>
                    <a:pt x="7722" y="0"/>
                  </a:lnTo>
                </a:path>
              </a:pathLst>
            </a:custGeom>
            <a:ln w="3175">
              <a:solidFill>
                <a:srgbClr val="FFFFFF"/>
              </a:solidFill>
            </a:ln>
          </p:spPr>
          <p:txBody>
            <a:bodyPr wrap="square" lIns="0" tIns="0" rIns="0" bIns="0" rtlCol="0"/>
            <a:lstStyle/>
            <a:p>
              <a:endParaRPr/>
            </a:p>
          </p:txBody>
        </p:sp>
        <p:sp>
          <p:nvSpPr>
            <p:cNvPr id="193" name="object 193"/>
            <p:cNvSpPr/>
            <p:nvPr/>
          </p:nvSpPr>
          <p:spPr>
            <a:xfrm>
              <a:off x="16637949" y="7631554"/>
              <a:ext cx="8255" cy="0"/>
            </a:xfrm>
            <a:custGeom>
              <a:avLst/>
              <a:gdLst/>
              <a:ahLst/>
              <a:cxnLst/>
              <a:rect l="l" t="t" r="r" b="b"/>
              <a:pathLst>
                <a:path w="8255">
                  <a:moveTo>
                    <a:pt x="0" y="0"/>
                  </a:moveTo>
                  <a:lnTo>
                    <a:pt x="7722" y="0"/>
                  </a:lnTo>
                </a:path>
              </a:pathLst>
            </a:custGeom>
            <a:ln w="3274">
              <a:solidFill>
                <a:srgbClr val="FFFFFF"/>
              </a:solidFill>
            </a:ln>
          </p:spPr>
          <p:txBody>
            <a:bodyPr wrap="square" lIns="0" tIns="0" rIns="0" bIns="0" rtlCol="0"/>
            <a:lstStyle/>
            <a:p>
              <a:endParaRPr/>
            </a:p>
          </p:txBody>
        </p:sp>
        <p:sp>
          <p:nvSpPr>
            <p:cNvPr id="194" name="object 194"/>
            <p:cNvSpPr/>
            <p:nvPr/>
          </p:nvSpPr>
          <p:spPr>
            <a:xfrm>
              <a:off x="16715747" y="6892803"/>
              <a:ext cx="8255" cy="708660"/>
            </a:xfrm>
            <a:custGeom>
              <a:avLst/>
              <a:gdLst/>
              <a:ahLst/>
              <a:cxnLst/>
              <a:rect l="l" t="t" r="r" b="b"/>
              <a:pathLst>
                <a:path w="8255" h="708659">
                  <a:moveTo>
                    <a:pt x="0" y="708438"/>
                  </a:moveTo>
                  <a:lnTo>
                    <a:pt x="7827" y="708438"/>
                  </a:lnTo>
                  <a:lnTo>
                    <a:pt x="7827" y="0"/>
                  </a:lnTo>
                  <a:lnTo>
                    <a:pt x="0" y="0"/>
                  </a:lnTo>
                  <a:lnTo>
                    <a:pt x="0" y="708438"/>
                  </a:lnTo>
                  <a:close/>
                </a:path>
              </a:pathLst>
            </a:custGeom>
            <a:solidFill>
              <a:srgbClr val="EBEBEB"/>
            </a:solidFill>
          </p:spPr>
          <p:txBody>
            <a:bodyPr wrap="square" lIns="0" tIns="0" rIns="0" bIns="0" rtlCol="0"/>
            <a:lstStyle/>
            <a:p>
              <a:endParaRPr/>
            </a:p>
          </p:txBody>
        </p:sp>
        <p:sp>
          <p:nvSpPr>
            <p:cNvPr id="195" name="object 195"/>
            <p:cNvSpPr/>
            <p:nvPr/>
          </p:nvSpPr>
          <p:spPr>
            <a:xfrm>
              <a:off x="16715747" y="7246542"/>
              <a:ext cx="8255" cy="4445"/>
            </a:xfrm>
            <a:custGeom>
              <a:avLst/>
              <a:gdLst/>
              <a:ahLst/>
              <a:cxnLst/>
              <a:rect l="l" t="t" r="r" b="b"/>
              <a:pathLst>
                <a:path w="8255" h="4445">
                  <a:moveTo>
                    <a:pt x="0" y="3861"/>
                  </a:moveTo>
                  <a:lnTo>
                    <a:pt x="7827" y="3861"/>
                  </a:lnTo>
                </a:path>
                <a:path w="8255" h="4445">
                  <a:moveTo>
                    <a:pt x="0" y="0"/>
                  </a:moveTo>
                  <a:lnTo>
                    <a:pt x="7827" y="0"/>
                  </a:lnTo>
                </a:path>
              </a:pathLst>
            </a:custGeom>
            <a:ln w="3175">
              <a:solidFill>
                <a:srgbClr val="FFFFFF"/>
              </a:solidFill>
            </a:ln>
          </p:spPr>
          <p:txBody>
            <a:bodyPr wrap="square" lIns="0" tIns="0" rIns="0" bIns="0" rtlCol="0"/>
            <a:lstStyle/>
            <a:p>
              <a:endParaRPr/>
            </a:p>
          </p:txBody>
        </p:sp>
        <p:sp>
          <p:nvSpPr>
            <p:cNvPr id="196" name="object 196"/>
            <p:cNvSpPr/>
            <p:nvPr/>
          </p:nvSpPr>
          <p:spPr>
            <a:xfrm>
              <a:off x="16715747" y="7631554"/>
              <a:ext cx="8255" cy="0"/>
            </a:xfrm>
            <a:custGeom>
              <a:avLst/>
              <a:gdLst/>
              <a:ahLst/>
              <a:cxnLst/>
              <a:rect l="l" t="t" r="r" b="b"/>
              <a:pathLst>
                <a:path w="8255">
                  <a:moveTo>
                    <a:pt x="0" y="0"/>
                  </a:moveTo>
                  <a:lnTo>
                    <a:pt x="7827" y="0"/>
                  </a:lnTo>
                </a:path>
              </a:pathLst>
            </a:custGeom>
            <a:ln w="3274">
              <a:solidFill>
                <a:srgbClr val="FFFFFF"/>
              </a:solidFill>
            </a:ln>
          </p:spPr>
          <p:txBody>
            <a:bodyPr wrap="square" lIns="0" tIns="0" rIns="0" bIns="0" rtlCol="0"/>
            <a:lstStyle/>
            <a:p>
              <a:endParaRPr/>
            </a:p>
          </p:txBody>
        </p:sp>
        <p:sp>
          <p:nvSpPr>
            <p:cNvPr id="197" name="object 197"/>
            <p:cNvSpPr/>
            <p:nvPr/>
          </p:nvSpPr>
          <p:spPr>
            <a:xfrm>
              <a:off x="16793651" y="6892803"/>
              <a:ext cx="8255" cy="708660"/>
            </a:xfrm>
            <a:custGeom>
              <a:avLst/>
              <a:gdLst/>
              <a:ahLst/>
              <a:cxnLst/>
              <a:rect l="l" t="t" r="r" b="b"/>
              <a:pathLst>
                <a:path w="8255" h="708659">
                  <a:moveTo>
                    <a:pt x="0" y="708438"/>
                  </a:moveTo>
                  <a:lnTo>
                    <a:pt x="7827" y="708438"/>
                  </a:lnTo>
                  <a:lnTo>
                    <a:pt x="7827" y="0"/>
                  </a:lnTo>
                  <a:lnTo>
                    <a:pt x="0" y="0"/>
                  </a:lnTo>
                  <a:lnTo>
                    <a:pt x="0" y="708438"/>
                  </a:lnTo>
                  <a:close/>
                </a:path>
              </a:pathLst>
            </a:custGeom>
            <a:solidFill>
              <a:srgbClr val="EBEBEB"/>
            </a:solidFill>
          </p:spPr>
          <p:txBody>
            <a:bodyPr wrap="square" lIns="0" tIns="0" rIns="0" bIns="0" rtlCol="0"/>
            <a:lstStyle/>
            <a:p>
              <a:endParaRPr/>
            </a:p>
          </p:txBody>
        </p:sp>
        <p:sp>
          <p:nvSpPr>
            <p:cNvPr id="198" name="object 198"/>
            <p:cNvSpPr/>
            <p:nvPr/>
          </p:nvSpPr>
          <p:spPr>
            <a:xfrm>
              <a:off x="16793651" y="7246542"/>
              <a:ext cx="8255" cy="4445"/>
            </a:xfrm>
            <a:custGeom>
              <a:avLst/>
              <a:gdLst/>
              <a:ahLst/>
              <a:cxnLst/>
              <a:rect l="l" t="t" r="r" b="b"/>
              <a:pathLst>
                <a:path w="8255" h="4445">
                  <a:moveTo>
                    <a:pt x="0" y="3861"/>
                  </a:moveTo>
                  <a:lnTo>
                    <a:pt x="7827" y="3861"/>
                  </a:lnTo>
                </a:path>
                <a:path w="8255" h="4445">
                  <a:moveTo>
                    <a:pt x="0" y="0"/>
                  </a:moveTo>
                  <a:lnTo>
                    <a:pt x="7827" y="0"/>
                  </a:lnTo>
                </a:path>
              </a:pathLst>
            </a:custGeom>
            <a:ln w="3175">
              <a:solidFill>
                <a:srgbClr val="FFFFFF"/>
              </a:solidFill>
            </a:ln>
          </p:spPr>
          <p:txBody>
            <a:bodyPr wrap="square" lIns="0" tIns="0" rIns="0" bIns="0" rtlCol="0"/>
            <a:lstStyle/>
            <a:p>
              <a:endParaRPr/>
            </a:p>
          </p:txBody>
        </p:sp>
        <p:sp>
          <p:nvSpPr>
            <p:cNvPr id="199" name="object 199"/>
            <p:cNvSpPr/>
            <p:nvPr/>
          </p:nvSpPr>
          <p:spPr>
            <a:xfrm>
              <a:off x="16793651" y="7631554"/>
              <a:ext cx="8255" cy="0"/>
            </a:xfrm>
            <a:custGeom>
              <a:avLst/>
              <a:gdLst/>
              <a:ahLst/>
              <a:cxnLst/>
              <a:rect l="l" t="t" r="r" b="b"/>
              <a:pathLst>
                <a:path w="8255">
                  <a:moveTo>
                    <a:pt x="0" y="0"/>
                  </a:moveTo>
                  <a:lnTo>
                    <a:pt x="7827" y="0"/>
                  </a:lnTo>
                </a:path>
              </a:pathLst>
            </a:custGeom>
            <a:ln w="3274">
              <a:solidFill>
                <a:srgbClr val="FFFFFF"/>
              </a:solidFill>
            </a:ln>
          </p:spPr>
          <p:txBody>
            <a:bodyPr wrap="square" lIns="0" tIns="0" rIns="0" bIns="0" rtlCol="0"/>
            <a:lstStyle/>
            <a:p>
              <a:endParaRPr/>
            </a:p>
          </p:txBody>
        </p:sp>
        <p:sp>
          <p:nvSpPr>
            <p:cNvPr id="200" name="object 200"/>
            <p:cNvSpPr/>
            <p:nvPr/>
          </p:nvSpPr>
          <p:spPr>
            <a:xfrm>
              <a:off x="16871554" y="6892803"/>
              <a:ext cx="8255" cy="708660"/>
            </a:xfrm>
            <a:custGeom>
              <a:avLst/>
              <a:gdLst/>
              <a:ahLst/>
              <a:cxnLst/>
              <a:rect l="l" t="t" r="r" b="b"/>
              <a:pathLst>
                <a:path w="8255" h="708659">
                  <a:moveTo>
                    <a:pt x="0" y="708438"/>
                  </a:moveTo>
                  <a:lnTo>
                    <a:pt x="7827" y="708438"/>
                  </a:lnTo>
                  <a:lnTo>
                    <a:pt x="7827" y="0"/>
                  </a:lnTo>
                  <a:lnTo>
                    <a:pt x="0" y="0"/>
                  </a:lnTo>
                  <a:lnTo>
                    <a:pt x="0" y="708438"/>
                  </a:lnTo>
                  <a:close/>
                </a:path>
              </a:pathLst>
            </a:custGeom>
            <a:solidFill>
              <a:srgbClr val="EBEBEB"/>
            </a:solidFill>
          </p:spPr>
          <p:txBody>
            <a:bodyPr wrap="square" lIns="0" tIns="0" rIns="0" bIns="0" rtlCol="0"/>
            <a:lstStyle/>
            <a:p>
              <a:endParaRPr/>
            </a:p>
          </p:txBody>
        </p:sp>
        <p:sp>
          <p:nvSpPr>
            <p:cNvPr id="201" name="object 201"/>
            <p:cNvSpPr/>
            <p:nvPr/>
          </p:nvSpPr>
          <p:spPr>
            <a:xfrm>
              <a:off x="16871554" y="7246542"/>
              <a:ext cx="8255" cy="4445"/>
            </a:xfrm>
            <a:custGeom>
              <a:avLst/>
              <a:gdLst/>
              <a:ahLst/>
              <a:cxnLst/>
              <a:rect l="l" t="t" r="r" b="b"/>
              <a:pathLst>
                <a:path w="8255" h="4445">
                  <a:moveTo>
                    <a:pt x="0" y="3861"/>
                  </a:moveTo>
                  <a:lnTo>
                    <a:pt x="7827" y="3861"/>
                  </a:lnTo>
                </a:path>
                <a:path w="8255" h="4445">
                  <a:moveTo>
                    <a:pt x="0" y="0"/>
                  </a:moveTo>
                  <a:lnTo>
                    <a:pt x="7827" y="0"/>
                  </a:lnTo>
                </a:path>
              </a:pathLst>
            </a:custGeom>
            <a:ln w="3175">
              <a:solidFill>
                <a:srgbClr val="FFFFFF"/>
              </a:solidFill>
            </a:ln>
          </p:spPr>
          <p:txBody>
            <a:bodyPr wrap="square" lIns="0" tIns="0" rIns="0" bIns="0" rtlCol="0"/>
            <a:lstStyle/>
            <a:p>
              <a:endParaRPr/>
            </a:p>
          </p:txBody>
        </p:sp>
        <p:sp>
          <p:nvSpPr>
            <p:cNvPr id="202" name="object 202"/>
            <p:cNvSpPr/>
            <p:nvPr/>
          </p:nvSpPr>
          <p:spPr>
            <a:xfrm>
              <a:off x="16871554" y="7631554"/>
              <a:ext cx="8255" cy="0"/>
            </a:xfrm>
            <a:custGeom>
              <a:avLst/>
              <a:gdLst/>
              <a:ahLst/>
              <a:cxnLst/>
              <a:rect l="l" t="t" r="r" b="b"/>
              <a:pathLst>
                <a:path w="8255">
                  <a:moveTo>
                    <a:pt x="0" y="0"/>
                  </a:moveTo>
                  <a:lnTo>
                    <a:pt x="7827" y="0"/>
                  </a:lnTo>
                </a:path>
              </a:pathLst>
            </a:custGeom>
            <a:ln w="3274">
              <a:solidFill>
                <a:srgbClr val="FFFFFF"/>
              </a:solidFill>
            </a:ln>
          </p:spPr>
          <p:txBody>
            <a:bodyPr wrap="square" lIns="0" tIns="0" rIns="0" bIns="0" rtlCol="0"/>
            <a:lstStyle/>
            <a:p>
              <a:endParaRPr/>
            </a:p>
          </p:txBody>
        </p:sp>
        <p:sp>
          <p:nvSpPr>
            <p:cNvPr id="203" name="object 203"/>
            <p:cNvSpPr/>
            <p:nvPr/>
          </p:nvSpPr>
          <p:spPr>
            <a:xfrm>
              <a:off x="16949458" y="6892803"/>
              <a:ext cx="8255" cy="708660"/>
            </a:xfrm>
            <a:custGeom>
              <a:avLst/>
              <a:gdLst/>
              <a:ahLst/>
              <a:cxnLst/>
              <a:rect l="l" t="t" r="r" b="b"/>
              <a:pathLst>
                <a:path w="8255" h="708659">
                  <a:moveTo>
                    <a:pt x="0" y="708438"/>
                  </a:moveTo>
                  <a:lnTo>
                    <a:pt x="7827" y="708438"/>
                  </a:lnTo>
                  <a:lnTo>
                    <a:pt x="7827" y="0"/>
                  </a:lnTo>
                  <a:lnTo>
                    <a:pt x="0" y="0"/>
                  </a:lnTo>
                  <a:lnTo>
                    <a:pt x="0" y="708438"/>
                  </a:lnTo>
                  <a:close/>
                </a:path>
              </a:pathLst>
            </a:custGeom>
            <a:solidFill>
              <a:srgbClr val="EBEBEB"/>
            </a:solidFill>
          </p:spPr>
          <p:txBody>
            <a:bodyPr wrap="square" lIns="0" tIns="0" rIns="0" bIns="0" rtlCol="0"/>
            <a:lstStyle/>
            <a:p>
              <a:endParaRPr/>
            </a:p>
          </p:txBody>
        </p:sp>
        <p:sp>
          <p:nvSpPr>
            <p:cNvPr id="204" name="object 204"/>
            <p:cNvSpPr/>
            <p:nvPr/>
          </p:nvSpPr>
          <p:spPr>
            <a:xfrm>
              <a:off x="16949458" y="7246542"/>
              <a:ext cx="8255" cy="4445"/>
            </a:xfrm>
            <a:custGeom>
              <a:avLst/>
              <a:gdLst/>
              <a:ahLst/>
              <a:cxnLst/>
              <a:rect l="l" t="t" r="r" b="b"/>
              <a:pathLst>
                <a:path w="8255" h="4445">
                  <a:moveTo>
                    <a:pt x="0" y="3861"/>
                  </a:moveTo>
                  <a:lnTo>
                    <a:pt x="7827" y="3861"/>
                  </a:lnTo>
                </a:path>
                <a:path w="8255" h="4445">
                  <a:moveTo>
                    <a:pt x="0" y="0"/>
                  </a:moveTo>
                  <a:lnTo>
                    <a:pt x="7827" y="0"/>
                  </a:lnTo>
                </a:path>
              </a:pathLst>
            </a:custGeom>
            <a:ln w="3175">
              <a:solidFill>
                <a:srgbClr val="FFFFFF"/>
              </a:solidFill>
            </a:ln>
          </p:spPr>
          <p:txBody>
            <a:bodyPr wrap="square" lIns="0" tIns="0" rIns="0" bIns="0" rtlCol="0"/>
            <a:lstStyle/>
            <a:p>
              <a:endParaRPr/>
            </a:p>
          </p:txBody>
        </p:sp>
        <p:sp>
          <p:nvSpPr>
            <p:cNvPr id="205" name="object 205"/>
            <p:cNvSpPr/>
            <p:nvPr/>
          </p:nvSpPr>
          <p:spPr>
            <a:xfrm>
              <a:off x="16949458" y="7631554"/>
              <a:ext cx="8255" cy="0"/>
            </a:xfrm>
            <a:custGeom>
              <a:avLst/>
              <a:gdLst/>
              <a:ahLst/>
              <a:cxnLst/>
              <a:rect l="l" t="t" r="r" b="b"/>
              <a:pathLst>
                <a:path w="8255">
                  <a:moveTo>
                    <a:pt x="0" y="0"/>
                  </a:moveTo>
                  <a:lnTo>
                    <a:pt x="7827" y="0"/>
                  </a:lnTo>
                </a:path>
              </a:pathLst>
            </a:custGeom>
            <a:ln w="3274">
              <a:solidFill>
                <a:srgbClr val="FFFFFF"/>
              </a:solidFill>
            </a:ln>
          </p:spPr>
          <p:txBody>
            <a:bodyPr wrap="square" lIns="0" tIns="0" rIns="0" bIns="0" rtlCol="0"/>
            <a:lstStyle/>
            <a:p>
              <a:endParaRPr/>
            </a:p>
          </p:txBody>
        </p:sp>
        <p:sp>
          <p:nvSpPr>
            <p:cNvPr id="206" name="object 206"/>
            <p:cNvSpPr/>
            <p:nvPr/>
          </p:nvSpPr>
          <p:spPr>
            <a:xfrm>
              <a:off x="17027361" y="6892803"/>
              <a:ext cx="8255" cy="708660"/>
            </a:xfrm>
            <a:custGeom>
              <a:avLst/>
              <a:gdLst/>
              <a:ahLst/>
              <a:cxnLst/>
              <a:rect l="l" t="t" r="r" b="b"/>
              <a:pathLst>
                <a:path w="8255" h="708659">
                  <a:moveTo>
                    <a:pt x="0" y="708438"/>
                  </a:moveTo>
                  <a:lnTo>
                    <a:pt x="7827" y="708438"/>
                  </a:lnTo>
                  <a:lnTo>
                    <a:pt x="7827" y="0"/>
                  </a:lnTo>
                  <a:lnTo>
                    <a:pt x="0" y="0"/>
                  </a:lnTo>
                  <a:lnTo>
                    <a:pt x="0" y="708438"/>
                  </a:lnTo>
                  <a:close/>
                </a:path>
              </a:pathLst>
            </a:custGeom>
            <a:solidFill>
              <a:srgbClr val="EBEBEB"/>
            </a:solidFill>
          </p:spPr>
          <p:txBody>
            <a:bodyPr wrap="square" lIns="0" tIns="0" rIns="0" bIns="0" rtlCol="0"/>
            <a:lstStyle/>
            <a:p>
              <a:endParaRPr/>
            </a:p>
          </p:txBody>
        </p:sp>
        <p:sp>
          <p:nvSpPr>
            <p:cNvPr id="207" name="object 207"/>
            <p:cNvSpPr/>
            <p:nvPr/>
          </p:nvSpPr>
          <p:spPr>
            <a:xfrm>
              <a:off x="17027361" y="7246542"/>
              <a:ext cx="8255" cy="4445"/>
            </a:xfrm>
            <a:custGeom>
              <a:avLst/>
              <a:gdLst/>
              <a:ahLst/>
              <a:cxnLst/>
              <a:rect l="l" t="t" r="r" b="b"/>
              <a:pathLst>
                <a:path w="8255" h="4445">
                  <a:moveTo>
                    <a:pt x="0" y="3861"/>
                  </a:moveTo>
                  <a:lnTo>
                    <a:pt x="7827" y="3861"/>
                  </a:lnTo>
                </a:path>
                <a:path w="8255" h="4445">
                  <a:moveTo>
                    <a:pt x="0" y="0"/>
                  </a:moveTo>
                  <a:lnTo>
                    <a:pt x="7827" y="0"/>
                  </a:lnTo>
                </a:path>
              </a:pathLst>
            </a:custGeom>
            <a:ln w="3175">
              <a:solidFill>
                <a:srgbClr val="FFFFFF"/>
              </a:solidFill>
            </a:ln>
          </p:spPr>
          <p:txBody>
            <a:bodyPr wrap="square" lIns="0" tIns="0" rIns="0" bIns="0" rtlCol="0"/>
            <a:lstStyle/>
            <a:p>
              <a:endParaRPr/>
            </a:p>
          </p:txBody>
        </p:sp>
        <p:sp>
          <p:nvSpPr>
            <p:cNvPr id="208" name="object 208"/>
            <p:cNvSpPr/>
            <p:nvPr/>
          </p:nvSpPr>
          <p:spPr>
            <a:xfrm>
              <a:off x="17027361" y="7631554"/>
              <a:ext cx="8255" cy="0"/>
            </a:xfrm>
            <a:custGeom>
              <a:avLst/>
              <a:gdLst/>
              <a:ahLst/>
              <a:cxnLst/>
              <a:rect l="l" t="t" r="r" b="b"/>
              <a:pathLst>
                <a:path w="8255">
                  <a:moveTo>
                    <a:pt x="0" y="0"/>
                  </a:moveTo>
                  <a:lnTo>
                    <a:pt x="7827" y="0"/>
                  </a:lnTo>
                </a:path>
              </a:pathLst>
            </a:custGeom>
            <a:ln w="3274">
              <a:solidFill>
                <a:srgbClr val="FFFFFF"/>
              </a:solidFill>
            </a:ln>
          </p:spPr>
          <p:txBody>
            <a:bodyPr wrap="square" lIns="0" tIns="0" rIns="0" bIns="0" rtlCol="0"/>
            <a:lstStyle/>
            <a:p>
              <a:endParaRPr/>
            </a:p>
          </p:txBody>
        </p:sp>
        <p:sp>
          <p:nvSpPr>
            <p:cNvPr id="209" name="object 209"/>
            <p:cNvSpPr/>
            <p:nvPr/>
          </p:nvSpPr>
          <p:spPr>
            <a:xfrm>
              <a:off x="17105264" y="6892803"/>
              <a:ext cx="8255" cy="708660"/>
            </a:xfrm>
            <a:custGeom>
              <a:avLst/>
              <a:gdLst/>
              <a:ahLst/>
              <a:cxnLst/>
              <a:rect l="l" t="t" r="r" b="b"/>
              <a:pathLst>
                <a:path w="8255" h="708659">
                  <a:moveTo>
                    <a:pt x="0" y="708438"/>
                  </a:moveTo>
                  <a:lnTo>
                    <a:pt x="7827" y="708438"/>
                  </a:lnTo>
                  <a:lnTo>
                    <a:pt x="7827" y="0"/>
                  </a:lnTo>
                  <a:lnTo>
                    <a:pt x="0" y="0"/>
                  </a:lnTo>
                  <a:lnTo>
                    <a:pt x="0" y="708438"/>
                  </a:lnTo>
                  <a:close/>
                </a:path>
              </a:pathLst>
            </a:custGeom>
            <a:solidFill>
              <a:srgbClr val="EBEBEB"/>
            </a:solidFill>
          </p:spPr>
          <p:txBody>
            <a:bodyPr wrap="square" lIns="0" tIns="0" rIns="0" bIns="0" rtlCol="0"/>
            <a:lstStyle/>
            <a:p>
              <a:endParaRPr/>
            </a:p>
          </p:txBody>
        </p:sp>
        <p:sp>
          <p:nvSpPr>
            <p:cNvPr id="210" name="object 210"/>
            <p:cNvSpPr/>
            <p:nvPr/>
          </p:nvSpPr>
          <p:spPr>
            <a:xfrm>
              <a:off x="17105264" y="7246542"/>
              <a:ext cx="8255" cy="4445"/>
            </a:xfrm>
            <a:custGeom>
              <a:avLst/>
              <a:gdLst/>
              <a:ahLst/>
              <a:cxnLst/>
              <a:rect l="l" t="t" r="r" b="b"/>
              <a:pathLst>
                <a:path w="8255" h="4445">
                  <a:moveTo>
                    <a:pt x="0" y="3861"/>
                  </a:moveTo>
                  <a:lnTo>
                    <a:pt x="7827" y="3861"/>
                  </a:lnTo>
                </a:path>
                <a:path w="8255" h="4445">
                  <a:moveTo>
                    <a:pt x="0" y="0"/>
                  </a:moveTo>
                  <a:lnTo>
                    <a:pt x="7827" y="0"/>
                  </a:lnTo>
                </a:path>
              </a:pathLst>
            </a:custGeom>
            <a:ln w="3175">
              <a:solidFill>
                <a:srgbClr val="FFFFFF"/>
              </a:solidFill>
            </a:ln>
          </p:spPr>
          <p:txBody>
            <a:bodyPr wrap="square" lIns="0" tIns="0" rIns="0" bIns="0" rtlCol="0"/>
            <a:lstStyle/>
            <a:p>
              <a:endParaRPr/>
            </a:p>
          </p:txBody>
        </p:sp>
        <p:sp>
          <p:nvSpPr>
            <p:cNvPr id="211" name="object 211"/>
            <p:cNvSpPr/>
            <p:nvPr/>
          </p:nvSpPr>
          <p:spPr>
            <a:xfrm>
              <a:off x="17105264" y="7631554"/>
              <a:ext cx="8255" cy="0"/>
            </a:xfrm>
            <a:custGeom>
              <a:avLst/>
              <a:gdLst/>
              <a:ahLst/>
              <a:cxnLst/>
              <a:rect l="l" t="t" r="r" b="b"/>
              <a:pathLst>
                <a:path w="8255">
                  <a:moveTo>
                    <a:pt x="0" y="0"/>
                  </a:moveTo>
                  <a:lnTo>
                    <a:pt x="7827" y="0"/>
                  </a:lnTo>
                </a:path>
              </a:pathLst>
            </a:custGeom>
            <a:ln w="3274">
              <a:solidFill>
                <a:srgbClr val="FFFFFF"/>
              </a:solidFill>
            </a:ln>
          </p:spPr>
          <p:txBody>
            <a:bodyPr wrap="square" lIns="0" tIns="0" rIns="0" bIns="0" rtlCol="0"/>
            <a:lstStyle/>
            <a:p>
              <a:endParaRPr/>
            </a:p>
          </p:txBody>
        </p:sp>
        <p:sp>
          <p:nvSpPr>
            <p:cNvPr id="212" name="object 212"/>
            <p:cNvSpPr/>
            <p:nvPr/>
          </p:nvSpPr>
          <p:spPr>
            <a:xfrm>
              <a:off x="17183168" y="6892803"/>
              <a:ext cx="8255" cy="708660"/>
            </a:xfrm>
            <a:custGeom>
              <a:avLst/>
              <a:gdLst/>
              <a:ahLst/>
              <a:cxnLst/>
              <a:rect l="l" t="t" r="r" b="b"/>
              <a:pathLst>
                <a:path w="8255" h="708659">
                  <a:moveTo>
                    <a:pt x="0" y="708438"/>
                  </a:moveTo>
                  <a:lnTo>
                    <a:pt x="7827" y="708438"/>
                  </a:lnTo>
                  <a:lnTo>
                    <a:pt x="7827" y="0"/>
                  </a:lnTo>
                  <a:lnTo>
                    <a:pt x="0" y="0"/>
                  </a:lnTo>
                  <a:lnTo>
                    <a:pt x="0" y="708438"/>
                  </a:lnTo>
                  <a:close/>
                </a:path>
              </a:pathLst>
            </a:custGeom>
            <a:solidFill>
              <a:srgbClr val="EBEBEB"/>
            </a:solidFill>
          </p:spPr>
          <p:txBody>
            <a:bodyPr wrap="square" lIns="0" tIns="0" rIns="0" bIns="0" rtlCol="0"/>
            <a:lstStyle/>
            <a:p>
              <a:endParaRPr/>
            </a:p>
          </p:txBody>
        </p:sp>
        <p:sp>
          <p:nvSpPr>
            <p:cNvPr id="213" name="object 213"/>
            <p:cNvSpPr/>
            <p:nvPr/>
          </p:nvSpPr>
          <p:spPr>
            <a:xfrm>
              <a:off x="17183168" y="7246542"/>
              <a:ext cx="8255" cy="4445"/>
            </a:xfrm>
            <a:custGeom>
              <a:avLst/>
              <a:gdLst/>
              <a:ahLst/>
              <a:cxnLst/>
              <a:rect l="l" t="t" r="r" b="b"/>
              <a:pathLst>
                <a:path w="8255" h="4445">
                  <a:moveTo>
                    <a:pt x="0" y="3861"/>
                  </a:moveTo>
                  <a:lnTo>
                    <a:pt x="7827" y="3861"/>
                  </a:lnTo>
                </a:path>
                <a:path w="8255" h="4445">
                  <a:moveTo>
                    <a:pt x="0" y="0"/>
                  </a:moveTo>
                  <a:lnTo>
                    <a:pt x="7827" y="0"/>
                  </a:lnTo>
                </a:path>
              </a:pathLst>
            </a:custGeom>
            <a:ln w="3175">
              <a:solidFill>
                <a:srgbClr val="FFFFFF"/>
              </a:solidFill>
            </a:ln>
          </p:spPr>
          <p:txBody>
            <a:bodyPr wrap="square" lIns="0" tIns="0" rIns="0" bIns="0" rtlCol="0"/>
            <a:lstStyle/>
            <a:p>
              <a:endParaRPr/>
            </a:p>
          </p:txBody>
        </p:sp>
        <p:sp>
          <p:nvSpPr>
            <p:cNvPr id="214" name="object 214"/>
            <p:cNvSpPr/>
            <p:nvPr/>
          </p:nvSpPr>
          <p:spPr>
            <a:xfrm>
              <a:off x="17183168" y="7631554"/>
              <a:ext cx="8255" cy="0"/>
            </a:xfrm>
            <a:custGeom>
              <a:avLst/>
              <a:gdLst/>
              <a:ahLst/>
              <a:cxnLst/>
              <a:rect l="l" t="t" r="r" b="b"/>
              <a:pathLst>
                <a:path w="8255">
                  <a:moveTo>
                    <a:pt x="0" y="0"/>
                  </a:moveTo>
                  <a:lnTo>
                    <a:pt x="7827" y="0"/>
                  </a:lnTo>
                </a:path>
              </a:pathLst>
            </a:custGeom>
            <a:ln w="3274">
              <a:solidFill>
                <a:srgbClr val="FFFFFF"/>
              </a:solidFill>
            </a:ln>
          </p:spPr>
          <p:txBody>
            <a:bodyPr wrap="square" lIns="0" tIns="0" rIns="0" bIns="0" rtlCol="0"/>
            <a:lstStyle/>
            <a:p>
              <a:endParaRPr/>
            </a:p>
          </p:txBody>
        </p:sp>
        <p:sp>
          <p:nvSpPr>
            <p:cNvPr id="215" name="object 215"/>
            <p:cNvSpPr/>
            <p:nvPr/>
          </p:nvSpPr>
          <p:spPr>
            <a:xfrm>
              <a:off x="17261071" y="6892803"/>
              <a:ext cx="8255" cy="708660"/>
            </a:xfrm>
            <a:custGeom>
              <a:avLst/>
              <a:gdLst/>
              <a:ahLst/>
              <a:cxnLst/>
              <a:rect l="l" t="t" r="r" b="b"/>
              <a:pathLst>
                <a:path w="8255" h="708659">
                  <a:moveTo>
                    <a:pt x="0" y="708438"/>
                  </a:moveTo>
                  <a:lnTo>
                    <a:pt x="7827" y="708438"/>
                  </a:lnTo>
                  <a:lnTo>
                    <a:pt x="7827" y="0"/>
                  </a:lnTo>
                  <a:lnTo>
                    <a:pt x="0" y="0"/>
                  </a:lnTo>
                  <a:lnTo>
                    <a:pt x="0" y="708438"/>
                  </a:lnTo>
                  <a:close/>
                </a:path>
              </a:pathLst>
            </a:custGeom>
            <a:solidFill>
              <a:srgbClr val="EBEBEB"/>
            </a:solidFill>
          </p:spPr>
          <p:txBody>
            <a:bodyPr wrap="square" lIns="0" tIns="0" rIns="0" bIns="0" rtlCol="0"/>
            <a:lstStyle/>
            <a:p>
              <a:endParaRPr/>
            </a:p>
          </p:txBody>
        </p:sp>
        <p:sp>
          <p:nvSpPr>
            <p:cNvPr id="216" name="object 216"/>
            <p:cNvSpPr/>
            <p:nvPr/>
          </p:nvSpPr>
          <p:spPr>
            <a:xfrm>
              <a:off x="17261071" y="7246542"/>
              <a:ext cx="8255" cy="4445"/>
            </a:xfrm>
            <a:custGeom>
              <a:avLst/>
              <a:gdLst/>
              <a:ahLst/>
              <a:cxnLst/>
              <a:rect l="l" t="t" r="r" b="b"/>
              <a:pathLst>
                <a:path w="8255" h="4445">
                  <a:moveTo>
                    <a:pt x="0" y="3861"/>
                  </a:moveTo>
                  <a:lnTo>
                    <a:pt x="7827" y="3861"/>
                  </a:lnTo>
                </a:path>
                <a:path w="8255" h="4445">
                  <a:moveTo>
                    <a:pt x="0" y="0"/>
                  </a:moveTo>
                  <a:lnTo>
                    <a:pt x="7827" y="0"/>
                  </a:lnTo>
                </a:path>
              </a:pathLst>
            </a:custGeom>
            <a:ln w="3175">
              <a:solidFill>
                <a:srgbClr val="FFFFFF"/>
              </a:solidFill>
            </a:ln>
          </p:spPr>
          <p:txBody>
            <a:bodyPr wrap="square" lIns="0" tIns="0" rIns="0" bIns="0" rtlCol="0"/>
            <a:lstStyle/>
            <a:p>
              <a:endParaRPr/>
            </a:p>
          </p:txBody>
        </p:sp>
        <p:sp>
          <p:nvSpPr>
            <p:cNvPr id="217" name="object 217"/>
            <p:cNvSpPr/>
            <p:nvPr/>
          </p:nvSpPr>
          <p:spPr>
            <a:xfrm>
              <a:off x="17261071" y="7631554"/>
              <a:ext cx="8255" cy="0"/>
            </a:xfrm>
            <a:custGeom>
              <a:avLst/>
              <a:gdLst/>
              <a:ahLst/>
              <a:cxnLst/>
              <a:rect l="l" t="t" r="r" b="b"/>
              <a:pathLst>
                <a:path w="8255">
                  <a:moveTo>
                    <a:pt x="0" y="0"/>
                  </a:moveTo>
                  <a:lnTo>
                    <a:pt x="7827" y="0"/>
                  </a:lnTo>
                </a:path>
              </a:pathLst>
            </a:custGeom>
            <a:ln w="3274">
              <a:solidFill>
                <a:srgbClr val="FFFFFF"/>
              </a:solidFill>
            </a:ln>
          </p:spPr>
          <p:txBody>
            <a:bodyPr wrap="square" lIns="0" tIns="0" rIns="0" bIns="0" rtlCol="0"/>
            <a:lstStyle/>
            <a:p>
              <a:endParaRPr/>
            </a:p>
          </p:txBody>
        </p:sp>
        <p:sp>
          <p:nvSpPr>
            <p:cNvPr id="218" name="object 218"/>
            <p:cNvSpPr/>
            <p:nvPr/>
          </p:nvSpPr>
          <p:spPr>
            <a:xfrm>
              <a:off x="17332034" y="6892803"/>
              <a:ext cx="15240" cy="708660"/>
            </a:xfrm>
            <a:custGeom>
              <a:avLst/>
              <a:gdLst/>
              <a:ahLst/>
              <a:cxnLst/>
              <a:rect l="l" t="t" r="r" b="b"/>
              <a:pathLst>
                <a:path w="15240" h="708659">
                  <a:moveTo>
                    <a:pt x="0" y="708438"/>
                  </a:moveTo>
                  <a:lnTo>
                    <a:pt x="14767" y="708438"/>
                  </a:lnTo>
                  <a:lnTo>
                    <a:pt x="14767" y="0"/>
                  </a:lnTo>
                  <a:lnTo>
                    <a:pt x="0" y="0"/>
                  </a:lnTo>
                  <a:lnTo>
                    <a:pt x="0" y="708438"/>
                  </a:lnTo>
                  <a:close/>
                </a:path>
              </a:pathLst>
            </a:custGeom>
            <a:solidFill>
              <a:srgbClr val="EBEBEB"/>
            </a:solidFill>
          </p:spPr>
          <p:txBody>
            <a:bodyPr wrap="square" lIns="0" tIns="0" rIns="0" bIns="0" rtlCol="0"/>
            <a:lstStyle/>
            <a:p>
              <a:endParaRPr/>
            </a:p>
          </p:txBody>
        </p:sp>
        <p:sp>
          <p:nvSpPr>
            <p:cNvPr id="219" name="object 219"/>
            <p:cNvSpPr/>
            <p:nvPr/>
          </p:nvSpPr>
          <p:spPr>
            <a:xfrm>
              <a:off x="17338974" y="7246542"/>
              <a:ext cx="8255" cy="4445"/>
            </a:xfrm>
            <a:custGeom>
              <a:avLst/>
              <a:gdLst/>
              <a:ahLst/>
              <a:cxnLst/>
              <a:rect l="l" t="t" r="r" b="b"/>
              <a:pathLst>
                <a:path w="8255" h="4445">
                  <a:moveTo>
                    <a:pt x="0" y="3861"/>
                  </a:moveTo>
                  <a:lnTo>
                    <a:pt x="7827" y="3861"/>
                  </a:lnTo>
                </a:path>
                <a:path w="8255" h="4445">
                  <a:moveTo>
                    <a:pt x="0" y="0"/>
                  </a:moveTo>
                  <a:lnTo>
                    <a:pt x="7827" y="0"/>
                  </a:lnTo>
                </a:path>
              </a:pathLst>
            </a:custGeom>
            <a:ln w="3175">
              <a:solidFill>
                <a:srgbClr val="FFFFFF"/>
              </a:solidFill>
            </a:ln>
          </p:spPr>
          <p:txBody>
            <a:bodyPr wrap="square" lIns="0" tIns="0" rIns="0" bIns="0" rtlCol="0"/>
            <a:lstStyle/>
            <a:p>
              <a:endParaRPr/>
            </a:p>
          </p:txBody>
        </p:sp>
        <p:sp>
          <p:nvSpPr>
            <p:cNvPr id="220" name="object 220"/>
            <p:cNvSpPr/>
            <p:nvPr/>
          </p:nvSpPr>
          <p:spPr>
            <a:xfrm>
              <a:off x="17338974" y="7631554"/>
              <a:ext cx="8255" cy="0"/>
            </a:xfrm>
            <a:custGeom>
              <a:avLst/>
              <a:gdLst/>
              <a:ahLst/>
              <a:cxnLst/>
              <a:rect l="l" t="t" r="r" b="b"/>
              <a:pathLst>
                <a:path w="8255">
                  <a:moveTo>
                    <a:pt x="0" y="0"/>
                  </a:moveTo>
                  <a:lnTo>
                    <a:pt x="7827" y="0"/>
                  </a:lnTo>
                </a:path>
              </a:pathLst>
            </a:custGeom>
            <a:ln w="3274">
              <a:solidFill>
                <a:srgbClr val="FFFFFF"/>
              </a:solidFill>
            </a:ln>
          </p:spPr>
          <p:txBody>
            <a:bodyPr wrap="square" lIns="0" tIns="0" rIns="0" bIns="0" rtlCol="0"/>
            <a:lstStyle/>
            <a:p>
              <a:endParaRPr/>
            </a:p>
          </p:txBody>
        </p:sp>
        <p:sp>
          <p:nvSpPr>
            <p:cNvPr id="221" name="object 221"/>
            <p:cNvSpPr/>
            <p:nvPr/>
          </p:nvSpPr>
          <p:spPr>
            <a:xfrm>
              <a:off x="17416877" y="6892803"/>
              <a:ext cx="8255" cy="708660"/>
            </a:xfrm>
            <a:custGeom>
              <a:avLst/>
              <a:gdLst/>
              <a:ahLst/>
              <a:cxnLst/>
              <a:rect l="l" t="t" r="r" b="b"/>
              <a:pathLst>
                <a:path w="8255" h="708659">
                  <a:moveTo>
                    <a:pt x="0" y="708438"/>
                  </a:moveTo>
                  <a:lnTo>
                    <a:pt x="7827" y="708438"/>
                  </a:lnTo>
                  <a:lnTo>
                    <a:pt x="7827" y="0"/>
                  </a:lnTo>
                  <a:lnTo>
                    <a:pt x="0" y="0"/>
                  </a:lnTo>
                  <a:lnTo>
                    <a:pt x="0" y="708438"/>
                  </a:lnTo>
                  <a:close/>
                </a:path>
              </a:pathLst>
            </a:custGeom>
            <a:solidFill>
              <a:srgbClr val="EBEBEB"/>
            </a:solidFill>
          </p:spPr>
          <p:txBody>
            <a:bodyPr wrap="square" lIns="0" tIns="0" rIns="0" bIns="0" rtlCol="0"/>
            <a:lstStyle/>
            <a:p>
              <a:endParaRPr/>
            </a:p>
          </p:txBody>
        </p:sp>
        <p:sp>
          <p:nvSpPr>
            <p:cNvPr id="222" name="object 222"/>
            <p:cNvSpPr/>
            <p:nvPr/>
          </p:nvSpPr>
          <p:spPr>
            <a:xfrm>
              <a:off x="17416877" y="7246542"/>
              <a:ext cx="8255" cy="4445"/>
            </a:xfrm>
            <a:custGeom>
              <a:avLst/>
              <a:gdLst/>
              <a:ahLst/>
              <a:cxnLst/>
              <a:rect l="l" t="t" r="r" b="b"/>
              <a:pathLst>
                <a:path w="8255" h="4445">
                  <a:moveTo>
                    <a:pt x="0" y="3861"/>
                  </a:moveTo>
                  <a:lnTo>
                    <a:pt x="7827" y="3861"/>
                  </a:lnTo>
                </a:path>
                <a:path w="8255" h="4445">
                  <a:moveTo>
                    <a:pt x="0" y="0"/>
                  </a:moveTo>
                  <a:lnTo>
                    <a:pt x="7827" y="0"/>
                  </a:lnTo>
                </a:path>
              </a:pathLst>
            </a:custGeom>
            <a:ln w="3175">
              <a:solidFill>
                <a:srgbClr val="FFFFFF"/>
              </a:solidFill>
            </a:ln>
          </p:spPr>
          <p:txBody>
            <a:bodyPr wrap="square" lIns="0" tIns="0" rIns="0" bIns="0" rtlCol="0"/>
            <a:lstStyle/>
            <a:p>
              <a:endParaRPr/>
            </a:p>
          </p:txBody>
        </p:sp>
        <p:sp>
          <p:nvSpPr>
            <p:cNvPr id="223" name="object 223"/>
            <p:cNvSpPr/>
            <p:nvPr/>
          </p:nvSpPr>
          <p:spPr>
            <a:xfrm>
              <a:off x="17416877" y="7631554"/>
              <a:ext cx="8255" cy="0"/>
            </a:xfrm>
            <a:custGeom>
              <a:avLst/>
              <a:gdLst/>
              <a:ahLst/>
              <a:cxnLst/>
              <a:rect l="l" t="t" r="r" b="b"/>
              <a:pathLst>
                <a:path w="8255">
                  <a:moveTo>
                    <a:pt x="0" y="0"/>
                  </a:moveTo>
                  <a:lnTo>
                    <a:pt x="7827" y="0"/>
                  </a:lnTo>
                </a:path>
              </a:pathLst>
            </a:custGeom>
            <a:ln w="3274">
              <a:solidFill>
                <a:srgbClr val="FFFFFF"/>
              </a:solidFill>
            </a:ln>
          </p:spPr>
          <p:txBody>
            <a:bodyPr wrap="square" lIns="0" tIns="0" rIns="0" bIns="0" rtlCol="0"/>
            <a:lstStyle/>
            <a:p>
              <a:endParaRPr/>
            </a:p>
          </p:txBody>
        </p:sp>
        <p:sp>
          <p:nvSpPr>
            <p:cNvPr id="224" name="object 224"/>
            <p:cNvSpPr/>
            <p:nvPr/>
          </p:nvSpPr>
          <p:spPr>
            <a:xfrm>
              <a:off x="17494781" y="6892803"/>
              <a:ext cx="8255" cy="708660"/>
            </a:xfrm>
            <a:custGeom>
              <a:avLst/>
              <a:gdLst/>
              <a:ahLst/>
              <a:cxnLst/>
              <a:rect l="l" t="t" r="r" b="b"/>
              <a:pathLst>
                <a:path w="8255" h="708659">
                  <a:moveTo>
                    <a:pt x="0" y="708438"/>
                  </a:moveTo>
                  <a:lnTo>
                    <a:pt x="7827" y="708438"/>
                  </a:lnTo>
                  <a:lnTo>
                    <a:pt x="7827" y="0"/>
                  </a:lnTo>
                  <a:lnTo>
                    <a:pt x="0" y="0"/>
                  </a:lnTo>
                  <a:lnTo>
                    <a:pt x="0" y="708438"/>
                  </a:lnTo>
                  <a:close/>
                </a:path>
              </a:pathLst>
            </a:custGeom>
            <a:solidFill>
              <a:srgbClr val="EBEBEB"/>
            </a:solidFill>
          </p:spPr>
          <p:txBody>
            <a:bodyPr wrap="square" lIns="0" tIns="0" rIns="0" bIns="0" rtlCol="0"/>
            <a:lstStyle/>
            <a:p>
              <a:endParaRPr/>
            </a:p>
          </p:txBody>
        </p:sp>
        <p:sp>
          <p:nvSpPr>
            <p:cNvPr id="225" name="object 225"/>
            <p:cNvSpPr/>
            <p:nvPr/>
          </p:nvSpPr>
          <p:spPr>
            <a:xfrm>
              <a:off x="17494781" y="7246542"/>
              <a:ext cx="8255" cy="4445"/>
            </a:xfrm>
            <a:custGeom>
              <a:avLst/>
              <a:gdLst/>
              <a:ahLst/>
              <a:cxnLst/>
              <a:rect l="l" t="t" r="r" b="b"/>
              <a:pathLst>
                <a:path w="8255" h="4445">
                  <a:moveTo>
                    <a:pt x="0" y="3861"/>
                  </a:moveTo>
                  <a:lnTo>
                    <a:pt x="7827" y="3861"/>
                  </a:lnTo>
                </a:path>
                <a:path w="8255" h="4445">
                  <a:moveTo>
                    <a:pt x="0" y="0"/>
                  </a:moveTo>
                  <a:lnTo>
                    <a:pt x="7827" y="0"/>
                  </a:lnTo>
                </a:path>
              </a:pathLst>
            </a:custGeom>
            <a:ln w="3175">
              <a:solidFill>
                <a:srgbClr val="FFFFFF"/>
              </a:solidFill>
            </a:ln>
          </p:spPr>
          <p:txBody>
            <a:bodyPr wrap="square" lIns="0" tIns="0" rIns="0" bIns="0" rtlCol="0"/>
            <a:lstStyle/>
            <a:p>
              <a:endParaRPr/>
            </a:p>
          </p:txBody>
        </p:sp>
        <p:sp>
          <p:nvSpPr>
            <p:cNvPr id="226" name="object 226"/>
            <p:cNvSpPr/>
            <p:nvPr/>
          </p:nvSpPr>
          <p:spPr>
            <a:xfrm>
              <a:off x="17494781" y="7631554"/>
              <a:ext cx="8255" cy="0"/>
            </a:xfrm>
            <a:custGeom>
              <a:avLst/>
              <a:gdLst/>
              <a:ahLst/>
              <a:cxnLst/>
              <a:rect l="l" t="t" r="r" b="b"/>
              <a:pathLst>
                <a:path w="8255">
                  <a:moveTo>
                    <a:pt x="0" y="0"/>
                  </a:moveTo>
                  <a:lnTo>
                    <a:pt x="7827" y="0"/>
                  </a:lnTo>
                </a:path>
              </a:pathLst>
            </a:custGeom>
            <a:ln w="3274">
              <a:solidFill>
                <a:srgbClr val="FFFFFF"/>
              </a:solidFill>
            </a:ln>
          </p:spPr>
          <p:txBody>
            <a:bodyPr wrap="square" lIns="0" tIns="0" rIns="0" bIns="0" rtlCol="0"/>
            <a:lstStyle/>
            <a:p>
              <a:endParaRPr/>
            </a:p>
          </p:txBody>
        </p:sp>
        <p:sp>
          <p:nvSpPr>
            <p:cNvPr id="227" name="object 227"/>
            <p:cNvSpPr/>
            <p:nvPr/>
          </p:nvSpPr>
          <p:spPr>
            <a:xfrm>
              <a:off x="17572684" y="6892803"/>
              <a:ext cx="8255" cy="708660"/>
            </a:xfrm>
            <a:custGeom>
              <a:avLst/>
              <a:gdLst/>
              <a:ahLst/>
              <a:cxnLst/>
              <a:rect l="l" t="t" r="r" b="b"/>
              <a:pathLst>
                <a:path w="8255" h="708659">
                  <a:moveTo>
                    <a:pt x="0" y="708438"/>
                  </a:moveTo>
                  <a:lnTo>
                    <a:pt x="7722" y="708438"/>
                  </a:lnTo>
                  <a:lnTo>
                    <a:pt x="7722" y="0"/>
                  </a:lnTo>
                  <a:lnTo>
                    <a:pt x="0" y="0"/>
                  </a:lnTo>
                  <a:lnTo>
                    <a:pt x="0" y="708438"/>
                  </a:lnTo>
                  <a:close/>
                </a:path>
              </a:pathLst>
            </a:custGeom>
            <a:solidFill>
              <a:srgbClr val="EBEBEB"/>
            </a:solidFill>
          </p:spPr>
          <p:txBody>
            <a:bodyPr wrap="square" lIns="0" tIns="0" rIns="0" bIns="0" rtlCol="0"/>
            <a:lstStyle/>
            <a:p>
              <a:endParaRPr/>
            </a:p>
          </p:txBody>
        </p:sp>
        <p:sp>
          <p:nvSpPr>
            <p:cNvPr id="228" name="object 228"/>
            <p:cNvSpPr/>
            <p:nvPr/>
          </p:nvSpPr>
          <p:spPr>
            <a:xfrm>
              <a:off x="17572684" y="7246542"/>
              <a:ext cx="8255" cy="4445"/>
            </a:xfrm>
            <a:custGeom>
              <a:avLst/>
              <a:gdLst/>
              <a:ahLst/>
              <a:cxnLst/>
              <a:rect l="l" t="t" r="r" b="b"/>
              <a:pathLst>
                <a:path w="8255" h="4445">
                  <a:moveTo>
                    <a:pt x="0" y="3861"/>
                  </a:moveTo>
                  <a:lnTo>
                    <a:pt x="7722" y="3861"/>
                  </a:lnTo>
                </a:path>
                <a:path w="8255" h="4445">
                  <a:moveTo>
                    <a:pt x="0" y="0"/>
                  </a:moveTo>
                  <a:lnTo>
                    <a:pt x="7722" y="0"/>
                  </a:lnTo>
                </a:path>
              </a:pathLst>
            </a:custGeom>
            <a:ln w="3175">
              <a:solidFill>
                <a:srgbClr val="FFFFFF"/>
              </a:solidFill>
            </a:ln>
          </p:spPr>
          <p:txBody>
            <a:bodyPr wrap="square" lIns="0" tIns="0" rIns="0" bIns="0" rtlCol="0"/>
            <a:lstStyle/>
            <a:p>
              <a:endParaRPr/>
            </a:p>
          </p:txBody>
        </p:sp>
        <p:sp>
          <p:nvSpPr>
            <p:cNvPr id="229" name="object 229"/>
            <p:cNvSpPr/>
            <p:nvPr/>
          </p:nvSpPr>
          <p:spPr>
            <a:xfrm>
              <a:off x="17572684" y="7631554"/>
              <a:ext cx="8255" cy="0"/>
            </a:xfrm>
            <a:custGeom>
              <a:avLst/>
              <a:gdLst/>
              <a:ahLst/>
              <a:cxnLst/>
              <a:rect l="l" t="t" r="r" b="b"/>
              <a:pathLst>
                <a:path w="8255">
                  <a:moveTo>
                    <a:pt x="0" y="0"/>
                  </a:moveTo>
                  <a:lnTo>
                    <a:pt x="7722" y="0"/>
                  </a:lnTo>
                </a:path>
              </a:pathLst>
            </a:custGeom>
            <a:ln w="3274">
              <a:solidFill>
                <a:srgbClr val="FFFFFF"/>
              </a:solidFill>
            </a:ln>
          </p:spPr>
          <p:txBody>
            <a:bodyPr wrap="square" lIns="0" tIns="0" rIns="0" bIns="0" rtlCol="0"/>
            <a:lstStyle/>
            <a:p>
              <a:endParaRPr/>
            </a:p>
          </p:txBody>
        </p:sp>
        <p:sp>
          <p:nvSpPr>
            <p:cNvPr id="230" name="object 230"/>
            <p:cNvSpPr/>
            <p:nvPr/>
          </p:nvSpPr>
          <p:spPr>
            <a:xfrm>
              <a:off x="17650483" y="6892803"/>
              <a:ext cx="8255" cy="708660"/>
            </a:xfrm>
            <a:custGeom>
              <a:avLst/>
              <a:gdLst/>
              <a:ahLst/>
              <a:cxnLst/>
              <a:rect l="l" t="t" r="r" b="b"/>
              <a:pathLst>
                <a:path w="8255" h="708659">
                  <a:moveTo>
                    <a:pt x="0" y="708438"/>
                  </a:moveTo>
                  <a:lnTo>
                    <a:pt x="8036" y="708438"/>
                  </a:lnTo>
                  <a:lnTo>
                    <a:pt x="8036" y="0"/>
                  </a:lnTo>
                  <a:lnTo>
                    <a:pt x="0" y="0"/>
                  </a:lnTo>
                  <a:lnTo>
                    <a:pt x="0" y="708438"/>
                  </a:lnTo>
                  <a:close/>
                </a:path>
              </a:pathLst>
            </a:custGeom>
            <a:solidFill>
              <a:srgbClr val="EBEBEB"/>
            </a:solidFill>
          </p:spPr>
          <p:txBody>
            <a:bodyPr wrap="square" lIns="0" tIns="0" rIns="0" bIns="0" rtlCol="0"/>
            <a:lstStyle/>
            <a:p>
              <a:endParaRPr/>
            </a:p>
          </p:txBody>
        </p:sp>
        <p:sp>
          <p:nvSpPr>
            <p:cNvPr id="231" name="object 231"/>
            <p:cNvSpPr/>
            <p:nvPr/>
          </p:nvSpPr>
          <p:spPr>
            <a:xfrm>
              <a:off x="17650483" y="7246542"/>
              <a:ext cx="8255" cy="4445"/>
            </a:xfrm>
            <a:custGeom>
              <a:avLst/>
              <a:gdLst/>
              <a:ahLst/>
              <a:cxnLst/>
              <a:rect l="l" t="t" r="r" b="b"/>
              <a:pathLst>
                <a:path w="8255" h="4445">
                  <a:moveTo>
                    <a:pt x="0" y="3861"/>
                  </a:moveTo>
                  <a:lnTo>
                    <a:pt x="8036" y="3861"/>
                  </a:lnTo>
                </a:path>
                <a:path w="8255" h="4445">
                  <a:moveTo>
                    <a:pt x="0" y="0"/>
                  </a:moveTo>
                  <a:lnTo>
                    <a:pt x="8036" y="0"/>
                  </a:lnTo>
                </a:path>
              </a:pathLst>
            </a:custGeom>
            <a:ln w="3175">
              <a:solidFill>
                <a:srgbClr val="FFFFFF"/>
              </a:solidFill>
            </a:ln>
          </p:spPr>
          <p:txBody>
            <a:bodyPr wrap="square" lIns="0" tIns="0" rIns="0" bIns="0" rtlCol="0"/>
            <a:lstStyle/>
            <a:p>
              <a:endParaRPr/>
            </a:p>
          </p:txBody>
        </p:sp>
        <p:sp>
          <p:nvSpPr>
            <p:cNvPr id="232" name="object 232"/>
            <p:cNvSpPr/>
            <p:nvPr/>
          </p:nvSpPr>
          <p:spPr>
            <a:xfrm>
              <a:off x="17650483" y="7631554"/>
              <a:ext cx="8255" cy="0"/>
            </a:xfrm>
            <a:custGeom>
              <a:avLst/>
              <a:gdLst/>
              <a:ahLst/>
              <a:cxnLst/>
              <a:rect l="l" t="t" r="r" b="b"/>
              <a:pathLst>
                <a:path w="8255">
                  <a:moveTo>
                    <a:pt x="0" y="0"/>
                  </a:moveTo>
                  <a:lnTo>
                    <a:pt x="8036" y="0"/>
                  </a:lnTo>
                </a:path>
              </a:pathLst>
            </a:custGeom>
            <a:ln w="3274">
              <a:solidFill>
                <a:srgbClr val="FFFFFF"/>
              </a:solidFill>
            </a:ln>
          </p:spPr>
          <p:txBody>
            <a:bodyPr wrap="square" lIns="0" tIns="0" rIns="0" bIns="0" rtlCol="0"/>
            <a:lstStyle/>
            <a:p>
              <a:endParaRPr/>
            </a:p>
          </p:txBody>
        </p:sp>
        <p:sp>
          <p:nvSpPr>
            <p:cNvPr id="233" name="object 233"/>
            <p:cNvSpPr/>
            <p:nvPr/>
          </p:nvSpPr>
          <p:spPr>
            <a:xfrm>
              <a:off x="17728596" y="6892803"/>
              <a:ext cx="8255" cy="708660"/>
            </a:xfrm>
            <a:custGeom>
              <a:avLst/>
              <a:gdLst/>
              <a:ahLst/>
              <a:cxnLst/>
              <a:rect l="l" t="t" r="r" b="b"/>
              <a:pathLst>
                <a:path w="8255" h="708659">
                  <a:moveTo>
                    <a:pt x="0" y="708438"/>
                  </a:moveTo>
                  <a:lnTo>
                    <a:pt x="7827" y="708438"/>
                  </a:lnTo>
                  <a:lnTo>
                    <a:pt x="7827" y="0"/>
                  </a:lnTo>
                  <a:lnTo>
                    <a:pt x="0" y="0"/>
                  </a:lnTo>
                  <a:lnTo>
                    <a:pt x="0" y="708438"/>
                  </a:lnTo>
                  <a:close/>
                </a:path>
              </a:pathLst>
            </a:custGeom>
            <a:solidFill>
              <a:srgbClr val="EBEBEB"/>
            </a:solidFill>
          </p:spPr>
          <p:txBody>
            <a:bodyPr wrap="square" lIns="0" tIns="0" rIns="0" bIns="0" rtlCol="0"/>
            <a:lstStyle/>
            <a:p>
              <a:endParaRPr/>
            </a:p>
          </p:txBody>
        </p:sp>
        <p:sp>
          <p:nvSpPr>
            <p:cNvPr id="234" name="object 234"/>
            <p:cNvSpPr/>
            <p:nvPr/>
          </p:nvSpPr>
          <p:spPr>
            <a:xfrm>
              <a:off x="17728596" y="7246542"/>
              <a:ext cx="8255" cy="4445"/>
            </a:xfrm>
            <a:custGeom>
              <a:avLst/>
              <a:gdLst/>
              <a:ahLst/>
              <a:cxnLst/>
              <a:rect l="l" t="t" r="r" b="b"/>
              <a:pathLst>
                <a:path w="8255" h="4445">
                  <a:moveTo>
                    <a:pt x="0" y="3861"/>
                  </a:moveTo>
                  <a:lnTo>
                    <a:pt x="7827" y="3861"/>
                  </a:lnTo>
                </a:path>
                <a:path w="8255" h="4445">
                  <a:moveTo>
                    <a:pt x="0" y="0"/>
                  </a:moveTo>
                  <a:lnTo>
                    <a:pt x="7827" y="0"/>
                  </a:lnTo>
                </a:path>
              </a:pathLst>
            </a:custGeom>
            <a:ln w="3175">
              <a:solidFill>
                <a:srgbClr val="FFFFFF"/>
              </a:solidFill>
            </a:ln>
          </p:spPr>
          <p:txBody>
            <a:bodyPr wrap="square" lIns="0" tIns="0" rIns="0" bIns="0" rtlCol="0"/>
            <a:lstStyle/>
            <a:p>
              <a:endParaRPr/>
            </a:p>
          </p:txBody>
        </p:sp>
        <p:sp>
          <p:nvSpPr>
            <p:cNvPr id="235" name="object 235"/>
            <p:cNvSpPr/>
            <p:nvPr/>
          </p:nvSpPr>
          <p:spPr>
            <a:xfrm>
              <a:off x="17728596" y="7631554"/>
              <a:ext cx="8255" cy="0"/>
            </a:xfrm>
            <a:custGeom>
              <a:avLst/>
              <a:gdLst/>
              <a:ahLst/>
              <a:cxnLst/>
              <a:rect l="l" t="t" r="r" b="b"/>
              <a:pathLst>
                <a:path w="8255">
                  <a:moveTo>
                    <a:pt x="0" y="0"/>
                  </a:moveTo>
                  <a:lnTo>
                    <a:pt x="7827" y="0"/>
                  </a:lnTo>
                </a:path>
              </a:pathLst>
            </a:custGeom>
            <a:ln w="3274">
              <a:solidFill>
                <a:srgbClr val="FFFFFF"/>
              </a:solidFill>
            </a:ln>
          </p:spPr>
          <p:txBody>
            <a:bodyPr wrap="square" lIns="0" tIns="0" rIns="0" bIns="0" rtlCol="0"/>
            <a:lstStyle/>
            <a:p>
              <a:endParaRPr/>
            </a:p>
          </p:txBody>
        </p:sp>
        <p:sp>
          <p:nvSpPr>
            <p:cNvPr id="236" name="object 236"/>
            <p:cNvSpPr/>
            <p:nvPr/>
          </p:nvSpPr>
          <p:spPr>
            <a:xfrm>
              <a:off x="17806499" y="6892803"/>
              <a:ext cx="8255" cy="708660"/>
            </a:xfrm>
            <a:custGeom>
              <a:avLst/>
              <a:gdLst/>
              <a:ahLst/>
              <a:cxnLst/>
              <a:rect l="l" t="t" r="r" b="b"/>
              <a:pathLst>
                <a:path w="8255" h="708659">
                  <a:moveTo>
                    <a:pt x="0" y="708438"/>
                  </a:moveTo>
                  <a:lnTo>
                    <a:pt x="7827" y="708438"/>
                  </a:lnTo>
                  <a:lnTo>
                    <a:pt x="7827" y="0"/>
                  </a:lnTo>
                  <a:lnTo>
                    <a:pt x="0" y="0"/>
                  </a:lnTo>
                  <a:lnTo>
                    <a:pt x="0" y="708438"/>
                  </a:lnTo>
                  <a:close/>
                </a:path>
              </a:pathLst>
            </a:custGeom>
            <a:solidFill>
              <a:srgbClr val="EBEBEB"/>
            </a:solidFill>
          </p:spPr>
          <p:txBody>
            <a:bodyPr wrap="square" lIns="0" tIns="0" rIns="0" bIns="0" rtlCol="0"/>
            <a:lstStyle/>
            <a:p>
              <a:endParaRPr/>
            </a:p>
          </p:txBody>
        </p:sp>
        <p:sp>
          <p:nvSpPr>
            <p:cNvPr id="237" name="object 237"/>
            <p:cNvSpPr/>
            <p:nvPr/>
          </p:nvSpPr>
          <p:spPr>
            <a:xfrm>
              <a:off x="17806499" y="7246542"/>
              <a:ext cx="8255" cy="4445"/>
            </a:xfrm>
            <a:custGeom>
              <a:avLst/>
              <a:gdLst/>
              <a:ahLst/>
              <a:cxnLst/>
              <a:rect l="l" t="t" r="r" b="b"/>
              <a:pathLst>
                <a:path w="8255" h="4445">
                  <a:moveTo>
                    <a:pt x="0" y="3861"/>
                  </a:moveTo>
                  <a:lnTo>
                    <a:pt x="7827" y="3861"/>
                  </a:lnTo>
                </a:path>
                <a:path w="8255" h="4445">
                  <a:moveTo>
                    <a:pt x="0" y="0"/>
                  </a:moveTo>
                  <a:lnTo>
                    <a:pt x="7827" y="0"/>
                  </a:lnTo>
                </a:path>
              </a:pathLst>
            </a:custGeom>
            <a:ln w="3175">
              <a:solidFill>
                <a:srgbClr val="FFFFFF"/>
              </a:solidFill>
            </a:ln>
          </p:spPr>
          <p:txBody>
            <a:bodyPr wrap="square" lIns="0" tIns="0" rIns="0" bIns="0" rtlCol="0"/>
            <a:lstStyle/>
            <a:p>
              <a:endParaRPr/>
            </a:p>
          </p:txBody>
        </p:sp>
        <p:sp>
          <p:nvSpPr>
            <p:cNvPr id="238" name="object 238"/>
            <p:cNvSpPr/>
            <p:nvPr/>
          </p:nvSpPr>
          <p:spPr>
            <a:xfrm>
              <a:off x="17806499" y="7631554"/>
              <a:ext cx="8255" cy="0"/>
            </a:xfrm>
            <a:custGeom>
              <a:avLst/>
              <a:gdLst/>
              <a:ahLst/>
              <a:cxnLst/>
              <a:rect l="l" t="t" r="r" b="b"/>
              <a:pathLst>
                <a:path w="8255">
                  <a:moveTo>
                    <a:pt x="0" y="0"/>
                  </a:moveTo>
                  <a:lnTo>
                    <a:pt x="7827" y="0"/>
                  </a:lnTo>
                </a:path>
              </a:pathLst>
            </a:custGeom>
            <a:ln w="3274">
              <a:solidFill>
                <a:srgbClr val="FFFFFF"/>
              </a:solidFill>
            </a:ln>
          </p:spPr>
          <p:txBody>
            <a:bodyPr wrap="square" lIns="0" tIns="0" rIns="0" bIns="0" rtlCol="0"/>
            <a:lstStyle/>
            <a:p>
              <a:endParaRPr/>
            </a:p>
          </p:txBody>
        </p:sp>
        <p:sp>
          <p:nvSpPr>
            <p:cNvPr id="239" name="object 239"/>
            <p:cNvSpPr/>
            <p:nvPr/>
          </p:nvSpPr>
          <p:spPr>
            <a:xfrm>
              <a:off x="17884403" y="6892803"/>
              <a:ext cx="8255" cy="708660"/>
            </a:xfrm>
            <a:custGeom>
              <a:avLst/>
              <a:gdLst/>
              <a:ahLst/>
              <a:cxnLst/>
              <a:rect l="l" t="t" r="r" b="b"/>
              <a:pathLst>
                <a:path w="8255" h="708659">
                  <a:moveTo>
                    <a:pt x="0" y="708438"/>
                  </a:moveTo>
                  <a:lnTo>
                    <a:pt x="7827" y="708438"/>
                  </a:lnTo>
                  <a:lnTo>
                    <a:pt x="7827" y="0"/>
                  </a:lnTo>
                  <a:lnTo>
                    <a:pt x="0" y="0"/>
                  </a:lnTo>
                  <a:lnTo>
                    <a:pt x="0" y="708438"/>
                  </a:lnTo>
                  <a:close/>
                </a:path>
              </a:pathLst>
            </a:custGeom>
            <a:solidFill>
              <a:srgbClr val="EBEBEB"/>
            </a:solidFill>
          </p:spPr>
          <p:txBody>
            <a:bodyPr wrap="square" lIns="0" tIns="0" rIns="0" bIns="0" rtlCol="0"/>
            <a:lstStyle/>
            <a:p>
              <a:endParaRPr/>
            </a:p>
          </p:txBody>
        </p:sp>
        <p:sp>
          <p:nvSpPr>
            <p:cNvPr id="240" name="object 240"/>
            <p:cNvSpPr/>
            <p:nvPr/>
          </p:nvSpPr>
          <p:spPr>
            <a:xfrm>
              <a:off x="17884403" y="7246542"/>
              <a:ext cx="8255" cy="4445"/>
            </a:xfrm>
            <a:custGeom>
              <a:avLst/>
              <a:gdLst/>
              <a:ahLst/>
              <a:cxnLst/>
              <a:rect l="l" t="t" r="r" b="b"/>
              <a:pathLst>
                <a:path w="8255" h="4445">
                  <a:moveTo>
                    <a:pt x="0" y="3861"/>
                  </a:moveTo>
                  <a:lnTo>
                    <a:pt x="7827" y="3861"/>
                  </a:lnTo>
                </a:path>
                <a:path w="8255" h="4445">
                  <a:moveTo>
                    <a:pt x="0" y="0"/>
                  </a:moveTo>
                  <a:lnTo>
                    <a:pt x="7827" y="0"/>
                  </a:lnTo>
                </a:path>
              </a:pathLst>
            </a:custGeom>
            <a:ln w="3175">
              <a:solidFill>
                <a:srgbClr val="FFFFFF"/>
              </a:solidFill>
            </a:ln>
          </p:spPr>
          <p:txBody>
            <a:bodyPr wrap="square" lIns="0" tIns="0" rIns="0" bIns="0" rtlCol="0"/>
            <a:lstStyle/>
            <a:p>
              <a:endParaRPr/>
            </a:p>
          </p:txBody>
        </p:sp>
        <p:sp>
          <p:nvSpPr>
            <p:cNvPr id="241" name="object 241"/>
            <p:cNvSpPr/>
            <p:nvPr/>
          </p:nvSpPr>
          <p:spPr>
            <a:xfrm>
              <a:off x="17884403" y="7631554"/>
              <a:ext cx="8255" cy="0"/>
            </a:xfrm>
            <a:custGeom>
              <a:avLst/>
              <a:gdLst/>
              <a:ahLst/>
              <a:cxnLst/>
              <a:rect l="l" t="t" r="r" b="b"/>
              <a:pathLst>
                <a:path w="8255">
                  <a:moveTo>
                    <a:pt x="0" y="0"/>
                  </a:moveTo>
                  <a:lnTo>
                    <a:pt x="7827" y="0"/>
                  </a:lnTo>
                </a:path>
              </a:pathLst>
            </a:custGeom>
            <a:ln w="3274">
              <a:solidFill>
                <a:srgbClr val="FFFFFF"/>
              </a:solidFill>
            </a:ln>
          </p:spPr>
          <p:txBody>
            <a:bodyPr wrap="square" lIns="0" tIns="0" rIns="0" bIns="0" rtlCol="0"/>
            <a:lstStyle/>
            <a:p>
              <a:endParaRPr/>
            </a:p>
          </p:txBody>
        </p:sp>
        <p:sp>
          <p:nvSpPr>
            <p:cNvPr id="242" name="object 242"/>
            <p:cNvSpPr/>
            <p:nvPr/>
          </p:nvSpPr>
          <p:spPr>
            <a:xfrm>
              <a:off x="17962306" y="6892803"/>
              <a:ext cx="8255" cy="708660"/>
            </a:xfrm>
            <a:custGeom>
              <a:avLst/>
              <a:gdLst/>
              <a:ahLst/>
              <a:cxnLst/>
              <a:rect l="l" t="t" r="r" b="b"/>
              <a:pathLst>
                <a:path w="8255" h="708659">
                  <a:moveTo>
                    <a:pt x="0" y="708438"/>
                  </a:moveTo>
                  <a:lnTo>
                    <a:pt x="7722" y="708438"/>
                  </a:lnTo>
                  <a:lnTo>
                    <a:pt x="7722" y="0"/>
                  </a:lnTo>
                  <a:lnTo>
                    <a:pt x="0" y="0"/>
                  </a:lnTo>
                  <a:lnTo>
                    <a:pt x="0" y="708438"/>
                  </a:lnTo>
                  <a:close/>
                </a:path>
              </a:pathLst>
            </a:custGeom>
            <a:solidFill>
              <a:srgbClr val="EBEBEB"/>
            </a:solidFill>
          </p:spPr>
          <p:txBody>
            <a:bodyPr wrap="square" lIns="0" tIns="0" rIns="0" bIns="0" rtlCol="0"/>
            <a:lstStyle/>
            <a:p>
              <a:endParaRPr/>
            </a:p>
          </p:txBody>
        </p:sp>
        <p:sp>
          <p:nvSpPr>
            <p:cNvPr id="243" name="object 243"/>
            <p:cNvSpPr/>
            <p:nvPr/>
          </p:nvSpPr>
          <p:spPr>
            <a:xfrm>
              <a:off x="17962306" y="7246542"/>
              <a:ext cx="8255" cy="4445"/>
            </a:xfrm>
            <a:custGeom>
              <a:avLst/>
              <a:gdLst/>
              <a:ahLst/>
              <a:cxnLst/>
              <a:rect l="l" t="t" r="r" b="b"/>
              <a:pathLst>
                <a:path w="8255" h="4445">
                  <a:moveTo>
                    <a:pt x="0" y="3861"/>
                  </a:moveTo>
                  <a:lnTo>
                    <a:pt x="7722" y="3861"/>
                  </a:lnTo>
                </a:path>
                <a:path w="8255" h="4445">
                  <a:moveTo>
                    <a:pt x="0" y="0"/>
                  </a:moveTo>
                  <a:lnTo>
                    <a:pt x="7722" y="0"/>
                  </a:lnTo>
                </a:path>
              </a:pathLst>
            </a:custGeom>
            <a:ln w="3175">
              <a:solidFill>
                <a:srgbClr val="FFFFFF"/>
              </a:solidFill>
            </a:ln>
          </p:spPr>
          <p:txBody>
            <a:bodyPr wrap="square" lIns="0" tIns="0" rIns="0" bIns="0" rtlCol="0"/>
            <a:lstStyle/>
            <a:p>
              <a:endParaRPr/>
            </a:p>
          </p:txBody>
        </p:sp>
        <p:sp>
          <p:nvSpPr>
            <p:cNvPr id="244" name="object 244"/>
            <p:cNvSpPr/>
            <p:nvPr/>
          </p:nvSpPr>
          <p:spPr>
            <a:xfrm>
              <a:off x="17962306" y="7631554"/>
              <a:ext cx="8255" cy="0"/>
            </a:xfrm>
            <a:custGeom>
              <a:avLst/>
              <a:gdLst/>
              <a:ahLst/>
              <a:cxnLst/>
              <a:rect l="l" t="t" r="r" b="b"/>
              <a:pathLst>
                <a:path w="8255">
                  <a:moveTo>
                    <a:pt x="0" y="0"/>
                  </a:moveTo>
                  <a:lnTo>
                    <a:pt x="7722" y="0"/>
                  </a:lnTo>
                </a:path>
              </a:pathLst>
            </a:custGeom>
            <a:ln w="3274">
              <a:solidFill>
                <a:srgbClr val="FFFFFF"/>
              </a:solidFill>
            </a:ln>
          </p:spPr>
          <p:txBody>
            <a:bodyPr wrap="square" lIns="0" tIns="0" rIns="0" bIns="0" rtlCol="0"/>
            <a:lstStyle/>
            <a:p>
              <a:endParaRPr/>
            </a:p>
          </p:txBody>
        </p:sp>
        <p:sp>
          <p:nvSpPr>
            <p:cNvPr id="245" name="object 245"/>
            <p:cNvSpPr/>
            <p:nvPr/>
          </p:nvSpPr>
          <p:spPr>
            <a:xfrm>
              <a:off x="18040105" y="6892803"/>
              <a:ext cx="8255" cy="708660"/>
            </a:xfrm>
            <a:custGeom>
              <a:avLst/>
              <a:gdLst/>
              <a:ahLst/>
              <a:cxnLst/>
              <a:rect l="l" t="t" r="r" b="b"/>
              <a:pathLst>
                <a:path w="8255" h="708659">
                  <a:moveTo>
                    <a:pt x="0" y="708438"/>
                  </a:moveTo>
                  <a:lnTo>
                    <a:pt x="7827" y="708438"/>
                  </a:lnTo>
                  <a:lnTo>
                    <a:pt x="7827" y="0"/>
                  </a:lnTo>
                  <a:lnTo>
                    <a:pt x="0" y="0"/>
                  </a:lnTo>
                  <a:lnTo>
                    <a:pt x="0" y="708438"/>
                  </a:lnTo>
                  <a:close/>
                </a:path>
              </a:pathLst>
            </a:custGeom>
            <a:solidFill>
              <a:srgbClr val="EBEBEB"/>
            </a:solidFill>
          </p:spPr>
          <p:txBody>
            <a:bodyPr wrap="square" lIns="0" tIns="0" rIns="0" bIns="0" rtlCol="0"/>
            <a:lstStyle/>
            <a:p>
              <a:endParaRPr/>
            </a:p>
          </p:txBody>
        </p:sp>
        <p:sp>
          <p:nvSpPr>
            <p:cNvPr id="246" name="object 246"/>
            <p:cNvSpPr/>
            <p:nvPr/>
          </p:nvSpPr>
          <p:spPr>
            <a:xfrm>
              <a:off x="18040105" y="7246542"/>
              <a:ext cx="8255" cy="4445"/>
            </a:xfrm>
            <a:custGeom>
              <a:avLst/>
              <a:gdLst/>
              <a:ahLst/>
              <a:cxnLst/>
              <a:rect l="l" t="t" r="r" b="b"/>
              <a:pathLst>
                <a:path w="8255" h="4445">
                  <a:moveTo>
                    <a:pt x="0" y="3861"/>
                  </a:moveTo>
                  <a:lnTo>
                    <a:pt x="7827" y="3861"/>
                  </a:lnTo>
                </a:path>
                <a:path w="8255" h="4445">
                  <a:moveTo>
                    <a:pt x="0" y="0"/>
                  </a:moveTo>
                  <a:lnTo>
                    <a:pt x="7827" y="0"/>
                  </a:lnTo>
                </a:path>
              </a:pathLst>
            </a:custGeom>
            <a:ln w="3175">
              <a:solidFill>
                <a:srgbClr val="FFFFFF"/>
              </a:solidFill>
            </a:ln>
          </p:spPr>
          <p:txBody>
            <a:bodyPr wrap="square" lIns="0" tIns="0" rIns="0" bIns="0" rtlCol="0"/>
            <a:lstStyle/>
            <a:p>
              <a:endParaRPr/>
            </a:p>
          </p:txBody>
        </p:sp>
        <p:sp>
          <p:nvSpPr>
            <p:cNvPr id="247" name="object 247"/>
            <p:cNvSpPr/>
            <p:nvPr/>
          </p:nvSpPr>
          <p:spPr>
            <a:xfrm>
              <a:off x="18040105" y="7631554"/>
              <a:ext cx="8255" cy="0"/>
            </a:xfrm>
            <a:custGeom>
              <a:avLst/>
              <a:gdLst/>
              <a:ahLst/>
              <a:cxnLst/>
              <a:rect l="l" t="t" r="r" b="b"/>
              <a:pathLst>
                <a:path w="8255">
                  <a:moveTo>
                    <a:pt x="0" y="0"/>
                  </a:moveTo>
                  <a:lnTo>
                    <a:pt x="7827" y="0"/>
                  </a:lnTo>
                </a:path>
              </a:pathLst>
            </a:custGeom>
            <a:ln w="3274">
              <a:solidFill>
                <a:srgbClr val="FFFFFF"/>
              </a:solidFill>
            </a:ln>
          </p:spPr>
          <p:txBody>
            <a:bodyPr wrap="square" lIns="0" tIns="0" rIns="0" bIns="0" rtlCol="0"/>
            <a:lstStyle/>
            <a:p>
              <a:endParaRPr/>
            </a:p>
          </p:txBody>
        </p:sp>
        <p:sp>
          <p:nvSpPr>
            <p:cNvPr id="248" name="object 248"/>
            <p:cNvSpPr/>
            <p:nvPr/>
          </p:nvSpPr>
          <p:spPr>
            <a:xfrm>
              <a:off x="18118008" y="6892803"/>
              <a:ext cx="8255" cy="708660"/>
            </a:xfrm>
            <a:custGeom>
              <a:avLst/>
              <a:gdLst/>
              <a:ahLst/>
              <a:cxnLst/>
              <a:rect l="l" t="t" r="r" b="b"/>
              <a:pathLst>
                <a:path w="8255" h="708659">
                  <a:moveTo>
                    <a:pt x="0" y="708438"/>
                  </a:moveTo>
                  <a:lnTo>
                    <a:pt x="7827" y="708438"/>
                  </a:lnTo>
                  <a:lnTo>
                    <a:pt x="7827" y="0"/>
                  </a:lnTo>
                  <a:lnTo>
                    <a:pt x="0" y="0"/>
                  </a:lnTo>
                  <a:lnTo>
                    <a:pt x="0" y="708438"/>
                  </a:lnTo>
                  <a:close/>
                </a:path>
              </a:pathLst>
            </a:custGeom>
            <a:solidFill>
              <a:srgbClr val="EBEBEB"/>
            </a:solidFill>
          </p:spPr>
          <p:txBody>
            <a:bodyPr wrap="square" lIns="0" tIns="0" rIns="0" bIns="0" rtlCol="0"/>
            <a:lstStyle/>
            <a:p>
              <a:endParaRPr/>
            </a:p>
          </p:txBody>
        </p:sp>
        <p:sp>
          <p:nvSpPr>
            <p:cNvPr id="249" name="object 249"/>
            <p:cNvSpPr/>
            <p:nvPr/>
          </p:nvSpPr>
          <p:spPr>
            <a:xfrm>
              <a:off x="18118008" y="7246542"/>
              <a:ext cx="8255" cy="4445"/>
            </a:xfrm>
            <a:custGeom>
              <a:avLst/>
              <a:gdLst/>
              <a:ahLst/>
              <a:cxnLst/>
              <a:rect l="l" t="t" r="r" b="b"/>
              <a:pathLst>
                <a:path w="8255" h="4445">
                  <a:moveTo>
                    <a:pt x="0" y="3861"/>
                  </a:moveTo>
                  <a:lnTo>
                    <a:pt x="7827" y="3861"/>
                  </a:lnTo>
                </a:path>
                <a:path w="8255" h="4445">
                  <a:moveTo>
                    <a:pt x="0" y="0"/>
                  </a:moveTo>
                  <a:lnTo>
                    <a:pt x="7827" y="0"/>
                  </a:lnTo>
                </a:path>
              </a:pathLst>
            </a:custGeom>
            <a:ln w="3175">
              <a:solidFill>
                <a:srgbClr val="FFFFFF"/>
              </a:solidFill>
            </a:ln>
          </p:spPr>
          <p:txBody>
            <a:bodyPr wrap="square" lIns="0" tIns="0" rIns="0" bIns="0" rtlCol="0"/>
            <a:lstStyle/>
            <a:p>
              <a:endParaRPr/>
            </a:p>
          </p:txBody>
        </p:sp>
        <p:sp>
          <p:nvSpPr>
            <p:cNvPr id="250" name="object 250"/>
            <p:cNvSpPr/>
            <p:nvPr/>
          </p:nvSpPr>
          <p:spPr>
            <a:xfrm>
              <a:off x="18118008" y="7631554"/>
              <a:ext cx="8255" cy="0"/>
            </a:xfrm>
            <a:custGeom>
              <a:avLst/>
              <a:gdLst/>
              <a:ahLst/>
              <a:cxnLst/>
              <a:rect l="l" t="t" r="r" b="b"/>
              <a:pathLst>
                <a:path w="8255">
                  <a:moveTo>
                    <a:pt x="0" y="0"/>
                  </a:moveTo>
                  <a:lnTo>
                    <a:pt x="7827" y="0"/>
                  </a:lnTo>
                </a:path>
              </a:pathLst>
            </a:custGeom>
            <a:ln w="3274">
              <a:solidFill>
                <a:srgbClr val="FFFFFF"/>
              </a:solidFill>
            </a:ln>
          </p:spPr>
          <p:txBody>
            <a:bodyPr wrap="square" lIns="0" tIns="0" rIns="0" bIns="0" rtlCol="0"/>
            <a:lstStyle/>
            <a:p>
              <a:endParaRPr/>
            </a:p>
          </p:txBody>
        </p:sp>
        <p:sp>
          <p:nvSpPr>
            <p:cNvPr id="251" name="object 251"/>
            <p:cNvSpPr/>
            <p:nvPr/>
          </p:nvSpPr>
          <p:spPr>
            <a:xfrm>
              <a:off x="18195911" y="6892803"/>
              <a:ext cx="8255" cy="708660"/>
            </a:xfrm>
            <a:custGeom>
              <a:avLst/>
              <a:gdLst/>
              <a:ahLst/>
              <a:cxnLst/>
              <a:rect l="l" t="t" r="r" b="b"/>
              <a:pathLst>
                <a:path w="8255" h="708659">
                  <a:moveTo>
                    <a:pt x="0" y="708438"/>
                  </a:moveTo>
                  <a:lnTo>
                    <a:pt x="7827" y="708438"/>
                  </a:lnTo>
                  <a:lnTo>
                    <a:pt x="7827" y="0"/>
                  </a:lnTo>
                  <a:lnTo>
                    <a:pt x="0" y="0"/>
                  </a:lnTo>
                  <a:lnTo>
                    <a:pt x="0" y="708438"/>
                  </a:lnTo>
                  <a:close/>
                </a:path>
              </a:pathLst>
            </a:custGeom>
            <a:solidFill>
              <a:srgbClr val="EBEBEB"/>
            </a:solidFill>
          </p:spPr>
          <p:txBody>
            <a:bodyPr wrap="square" lIns="0" tIns="0" rIns="0" bIns="0" rtlCol="0"/>
            <a:lstStyle/>
            <a:p>
              <a:endParaRPr/>
            </a:p>
          </p:txBody>
        </p:sp>
        <p:sp>
          <p:nvSpPr>
            <p:cNvPr id="252" name="object 252"/>
            <p:cNvSpPr/>
            <p:nvPr/>
          </p:nvSpPr>
          <p:spPr>
            <a:xfrm>
              <a:off x="18195911" y="7246542"/>
              <a:ext cx="8255" cy="4445"/>
            </a:xfrm>
            <a:custGeom>
              <a:avLst/>
              <a:gdLst/>
              <a:ahLst/>
              <a:cxnLst/>
              <a:rect l="l" t="t" r="r" b="b"/>
              <a:pathLst>
                <a:path w="8255" h="4445">
                  <a:moveTo>
                    <a:pt x="0" y="3861"/>
                  </a:moveTo>
                  <a:lnTo>
                    <a:pt x="7827" y="3861"/>
                  </a:lnTo>
                </a:path>
                <a:path w="8255" h="4445">
                  <a:moveTo>
                    <a:pt x="0" y="0"/>
                  </a:moveTo>
                  <a:lnTo>
                    <a:pt x="7827" y="0"/>
                  </a:lnTo>
                </a:path>
              </a:pathLst>
            </a:custGeom>
            <a:ln w="3175">
              <a:solidFill>
                <a:srgbClr val="FFFFFF"/>
              </a:solidFill>
            </a:ln>
          </p:spPr>
          <p:txBody>
            <a:bodyPr wrap="square" lIns="0" tIns="0" rIns="0" bIns="0" rtlCol="0"/>
            <a:lstStyle/>
            <a:p>
              <a:endParaRPr/>
            </a:p>
          </p:txBody>
        </p:sp>
        <p:sp>
          <p:nvSpPr>
            <p:cNvPr id="253" name="object 253"/>
            <p:cNvSpPr/>
            <p:nvPr/>
          </p:nvSpPr>
          <p:spPr>
            <a:xfrm>
              <a:off x="18195911" y="7631554"/>
              <a:ext cx="8255" cy="0"/>
            </a:xfrm>
            <a:custGeom>
              <a:avLst/>
              <a:gdLst/>
              <a:ahLst/>
              <a:cxnLst/>
              <a:rect l="l" t="t" r="r" b="b"/>
              <a:pathLst>
                <a:path w="8255">
                  <a:moveTo>
                    <a:pt x="0" y="0"/>
                  </a:moveTo>
                  <a:lnTo>
                    <a:pt x="7827" y="0"/>
                  </a:lnTo>
                </a:path>
              </a:pathLst>
            </a:custGeom>
            <a:ln w="3274">
              <a:solidFill>
                <a:srgbClr val="FFFFFF"/>
              </a:solidFill>
            </a:ln>
          </p:spPr>
          <p:txBody>
            <a:bodyPr wrap="square" lIns="0" tIns="0" rIns="0" bIns="0" rtlCol="0"/>
            <a:lstStyle/>
            <a:p>
              <a:endParaRPr/>
            </a:p>
          </p:txBody>
        </p:sp>
        <p:sp>
          <p:nvSpPr>
            <p:cNvPr id="254" name="object 254"/>
            <p:cNvSpPr/>
            <p:nvPr/>
          </p:nvSpPr>
          <p:spPr>
            <a:xfrm>
              <a:off x="18273815" y="6892803"/>
              <a:ext cx="8255" cy="708660"/>
            </a:xfrm>
            <a:custGeom>
              <a:avLst/>
              <a:gdLst/>
              <a:ahLst/>
              <a:cxnLst/>
              <a:rect l="l" t="t" r="r" b="b"/>
              <a:pathLst>
                <a:path w="8255" h="708659">
                  <a:moveTo>
                    <a:pt x="0" y="708438"/>
                  </a:moveTo>
                  <a:lnTo>
                    <a:pt x="7827" y="708438"/>
                  </a:lnTo>
                  <a:lnTo>
                    <a:pt x="7827" y="0"/>
                  </a:lnTo>
                  <a:lnTo>
                    <a:pt x="0" y="0"/>
                  </a:lnTo>
                  <a:lnTo>
                    <a:pt x="0" y="708438"/>
                  </a:lnTo>
                  <a:close/>
                </a:path>
              </a:pathLst>
            </a:custGeom>
            <a:solidFill>
              <a:srgbClr val="EBEBEB"/>
            </a:solidFill>
          </p:spPr>
          <p:txBody>
            <a:bodyPr wrap="square" lIns="0" tIns="0" rIns="0" bIns="0" rtlCol="0"/>
            <a:lstStyle/>
            <a:p>
              <a:endParaRPr/>
            </a:p>
          </p:txBody>
        </p:sp>
        <p:sp>
          <p:nvSpPr>
            <p:cNvPr id="255" name="object 255"/>
            <p:cNvSpPr/>
            <p:nvPr/>
          </p:nvSpPr>
          <p:spPr>
            <a:xfrm>
              <a:off x="18273815" y="7246542"/>
              <a:ext cx="8255" cy="4445"/>
            </a:xfrm>
            <a:custGeom>
              <a:avLst/>
              <a:gdLst/>
              <a:ahLst/>
              <a:cxnLst/>
              <a:rect l="l" t="t" r="r" b="b"/>
              <a:pathLst>
                <a:path w="8255" h="4445">
                  <a:moveTo>
                    <a:pt x="0" y="3861"/>
                  </a:moveTo>
                  <a:lnTo>
                    <a:pt x="7827" y="3861"/>
                  </a:lnTo>
                </a:path>
                <a:path w="8255" h="4445">
                  <a:moveTo>
                    <a:pt x="0" y="0"/>
                  </a:moveTo>
                  <a:lnTo>
                    <a:pt x="7827" y="0"/>
                  </a:lnTo>
                </a:path>
              </a:pathLst>
            </a:custGeom>
            <a:ln w="3175">
              <a:solidFill>
                <a:srgbClr val="FFFFFF"/>
              </a:solidFill>
            </a:ln>
          </p:spPr>
          <p:txBody>
            <a:bodyPr wrap="square" lIns="0" tIns="0" rIns="0" bIns="0" rtlCol="0"/>
            <a:lstStyle/>
            <a:p>
              <a:endParaRPr/>
            </a:p>
          </p:txBody>
        </p:sp>
        <p:sp>
          <p:nvSpPr>
            <p:cNvPr id="256" name="object 256"/>
            <p:cNvSpPr/>
            <p:nvPr/>
          </p:nvSpPr>
          <p:spPr>
            <a:xfrm>
              <a:off x="18273815" y="7631554"/>
              <a:ext cx="8255" cy="0"/>
            </a:xfrm>
            <a:custGeom>
              <a:avLst/>
              <a:gdLst/>
              <a:ahLst/>
              <a:cxnLst/>
              <a:rect l="l" t="t" r="r" b="b"/>
              <a:pathLst>
                <a:path w="8255">
                  <a:moveTo>
                    <a:pt x="0" y="0"/>
                  </a:moveTo>
                  <a:lnTo>
                    <a:pt x="7827" y="0"/>
                  </a:lnTo>
                </a:path>
              </a:pathLst>
            </a:custGeom>
            <a:ln w="3274">
              <a:solidFill>
                <a:srgbClr val="FFFFFF"/>
              </a:solidFill>
            </a:ln>
          </p:spPr>
          <p:txBody>
            <a:bodyPr wrap="square" lIns="0" tIns="0" rIns="0" bIns="0" rtlCol="0"/>
            <a:lstStyle/>
            <a:p>
              <a:endParaRPr/>
            </a:p>
          </p:txBody>
        </p:sp>
        <p:sp>
          <p:nvSpPr>
            <p:cNvPr id="257" name="object 257"/>
            <p:cNvSpPr/>
            <p:nvPr/>
          </p:nvSpPr>
          <p:spPr>
            <a:xfrm>
              <a:off x="18351718" y="6892803"/>
              <a:ext cx="8255" cy="708660"/>
            </a:xfrm>
            <a:custGeom>
              <a:avLst/>
              <a:gdLst/>
              <a:ahLst/>
              <a:cxnLst/>
              <a:rect l="l" t="t" r="r" b="b"/>
              <a:pathLst>
                <a:path w="8255" h="708659">
                  <a:moveTo>
                    <a:pt x="0" y="708438"/>
                  </a:moveTo>
                  <a:lnTo>
                    <a:pt x="7827" y="708438"/>
                  </a:lnTo>
                  <a:lnTo>
                    <a:pt x="7827" y="0"/>
                  </a:lnTo>
                  <a:lnTo>
                    <a:pt x="0" y="0"/>
                  </a:lnTo>
                  <a:lnTo>
                    <a:pt x="0" y="708438"/>
                  </a:lnTo>
                  <a:close/>
                </a:path>
              </a:pathLst>
            </a:custGeom>
            <a:solidFill>
              <a:srgbClr val="EBEBEB"/>
            </a:solidFill>
          </p:spPr>
          <p:txBody>
            <a:bodyPr wrap="square" lIns="0" tIns="0" rIns="0" bIns="0" rtlCol="0"/>
            <a:lstStyle/>
            <a:p>
              <a:endParaRPr/>
            </a:p>
          </p:txBody>
        </p:sp>
        <p:sp>
          <p:nvSpPr>
            <p:cNvPr id="258" name="object 258"/>
            <p:cNvSpPr/>
            <p:nvPr/>
          </p:nvSpPr>
          <p:spPr>
            <a:xfrm>
              <a:off x="18351718" y="7246542"/>
              <a:ext cx="8255" cy="4445"/>
            </a:xfrm>
            <a:custGeom>
              <a:avLst/>
              <a:gdLst/>
              <a:ahLst/>
              <a:cxnLst/>
              <a:rect l="l" t="t" r="r" b="b"/>
              <a:pathLst>
                <a:path w="8255" h="4445">
                  <a:moveTo>
                    <a:pt x="0" y="3861"/>
                  </a:moveTo>
                  <a:lnTo>
                    <a:pt x="7827" y="3861"/>
                  </a:lnTo>
                </a:path>
                <a:path w="8255" h="4445">
                  <a:moveTo>
                    <a:pt x="0" y="0"/>
                  </a:moveTo>
                  <a:lnTo>
                    <a:pt x="7827" y="0"/>
                  </a:lnTo>
                </a:path>
              </a:pathLst>
            </a:custGeom>
            <a:ln w="3175">
              <a:solidFill>
                <a:srgbClr val="FFFFFF"/>
              </a:solidFill>
            </a:ln>
          </p:spPr>
          <p:txBody>
            <a:bodyPr wrap="square" lIns="0" tIns="0" rIns="0" bIns="0" rtlCol="0"/>
            <a:lstStyle/>
            <a:p>
              <a:endParaRPr/>
            </a:p>
          </p:txBody>
        </p:sp>
        <p:sp>
          <p:nvSpPr>
            <p:cNvPr id="259" name="object 259"/>
            <p:cNvSpPr/>
            <p:nvPr/>
          </p:nvSpPr>
          <p:spPr>
            <a:xfrm>
              <a:off x="18351718" y="7631554"/>
              <a:ext cx="8255" cy="0"/>
            </a:xfrm>
            <a:custGeom>
              <a:avLst/>
              <a:gdLst/>
              <a:ahLst/>
              <a:cxnLst/>
              <a:rect l="l" t="t" r="r" b="b"/>
              <a:pathLst>
                <a:path w="8255">
                  <a:moveTo>
                    <a:pt x="0" y="0"/>
                  </a:moveTo>
                  <a:lnTo>
                    <a:pt x="7827" y="0"/>
                  </a:lnTo>
                </a:path>
              </a:pathLst>
            </a:custGeom>
            <a:ln w="3274">
              <a:solidFill>
                <a:srgbClr val="FFFFFF"/>
              </a:solidFill>
            </a:ln>
          </p:spPr>
          <p:txBody>
            <a:bodyPr wrap="square" lIns="0" tIns="0" rIns="0" bIns="0" rtlCol="0"/>
            <a:lstStyle/>
            <a:p>
              <a:endParaRPr/>
            </a:p>
          </p:txBody>
        </p:sp>
        <p:sp>
          <p:nvSpPr>
            <p:cNvPr id="260" name="object 260"/>
            <p:cNvSpPr/>
            <p:nvPr/>
          </p:nvSpPr>
          <p:spPr>
            <a:xfrm>
              <a:off x="18429622" y="6892803"/>
              <a:ext cx="8255" cy="708660"/>
            </a:xfrm>
            <a:custGeom>
              <a:avLst/>
              <a:gdLst/>
              <a:ahLst/>
              <a:cxnLst/>
              <a:rect l="l" t="t" r="r" b="b"/>
              <a:pathLst>
                <a:path w="8255" h="708659">
                  <a:moveTo>
                    <a:pt x="0" y="708438"/>
                  </a:moveTo>
                  <a:lnTo>
                    <a:pt x="7827" y="708438"/>
                  </a:lnTo>
                  <a:lnTo>
                    <a:pt x="7827" y="0"/>
                  </a:lnTo>
                  <a:lnTo>
                    <a:pt x="0" y="0"/>
                  </a:lnTo>
                  <a:lnTo>
                    <a:pt x="0" y="708438"/>
                  </a:lnTo>
                  <a:close/>
                </a:path>
              </a:pathLst>
            </a:custGeom>
            <a:solidFill>
              <a:srgbClr val="EBEBEB"/>
            </a:solidFill>
          </p:spPr>
          <p:txBody>
            <a:bodyPr wrap="square" lIns="0" tIns="0" rIns="0" bIns="0" rtlCol="0"/>
            <a:lstStyle/>
            <a:p>
              <a:endParaRPr/>
            </a:p>
          </p:txBody>
        </p:sp>
        <p:sp>
          <p:nvSpPr>
            <p:cNvPr id="261" name="object 261"/>
            <p:cNvSpPr/>
            <p:nvPr/>
          </p:nvSpPr>
          <p:spPr>
            <a:xfrm>
              <a:off x="18429622" y="7246542"/>
              <a:ext cx="8255" cy="4445"/>
            </a:xfrm>
            <a:custGeom>
              <a:avLst/>
              <a:gdLst/>
              <a:ahLst/>
              <a:cxnLst/>
              <a:rect l="l" t="t" r="r" b="b"/>
              <a:pathLst>
                <a:path w="8255" h="4445">
                  <a:moveTo>
                    <a:pt x="0" y="3861"/>
                  </a:moveTo>
                  <a:lnTo>
                    <a:pt x="7827" y="3861"/>
                  </a:lnTo>
                </a:path>
                <a:path w="8255" h="4445">
                  <a:moveTo>
                    <a:pt x="0" y="0"/>
                  </a:moveTo>
                  <a:lnTo>
                    <a:pt x="7827" y="0"/>
                  </a:lnTo>
                </a:path>
              </a:pathLst>
            </a:custGeom>
            <a:ln w="3175">
              <a:solidFill>
                <a:srgbClr val="FFFFFF"/>
              </a:solidFill>
            </a:ln>
          </p:spPr>
          <p:txBody>
            <a:bodyPr wrap="square" lIns="0" tIns="0" rIns="0" bIns="0" rtlCol="0"/>
            <a:lstStyle/>
            <a:p>
              <a:endParaRPr/>
            </a:p>
          </p:txBody>
        </p:sp>
        <p:sp>
          <p:nvSpPr>
            <p:cNvPr id="262" name="object 262"/>
            <p:cNvSpPr/>
            <p:nvPr/>
          </p:nvSpPr>
          <p:spPr>
            <a:xfrm>
              <a:off x="18429622" y="7631554"/>
              <a:ext cx="8255" cy="0"/>
            </a:xfrm>
            <a:custGeom>
              <a:avLst/>
              <a:gdLst/>
              <a:ahLst/>
              <a:cxnLst/>
              <a:rect l="l" t="t" r="r" b="b"/>
              <a:pathLst>
                <a:path w="8255">
                  <a:moveTo>
                    <a:pt x="0" y="0"/>
                  </a:moveTo>
                  <a:lnTo>
                    <a:pt x="7827" y="0"/>
                  </a:lnTo>
                </a:path>
              </a:pathLst>
            </a:custGeom>
            <a:ln w="3274">
              <a:solidFill>
                <a:srgbClr val="FFFFFF"/>
              </a:solidFill>
            </a:ln>
          </p:spPr>
          <p:txBody>
            <a:bodyPr wrap="square" lIns="0" tIns="0" rIns="0" bIns="0" rtlCol="0"/>
            <a:lstStyle/>
            <a:p>
              <a:endParaRPr/>
            </a:p>
          </p:txBody>
        </p:sp>
        <p:sp>
          <p:nvSpPr>
            <p:cNvPr id="263" name="object 263"/>
            <p:cNvSpPr/>
            <p:nvPr/>
          </p:nvSpPr>
          <p:spPr>
            <a:xfrm>
              <a:off x="18507526" y="6892803"/>
              <a:ext cx="8255" cy="708660"/>
            </a:xfrm>
            <a:custGeom>
              <a:avLst/>
              <a:gdLst/>
              <a:ahLst/>
              <a:cxnLst/>
              <a:rect l="l" t="t" r="r" b="b"/>
              <a:pathLst>
                <a:path w="8255" h="708659">
                  <a:moveTo>
                    <a:pt x="0" y="708438"/>
                  </a:moveTo>
                  <a:lnTo>
                    <a:pt x="7827" y="708438"/>
                  </a:lnTo>
                  <a:lnTo>
                    <a:pt x="7827" y="0"/>
                  </a:lnTo>
                  <a:lnTo>
                    <a:pt x="0" y="0"/>
                  </a:lnTo>
                  <a:lnTo>
                    <a:pt x="0" y="708438"/>
                  </a:lnTo>
                  <a:close/>
                </a:path>
              </a:pathLst>
            </a:custGeom>
            <a:solidFill>
              <a:srgbClr val="EBEBEB"/>
            </a:solidFill>
          </p:spPr>
          <p:txBody>
            <a:bodyPr wrap="square" lIns="0" tIns="0" rIns="0" bIns="0" rtlCol="0"/>
            <a:lstStyle/>
            <a:p>
              <a:endParaRPr/>
            </a:p>
          </p:txBody>
        </p:sp>
        <p:sp>
          <p:nvSpPr>
            <p:cNvPr id="264" name="object 264"/>
            <p:cNvSpPr/>
            <p:nvPr/>
          </p:nvSpPr>
          <p:spPr>
            <a:xfrm>
              <a:off x="18507526" y="7246542"/>
              <a:ext cx="8255" cy="4445"/>
            </a:xfrm>
            <a:custGeom>
              <a:avLst/>
              <a:gdLst/>
              <a:ahLst/>
              <a:cxnLst/>
              <a:rect l="l" t="t" r="r" b="b"/>
              <a:pathLst>
                <a:path w="8255" h="4445">
                  <a:moveTo>
                    <a:pt x="0" y="3861"/>
                  </a:moveTo>
                  <a:lnTo>
                    <a:pt x="7827" y="3861"/>
                  </a:lnTo>
                </a:path>
                <a:path w="8255" h="4445">
                  <a:moveTo>
                    <a:pt x="0" y="0"/>
                  </a:moveTo>
                  <a:lnTo>
                    <a:pt x="7827" y="0"/>
                  </a:lnTo>
                </a:path>
              </a:pathLst>
            </a:custGeom>
            <a:ln w="3175">
              <a:solidFill>
                <a:srgbClr val="FFFFFF"/>
              </a:solidFill>
            </a:ln>
          </p:spPr>
          <p:txBody>
            <a:bodyPr wrap="square" lIns="0" tIns="0" rIns="0" bIns="0" rtlCol="0"/>
            <a:lstStyle/>
            <a:p>
              <a:endParaRPr/>
            </a:p>
          </p:txBody>
        </p:sp>
        <p:sp>
          <p:nvSpPr>
            <p:cNvPr id="265" name="object 265"/>
            <p:cNvSpPr/>
            <p:nvPr/>
          </p:nvSpPr>
          <p:spPr>
            <a:xfrm>
              <a:off x="18507526" y="7631554"/>
              <a:ext cx="8255" cy="0"/>
            </a:xfrm>
            <a:custGeom>
              <a:avLst/>
              <a:gdLst/>
              <a:ahLst/>
              <a:cxnLst/>
              <a:rect l="l" t="t" r="r" b="b"/>
              <a:pathLst>
                <a:path w="8255">
                  <a:moveTo>
                    <a:pt x="0" y="0"/>
                  </a:moveTo>
                  <a:lnTo>
                    <a:pt x="7827" y="0"/>
                  </a:lnTo>
                </a:path>
              </a:pathLst>
            </a:custGeom>
            <a:ln w="3274">
              <a:solidFill>
                <a:srgbClr val="FFFFFF"/>
              </a:solidFill>
            </a:ln>
          </p:spPr>
          <p:txBody>
            <a:bodyPr wrap="square" lIns="0" tIns="0" rIns="0" bIns="0" rtlCol="0"/>
            <a:lstStyle/>
            <a:p>
              <a:endParaRPr/>
            </a:p>
          </p:txBody>
        </p:sp>
        <p:sp>
          <p:nvSpPr>
            <p:cNvPr id="266" name="object 266"/>
            <p:cNvSpPr/>
            <p:nvPr/>
          </p:nvSpPr>
          <p:spPr>
            <a:xfrm>
              <a:off x="18585429" y="6892803"/>
              <a:ext cx="8255" cy="708660"/>
            </a:xfrm>
            <a:custGeom>
              <a:avLst/>
              <a:gdLst/>
              <a:ahLst/>
              <a:cxnLst/>
              <a:rect l="l" t="t" r="r" b="b"/>
              <a:pathLst>
                <a:path w="8255" h="708659">
                  <a:moveTo>
                    <a:pt x="0" y="708438"/>
                  </a:moveTo>
                  <a:lnTo>
                    <a:pt x="7827" y="708438"/>
                  </a:lnTo>
                  <a:lnTo>
                    <a:pt x="7827" y="0"/>
                  </a:lnTo>
                  <a:lnTo>
                    <a:pt x="0" y="0"/>
                  </a:lnTo>
                  <a:lnTo>
                    <a:pt x="0" y="708438"/>
                  </a:lnTo>
                  <a:close/>
                </a:path>
              </a:pathLst>
            </a:custGeom>
            <a:solidFill>
              <a:srgbClr val="EBEBEB"/>
            </a:solidFill>
          </p:spPr>
          <p:txBody>
            <a:bodyPr wrap="square" lIns="0" tIns="0" rIns="0" bIns="0" rtlCol="0"/>
            <a:lstStyle/>
            <a:p>
              <a:endParaRPr/>
            </a:p>
          </p:txBody>
        </p:sp>
        <p:sp>
          <p:nvSpPr>
            <p:cNvPr id="267" name="object 267"/>
            <p:cNvSpPr/>
            <p:nvPr/>
          </p:nvSpPr>
          <p:spPr>
            <a:xfrm>
              <a:off x="18585429" y="7246542"/>
              <a:ext cx="8255" cy="4445"/>
            </a:xfrm>
            <a:custGeom>
              <a:avLst/>
              <a:gdLst/>
              <a:ahLst/>
              <a:cxnLst/>
              <a:rect l="l" t="t" r="r" b="b"/>
              <a:pathLst>
                <a:path w="8255" h="4445">
                  <a:moveTo>
                    <a:pt x="0" y="3861"/>
                  </a:moveTo>
                  <a:lnTo>
                    <a:pt x="7827" y="3861"/>
                  </a:lnTo>
                </a:path>
                <a:path w="8255" h="4445">
                  <a:moveTo>
                    <a:pt x="0" y="0"/>
                  </a:moveTo>
                  <a:lnTo>
                    <a:pt x="7827" y="0"/>
                  </a:lnTo>
                </a:path>
              </a:pathLst>
            </a:custGeom>
            <a:ln w="3175">
              <a:solidFill>
                <a:srgbClr val="FFFFFF"/>
              </a:solidFill>
            </a:ln>
          </p:spPr>
          <p:txBody>
            <a:bodyPr wrap="square" lIns="0" tIns="0" rIns="0" bIns="0" rtlCol="0"/>
            <a:lstStyle/>
            <a:p>
              <a:endParaRPr/>
            </a:p>
          </p:txBody>
        </p:sp>
        <p:sp>
          <p:nvSpPr>
            <p:cNvPr id="268" name="object 268"/>
            <p:cNvSpPr/>
            <p:nvPr/>
          </p:nvSpPr>
          <p:spPr>
            <a:xfrm>
              <a:off x="18585429" y="7631554"/>
              <a:ext cx="8255" cy="0"/>
            </a:xfrm>
            <a:custGeom>
              <a:avLst/>
              <a:gdLst/>
              <a:ahLst/>
              <a:cxnLst/>
              <a:rect l="l" t="t" r="r" b="b"/>
              <a:pathLst>
                <a:path w="8255">
                  <a:moveTo>
                    <a:pt x="0" y="0"/>
                  </a:moveTo>
                  <a:lnTo>
                    <a:pt x="7827" y="0"/>
                  </a:lnTo>
                </a:path>
              </a:pathLst>
            </a:custGeom>
            <a:ln w="3274">
              <a:solidFill>
                <a:srgbClr val="FFFFFF"/>
              </a:solidFill>
            </a:ln>
          </p:spPr>
          <p:txBody>
            <a:bodyPr wrap="square" lIns="0" tIns="0" rIns="0" bIns="0" rtlCol="0"/>
            <a:lstStyle/>
            <a:p>
              <a:endParaRPr/>
            </a:p>
          </p:txBody>
        </p:sp>
        <p:sp>
          <p:nvSpPr>
            <p:cNvPr id="269" name="object 269"/>
            <p:cNvSpPr/>
            <p:nvPr/>
          </p:nvSpPr>
          <p:spPr>
            <a:xfrm>
              <a:off x="18663332" y="6892803"/>
              <a:ext cx="8255" cy="708660"/>
            </a:xfrm>
            <a:custGeom>
              <a:avLst/>
              <a:gdLst/>
              <a:ahLst/>
              <a:cxnLst/>
              <a:rect l="l" t="t" r="r" b="b"/>
              <a:pathLst>
                <a:path w="8255" h="708659">
                  <a:moveTo>
                    <a:pt x="0" y="708438"/>
                  </a:moveTo>
                  <a:lnTo>
                    <a:pt x="7827" y="708438"/>
                  </a:lnTo>
                  <a:lnTo>
                    <a:pt x="7827" y="0"/>
                  </a:lnTo>
                  <a:lnTo>
                    <a:pt x="0" y="0"/>
                  </a:lnTo>
                  <a:lnTo>
                    <a:pt x="0" y="708438"/>
                  </a:lnTo>
                  <a:close/>
                </a:path>
              </a:pathLst>
            </a:custGeom>
            <a:solidFill>
              <a:srgbClr val="EBEBEB"/>
            </a:solidFill>
          </p:spPr>
          <p:txBody>
            <a:bodyPr wrap="square" lIns="0" tIns="0" rIns="0" bIns="0" rtlCol="0"/>
            <a:lstStyle/>
            <a:p>
              <a:endParaRPr/>
            </a:p>
          </p:txBody>
        </p:sp>
        <p:sp>
          <p:nvSpPr>
            <p:cNvPr id="270" name="object 270"/>
            <p:cNvSpPr/>
            <p:nvPr/>
          </p:nvSpPr>
          <p:spPr>
            <a:xfrm>
              <a:off x="18663332" y="7246542"/>
              <a:ext cx="8255" cy="4445"/>
            </a:xfrm>
            <a:custGeom>
              <a:avLst/>
              <a:gdLst/>
              <a:ahLst/>
              <a:cxnLst/>
              <a:rect l="l" t="t" r="r" b="b"/>
              <a:pathLst>
                <a:path w="8255" h="4445">
                  <a:moveTo>
                    <a:pt x="0" y="3861"/>
                  </a:moveTo>
                  <a:lnTo>
                    <a:pt x="7827" y="3861"/>
                  </a:lnTo>
                </a:path>
                <a:path w="8255" h="4445">
                  <a:moveTo>
                    <a:pt x="0" y="0"/>
                  </a:moveTo>
                  <a:lnTo>
                    <a:pt x="7827" y="0"/>
                  </a:lnTo>
                </a:path>
              </a:pathLst>
            </a:custGeom>
            <a:ln w="3175">
              <a:solidFill>
                <a:srgbClr val="FFFFFF"/>
              </a:solidFill>
            </a:ln>
          </p:spPr>
          <p:txBody>
            <a:bodyPr wrap="square" lIns="0" tIns="0" rIns="0" bIns="0" rtlCol="0"/>
            <a:lstStyle/>
            <a:p>
              <a:endParaRPr/>
            </a:p>
          </p:txBody>
        </p:sp>
        <p:sp>
          <p:nvSpPr>
            <p:cNvPr id="271" name="object 271"/>
            <p:cNvSpPr/>
            <p:nvPr/>
          </p:nvSpPr>
          <p:spPr>
            <a:xfrm>
              <a:off x="18663332" y="7631554"/>
              <a:ext cx="8255" cy="0"/>
            </a:xfrm>
            <a:custGeom>
              <a:avLst/>
              <a:gdLst/>
              <a:ahLst/>
              <a:cxnLst/>
              <a:rect l="l" t="t" r="r" b="b"/>
              <a:pathLst>
                <a:path w="8255">
                  <a:moveTo>
                    <a:pt x="0" y="0"/>
                  </a:moveTo>
                  <a:lnTo>
                    <a:pt x="7827" y="0"/>
                  </a:lnTo>
                </a:path>
              </a:pathLst>
            </a:custGeom>
            <a:ln w="3274">
              <a:solidFill>
                <a:srgbClr val="FFFFFF"/>
              </a:solidFill>
            </a:ln>
          </p:spPr>
          <p:txBody>
            <a:bodyPr wrap="square" lIns="0" tIns="0" rIns="0" bIns="0" rtlCol="0"/>
            <a:lstStyle/>
            <a:p>
              <a:endParaRPr/>
            </a:p>
          </p:txBody>
        </p:sp>
        <p:sp>
          <p:nvSpPr>
            <p:cNvPr id="272" name="object 272"/>
            <p:cNvSpPr/>
            <p:nvPr/>
          </p:nvSpPr>
          <p:spPr>
            <a:xfrm>
              <a:off x="18741225" y="6892804"/>
              <a:ext cx="385445" cy="708660"/>
            </a:xfrm>
            <a:custGeom>
              <a:avLst/>
              <a:gdLst/>
              <a:ahLst/>
              <a:cxnLst/>
              <a:rect l="l" t="t" r="r" b="b"/>
              <a:pathLst>
                <a:path w="385444" h="708659">
                  <a:moveTo>
                    <a:pt x="92519" y="0"/>
                  </a:moveTo>
                  <a:lnTo>
                    <a:pt x="0" y="0"/>
                  </a:lnTo>
                  <a:lnTo>
                    <a:pt x="0" y="708444"/>
                  </a:lnTo>
                  <a:lnTo>
                    <a:pt x="92519" y="708444"/>
                  </a:lnTo>
                  <a:lnTo>
                    <a:pt x="92519" y="0"/>
                  </a:lnTo>
                  <a:close/>
                </a:path>
                <a:path w="385444" h="708659">
                  <a:moveTo>
                    <a:pt x="385152" y="0"/>
                  </a:moveTo>
                  <a:lnTo>
                    <a:pt x="148704" y="0"/>
                  </a:lnTo>
                  <a:lnTo>
                    <a:pt x="148704" y="708444"/>
                  </a:lnTo>
                  <a:lnTo>
                    <a:pt x="385152" y="708444"/>
                  </a:lnTo>
                  <a:lnTo>
                    <a:pt x="385152" y="0"/>
                  </a:lnTo>
                  <a:close/>
                </a:path>
              </a:pathLst>
            </a:custGeom>
            <a:solidFill>
              <a:srgbClr val="EBEBEB"/>
            </a:solidFill>
          </p:spPr>
          <p:txBody>
            <a:bodyPr wrap="square" lIns="0" tIns="0" rIns="0" bIns="0" rtlCol="0"/>
            <a:lstStyle/>
            <a:p>
              <a:endParaRPr/>
            </a:p>
          </p:txBody>
        </p:sp>
        <p:sp>
          <p:nvSpPr>
            <p:cNvPr id="273" name="object 273"/>
            <p:cNvSpPr/>
            <p:nvPr/>
          </p:nvSpPr>
          <p:spPr>
            <a:xfrm>
              <a:off x="18741235" y="7246542"/>
              <a:ext cx="385445" cy="4445"/>
            </a:xfrm>
            <a:custGeom>
              <a:avLst/>
              <a:gdLst/>
              <a:ahLst/>
              <a:cxnLst/>
              <a:rect l="l" t="t" r="r" b="b"/>
              <a:pathLst>
                <a:path w="385444" h="4445">
                  <a:moveTo>
                    <a:pt x="0" y="3861"/>
                  </a:moveTo>
                  <a:lnTo>
                    <a:pt x="385133" y="3861"/>
                  </a:lnTo>
                </a:path>
                <a:path w="385444" h="4445">
                  <a:moveTo>
                    <a:pt x="0" y="0"/>
                  </a:moveTo>
                  <a:lnTo>
                    <a:pt x="385133" y="0"/>
                  </a:lnTo>
                </a:path>
              </a:pathLst>
            </a:custGeom>
            <a:ln w="3175">
              <a:solidFill>
                <a:srgbClr val="FFFFFF"/>
              </a:solidFill>
            </a:ln>
          </p:spPr>
          <p:txBody>
            <a:bodyPr wrap="square" lIns="0" tIns="0" rIns="0" bIns="0" rtlCol="0"/>
            <a:lstStyle/>
            <a:p>
              <a:endParaRPr/>
            </a:p>
          </p:txBody>
        </p:sp>
        <p:sp>
          <p:nvSpPr>
            <p:cNvPr id="274" name="object 274"/>
            <p:cNvSpPr/>
            <p:nvPr/>
          </p:nvSpPr>
          <p:spPr>
            <a:xfrm>
              <a:off x="12119866" y="7627693"/>
              <a:ext cx="7006590" cy="4445"/>
            </a:xfrm>
            <a:custGeom>
              <a:avLst/>
              <a:gdLst/>
              <a:ahLst/>
              <a:cxnLst/>
              <a:rect l="l" t="t" r="r" b="b"/>
              <a:pathLst>
                <a:path w="7006590" h="4445">
                  <a:moveTo>
                    <a:pt x="6621369" y="3861"/>
                  </a:moveTo>
                  <a:lnTo>
                    <a:pt x="7006502" y="3861"/>
                  </a:lnTo>
                </a:path>
                <a:path w="7006590" h="4445">
                  <a:moveTo>
                    <a:pt x="0" y="0"/>
                  </a:moveTo>
                  <a:lnTo>
                    <a:pt x="7827" y="0"/>
                  </a:lnTo>
                </a:path>
                <a:path w="7006590" h="4445">
                  <a:moveTo>
                    <a:pt x="77903" y="0"/>
                  </a:moveTo>
                  <a:lnTo>
                    <a:pt x="85730" y="0"/>
                  </a:lnTo>
                </a:path>
                <a:path w="7006590" h="4445">
                  <a:moveTo>
                    <a:pt x="155806" y="0"/>
                  </a:moveTo>
                  <a:lnTo>
                    <a:pt x="163633" y="0"/>
                  </a:lnTo>
                </a:path>
                <a:path w="7006590" h="4445">
                  <a:moveTo>
                    <a:pt x="233710" y="0"/>
                  </a:moveTo>
                  <a:lnTo>
                    <a:pt x="241537" y="0"/>
                  </a:lnTo>
                </a:path>
                <a:path w="7006590" h="4445">
                  <a:moveTo>
                    <a:pt x="311613" y="0"/>
                  </a:moveTo>
                  <a:lnTo>
                    <a:pt x="319440" y="0"/>
                  </a:lnTo>
                </a:path>
                <a:path w="7006590" h="4445">
                  <a:moveTo>
                    <a:pt x="389516" y="0"/>
                  </a:moveTo>
                  <a:lnTo>
                    <a:pt x="397344" y="0"/>
                  </a:lnTo>
                </a:path>
                <a:path w="7006590" h="4445">
                  <a:moveTo>
                    <a:pt x="467420" y="0"/>
                  </a:moveTo>
                  <a:lnTo>
                    <a:pt x="475142" y="0"/>
                  </a:lnTo>
                </a:path>
                <a:path w="7006590" h="4445">
                  <a:moveTo>
                    <a:pt x="545219" y="0"/>
                  </a:moveTo>
                  <a:lnTo>
                    <a:pt x="553046" y="0"/>
                  </a:lnTo>
                </a:path>
                <a:path w="7006590" h="4445">
                  <a:moveTo>
                    <a:pt x="623122" y="0"/>
                  </a:moveTo>
                  <a:lnTo>
                    <a:pt x="630949" y="0"/>
                  </a:lnTo>
                </a:path>
                <a:path w="7006590" h="4445">
                  <a:moveTo>
                    <a:pt x="701025" y="0"/>
                  </a:moveTo>
                  <a:lnTo>
                    <a:pt x="708852" y="0"/>
                  </a:lnTo>
                </a:path>
                <a:path w="7006590" h="4445">
                  <a:moveTo>
                    <a:pt x="778929" y="0"/>
                  </a:moveTo>
                  <a:lnTo>
                    <a:pt x="786756" y="0"/>
                  </a:lnTo>
                </a:path>
                <a:path w="7006590" h="4445">
                  <a:moveTo>
                    <a:pt x="856832" y="0"/>
                  </a:moveTo>
                  <a:lnTo>
                    <a:pt x="864659" y="0"/>
                  </a:lnTo>
                </a:path>
                <a:path w="7006590" h="4445">
                  <a:moveTo>
                    <a:pt x="934735" y="0"/>
                  </a:moveTo>
                  <a:lnTo>
                    <a:pt x="942563" y="0"/>
                  </a:lnTo>
                </a:path>
                <a:path w="7006590" h="4445">
                  <a:moveTo>
                    <a:pt x="1012639" y="0"/>
                  </a:moveTo>
                  <a:lnTo>
                    <a:pt x="1020466" y="0"/>
                  </a:lnTo>
                </a:path>
                <a:path w="7006590" h="4445">
                  <a:moveTo>
                    <a:pt x="1090542" y="0"/>
                  </a:moveTo>
                  <a:lnTo>
                    <a:pt x="1098369" y="0"/>
                  </a:lnTo>
                </a:path>
                <a:path w="7006590" h="4445">
                  <a:moveTo>
                    <a:pt x="1168446" y="0"/>
                  </a:moveTo>
                  <a:lnTo>
                    <a:pt x="1176273" y="0"/>
                  </a:lnTo>
                </a:path>
                <a:path w="7006590" h="4445">
                  <a:moveTo>
                    <a:pt x="1246349" y="0"/>
                  </a:moveTo>
                  <a:lnTo>
                    <a:pt x="1254281" y="0"/>
                  </a:lnTo>
                </a:path>
                <a:path w="7006590" h="4445">
                  <a:moveTo>
                    <a:pt x="1324357" y="0"/>
                  </a:moveTo>
                  <a:lnTo>
                    <a:pt x="1332184" y="0"/>
                  </a:lnTo>
                </a:path>
                <a:path w="7006590" h="4445">
                  <a:moveTo>
                    <a:pt x="1402260" y="0"/>
                  </a:moveTo>
                  <a:lnTo>
                    <a:pt x="1410088" y="0"/>
                  </a:lnTo>
                </a:path>
                <a:path w="7006590" h="4445">
                  <a:moveTo>
                    <a:pt x="1480164" y="0"/>
                  </a:moveTo>
                  <a:lnTo>
                    <a:pt x="1487991" y="0"/>
                  </a:lnTo>
                </a:path>
                <a:path w="7006590" h="4445">
                  <a:moveTo>
                    <a:pt x="1558067" y="0"/>
                  </a:moveTo>
                  <a:lnTo>
                    <a:pt x="1565894" y="0"/>
                  </a:lnTo>
                </a:path>
                <a:path w="7006590" h="4445">
                  <a:moveTo>
                    <a:pt x="1635971" y="0"/>
                  </a:moveTo>
                  <a:lnTo>
                    <a:pt x="1643798" y="0"/>
                  </a:lnTo>
                </a:path>
                <a:path w="7006590" h="4445">
                  <a:moveTo>
                    <a:pt x="1713874" y="0"/>
                  </a:moveTo>
                  <a:lnTo>
                    <a:pt x="1721596" y="0"/>
                  </a:lnTo>
                </a:path>
                <a:path w="7006590" h="4445">
                  <a:moveTo>
                    <a:pt x="1791673" y="0"/>
                  </a:moveTo>
                  <a:lnTo>
                    <a:pt x="1799500" y="0"/>
                  </a:lnTo>
                </a:path>
                <a:path w="7006590" h="4445">
                  <a:moveTo>
                    <a:pt x="1869576" y="0"/>
                  </a:moveTo>
                  <a:lnTo>
                    <a:pt x="1877403" y="0"/>
                  </a:lnTo>
                </a:path>
                <a:path w="7006590" h="4445">
                  <a:moveTo>
                    <a:pt x="1947479" y="0"/>
                  </a:moveTo>
                  <a:lnTo>
                    <a:pt x="1955307" y="0"/>
                  </a:lnTo>
                </a:path>
                <a:path w="7006590" h="4445">
                  <a:moveTo>
                    <a:pt x="2025383" y="0"/>
                  </a:moveTo>
                  <a:lnTo>
                    <a:pt x="2033210" y="0"/>
                  </a:lnTo>
                </a:path>
                <a:path w="7006590" h="4445">
                  <a:moveTo>
                    <a:pt x="2103286" y="0"/>
                  </a:moveTo>
                  <a:lnTo>
                    <a:pt x="2111113" y="0"/>
                  </a:lnTo>
                </a:path>
                <a:path w="7006590" h="4445">
                  <a:moveTo>
                    <a:pt x="2181190" y="0"/>
                  </a:moveTo>
                  <a:lnTo>
                    <a:pt x="2189017" y="0"/>
                  </a:lnTo>
                </a:path>
                <a:path w="7006590" h="4445">
                  <a:moveTo>
                    <a:pt x="2259093" y="0"/>
                  </a:moveTo>
                  <a:lnTo>
                    <a:pt x="2266920" y="0"/>
                  </a:lnTo>
                </a:path>
                <a:path w="7006590" h="4445">
                  <a:moveTo>
                    <a:pt x="2336996" y="0"/>
                  </a:moveTo>
                  <a:lnTo>
                    <a:pt x="2344823" y="0"/>
                  </a:lnTo>
                </a:path>
                <a:path w="7006590" h="4445">
                  <a:moveTo>
                    <a:pt x="2414900" y="0"/>
                  </a:moveTo>
                  <a:lnTo>
                    <a:pt x="2422727" y="0"/>
                  </a:lnTo>
                </a:path>
                <a:path w="7006590" h="4445">
                  <a:moveTo>
                    <a:pt x="2492803" y="0"/>
                  </a:moveTo>
                  <a:lnTo>
                    <a:pt x="2500630" y="0"/>
                  </a:lnTo>
                </a:path>
                <a:path w="7006590" h="4445">
                  <a:moveTo>
                    <a:pt x="2570707" y="0"/>
                  </a:moveTo>
                  <a:lnTo>
                    <a:pt x="2578534" y="0"/>
                  </a:lnTo>
                </a:path>
                <a:path w="7006590" h="4445">
                  <a:moveTo>
                    <a:pt x="2648610" y="0"/>
                  </a:moveTo>
                  <a:lnTo>
                    <a:pt x="2656332" y="0"/>
                  </a:lnTo>
                </a:path>
                <a:path w="7006590" h="4445">
                  <a:moveTo>
                    <a:pt x="2726409" y="0"/>
                  </a:moveTo>
                  <a:lnTo>
                    <a:pt x="2734236" y="0"/>
                  </a:lnTo>
                </a:path>
                <a:path w="7006590" h="4445">
                  <a:moveTo>
                    <a:pt x="2804312" y="0"/>
                  </a:moveTo>
                  <a:lnTo>
                    <a:pt x="2812139" y="0"/>
                  </a:lnTo>
                </a:path>
                <a:path w="7006590" h="4445">
                  <a:moveTo>
                    <a:pt x="2882215" y="0"/>
                  </a:moveTo>
                  <a:lnTo>
                    <a:pt x="2890042" y="0"/>
                  </a:lnTo>
                </a:path>
                <a:path w="7006590" h="4445">
                  <a:moveTo>
                    <a:pt x="2960119" y="0"/>
                  </a:moveTo>
                  <a:lnTo>
                    <a:pt x="2967946" y="0"/>
                  </a:lnTo>
                </a:path>
                <a:path w="7006590" h="4445">
                  <a:moveTo>
                    <a:pt x="3038022" y="0"/>
                  </a:moveTo>
                  <a:lnTo>
                    <a:pt x="3045849" y="0"/>
                  </a:lnTo>
                </a:path>
                <a:path w="7006590" h="4445">
                  <a:moveTo>
                    <a:pt x="3115926" y="0"/>
                  </a:moveTo>
                  <a:lnTo>
                    <a:pt x="3123753" y="0"/>
                  </a:lnTo>
                </a:path>
                <a:path w="7006590" h="4445">
                  <a:moveTo>
                    <a:pt x="3193829" y="0"/>
                  </a:moveTo>
                  <a:lnTo>
                    <a:pt x="3201656" y="0"/>
                  </a:lnTo>
                </a:path>
                <a:path w="7006590" h="4445">
                  <a:moveTo>
                    <a:pt x="3271732" y="0"/>
                  </a:moveTo>
                  <a:lnTo>
                    <a:pt x="3279559" y="0"/>
                  </a:lnTo>
                </a:path>
                <a:path w="7006590" h="4445">
                  <a:moveTo>
                    <a:pt x="3349636" y="0"/>
                  </a:moveTo>
                  <a:lnTo>
                    <a:pt x="3357463" y="0"/>
                  </a:lnTo>
                </a:path>
                <a:path w="7006590" h="4445">
                  <a:moveTo>
                    <a:pt x="3427539" y="0"/>
                  </a:moveTo>
                  <a:lnTo>
                    <a:pt x="3435366" y="0"/>
                  </a:lnTo>
                </a:path>
                <a:path w="7006590" h="4445">
                  <a:moveTo>
                    <a:pt x="3505443" y="0"/>
                  </a:moveTo>
                  <a:lnTo>
                    <a:pt x="3513270" y="0"/>
                  </a:lnTo>
                </a:path>
                <a:path w="7006590" h="4445">
                  <a:moveTo>
                    <a:pt x="3583346" y="0"/>
                  </a:moveTo>
                  <a:lnTo>
                    <a:pt x="3591068" y="0"/>
                  </a:lnTo>
                </a:path>
                <a:path w="7006590" h="4445">
                  <a:moveTo>
                    <a:pt x="3661145" y="0"/>
                  </a:moveTo>
                  <a:lnTo>
                    <a:pt x="3668972" y="0"/>
                  </a:lnTo>
                </a:path>
                <a:path w="7006590" h="4445">
                  <a:moveTo>
                    <a:pt x="3739048" y="0"/>
                  </a:moveTo>
                  <a:lnTo>
                    <a:pt x="3746875" y="0"/>
                  </a:lnTo>
                </a:path>
                <a:path w="7006590" h="4445">
                  <a:moveTo>
                    <a:pt x="3816951" y="0"/>
                  </a:moveTo>
                  <a:lnTo>
                    <a:pt x="3824778" y="0"/>
                  </a:lnTo>
                </a:path>
                <a:path w="7006590" h="4445">
                  <a:moveTo>
                    <a:pt x="3894855" y="0"/>
                  </a:moveTo>
                  <a:lnTo>
                    <a:pt x="3902682" y="0"/>
                  </a:lnTo>
                </a:path>
                <a:path w="7006590" h="4445">
                  <a:moveTo>
                    <a:pt x="3972758" y="0"/>
                  </a:moveTo>
                  <a:lnTo>
                    <a:pt x="3980585" y="0"/>
                  </a:lnTo>
                </a:path>
                <a:path w="7006590" h="4445">
                  <a:moveTo>
                    <a:pt x="4050662" y="0"/>
                  </a:moveTo>
                  <a:lnTo>
                    <a:pt x="4058489" y="0"/>
                  </a:lnTo>
                </a:path>
                <a:path w="7006590" h="4445">
                  <a:moveTo>
                    <a:pt x="4128565" y="0"/>
                  </a:moveTo>
                  <a:lnTo>
                    <a:pt x="4136392" y="0"/>
                  </a:lnTo>
                </a:path>
                <a:path w="7006590" h="4445">
                  <a:moveTo>
                    <a:pt x="4206468" y="0"/>
                  </a:moveTo>
                  <a:lnTo>
                    <a:pt x="4214295" y="0"/>
                  </a:lnTo>
                </a:path>
                <a:path w="7006590" h="4445">
                  <a:moveTo>
                    <a:pt x="4284372" y="0"/>
                  </a:moveTo>
                  <a:lnTo>
                    <a:pt x="4292199" y="0"/>
                  </a:lnTo>
                </a:path>
                <a:path w="7006590" h="4445">
                  <a:moveTo>
                    <a:pt x="4362275" y="0"/>
                  </a:moveTo>
                  <a:lnTo>
                    <a:pt x="4370102" y="0"/>
                  </a:lnTo>
                </a:path>
                <a:path w="7006590" h="4445">
                  <a:moveTo>
                    <a:pt x="4440178" y="0"/>
                  </a:moveTo>
                  <a:lnTo>
                    <a:pt x="4448006" y="0"/>
                  </a:lnTo>
                </a:path>
                <a:path w="7006590" h="4445">
                  <a:moveTo>
                    <a:pt x="4518082" y="0"/>
                  </a:moveTo>
                  <a:lnTo>
                    <a:pt x="4525804" y="0"/>
                  </a:lnTo>
                </a:path>
                <a:path w="7006590" h="4445">
                  <a:moveTo>
                    <a:pt x="4595881" y="0"/>
                  </a:moveTo>
                  <a:lnTo>
                    <a:pt x="4603708" y="0"/>
                  </a:lnTo>
                </a:path>
                <a:path w="7006590" h="4445">
                  <a:moveTo>
                    <a:pt x="4673784" y="0"/>
                  </a:moveTo>
                  <a:lnTo>
                    <a:pt x="4681611" y="0"/>
                  </a:lnTo>
                </a:path>
                <a:path w="7006590" h="4445">
                  <a:moveTo>
                    <a:pt x="4751687" y="0"/>
                  </a:moveTo>
                  <a:lnTo>
                    <a:pt x="4759514" y="0"/>
                  </a:lnTo>
                </a:path>
                <a:path w="7006590" h="4445">
                  <a:moveTo>
                    <a:pt x="4829591" y="0"/>
                  </a:moveTo>
                  <a:lnTo>
                    <a:pt x="4837418" y="0"/>
                  </a:lnTo>
                </a:path>
                <a:path w="7006590" h="4445">
                  <a:moveTo>
                    <a:pt x="4907494" y="0"/>
                  </a:moveTo>
                  <a:lnTo>
                    <a:pt x="4915321" y="0"/>
                  </a:lnTo>
                </a:path>
                <a:path w="7006590" h="4445">
                  <a:moveTo>
                    <a:pt x="4985397" y="0"/>
                  </a:moveTo>
                  <a:lnTo>
                    <a:pt x="4993225" y="0"/>
                  </a:lnTo>
                </a:path>
                <a:path w="7006590" h="4445">
                  <a:moveTo>
                    <a:pt x="5063301" y="0"/>
                  </a:moveTo>
                  <a:lnTo>
                    <a:pt x="5071128" y="0"/>
                  </a:lnTo>
                </a:path>
                <a:path w="7006590" h="4445">
                  <a:moveTo>
                    <a:pt x="5141204" y="0"/>
                  </a:moveTo>
                  <a:lnTo>
                    <a:pt x="5149031" y="0"/>
                  </a:lnTo>
                </a:path>
                <a:path w="7006590" h="4445">
                  <a:moveTo>
                    <a:pt x="5219108" y="0"/>
                  </a:moveTo>
                  <a:lnTo>
                    <a:pt x="5226935" y="0"/>
                  </a:lnTo>
                </a:path>
                <a:path w="7006590" h="4445">
                  <a:moveTo>
                    <a:pt x="5297011" y="0"/>
                  </a:moveTo>
                  <a:lnTo>
                    <a:pt x="5304838" y="0"/>
                  </a:lnTo>
                </a:path>
                <a:path w="7006590" h="4445">
                  <a:moveTo>
                    <a:pt x="5374914" y="0"/>
                  </a:moveTo>
                  <a:lnTo>
                    <a:pt x="5382741" y="0"/>
                  </a:lnTo>
                </a:path>
                <a:path w="7006590" h="4445">
                  <a:moveTo>
                    <a:pt x="5452818" y="0"/>
                  </a:moveTo>
                  <a:lnTo>
                    <a:pt x="5460540" y="0"/>
                  </a:lnTo>
                </a:path>
                <a:path w="7006590" h="4445">
                  <a:moveTo>
                    <a:pt x="5530616" y="0"/>
                  </a:moveTo>
                  <a:lnTo>
                    <a:pt x="5538653" y="0"/>
                  </a:lnTo>
                </a:path>
                <a:path w="7006590" h="4445">
                  <a:moveTo>
                    <a:pt x="5608729" y="0"/>
                  </a:moveTo>
                  <a:lnTo>
                    <a:pt x="5616556" y="0"/>
                  </a:lnTo>
                </a:path>
                <a:path w="7006590" h="4445">
                  <a:moveTo>
                    <a:pt x="5686633" y="0"/>
                  </a:moveTo>
                  <a:lnTo>
                    <a:pt x="5694460" y="0"/>
                  </a:lnTo>
                </a:path>
                <a:path w="7006590" h="4445">
                  <a:moveTo>
                    <a:pt x="5764536" y="0"/>
                  </a:moveTo>
                  <a:lnTo>
                    <a:pt x="5772363" y="0"/>
                  </a:lnTo>
                </a:path>
                <a:path w="7006590" h="4445">
                  <a:moveTo>
                    <a:pt x="5842439" y="0"/>
                  </a:moveTo>
                  <a:lnTo>
                    <a:pt x="5850162" y="0"/>
                  </a:lnTo>
                </a:path>
                <a:path w="7006590" h="4445">
                  <a:moveTo>
                    <a:pt x="5920238" y="0"/>
                  </a:moveTo>
                  <a:lnTo>
                    <a:pt x="5928065" y="0"/>
                  </a:lnTo>
                </a:path>
                <a:path w="7006590" h="4445">
                  <a:moveTo>
                    <a:pt x="5998141" y="0"/>
                  </a:moveTo>
                  <a:lnTo>
                    <a:pt x="6005969" y="0"/>
                  </a:lnTo>
                </a:path>
                <a:path w="7006590" h="4445">
                  <a:moveTo>
                    <a:pt x="6076045" y="0"/>
                  </a:moveTo>
                  <a:lnTo>
                    <a:pt x="6083872" y="0"/>
                  </a:lnTo>
                </a:path>
                <a:path w="7006590" h="4445">
                  <a:moveTo>
                    <a:pt x="6153948" y="0"/>
                  </a:moveTo>
                  <a:lnTo>
                    <a:pt x="6161775" y="0"/>
                  </a:lnTo>
                </a:path>
                <a:path w="7006590" h="4445">
                  <a:moveTo>
                    <a:pt x="6231852" y="0"/>
                  </a:moveTo>
                  <a:lnTo>
                    <a:pt x="6239679" y="0"/>
                  </a:lnTo>
                </a:path>
                <a:path w="7006590" h="4445">
                  <a:moveTo>
                    <a:pt x="6309755" y="0"/>
                  </a:moveTo>
                  <a:lnTo>
                    <a:pt x="6317582" y="0"/>
                  </a:lnTo>
                </a:path>
                <a:path w="7006590" h="4445">
                  <a:moveTo>
                    <a:pt x="6387658" y="0"/>
                  </a:moveTo>
                  <a:lnTo>
                    <a:pt x="6395486" y="0"/>
                  </a:lnTo>
                </a:path>
                <a:path w="7006590" h="4445">
                  <a:moveTo>
                    <a:pt x="6465562" y="0"/>
                  </a:moveTo>
                  <a:lnTo>
                    <a:pt x="6473389" y="0"/>
                  </a:lnTo>
                </a:path>
                <a:path w="7006590" h="4445">
                  <a:moveTo>
                    <a:pt x="6543465" y="0"/>
                  </a:moveTo>
                  <a:lnTo>
                    <a:pt x="6551292" y="0"/>
                  </a:lnTo>
                </a:path>
                <a:path w="7006590" h="4445">
                  <a:moveTo>
                    <a:pt x="6621369" y="0"/>
                  </a:moveTo>
                  <a:lnTo>
                    <a:pt x="7006502" y="0"/>
                  </a:lnTo>
                </a:path>
              </a:pathLst>
            </a:custGeom>
            <a:ln w="3274">
              <a:solidFill>
                <a:srgbClr val="FFFFFF"/>
              </a:solidFill>
            </a:ln>
          </p:spPr>
          <p:txBody>
            <a:bodyPr wrap="square" lIns="0" tIns="0" rIns="0" bIns="0" rtlCol="0"/>
            <a:lstStyle/>
            <a:p>
              <a:endParaRPr/>
            </a:p>
          </p:txBody>
        </p:sp>
        <p:sp>
          <p:nvSpPr>
            <p:cNvPr id="275" name="object 275"/>
            <p:cNvSpPr/>
            <p:nvPr/>
          </p:nvSpPr>
          <p:spPr>
            <a:xfrm>
              <a:off x="10651927" y="6128332"/>
              <a:ext cx="385445" cy="708660"/>
            </a:xfrm>
            <a:custGeom>
              <a:avLst/>
              <a:gdLst/>
              <a:ahLst/>
              <a:cxnLst/>
              <a:rect l="l" t="t" r="r" b="b"/>
              <a:pathLst>
                <a:path w="385445" h="708659">
                  <a:moveTo>
                    <a:pt x="0" y="708293"/>
                  </a:moveTo>
                  <a:lnTo>
                    <a:pt x="385223" y="708293"/>
                  </a:lnTo>
                  <a:lnTo>
                    <a:pt x="385223" y="0"/>
                  </a:lnTo>
                  <a:lnTo>
                    <a:pt x="0" y="0"/>
                  </a:lnTo>
                  <a:lnTo>
                    <a:pt x="0" y="708293"/>
                  </a:lnTo>
                  <a:close/>
                </a:path>
              </a:pathLst>
            </a:custGeom>
            <a:solidFill>
              <a:srgbClr val="EBEBEB"/>
            </a:solidFill>
          </p:spPr>
          <p:txBody>
            <a:bodyPr wrap="square" lIns="0" tIns="0" rIns="0" bIns="0" rtlCol="0"/>
            <a:lstStyle/>
            <a:p>
              <a:endParaRPr/>
            </a:p>
          </p:txBody>
        </p:sp>
        <p:sp>
          <p:nvSpPr>
            <p:cNvPr id="276" name="object 276"/>
            <p:cNvSpPr/>
            <p:nvPr/>
          </p:nvSpPr>
          <p:spPr>
            <a:xfrm>
              <a:off x="10651884" y="6468446"/>
              <a:ext cx="385445" cy="424815"/>
            </a:xfrm>
            <a:custGeom>
              <a:avLst/>
              <a:gdLst/>
              <a:ahLst/>
              <a:cxnLst/>
              <a:rect l="l" t="t" r="r" b="b"/>
              <a:pathLst>
                <a:path w="385445" h="424815">
                  <a:moveTo>
                    <a:pt x="385254" y="368185"/>
                  </a:moveTo>
                  <a:lnTo>
                    <a:pt x="0" y="368185"/>
                  </a:lnTo>
                  <a:lnTo>
                    <a:pt x="0" y="424357"/>
                  </a:lnTo>
                  <a:lnTo>
                    <a:pt x="385254" y="424357"/>
                  </a:lnTo>
                  <a:lnTo>
                    <a:pt x="385254" y="368185"/>
                  </a:lnTo>
                  <a:close/>
                </a:path>
                <a:path w="385445" h="424815">
                  <a:moveTo>
                    <a:pt x="385254" y="0"/>
                  </a:moveTo>
                  <a:lnTo>
                    <a:pt x="0" y="0"/>
                  </a:lnTo>
                  <a:lnTo>
                    <a:pt x="0" y="28079"/>
                  </a:lnTo>
                  <a:lnTo>
                    <a:pt x="385254" y="28079"/>
                  </a:lnTo>
                  <a:lnTo>
                    <a:pt x="385254" y="0"/>
                  </a:lnTo>
                  <a:close/>
                </a:path>
              </a:pathLst>
            </a:custGeom>
            <a:solidFill>
              <a:srgbClr val="FFFFFF"/>
            </a:solidFill>
          </p:spPr>
          <p:txBody>
            <a:bodyPr wrap="square" lIns="0" tIns="0" rIns="0" bIns="0" rtlCol="0"/>
            <a:lstStyle/>
            <a:p>
              <a:endParaRPr/>
            </a:p>
          </p:txBody>
        </p:sp>
        <p:sp>
          <p:nvSpPr>
            <p:cNvPr id="277" name="object 277"/>
            <p:cNvSpPr/>
            <p:nvPr/>
          </p:nvSpPr>
          <p:spPr>
            <a:xfrm>
              <a:off x="11111141" y="6836626"/>
              <a:ext cx="4366260" cy="56515"/>
            </a:xfrm>
            <a:custGeom>
              <a:avLst/>
              <a:gdLst/>
              <a:ahLst/>
              <a:cxnLst/>
              <a:rect l="l" t="t" r="r" b="b"/>
              <a:pathLst>
                <a:path w="4366259" h="56515">
                  <a:moveTo>
                    <a:pt x="0" y="0"/>
                  </a:moveTo>
                  <a:lnTo>
                    <a:pt x="0" y="56177"/>
                  </a:lnTo>
                </a:path>
                <a:path w="4366259" h="56515">
                  <a:moveTo>
                    <a:pt x="73989" y="28088"/>
                  </a:moveTo>
                  <a:lnTo>
                    <a:pt x="81816" y="28088"/>
                  </a:lnTo>
                </a:path>
                <a:path w="4366259" h="56515">
                  <a:moveTo>
                    <a:pt x="151893" y="28088"/>
                  </a:moveTo>
                  <a:lnTo>
                    <a:pt x="3898768" y="28088"/>
                  </a:lnTo>
                </a:path>
                <a:path w="4366259" h="56515">
                  <a:moveTo>
                    <a:pt x="3968845" y="28088"/>
                  </a:moveTo>
                  <a:lnTo>
                    <a:pt x="3976672" y="28088"/>
                  </a:lnTo>
                </a:path>
                <a:path w="4366259" h="56515">
                  <a:moveTo>
                    <a:pt x="4046748" y="28088"/>
                  </a:moveTo>
                  <a:lnTo>
                    <a:pt x="4054575" y="28088"/>
                  </a:lnTo>
                </a:path>
                <a:path w="4366259" h="56515">
                  <a:moveTo>
                    <a:pt x="4124651" y="28088"/>
                  </a:moveTo>
                  <a:lnTo>
                    <a:pt x="4132478" y="28088"/>
                  </a:lnTo>
                </a:path>
                <a:path w="4366259" h="56515">
                  <a:moveTo>
                    <a:pt x="4202555" y="28088"/>
                  </a:moveTo>
                  <a:lnTo>
                    <a:pt x="4210382" y="28088"/>
                  </a:lnTo>
                </a:path>
                <a:path w="4366259" h="56515">
                  <a:moveTo>
                    <a:pt x="4280458" y="28088"/>
                  </a:moveTo>
                  <a:lnTo>
                    <a:pt x="4288285" y="28088"/>
                  </a:lnTo>
                </a:path>
                <a:path w="4366259" h="56515">
                  <a:moveTo>
                    <a:pt x="4358362" y="28088"/>
                  </a:moveTo>
                  <a:lnTo>
                    <a:pt x="4366189" y="28088"/>
                  </a:lnTo>
                </a:path>
              </a:pathLst>
            </a:custGeom>
            <a:ln w="7827">
              <a:solidFill>
                <a:srgbClr val="FFFFFF"/>
              </a:solidFill>
            </a:ln>
          </p:spPr>
          <p:txBody>
            <a:bodyPr wrap="square" lIns="0" tIns="0" rIns="0" bIns="0" rtlCol="0"/>
            <a:lstStyle/>
            <a:p>
              <a:endParaRPr/>
            </a:p>
          </p:txBody>
        </p:sp>
        <p:sp>
          <p:nvSpPr>
            <p:cNvPr id="278" name="object 278"/>
            <p:cNvSpPr/>
            <p:nvPr/>
          </p:nvSpPr>
          <p:spPr>
            <a:xfrm>
              <a:off x="15551320" y="6860801"/>
              <a:ext cx="81915" cy="8255"/>
            </a:xfrm>
            <a:custGeom>
              <a:avLst/>
              <a:gdLst/>
              <a:ahLst/>
              <a:cxnLst/>
              <a:rect l="l" t="t" r="r" b="b"/>
              <a:pathLst>
                <a:path w="81915" h="8254">
                  <a:moveTo>
                    <a:pt x="0" y="0"/>
                  </a:moveTo>
                  <a:lnTo>
                    <a:pt x="0" y="7827"/>
                  </a:lnTo>
                </a:path>
                <a:path w="81915" h="8254">
                  <a:moveTo>
                    <a:pt x="73989" y="3913"/>
                  </a:moveTo>
                  <a:lnTo>
                    <a:pt x="81816" y="3913"/>
                  </a:lnTo>
                </a:path>
              </a:pathLst>
            </a:custGeom>
            <a:ln w="7827">
              <a:solidFill>
                <a:srgbClr val="FFFFFF"/>
              </a:solidFill>
            </a:ln>
          </p:spPr>
          <p:txBody>
            <a:bodyPr wrap="square" lIns="0" tIns="0" rIns="0" bIns="0" rtlCol="0"/>
            <a:lstStyle/>
            <a:p>
              <a:endParaRPr/>
            </a:p>
          </p:txBody>
        </p:sp>
        <p:sp>
          <p:nvSpPr>
            <p:cNvPr id="279" name="object 279"/>
            <p:cNvSpPr/>
            <p:nvPr/>
          </p:nvSpPr>
          <p:spPr>
            <a:xfrm>
              <a:off x="15707074" y="6860801"/>
              <a:ext cx="2419350" cy="8255"/>
            </a:xfrm>
            <a:custGeom>
              <a:avLst/>
              <a:gdLst/>
              <a:ahLst/>
              <a:cxnLst/>
              <a:rect l="l" t="t" r="r" b="b"/>
              <a:pathLst>
                <a:path w="2419350" h="8254">
                  <a:moveTo>
                    <a:pt x="0" y="0"/>
                  </a:moveTo>
                  <a:lnTo>
                    <a:pt x="0" y="7827"/>
                  </a:lnTo>
                </a:path>
                <a:path w="2419350" h="8254">
                  <a:moveTo>
                    <a:pt x="73937" y="3913"/>
                  </a:moveTo>
                  <a:lnTo>
                    <a:pt x="81764" y="3913"/>
                  </a:lnTo>
                </a:path>
                <a:path w="2419350" h="8254">
                  <a:moveTo>
                    <a:pt x="151840" y="3913"/>
                  </a:moveTo>
                  <a:lnTo>
                    <a:pt x="159667" y="3913"/>
                  </a:lnTo>
                </a:path>
                <a:path w="2419350" h="8254">
                  <a:moveTo>
                    <a:pt x="229744" y="3913"/>
                  </a:moveTo>
                  <a:lnTo>
                    <a:pt x="237571" y="3913"/>
                  </a:lnTo>
                </a:path>
                <a:path w="2419350" h="8254">
                  <a:moveTo>
                    <a:pt x="307647" y="3913"/>
                  </a:moveTo>
                  <a:lnTo>
                    <a:pt x="315474" y="3913"/>
                  </a:lnTo>
                </a:path>
                <a:path w="2419350" h="8254">
                  <a:moveTo>
                    <a:pt x="385551" y="3913"/>
                  </a:moveTo>
                  <a:lnTo>
                    <a:pt x="393378" y="3913"/>
                  </a:lnTo>
                </a:path>
                <a:path w="2419350" h="8254">
                  <a:moveTo>
                    <a:pt x="463454" y="3913"/>
                  </a:moveTo>
                  <a:lnTo>
                    <a:pt x="471281" y="3913"/>
                  </a:lnTo>
                </a:path>
                <a:path w="2419350" h="8254">
                  <a:moveTo>
                    <a:pt x="541357" y="3913"/>
                  </a:moveTo>
                  <a:lnTo>
                    <a:pt x="549184" y="3913"/>
                  </a:lnTo>
                </a:path>
                <a:path w="2419350" h="8254">
                  <a:moveTo>
                    <a:pt x="619261" y="3913"/>
                  </a:moveTo>
                  <a:lnTo>
                    <a:pt x="627088" y="3913"/>
                  </a:lnTo>
                </a:path>
                <a:path w="2419350" h="8254">
                  <a:moveTo>
                    <a:pt x="697164" y="3913"/>
                  </a:moveTo>
                  <a:lnTo>
                    <a:pt x="704991" y="3913"/>
                  </a:lnTo>
                </a:path>
                <a:path w="2419350" h="8254">
                  <a:moveTo>
                    <a:pt x="775067" y="3913"/>
                  </a:moveTo>
                  <a:lnTo>
                    <a:pt x="782895" y="3913"/>
                  </a:lnTo>
                </a:path>
                <a:path w="2419350" h="8254">
                  <a:moveTo>
                    <a:pt x="852971" y="3913"/>
                  </a:moveTo>
                  <a:lnTo>
                    <a:pt x="860798" y="3913"/>
                  </a:lnTo>
                </a:path>
                <a:path w="2419350" h="8254">
                  <a:moveTo>
                    <a:pt x="930874" y="3913"/>
                  </a:moveTo>
                  <a:lnTo>
                    <a:pt x="938597" y="3913"/>
                  </a:lnTo>
                </a:path>
                <a:path w="2419350" h="8254">
                  <a:moveTo>
                    <a:pt x="1008673" y="3913"/>
                  </a:moveTo>
                  <a:lnTo>
                    <a:pt x="1016500" y="3913"/>
                  </a:lnTo>
                </a:path>
                <a:path w="2419350" h="8254">
                  <a:moveTo>
                    <a:pt x="1086576" y="3913"/>
                  </a:moveTo>
                  <a:lnTo>
                    <a:pt x="1094403" y="3913"/>
                  </a:lnTo>
                </a:path>
                <a:path w="2419350" h="8254">
                  <a:moveTo>
                    <a:pt x="1164480" y="3913"/>
                  </a:moveTo>
                  <a:lnTo>
                    <a:pt x="1172307" y="3913"/>
                  </a:lnTo>
                </a:path>
                <a:path w="2419350" h="8254">
                  <a:moveTo>
                    <a:pt x="1242383" y="3913"/>
                  </a:moveTo>
                  <a:lnTo>
                    <a:pt x="1250210" y="3913"/>
                  </a:lnTo>
                </a:path>
                <a:path w="2419350" h="8254">
                  <a:moveTo>
                    <a:pt x="1320286" y="3913"/>
                  </a:moveTo>
                  <a:lnTo>
                    <a:pt x="1328114" y="3913"/>
                  </a:lnTo>
                </a:path>
                <a:path w="2419350" h="8254">
                  <a:moveTo>
                    <a:pt x="1398190" y="3913"/>
                  </a:moveTo>
                  <a:lnTo>
                    <a:pt x="1406017" y="3913"/>
                  </a:lnTo>
                </a:path>
                <a:path w="2419350" h="8254">
                  <a:moveTo>
                    <a:pt x="1476093" y="3913"/>
                  </a:moveTo>
                  <a:lnTo>
                    <a:pt x="1483920" y="3913"/>
                  </a:lnTo>
                </a:path>
                <a:path w="2419350" h="8254">
                  <a:moveTo>
                    <a:pt x="1553997" y="3913"/>
                  </a:moveTo>
                  <a:lnTo>
                    <a:pt x="1561824" y="3913"/>
                  </a:lnTo>
                </a:path>
                <a:path w="2419350" h="8254">
                  <a:moveTo>
                    <a:pt x="1631900" y="3913"/>
                  </a:moveTo>
                  <a:lnTo>
                    <a:pt x="1639727" y="3913"/>
                  </a:lnTo>
                </a:path>
                <a:path w="2419350" h="8254">
                  <a:moveTo>
                    <a:pt x="1709803" y="3913"/>
                  </a:moveTo>
                  <a:lnTo>
                    <a:pt x="1717630" y="3913"/>
                  </a:lnTo>
                </a:path>
                <a:path w="2419350" h="8254">
                  <a:moveTo>
                    <a:pt x="1787707" y="3913"/>
                  </a:moveTo>
                  <a:lnTo>
                    <a:pt x="1795534" y="3913"/>
                  </a:lnTo>
                </a:path>
                <a:path w="2419350" h="8254">
                  <a:moveTo>
                    <a:pt x="1865610" y="3913"/>
                  </a:moveTo>
                  <a:lnTo>
                    <a:pt x="1873333" y="3913"/>
                  </a:lnTo>
                </a:path>
                <a:path w="2419350" h="8254">
                  <a:moveTo>
                    <a:pt x="1943409" y="3913"/>
                  </a:moveTo>
                  <a:lnTo>
                    <a:pt x="1951445" y="3913"/>
                  </a:lnTo>
                </a:path>
                <a:path w="2419350" h="8254">
                  <a:moveTo>
                    <a:pt x="2021522" y="3913"/>
                  </a:moveTo>
                  <a:lnTo>
                    <a:pt x="2029349" y="3913"/>
                  </a:lnTo>
                </a:path>
                <a:path w="2419350" h="8254">
                  <a:moveTo>
                    <a:pt x="2099425" y="3913"/>
                  </a:moveTo>
                  <a:lnTo>
                    <a:pt x="2107252" y="3913"/>
                  </a:lnTo>
                </a:path>
                <a:path w="2419350" h="8254">
                  <a:moveTo>
                    <a:pt x="2177328" y="3913"/>
                  </a:moveTo>
                  <a:lnTo>
                    <a:pt x="2185156" y="3913"/>
                  </a:lnTo>
                </a:path>
                <a:path w="2419350" h="8254">
                  <a:moveTo>
                    <a:pt x="2255232" y="3913"/>
                  </a:moveTo>
                  <a:lnTo>
                    <a:pt x="2262954" y="3913"/>
                  </a:lnTo>
                </a:path>
                <a:path w="2419350" h="8254">
                  <a:moveTo>
                    <a:pt x="2333031" y="3913"/>
                  </a:moveTo>
                  <a:lnTo>
                    <a:pt x="2340858" y="3913"/>
                  </a:lnTo>
                </a:path>
                <a:path w="2419350" h="8254">
                  <a:moveTo>
                    <a:pt x="2410934" y="3913"/>
                  </a:moveTo>
                  <a:lnTo>
                    <a:pt x="2418761" y="3913"/>
                  </a:lnTo>
                </a:path>
              </a:pathLst>
            </a:custGeom>
            <a:ln w="7722">
              <a:solidFill>
                <a:srgbClr val="FFFFFF"/>
              </a:solidFill>
            </a:ln>
          </p:spPr>
          <p:txBody>
            <a:bodyPr wrap="square" lIns="0" tIns="0" rIns="0" bIns="0" rtlCol="0"/>
            <a:lstStyle/>
            <a:p>
              <a:endParaRPr/>
            </a:p>
          </p:txBody>
        </p:sp>
        <p:sp>
          <p:nvSpPr>
            <p:cNvPr id="280" name="object 280"/>
            <p:cNvSpPr/>
            <p:nvPr/>
          </p:nvSpPr>
          <p:spPr>
            <a:xfrm>
              <a:off x="18195900" y="6128340"/>
              <a:ext cx="8255" cy="708660"/>
            </a:xfrm>
            <a:custGeom>
              <a:avLst/>
              <a:gdLst/>
              <a:ahLst/>
              <a:cxnLst/>
              <a:rect l="l" t="t" r="r" b="b"/>
              <a:pathLst>
                <a:path w="8255" h="708659">
                  <a:moveTo>
                    <a:pt x="7835" y="0"/>
                  </a:moveTo>
                  <a:lnTo>
                    <a:pt x="0" y="0"/>
                  </a:lnTo>
                  <a:lnTo>
                    <a:pt x="0" y="24193"/>
                  </a:lnTo>
                  <a:lnTo>
                    <a:pt x="0" y="41275"/>
                  </a:lnTo>
                  <a:lnTo>
                    <a:pt x="0" y="708291"/>
                  </a:lnTo>
                  <a:lnTo>
                    <a:pt x="7835" y="708291"/>
                  </a:lnTo>
                  <a:lnTo>
                    <a:pt x="7835" y="24193"/>
                  </a:lnTo>
                  <a:lnTo>
                    <a:pt x="7835" y="0"/>
                  </a:lnTo>
                  <a:close/>
                </a:path>
              </a:pathLst>
            </a:custGeom>
            <a:solidFill>
              <a:srgbClr val="EBEBEB"/>
            </a:solidFill>
          </p:spPr>
          <p:txBody>
            <a:bodyPr wrap="square" lIns="0" tIns="0" rIns="0" bIns="0" rtlCol="0"/>
            <a:lstStyle/>
            <a:p>
              <a:endParaRPr/>
            </a:p>
          </p:txBody>
        </p:sp>
        <p:sp>
          <p:nvSpPr>
            <p:cNvPr id="281" name="object 281"/>
            <p:cNvSpPr/>
            <p:nvPr/>
          </p:nvSpPr>
          <p:spPr>
            <a:xfrm>
              <a:off x="18195911" y="6482123"/>
              <a:ext cx="8255" cy="14604"/>
            </a:xfrm>
            <a:custGeom>
              <a:avLst/>
              <a:gdLst/>
              <a:ahLst/>
              <a:cxnLst/>
              <a:rect l="l" t="t" r="r" b="b"/>
              <a:pathLst>
                <a:path w="8255" h="14604">
                  <a:moveTo>
                    <a:pt x="0" y="14044"/>
                  </a:moveTo>
                  <a:lnTo>
                    <a:pt x="7827" y="14044"/>
                  </a:lnTo>
                </a:path>
                <a:path w="8255" h="14604">
                  <a:moveTo>
                    <a:pt x="0" y="0"/>
                  </a:moveTo>
                  <a:lnTo>
                    <a:pt x="7827" y="0"/>
                  </a:lnTo>
                </a:path>
              </a:pathLst>
            </a:custGeom>
            <a:ln w="3175">
              <a:solidFill>
                <a:srgbClr val="FFFFFF"/>
              </a:solidFill>
            </a:ln>
          </p:spPr>
          <p:txBody>
            <a:bodyPr wrap="square" lIns="0" tIns="0" rIns="0" bIns="0" rtlCol="0"/>
            <a:lstStyle/>
            <a:p>
              <a:endParaRPr/>
            </a:p>
          </p:txBody>
        </p:sp>
        <p:sp>
          <p:nvSpPr>
            <p:cNvPr id="282" name="object 282"/>
            <p:cNvSpPr/>
            <p:nvPr/>
          </p:nvSpPr>
          <p:spPr>
            <a:xfrm>
              <a:off x="18195911" y="6864714"/>
              <a:ext cx="8255" cy="0"/>
            </a:xfrm>
            <a:custGeom>
              <a:avLst/>
              <a:gdLst/>
              <a:ahLst/>
              <a:cxnLst/>
              <a:rect l="l" t="t" r="r" b="b"/>
              <a:pathLst>
                <a:path w="8255">
                  <a:moveTo>
                    <a:pt x="0" y="0"/>
                  </a:moveTo>
                  <a:lnTo>
                    <a:pt x="7827" y="0"/>
                  </a:lnTo>
                </a:path>
              </a:pathLst>
            </a:custGeom>
            <a:ln w="7722">
              <a:solidFill>
                <a:srgbClr val="FFFFFF"/>
              </a:solidFill>
            </a:ln>
          </p:spPr>
          <p:txBody>
            <a:bodyPr wrap="square" lIns="0" tIns="0" rIns="0" bIns="0" rtlCol="0"/>
            <a:lstStyle/>
            <a:p>
              <a:endParaRPr/>
            </a:p>
          </p:txBody>
        </p:sp>
        <p:sp>
          <p:nvSpPr>
            <p:cNvPr id="283" name="object 283"/>
            <p:cNvSpPr/>
            <p:nvPr/>
          </p:nvSpPr>
          <p:spPr>
            <a:xfrm>
              <a:off x="18273815" y="6128340"/>
              <a:ext cx="8255" cy="708660"/>
            </a:xfrm>
            <a:custGeom>
              <a:avLst/>
              <a:gdLst/>
              <a:ahLst/>
              <a:cxnLst/>
              <a:rect l="l" t="t" r="r" b="b"/>
              <a:pathLst>
                <a:path w="8255" h="708659">
                  <a:moveTo>
                    <a:pt x="7823" y="0"/>
                  </a:moveTo>
                  <a:lnTo>
                    <a:pt x="0" y="0"/>
                  </a:lnTo>
                  <a:lnTo>
                    <a:pt x="0" y="24193"/>
                  </a:lnTo>
                  <a:lnTo>
                    <a:pt x="0" y="41275"/>
                  </a:lnTo>
                  <a:lnTo>
                    <a:pt x="0" y="708291"/>
                  </a:lnTo>
                  <a:lnTo>
                    <a:pt x="7823" y="708291"/>
                  </a:lnTo>
                  <a:lnTo>
                    <a:pt x="7823" y="24193"/>
                  </a:lnTo>
                  <a:lnTo>
                    <a:pt x="7823" y="0"/>
                  </a:lnTo>
                  <a:close/>
                </a:path>
              </a:pathLst>
            </a:custGeom>
            <a:solidFill>
              <a:srgbClr val="EBEBEB"/>
            </a:solidFill>
          </p:spPr>
          <p:txBody>
            <a:bodyPr wrap="square" lIns="0" tIns="0" rIns="0" bIns="0" rtlCol="0"/>
            <a:lstStyle/>
            <a:p>
              <a:endParaRPr/>
            </a:p>
          </p:txBody>
        </p:sp>
        <p:sp>
          <p:nvSpPr>
            <p:cNvPr id="284" name="object 284"/>
            <p:cNvSpPr/>
            <p:nvPr/>
          </p:nvSpPr>
          <p:spPr>
            <a:xfrm>
              <a:off x="18273815" y="6482123"/>
              <a:ext cx="8255" cy="14604"/>
            </a:xfrm>
            <a:custGeom>
              <a:avLst/>
              <a:gdLst/>
              <a:ahLst/>
              <a:cxnLst/>
              <a:rect l="l" t="t" r="r" b="b"/>
              <a:pathLst>
                <a:path w="8255" h="14604">
                  <a:moveTo>
                    <a:pt x="0" y="14044"/>
                  </a:moveTo>
                  <a:lnTo>
                    <a:pt x="7827" y="14044"/>
                  </a:lnTo>
                </a:path>
                <a:path w="8255" h="14604">
                  <a:moveTo>
                    <a:pt x="0" y="0"/>
                  </a:moveTo>
                  <a:lnTo>
                    <a:pt x="7827" y="0"/>
                  </a:lnTo>
                </a:path>
              </a:pathLst>
            </a:custGeom>
            <a:ln w="3175">
              <a:solidFill>
                <a:srgbClr val="FFFFFF"/>
              </a:solidFill>
            </a:ln>
          </p:spPr>
          <p:txBody>
            <a:bodyPr wrap="square" lIns="0" tIns="0" rIns="0" bIns="0" rtlCol="0"/>
            <a:lstStyle/>
            <a:p>
              <a:endParaRPr/>
            </a:p>
          </p:txBody>
        </p:sp>
        <p:sp>
          <p:nvSpPr>
            <p:cNvPr id="285" name="object 285"/>
            <p:cNvSpPr/>
            <p:nvPr/>
          </p:nvSpPr>
          <p:spPr>
            <a:xfrm>
              <a:off x="18273815" y="6864714"/>
              <a:ext cx="8255" cy="0"/>
            </a:xfrm>
            <a:custGeom>
              <a:avLst/>
              <a:gdLst/>
              <a:ahLst/>
              <a:cxnLst/>
              <a:rect l="l" t="t" r="r" b="b"/>
              <a:pathLst>
                <a:path w="8255">
                  <a:moveTo>
                    <a:pt x="0" y="0"/>
                  </a:moveTo>
                  <a:lnTo>
                    <a:pt x="7827" y="0"/>
                  </a:lnTo>
                </a:path>
              </a:pathLst>
            </a:custGeom>
            <a:ln w="7722">
              <a:solidFill>
                <a:srgbClr val="FFFFFF"/>
              </a:solidFill>
            </a:ln>
          </p:spPr>
          <p:txBody>
            <a:bodyPr wrap="square" lIns="0" tIns="0" rIns="0" bIns="0" rtlCol="0"/>
            <a:lstStyle/>
            <a:p>
              <a:endParaRPr/>
            </a:p>
          </p:txBody>
        </p:sp>
        <p:sp>
          <p:nvSpPr>
            <p:cNvPr id="286" name="object 286"/>
            <p:cNvSpPr/>
            <p:nvPr/>
          </p:nvSpPr>
          <p:spPr>
            <a:xfrm>
              <a:off x="18351717" y="6128340"/>
              <a:ext cx="8255" cy="708660"/>
            </a:xfrm>
            <a:custGeom>
              <a:avLst/>
              <a:gdLst/>
              <a:ahLst/>
              <a:cxnLst/>
              <a:rect l="l" t="t" r="r" b="b"/>
              <a:pathLst>
                <a:path w="8255" h="708659">
                  <a:moveTo>
                    <a:pt x="7823" y="0"/>
                  </a:moveTo>
                  <a:lnTo>
                    <a:pt x="0" y="0"/>
                  </a:lnTo>
                  <a:lnTo>
                    <a:pt x="0" y="24193"/>
                  </a:lnTo>
                  <a:lnTo>
                    <a:pt x="0" y="41275"/>
                  </a:lnTo>
                  <a:lnTo>
                    <a:pt x="0" y="708291"/>
                  </a:lnTo>
                  <a:lnTo>
                    <a:pt x="7823" y="708291"/>
                  </a:lnTo>
                  <a:lnTo>
                    <a:pt x="7823" y="24193"/>
                  </a:lnTo>
                  <a:lnTo>
                    <a:pt x="7823" y="0"/>
                  </a:lnTo>
                  <a:close/>
                </a:path>
              </a:pathLst>
            </a:custGeom>
            <a:solidFill>
              <a:srgbClr val="EBEBEB"/>
            </a:solidFill>
          </p:spPr>
          <p:txBody>
            <a:bodyPr wrap="square" lIns="0" tIns="0" rIns="0" bIns="0" rtlCol="0"/>
            <a:lstStyle/>
            <a:p>
              <a:endParaRPr/>
            </a:p>
          </p:txBody>
        </p:sp>
        <p:sp>
          <p:nvSpPr>
            <p:cNvPr id="287" name="object 287"/>
            <p:cNvSpPr/>
            <p:nvPr/>
          </p:nvSpPr>
          <p:spPr>
            <a:xfrm>
              <a:off x="18351718" y="6482123"/>
              <a:ext cx="8255" cy="14604"/>
            </a:xfrm>
            <a:custGeom>
              <a:avLst/>
              <a:gdLst/>
              <a:ahLst/>
              <a:cxnLst/>
              <a:rect l="l" t="t" r="r" b="b"/>
              <a:pathLst>
                <a:path w="8255" h="14604">
                  <a:moveTo>
                    <a:pt x="0" y="14044"/>
                  </a:moveTo>
                  <a:lnTo>
                    <a:pt x="7827" y="14044"/>
                  </a:lnTo>
                </a:path>
                <a:path w="8255" h="14604">
                  <a:moveTo>
                    <a:pt x="0" y="0"/>
                  </a:moveTo>
                  <a:lnTo>
                    <a:pt x="7827" y="0"/>
                  </a:lnTo>
                </a:path>
              </a:pathLst>
            </a:custGeom>
            <a:ln w="3175">
              <a:solidFill>
                <a:srgbClr val="FFFFFF"/>
              </a:solidFill>
            </a:ln>
          </p:spPr>
          <p:txBody>
            <a:bodyPr wrap="square" lIns="0" tIns="0" rIns="0" bIns="0" rtlCol="0"/>
            <a:lstStyle/>
            <a:p>
              <a:endParaRPr/>
            </a:p>
          </p:txBody>
        </p:sp>
        <p:sp>
          <p:nvSpPr>
            <p:cNvPr id="288" name="object 288"/>
            <p:cNvSpPr/>
            <p:nvPr/>
          </p:nvSpPr>
          <p:spPr>
            <a:xfrm>
              <a:off x="18351718" y="6864714"/>
              <a:ext cx="8255" cy="0"/>
            </a:xfrm>
            <a:custGeom>
              <a:avLst/>
              <a:gdLst/>
              <a:ahLst/>
              <a:cxnLst/>
              <a:rect l="l" t="t" r="r" b="b"/>
              <a:pathLst>
                <a:path w="8255">
                  <a:moveTo>
                    <a:pt x="0" y="0"/>
                  </a:moveTo>
                  <a:lnTo>
                    <a:pt x="7827" y="0"/>
                  </a:lnTo>
                </a:path>
              </a:pathLst>
            </a:custGeom>
            <a:ln w="7722">
              <a:solidFill>
                <a:srgbClr val="FFFFFF"/>
              </a:solidFill>
            </a:ln>
          </p:spPr>
          <p:txBody>
            <a:bodyPr wrap="square" lIns="0" tIns="0" rIns="0" bIns="0" rtlCol="0"/>
            <a:lstStyle/>
            <a:p>
              <a:endParaRPr/>
            </a:p>
          </p:txBody>
        </p:sp>
        <p:sp>
          <p:nvSpPr>
            <p:cNvPr id="289" name="object 289"/>
            <p:cNvSpPr/>
            <p:nvPr/>
          </p:nvSpPr>
          <p:spPr>
            <a:xfrm>
              <a:off x="18429619" y="6128340"/>
              <a:ext cx="8255" cy="708660"/>
            </a:xfrm>
            <a:custGeom>
              <a:avLst/>
              <a:gdLst/>
              <a:ahLst/>
              <a:cxnLst/>
              <a:rect l="l" t="t" r="r" b="b"/>
              <a:pathLst>
                <a:path w="8255" h="708659">
                  <a:moveTo>
                    <a:pt x="7823" y="0"/>
                  </a:moveTo>
                  <a:lnTo>
                    <a:pt x="0" y="0"/>
                  </a:lnTo>
                  <a:lnTo>
                    <a:pt x="0" y="24193"/>
                  </a:lnTo>
                  <a:lnTo>
                    <a:pt x="0" y="41275"/>
                  </a:lnTo>
                  <a:lnTo>
                    <a:pt x="0" y="708291"/>
                  </a:lnTo>
                  <a:lnTo>
                    <a:pt x="7823" y="708291"/>
                  </a:lnTo>
                  <a:lnTo>
                    <a:pt x="7823" y="24193"/>
                  </a:lnTo>
                  <a:lnTo>
                    <a:pt x="7823" y="0"/>
                  </a:lnTo>
                  <a:close/>
                </a:path>
              </a:pathLst>
            </a:custGeom>
            <a:solidFill>
              <a:srgbClr val="EBEBEB"/>
            </a:solidFill>
          </p:spPr>
          <p:txBody>
            <a:bodyPr wrap="square" lIns="0" tIns="0" rIns="0" bIns="0" rtlCol="0"/>
            <a:lstStyle/>
            <a:p>
              <a:endParaRPr/>
            </a:p>
          </p:txBody>
        </p:sp>
        <p:sp>
          <p:nvSpPr>
            <p:cNvPr id="290" name="object 290"/>
            <p:cNvSpPr/>
            <p:nvPr/>
          </p:nvSpPr>
          <p:spPr>
            <a:xfrm>
              <a:off x="18429622" y="6482123"/>
              <a:ext cx="8255" cy="14604"/>
            </a:xfrm>
            <a:custGeom>
              <a:avLst/>
              <a:gdLst/>
              <a:ahLst/>
              <a:cxnLst/>
              <a:rect l="l" t="t" r="r" b="b"/>
              <a:pathLst>
                <a:path w="8255" h="14604">
                  <a:moveTo>
                    <a:pt x="0" y="14044"/>
                  </a:moveTo>
                  <a:lnTo>
                    <a:pt x="7827" y="14044"/>
                  </a:lnTo>
                </a:path>
                <a:path w="8255" h="14604">
                  <a:moveTo>
                    <a:pt x="0" y="0"/>
                  </a:moveTo>
                  <a:lnTo>
                    <a:pt x="7827" y="0"/>
                  </a:lnTo>
                </a:path>
              </a:pathLst>
            </a:custGeom>
            <a:ln w="3175">
              <a:solidFill>
                <a:srgbClr val="FFFFFF"/>
              </a:solidFill>
            </a:ln>
          </p:spPr>
          <p:txBody>
            <a:bodyPr wrap="square" lIns="0" tIns="0" rIns="0" bIns="0" rtlCol="0"/>
            <a:lstStyle/>
            <a:p>
              <a:endParaRPr/>
            </a:p>
          </p:txBody>
        </p:sp>
        <p:sp>
          <p:nvSpPr>
            <p:cNvPr id="291" name="object 291"/>
            <p:cNvSpPr/>
            <p:nvPr/>
          </p:nvSpPr>
          <p:spPr>
            <a:xfrm>
              <a:off x="18429622" y="6864714"/>
              <a:ext cx="8255" cy="0"/>
            </a:xfrm>
            <a:custGeom>
              <a:avLst/>
              <a:gdLst/>
              <a:ahLst/>
              <a:cxnLst/>
              <a:rect l="l" t="t" r="r" b="b"/>
              <a:pathLst>
                <a:path w="8255">
                  <a:moveTo>
                    <a:pt x="0" y="0"/>
                  </a:moveTo>
                  <a:lnTo>
                    <a:pt x="7827" y="0"/>
                  </a:lnTo>
                </a:path>
              </a:pathLst>
            </a:custGeom>
            <a:ln w="7722">
              <a:solidFill>
                <a:srgbClr val="FFFFFF"/>
              </a:solidFill>
            </a:ln>
          </p:spPr>
          <p:txBody>
            <a:bodyPr wrap="square" lIns="0" tIns="0" rIns="0" bIns="0" rtlCol="0"/>
            <a:lstStyle/>
            <a:p>
              <a:endParaRPr/>
            </a:p>
          </p:txBody>
        </p:sp>
        <p:sp>
          <p:nvSpPr>
            <p:cNvPr id="292" name="object 292"/>
            <p:cNvSpPr/>
            <p:nvPr/>
          </p:nvSpPr>
          <p:spPr>
            <a:xfrm>
              <a:off x="18507520" y="6128340"/>
              <a:ext cx="8255" cy="708660"/>
            </a:xfrm>
            <a:custGeom>
              <a:avLst/>
              <a:gdLst/>
              <a:ahLst/>
              <a:cxnLst/>
              <a:rect l="l" t="t" r="r" b="b"/>
              <a:pathLst>
                <a:path w="8255" h="708659">
                  <a:moveTo>
                    <a:pt x="7823" y="0"/>
                  </a:moveTo>
                  <a:lnTo>
                    <a:pt x="0" y="0"/>
                  </a:lnTo>
                  <a:lnTo>
                    <a:pt x="0" y="24193"/>
                  </a:lnTo>
                  <a:lnTo>
                    <a:pt x="0" y="41275"/>
                  </a:lnTo>
                  <a:lnTo>
                    <a:pt x="0" y="708291"/>
                  </a:lnTo>
                  <a:lnTo>
                    <a:pt x="7823" y="708291"/>
                  </a:lnTo>
                  <a:lnTo>
                    <a:pt x="7823" y="24193"/>
                  </a:lnTo>
                  <a:lnTo>
                    <a:pt x="7823" y="0"/>
                  </a:lnTo>
                  <a:close/>
                </a:path>
              </a:pathLst>
            </a:custGeom>
            <a:solidFill>
              <a:srgbClr val="EBEBEB"/>
            </a:solidFill>
          </p:spPr>
          <p:txBody>
            <a:bodyPr wrap="square" lIns="0" tIns="0" rIns="0" bIns="0" rtlCol="0"/>
            <a:lstStyle/>
            <a:p>
              <a:endParaRPr/>
            </a:p>
          </p:txBody>
        </p:sp>
        <p:sp>
          <p:nvSpPr>
            <p:cNvPr id="293" name="object 293"/>
            <p:cNvSpPr/>
            <p:nvPr/>
          </p:nvSpPr>
          <p:spPr>
            <a:xfrm>
              <a:off x="18507526" y="6482123"/>
              <a:ext cx="8255" cy="14604"/>
            </a:xfrm>
            <a:custGeom>
              <a:avLst/>
              <a:gdLst/>
              <a:ahLst/>
              <a:cxnLst/>
              <a:rect l="l" t="t" r="r" b="b"/>
              <a:pathLst>
                <a:path w="8255" h="14604">
                  <a:moveTo>
                    <a:pt x="0" y="14044"/>
                  </a:moveTo>
                  <a:lnTo>
                    <a:pt x="7827" y="14044"/>
                  </a:lnTo>
                </a:path>
                <a:path w="8255" h="14604">
                  <a:moveTo>
                    <a:pt x="0" y="0"/>
                  </a:moveTo>
                  <a:lnTo>
                    <a:pt x="7827" y="0"/>
                  </a:lnTo>
                </a:path>
              </a:pathLst>
            </a:custGeom>
            <a:ln w="3175">
              <a:solidFill>
                <a:srgbClr val="FFFFFF"/>
              </a:solidFill>
            </a:ln>
          </p:spPr>
          <p:txBody>
            <a:bodyPr wrap="square" lIns="0" tIns="0" rIns="0" bIns="0" rtlCol="0"/>
            <a:lstStyle/>
            <a:p>
              <a:endParaRPr/>
            </a:p>
          </p:txBody>
        </p:sp>
        <p:sp>
          <p:nvSpPr>
            <p:cNvPr id="294" name="object 294"/>
            <p:cNvSpPr/>
            <p:nvPr/>
          </p:nvSpPr>
          <p:spPr>
            <a:xfrm>
              <a:off x="18507526" y="6864714"/>
              <a:ext cx="8255" cy="0"/>
            </a:xfrm>
            <a:custGeom>
              <a:avLst/>
              <a:gdLst/>
              <a:ahLst/>
              <a:cxnLst/>
              <a:rect l="l" t="t" r="r" b="b"/>
              <a:pathLst>
                <a:path w="8255">
                  <a:moveTo>
                    <a:pt x="0" y="0"/>
                  </a:moveTo>
                  <a:lnTo>
                    <a:pt x="7827" y="0"/>
                  </a:lnTo>
                </a:path>
              </a:pathLst>
            </a:custGeom>
            <a:ln w="7722">
              <a:solidFill>
                <a:srgbClr val="FFFFFF"/>
              </a:solidFill>
            </a:ln>
          </p:spPr>
          <p:txBody>
            <a:bodyPr wrap="square" lIns="0" tIns="0" rIns="0" bIns="0" rtlCol="0"/>
            <a:lstStyle/>
            <a:p>
              <a:endParaRPr/>
            </a:p>
          </p:txBody>
        </p:sp>
        <p:sp>
          <p:nvSpPr>
            <p:cNvPr id="295" name="object 295"/>
            <p:cNvSpPr/>
            <p:nvPr/>
          </p:nvSpPr>
          <p:spPr>
            <a:xfrm>
              <a:off x="18585422" y="6128340"/>
              <a:ext cx="8255" cy="708660"/>
            </a:xfrm>
            <a:custGeom>
              <a:avLst/>
              <a:gdLst/>
              <a:ahLst/>
              <a:cxnLst/>
              <a:rect l="l" t="t" r="r" b="b"/>
              <a:pathLst>
                <a:path w="8255" h="708659">
                  <a:moveTo>
                    <a:pt x="7823" y="0"/>
                  </a:moveTo>
                  <a:lnTo>
                    <a:pt x="0" y="0"/>
                  </a:lnTo>
                  <a:lnTo>
                    <a:pt x="0" y="24193"/>
                  </a:lnTo>
                  <a:lnTo>
                    <a:pt x="0" y="41275"/>
                  </a:lnTo>
                  <a:lnTo>
                    <a:pt x="0" y="708291"/>
                  </a:lnTo>
                  <a:lnTo>
                    <a:pt x="7823" y="708291"/>
                  </a:lnTo>
                  <a:lnTo>
                    <a:pt x="7823" y="24193"/>
                  </a:lnTo>
                  <a:lnTo>
                    <a:pt x="7823" y="0"/>
                  </a:lnTo>
                  <a:close/>
                </a:path>
              </a:pathLst>
            </a:custGeom>
            <a:solidFill>
              <a:srgbClr val="EBEBEB"/>
            </a:solidFill>
          </p:spPr>
          <p:txBody>
            <a:bodyPr wrap="square" lIns="0" tIns="0" rIns="0" bIns="0" rtlCol="0"/>
            <a:lstStyle/>
            <a:p>
              <a:endParaRPr/>
            </a:p>
          </p:txBody>
        </p:sp>
        <p:sp>
          <p:nvSpPr>
            <p:cNvPr id="296" name="object 296"/>
            <p:cNvSpPr/>
            <p:nvPr/>
          </p:nvSpPr>
          <p:spPr>
            <a:xfrm>
              <a:off x="18585429" y="6482123"/>
              <a:ext cx="8255" cy="14604"/>
            </a:xfrm>
            <a:custGeom>
              <a:avLst/>
              <a:gdLst/>
              <a:ahLst/>
              <a:cxnLst/>
              <a:rect l="l" t="t" r="r" b="b"/>
              <a:pathLst>
                <a:path w="8255" h="14604">
                  <a:moveTo>
                    <a:pt x="0" y="14044"/>
                  </a:moveTo>
                  <a:lnTo>
                    <a:pt x="7827" y="14044"/>
                  </a:lnTo>
                </a:path>
                <a:path w="8255" h="14604">
                  <a:moveTo>
                    <a:pt x="0" y="0"/>
                  </a:moveTo>
                  <a:lnTo>
                    <a:pt x="7827" y="0"/>
                  </a:lnTo>
                </a:path>
              </a:pathLst>
            </a:custGeom>
            <a:ln w="3175">
              <a:solidFill>
                <a:srgbClr val="FFFFFF"/>
              </a:solidFill>
            </a:ln>
          </p:spPr>
          <p:txBody>
            <a:bodyPr wrap="square" lIns="0" tIns="0" rIns="0" bIns="0" rtlCol="0"/>
            <a:lstStyle/>
            <a:p>
              <a:endParaRPr/>
            </a:p>
          </p:txBody>
        </p:sp>
        <p:sp>
          <p:nvSpPr>
            <p:cNvPr id="297" name="object 297"/>
            <p:cNvSpPr/>
            <p:nvPr/>
          </p:nvSpPr>
          <p:spPr>
            <a:xfrm>
              <a:off x="18585429" y="6864714"/>
              <a:ext cx="8255" cy="0"/>
            </a:xfrm>
            <a:custGeom>
              <a:avLst/>
              <a:gdLst/>
              <a:ahLst/>
              <a:cxnLst/>
              <a:rect l="l" t="t" r="r" b="b"/>
              <a:pathLst>
                <a:path w="8255">
                  <a:moveTo>
                    <a:pt x="0" y="0"/>
                  </a:moveTo>
                  <a:lnTo>
                    <a:pt x="7827" y="0"/>
                  </a:lnTo>
                </a:path>
              </a:pathLst>
            </a:custGeom>
            <a:ln w="7722">
              <a:solidFill>
                <a:srgbClr val="FFFFFF"/>
              </a:solidFill>
            </a:ln>
          </p:spPr>
          <p:txBody>
            <a:bodyPr wrap="square" lIns="0" tIns="0" rIns="0" bIns="0" rtlCol="0"/>
            <a:lstStyle/>
            <a:p>
              <a:endParaRPr/>
            </a:p>
          </p:txBody>
        </p:sp>
        <p:sp>
          <p:nvSpPr>
            <p:cNvPr id="298" name="object 298"/>
            <p:cNvSpPr/>
            <p:nvPr/>
          </p:nvSpPr>
          <p:spPr>
            <a:xfrm>
              <a:off x="18663324" y="6128340"/>
              <a:ext cx="8255" cy="708660"/>
            </a:xfrm>
            <a:custGeom>
              <a:avLst/>
              <a:gdLst/>
              <a:ahLst/>
              <a:cxnLst/>
              <a:rect l="l" t="t" r="r" b="b"/>
              <a:pathLst>
                <a:path w="8255" h="708659">
                  <a:moveTo>
                    <a:pt x="7835" y="0"/>
                  </a:moveTo>
                  <a:lnTo>
                    <a:pt x="0" y="0"/>
                  </a:lnTo>
                  <a:lnTo>
                    <a:pt x="0" y="24193"/>
                  </a:lnTo>
                  <a:lnTo>
                    <a:pt x="0" y="41275"/>
                  </a:lnTo>
                  <a:lnTo>
                    <a:pt x="0" y="708291"/>
                  </a:lnTo>
                  <a:lnTo>
                    <a:pt x="7835" y="708291"/>
                  </a:lnTo>
                  <a:lnTo>
                    <a:pt x="7835" y="24193"/>
                  </a:lnTo>
                  <a:lnTo>
                    <a:pt x="7835" y="0"/>
                  </a:lnTo>
                  <a:close/>
                </a:path>
              </a:pathLst>
            </a:custGeom>
            <a:solidFill>
              <a:srgbClr val="EBEBEB"/>
            </a:solidFill>
          </p:spPr>
          <p:txBody>
            <a:bodyPr wrap="square" lIns="0" tIns="0" rIns="0" bIns="0" rtlCol="0"/>
            <a:lstStyle/>
            <a:p>
              <a:endParaRPr/>
            </a:p>
          </p:txBody>
        </p:sp>
        <p:sp>
          <p:nvSpPr>
            <p:cNvPr id="299" name="object 299"/>
            <p:cNvSpPr/>
            <p:nvPr/>
          </p:nvSpPr>
          <p:spPr>
            <a:xfrm>
              <a:off x="18663332" y="6482123"/>
              <a:ext cx="8255" cy="14604"/>
            </a:xfrm>
            <a:custGeom>
              <a:avLst/>
              <a:gdLst/>
              <a:ahLst/>
              <a:cxnLst/>
              <a:rect l="l" t="t" r="r" b="b"/>
              <a:pathLst>
                <a:path w="8255" h="14604">
                  <a:moveTo>
                    <a:pt x="0" y="14044"/>
                  </a:moveTo>
                  <a:lnTo>
                    <a:pt x="7827" y="14044"/>
                  </a:lnTo>
                </a:path>
                <a:path w="8255" h="14604">
                  <a:moveTo>
                    <a:pt x="0" y="0"/>
                  </a:moveTo>
                  <a:lnTo>
                    <a:pt x="7827" y="0"/>
                  </a:lnTo>
                </a:path>
              </a:pathLst>
            </a:custGeom>
            <a:ln w="3175">
              <a:solidFill>
                <a:srgbClr val="FFFFFF"/>
              </a:solidFill>
            </a:ln>
          </p:spPr>
          <p:txBody>
            <a:bodyPr wrap="square" lIns="0" tIns="0" rIns="0" bIns="0" rtlCol="0"/>
            <a:lstStyle/>
            <a:p>
              <a:endParaRPr/>
            </a:p>
          </p:txBody>
        </p:sp>
        <p:sp>
          <p:nvSpPr>
            <p:cNvPr id="300" name="object 300"/>
            <p:cNvSpPr/>
            <p:nvPr/>
          </p:nvSpPr>
          <p:spPr>
            <a:xfrm>
              <a:off x="18663332" y="6864714"/>
              <a:ext cx="8255" cy="0"/>
            </a:xfrm>
            <a:custGeom>
              <a:avLst/>
              <a:gdLst/>
              <a:ahLst/>
              <a:cxnLst/>
              <a:rect l="l" t="t" r="r" b="b"/>
              <a:pathLst>
                <a:path w="8255">
                  <a:moveTo>
                    <a:pt x="0" y="0"/>
                  </a:moveTo>
                  <a:lnTo>
                    <a:pt x="7827" y="0"/>
                  </a:lnTo>
                </a:path>
              </a:pathLst>
            </a:custGeom>
            <a:ln w="7722">
              <a:solidFill>
                <a:srgbClr val="FFFFFF"/>
              </a:solidFill>
            </a:ln>
          </p:spPr>
          <p:txBody>
            <a:bodyPr wrap="square" lIns="0" tIns="0" rIns="0" bIns="0" rtlCol="0"/>
            <a:lstStyle/>
            <a:p>
              <a:endParaRPr/>
            </a:p>
          </p:txBody>
        </p:sp>
        <p:sp>
          <p:nvSpPr>
            <p:cNvPr id="301" name="object 301"/>
            <p:cNvSpPr/>
            <p:nvPr/>
          </p:nvSpPr>
          <p:spPr>
            <a:xfrm>
              <a:off x="18741225" y="6128340"/>
              <a:ext cx="385445" cy="708660"/>
            </a:xfrm>
            <a:custGeom>
              <a:avLst/>
              <a:gdLst/>
              <a:ahLst/>
              <a:cxnLst/>
              <a:rect l="l" t="t" r="r" b="b"/>
              <a:pathLst>
                <a:path w="385444" h="708659">
                  <a:moveTo>
                    <a:pt x="92519" y="0"/>
                  </a:moveTo>
                  <a:lnTo>
                    <a:pt x="0" y="0"/>
                  </a:lnTo>
                  <a:lnTo>
                    <a:pt x="0" y="24193"/>
                  </a:lnTo>
                  <a:lnTo>
                    <a:pt x="0" y="41275"/>
                  </a:lnTo>
                  <a:lnTo>
                    <a:pt x="0" y="708291"/>
                  </a:lnTo>
                  <a:lnTo>
                    <a:pt x="92519" y="708291"/>
                  </a:lnTo>
                  <a:lnTo>
                    <a:pt x="92519" y="24193"/>
                  </a:lnTo>
                  <a:lnTo>
                    <a:pt x="92519" y="0"/>
                  </a:lnTo>
                  <a:close/>
                </a:path>
                <a:path w="385444" h="708659">
                  <a:moveTo>
                    <a:pt x="385152" y="0"/>
                  </a:moveTo>
                  <a:lnTo>
                    <a:pt x="148704" y="0"/>
                  </a:lnTo>
                  <a:lnTo>
                    <a:pt x="148704" y="708291"/>
                  </a:lnTo>
                  <a:lnTo>
                    <a:pt x="385152" y="708291"/>
                  </a:lnTo>
                  <a:lnTo>
                    <a:pt x="385152" y="0"/>
                  </a:lnTo>
                  <a:close/>
                </a:path>
              </a:pathLst>
            </a:custGeom>
            <a:solidFill>
              <a:srgbClr val="EBEBEB"/>
            </a:solidFill>
          </p:spPr>
          <p:txBody>
            <a:bodyPr wrap="square" lIns="0" tIns="0" rIns="0" bIns="0" rtlCol="0"/>
            <a:lstStyle/>
            <a:p>
              <a:endParaRPr/>
            </a:p>
          </p:txBody>
        </p:sp>
        <p:sp>
          <p:nvSpPr>
            <p:cNvPr id="302" name="object 302"/>
            <p:cNvSpPr/>
            <p:nvPr/>
          </p:nvSpPr>
          <p:spPr>
            <a:xfrm>
              <a:off x="18741235" y="6482123"/>
              <a:ext cx="385445" cy="14604"/>
            </a:xfrm>
            <a:custGeom>
              <a:avLst/>
              <a:gdLst/>
              <a:ahLst/>
              <a:cxnLst/>
              <a:rect l="l" t="t" r="r" b="b"/>
              <a:pathLst>
                <a:path w="385444" h="14604">
                  <a:moveTo>
                    <a:pt x="0" y="14044"/>
                  </a:moveTo>
                  <a:lnTo>
                    <a:pt x="385133" y="14044"/>
                  </a:lnTo>
                </a:path>
                <a:path w="385444" h="14604">
                  <a:moveTo>
                    <a:pt x="0" y="0"/>
                  </a:moveTo>
                  <a:lnTo>
                    <a:pt x="385133" y="0"/>
                  </a:lnTo>
                </a:path>
              </a:pathLst>
            </a:custGeom>
            <a:ln w="3175">
              <a:solidFill>
                <a:srgbClr val="FFFFFF"/>
              </a:solidFill>
            </a:ln>
          </p:spPr>
          <p:txBody>
            <a:bodyPr wrap="square" lIns="0" tIns="0" rIns="0" bIns="0" rtlCol="0"/>
            <a:lstStyle/>
            <a:p>
              <a:endParaRPr/>
            </a:p>
          </p:txBody>
        </p:sp>
        <p:sp>
          <p:nvSpPr>
            <p:cNvPr id="303" name="object 303"/>
            <p:cNvSpPr/>
            <p:nvPr/>
          </p:nvSpPr>
          <p:spPr>
            <a:xfrm>
              <a:off x="18741235" y="6864714"/>
              <a:ext cx="385445" cy="0"/>
            </a:xfrm>
            <a:custGeom>
              <a:avLst/>
              <a:gdLst/>
              <a:ahLst/>
              <a:cxnLst/>
              <a:rect l="l" t="t" r="r" b="b"/>
              <a:pathLst>
                <a:path w="385444">
                  <a:moveTo>
                    <a:pt x="0" y="0"/>
                  </a:moveTo>
                  <a:lnTo>
                    <a:pt x="385133" y="0"/>
                  </a:lnTo>
                </a:path>
              </a:pathLst>
            </a:custGeom>
            <a:ln w="7722">
              <a:solidFill>
                <a:srgbClr val="FFFFFF"/>
              </a:solidFill>
            </a:ln>
          </p:spPr>
          <p:txBody>
            <a:bodyPr wrap="square" lIns="0" tIns="0" rIns="0" bIns="0" rtlCol="0"/>
            <a:lstStyle/>
            <a:p>
              <a:endParaRPr/>
            </a:p>
          </p:txBody>
        </p:sp>
        <p:sp>
          <p:nvSpPr>
            <p:cNvPr id="304" name="object 304"/>
            <p:cNvSpPr/>
            <p:nvPr/>
          </p:nvSpPr>
          <p:spPr>
            <a:xfrm>
              <a:off x="10651927" y="5363861"/>
              <a:ext cx="385445" cy="708660"/>
            </a:xfrm>
            <a:custGeom>
              <a:avLst/>
              <a:gdLst/>
              <a:ahLst/>
              <a:cxnLst/>
              <a:rect l="l" t="t" r="r" b="b"/>
              <a:pathLst>
                <a:path w="385445" h="708660">
                  <a:moveTo>
                    <a:pt x="0" y="708293"/>
                  </a:moveTo>
                  <a:lnTo>
                    <a:pt x="385223" y="708293"/>
                  </a:lnTo>
                  <a:lnTo>
                    <a:pt x="385223" y="0"/>
                  </a:lnTo>
                  <a:lnTo>
                    <a:pt x="0" y="0"/>
                  </a:lnTo>
                  <a:lnTo>
                    <a:pt x="0" y="708293"/>
                  </a:lnTo>
                  <a:close/>
                </a:path>
              </a:pathLst>
            </a:custGeom>
            <a:solidFill>
              <a:srgbClr val="EBEBEB"/>
            </a:solidFill>
          </p:spPr>
          <p:txBody>
            <a:bodyPr wrap="square" lIns="0" tIns="0" rIns="0" bIns="0" rtlCol="0"/>
            <a:lstStyle/>
            <a:p>
              <a:endParaRPr/>
            </a:p>
          </p:txBody>
        </p:sp>
        <p:sp>
          <p:nvSpPr>
            <p:cNvPr id="305" name="object 305"/>
            <p:cNvSpPr/>
            <p:nvPr/>
          </p:nvSpPr>
          <p:spPr>
            <a:xfrm>
              <a:off x="10651884" y="5703969"/>
              <a:ext cx="385445" cy="424815"/>
            </a:xfrm>
            <a:custGeom>
              <a:avLst/>
              <a:gdLst/>
              <a:ahLst/>
              <a:cxnLst/>
              <a:rect l="l" t="t" r="r" b="b"/>
              <a:pathLst>
                <a:path w="385445" h="424814">
                  <a:moveTo>
                    <a:pt x="385254" y="368185"/>
                  </a:moveTo>
                  <a:lnTo>
                    <a:pt x="0" y="368185"/>
                  </a:lnTo>
                  <a:lnTo>
                    <a:pt x="0" y="424370"/>
                  </a:lnTo>
                  <a:lnTo>
                    <a:pt x="385254" y="424370"/>
                  </a:lnTo>
                  <a:lnTo>
                    <a:pt x="385254" y="368185"/>
                  </a:lnTo>
                  <a:close/>
                </a:path>
                <a:path w="385445" h="424814">
                  <a:moveTo>
                    <a:pt x="385254" y="0"/>
                  </a:moveTo>
                  <a:lnTo>
                    <a:pt x="0" y="0"/>
                  </a:lnTo>
                  <a:lnTo>
                    <a:pt x="0" y="28092"/>
                  </a:lnTo>
                  <a:lnTo>
                    <a:pt x="385254" y="28092"/>
                  </a:lnTo>
                  <a:lnTo>
                    <a:pt x="385254" y="0"/>
                  </a:lnTo>
                  <a:close/>
                </a:path>
              </a:pathLst>
            </a:custGeom>
            <a:solidFill>
              <a:srgbClr val="FFFFFF"/>
            </a:solidFill>
          </p:spPr>
          <p:txBody>
            <a:bodyPr wrap="square" lIns="0" tIns="0" rIns="0" bIns="0" rtlCol="0"/>
            <a:lstStyle/>
            <a:p>
              <a:endParaRPr/>
            </a:p>
          </p:txBody>
        </p:sp>
        <p:sp>
          <p:nvSpPr>
            <p:cNvPr id="306" name="object 306"/>
            <p:cNvSpPr/>
            <p:nvPr/>
          </p:nvSpPr>
          <p:spPr>
            <a:xfrm>
              <a:off x="11107227" y="6119580"/>
              <a:ext cx="7174865" cy="0"/>
            </a:xfrm>
            <a:custGeom>
              <a:avLst/>
              <a:gdLst/>
              <a:ahLst/>
              <a:cxnLst/>
              <a:rect l="l" t="t" r="r" b="b"/>
              <a:pathLst>
                <a:path w="7174865">
                  <a:moveTo>
                    <a:pt x="0" y="0"/>
                  </a:moveTo>
                  <a:lnTo>
                    <a:pt x="7174415" y="0"/>
                  </a:lnTo>
                </a:path>
              </a:pathLst>
            </a:custGeom>
            <a:ln w="17502">
              <a:solidFill>
                <a:srgbClr val="FFFFFF"/>
              </a:solidFill>
            </a:ln>
          </p:spPr>
          <p:txBody>
            <a:bodyPr wrap="square" lIns="0" tIns="0" rIns="0" bIns="0" rtlCol="0"/>
            <a:lstStyle/>
            <a:p>
              <a:endParaRPr/>
            </a:p>
          </p:txBody>
        </p:sp>
        <p:sp>
          <p:nvSpPr>
            <p:cNvPr id="307" name="object 307"/>
            <p:cNvSpPr/>
            <p:nvPr/>
          </p:nvSpPr>
          <p:spPr>
            <a:xfrm>
              <a:off x="18351718" y="6110829"/>
              <a:ext cx="8255" cy="17780"/>
            </a:xfrm>
            <a:custGeom>
              <a:avLst/>
              <a:gdLst/>
              <a:ahLst/>
              <a:cxnLst/>
              <a:rect l="l" t="t" r="r" b="b"/>
              <a:pathLst>
                <a:path w="8255" h="17779">
                  <a:moveTo>
                    <a:pt x="0" y="17502"/>
                  </a:moveTo>
                  <a:lnTo>
                    <a:pt x="7827" y="17502"/>
                  </a:lnTo>
                  <a:lnTo>
                    <a:pt x="7827" y="0"/>
                  </a:lnTo>
                  <a:lnTo>
                    <a:pt x="0" y="0"/>
                  </a:lnTo>
                  <a:lnTo>
                    <a:pt x="0" y="17502"/>
                  </a:lnTo>
                  <a:close/>
                </a:path>
              </a:pathLst>
            </a:custGeom>
            <a:solidFill>
              <a:srgbClr val="FFFFFF"/>
            </a:solidFill>
          </p:spPr>
          <p:txBody>
            <a:bodyPr wrap="square" lIns="0" tIns="0" rIns="0" bIns="0" rtlCol="0"/>
            <a:lstStyle/>
            <a:p>
              <a:endParaRPr/>
            </a:p>
          </p:txBody>
        </p:sp>
        <p:sp>
          <p:nvSpPr>
            <p:cNvPr id="308" name="object 308"/>
            <p:cNvSpPr/>
            <p:nvPr/>
          </p:nvSpPr>
          <p:spPr>
            <a:xfrm>
              <a:off x="18429622" y="6119580"/>
              <a:ext cx="697230" cy="0"/>
            </a:xfrm>
            <a:custGeom>
              <a:avLst/>
              <a:gdLst/>
              <a:ahLst/>
              <a:cxnLst/>
              <a:rect l="l" t="t" r="r" b="b"/>
              <a:pathLst>
                <a:path w="697230">
                  <a:moveTo>
                    <a:pt x="0" y="0"/>
                  </a:moveTo>
                  <a:lnTo>
                    <a:pt x="7827" y="0"/>
                  </a:lnTo>
                </a:path>
                <a:path w="697230">
                  <a:moveTo>
                    <a:pt x="77903" y="0"/>
                  </a:moveTo>
                  <a:lnTo>
                    <a:pt x="85730" y="0"/>
                  </a:lnTo>
                </a:path>
                <a:path w="697230">
                  <a:moveTo>
                    <a:pt x="155806" y="0"/>
                  </a:moveTo>
                  <a:lnTo>
                    <a:pt x="163633" y="0"/>
                  </a:lnTo>
                </a:path>
                <a:path w="697230">
                  <a:moveTo>
                    <a:pt x="233710" y="0"/>
                  </a:moveTo>
                  <a:lnTo>
                    <a:pt x="241537" y="0"/>
                  </a:lnTo>
                </a:path>
                <a:path w="697230">
                  <a:moveTo>
                    <a:pt x="311613" y="0"/>
                  </a:moveTo>
                  <a:lnTo>
                    <a:pt x="696746" y="0"/>
                  </a:lnTo>
                </a:path>
              </a:pathLst>
            </a:custGeom>
            <a:ln w="7827">
              <a:solidFill>
                <a:srgbClr val="FFFFFF"/>
              </a:solidFill>
            </a:ln>
          </p:spPr>
          <p:txBody>
            <a:bodyPr wrap="square" lIns="0" tIns="0" rIns="0" bIns="0" rtlCol="0"/>
            <a:lstStyle/>
            <a:p>
              <a:endParaRPr/>
            </a:p>
          </p:txBody>
        </p:sp>
        <p:sp>
          <p:nvSpPr>
            <p:cNvPr id="309" name="object 309"/>
            <p:cNvSpPr/>
            <p:nvPr/>
          </p:nvSpPr>
          <p:spPr>
            <a:xfrm>
              <a:off x="11107227" y="6088172"/>
              <a:ext cx="8019415" cy="8890"/>
            </a:xfrm>
            <a:custGeom>
              <a:avLst/>
              <a:gdLst/>
              <a:ahLst/>
              <a:cxnLst/>
              <a:rect l="l" t="t" r="r" b="b"/>
              <a:pathLst>
                <a:path w="8019415" h="8889">
                  <a:moveTo>
                    <a:pt x="0" y="8751"/>
                  </a:moveTo>
                  <a:lnTo>
                    <a:pt x="7252318" y="8751"/>
                  </a:lnTo>
                </a:path>
                <a:path w="8019415" h="8889">
                  <a:moveTo>
                    <a:pt x="7322394" y="8751"/>
                  </a:moveTo>
                  <a:lnTo>
                    <a:pt x="7330221" y="8751"/>
                  </a:lnTo>
                </a:path>
                <a:path w="8019415" h="8889">
                  <a:moveTo>
                    <a:pt x="7400298" y="8751"/>
                  </a:moveTo>
                  <a:lnTo>
                    <a:pt x="7408125" y="8751"/>
                  </a:lnTo>
                </a:path>
                <a:path w="8019415" h="8889">
                  <a:moveTo>
                    <a:pt x="7478201" y="8751"/>
                  </a:moveTo>
                  <a:lnTo>
                    <a:pt x="7486028" y="8751"/>
                  </a:lnTo>
                </a:path>
                <a:path w="8019415" h="8889">
                  <a:moveTo>
                    <a:pt x="7556105" y="8751"/>
                  </a:moveTo>
                  <a:lnTo>
                    <a:pt x="7563932" y="8751"/>
                  </a:lnTo>
                </a:path>
                <a:path w="8019415" h="8889">
                  <a:moveTo>
                    <a:pt x="7634008" y="8751"/>
                  </a:moveTo>
                  <a:lnTo>
                    <a:pt x="8019141" y="8751"/>
                  </a:lnTo>
                </a:path>
                <a:path w="8019415" h="8889">
                  <a:moveTo>
                    <a:pt x="0" y="0"/>
                  </a:moveTo>
                  <a:lnTo>
                    <a:pt x="7252318" y="0"/>
                  </a:lnTo>
                </a:path>
                <a:path w="8019415" h="8889">
                  <a:moveTo>
                    <a:pt x="7322394" y="0"/>
                  </a:moveTo>
                  <a:lnTo>
                    <a:pt x="7330221" y="0"/>
                  </a:lnTo>
                </a:path>
                <a:path w="8019415" h="8889">
                  <a:moveTo>
                    <a:pt x="7400298" y="0"/>
                  </a:moveTo>
                  <a:lnTo>
                    <a:pt x="7408125" y="0"/>
                  </a:lnTo>
                </a:path>
                <a:path w="8019415" h="8889">
                  <a:moveTo>
                    <a:pt x="7478201" y="0"/>
                  </a:moveTo>
                  <a:lnTo>
                    <a:pt x="7486028" y="0"/>
                  </a:lnTo>
                </a:path>
                <a:path w="8019415" h="8889">
                  <a:moveTo>
                    <a:pt x="7556105" y="0"/>
                  </a:moveTo>
                  <a:lnTo>
                    <a:pt x="7563932" y="0"/>
                  </a:lnTo>
                </a:path>
                <a:path w="8019415" h="8889">
                  <a:moveTo>
                    <a:pt x="7634008" y="0"/>
                  </a:moveTo>
                  <a:lnTo>
                    <a:pt x="8019141" y="0"/>
                  </a:lnTo>
                </a:path>
              </a:pathLst>
            </a:custGeom>
            <a:ln w="6638">
              <a:solidFill>
                <a:srgbClr val="FFFFFF"/>
              </a:solidFill>
            </a:ln>
          </p:spPr>
          <p:txBody>
            <a:bodyPr wrap="square" lIns="0" tIns="0" rIns="0" bIns="0" rtlCol="0"/>
            <a:lstStyle/>
            <a:p>
              <a:endParaRPr/>
            </a:p>
          </p:txBody>
        </p:sp>
        <p:sp>
          <p:nvSpPr>
            <p:cNvPr id="310" name="object 310"/>
            <p:cNvSpPr/>
            <p:nvPr/>
          </p:nvSpPr>
          <p:spPr>
            <a:xfrm>
              <a:off x="10651927" y="4599390"/>
              <a:ext cx="385445" cy="708660"/>
            </a:xfrm>
            <a:custGeom>
              <a:avLst/>
              <a:gdLst/>
              <a:ahLst/>
              <a:cxnLst/>
              <a:rect l="l" t="t" r="r" b="b"/>
              <a:pathLst>
                <a:path w="385445" h="708660">
                  <a:moveTo>
                    <a:pt x="0" y="708293"/>
                  </a:moveTo>
                  <a:lnTo>
                    <a:pt x="385223" y="708293"/>
                  </a:lnTo>
                  <a:lnTo>
                    <a:pt x="385223" y="0"/>
                  </a:lnTo>
                  <a:lnTo>
                    <a:pt x="0" y="0"/>
                  </a:lnTo>
                  <a:lnTo>
                    <a:pt x="0" y="708293"/>
                  </a:lnTo>
                  <a:close/>
                </a:path>
              </a:pathLst>
            </a:custGeom>
            <a:solidFill>
              <a:srgbClr val="EBEBEB"/>
            </a:solidFill>
          </p:spPr>
          <p:txBody>
            <a:bodyPr wrap="square" lIns="0" tIns="0" rIns="0" bIns="0" rtlCol="0"/>
            <a:lstStyle/>
            <a:p>
              <a:endParaRPr/>
            </a:p>
          </p:txBody>
        </p:sp>
        <p:sp>
          <p:nvSpPr>
            <p:cNvPr id="311" name="object 311"/>
            <p:cNvSpPr/>
            <p:nvPr/>
          </p:nvSpPr>
          <p:spPr>
            <a:xfrm>
              <a:off x="10651884" y="4939493"/>
              <a:ext cx="385445" cy="424815"/>
            </a:xfrm>
            <a:custGeom>
              <a:avLst/>
              <a:gdLst/>
              <a:ahLst/>
              <a:cxnLst/>
              <a:rect l="l" t="t" r="r" b="b"/>
              <a:pathLst>
                <a:path w="385445" h="424814">
                  <a:moveTo>
                    <a:pt x="385254" y="368198"/>
                  </a:moveTo>
                  <a:lnTo>
                    <a:pt x="0" y="368198"/>
                  </a:lnTo>
                  <a:lnTo>
                    <a:pt x="0" y="424370"/>
                  </a:lnTo>
                  <a:lnTo>
                    <a:pt x="385254" y="424370"/>
                  </a:lnTo>
                  <a:lnTo>
                    <a:pt x="385254" y="368198"/>
                  </a:lnTo>
                  <a:close/>
                </a:path>
                <a:path w="385445" h="424814">
                  <a:moveTo>
                    <a:pt x="385254" y="0"/>
                  </a:moveTo>
                  <a:lnTo>
                    <a:pt x="0" y="0"/>
                  </a:lnTo>
                  <a:lnTo>
                    <a:pt x="0" y="28092"/>
                  </a:lnTo>
                  <a:lnTo>
                    <a:pt x="385254" y="28092"/>
                  </a:lnTo>
                  <a:lnTo>
                    <a:pt x="385254" y="0"/>
                  </a:lnTo>
                  <a:close/>
                </a:path>
              </a:pathLst>
            </a:custGeom>
            <a:solidFill>
              <a:srgbClr val="FFFFFF"/>
            </a:solidFill>
          </p:spPr>
          <p:txBody>
            <a:bodyPr wrap="square" lIns="0" tIns="0" rIns="0" bIns="0" rtlCol="0"/>
            <a:lstStyle/>
            <a:p>
              <a:endParaRPr/>
            </a:p>
          </p:txBody>
        </p:sp>
        <p:sp>
          <p:nvSpPr>
            <p:cNvPr id="312" name="object 312"/>
            <p:cNvSpPr/>
            <p:nvPr/>
          </p:nvSpPr>
          <p:spPr>
            <a:xfrm>
              <a:off x="11107227" y="5335772"/>
              <a:ext cx="8019415" cy="0"/>
            </a:xfrm>
            <a:custGeom>
              <a:avLst/>
              <a:gdLst/>
              <a:ahLst/>
              <a:cxnLst/>
              <a:rect l="l" t="t" r="r" b="b"/>
              <a:pathLst>
                <a:path w="8019415">
                  <a:moveTo>
                    <a:pt x="0" y="0"/>
                  </a:moveTo>
                  <a:lnTo>
                    <a:pt x="8019141" y="0"/>
                  </a:lnTo>
                </a:path>
              </a:pathLst>
            </a:custGeom>
            <a:ln w="56177">
              <a:solidFill>
                <a:srgbClr val="FFFFFF"/>
              </a:solidFill>
            </a:ln>
          </p:spPr>
          <p:txBody>
            <a:bodyPr wrap="square" lIns="0" tIns="0" rIns="0" bIns="0" rtlCol="0"/>
            <a:lstStyle/>
            <a:p>
              <a:endParaRPr/>
            </a:p>
          </p:txBody>
        </p:sp>
        <p:sp>
          <p:nvSpPr>
            <p:cNvPr id="313" name="object 313"/>
            <p:cNvSpPr/>
            <p:nvPr/>
          </p:nvSpPr>
          <p:spPr>
            <a:xfrm>
              <a:off x="10651922" y="3834783"/>
              <a:ext cx="392430" cy="708660"/>
            </a:xfrm>
            <a:custGeom>
              <a:avLst/>
              <a:gdLst/>
              <a:ahLst/>
              <a:cxnLst/>
              <a:rect l="l" t="t" r="r" b="b"/>
              <a:pathLst>
                <a:path w="392429" h="708660">
                  <a:moveTo>
                    <a:pt x="392188" y="0"/>
                  </a:moveTo>
                  <a:lnTo>
                    <a:pt x="0" y="0"/>
                  </a:lnTo>
                  <a:lnTo>
                    <a:pt x="0" y="86309"/>
                  </a:lnTo>
                  <a:lnTo>
                    <a:pt x="0" y="708431"/>
                  </a:lnTo>
                  <a:lnTo>
                    <a:pt x="392188" y="708431"/>
                  </a:lnTo>
                  <a:lnTo>
                    <a:pt x="392188" y="86309"/>
                  </a:lnTo>
                  <a:lnTo>
                    <a:pt x="392188" y="0"/>
                  </a:lnTo>
                  <a:close/>
                </a:path>
              </a:pathLst>
            </a:custGeom>
            <a:solidFill>
              <a:srgbClr val="EBEBEB"/>
            </a:solidFill>
          </p:spPr>
          <p:txBody>
            <a:bodyPr wrap="square" lIns="0" tIns="0" rIns="0" bIns="0" rtlCol="0"/>
            <a:lstStyle/>
            <a:p>
              <a:endParaRPr/>
            </a:p>
          </p:txBody>
        </p:sp>
        <p:sp>
          <p:nvSpPr>
            <p:cNvPr id="314" name="object 314"/>
            <p:cNvSpPr/>
            <p:nvPr/>
          </p:nvSpPr>
          <p:spPr>
            <a:xfrm>
              <a:off x="10651884" y="4174889"/>
              <a:ext cx="385445" cy="424815"/>
            </a:xfrm>
            <a:custGeom>
              <a:avLst/>
              <a:gdLst/>
              <a:ahLst/>
              <a:cxnLst/>
              <a:rect l="l" t="t" r="r" b="b"/>
              <a:pathLst>
                <a:path w="385445" h="424814">
                  <a:moveTo>
                    <a:pt x="385254" y="368325"/>
                  </a:moveTo>
                  <a:lnTo>
                    <a:pt x="0" y="368325"/>
                  </a:lnTo>
                  <a:lnTo>
                    <a:pt x="0" y="424510"/>
                  </a:lnTo>
                  <a:lnTo>
                    <a:pt x="385254" y="424510"/>
                  </a:lnTo>
                  <a:lnTo>
                    <a:pt x="385254" y="368325"/>
                  </a:lnTo>
                  <a:close/>
                </a:path>
                <a:path w="385445" h="424814">
                  <a:moveTo>
                    <a:pt x="385254" y="0"/>
                  </a:moveTo>
                  <a:lnTo>
                    <a:pt x="0" y="0"/>
                  </a:lnTo>
                  <a:lnTo>
                    <a:pt x="0" y="28079"/>
                  </a:lnTo>
                  <a:lnTo>
                    <a:pt x="385254" y="28079"/>
                  </a:lnTo>
                  <a:lnTo>
                    <a:pt x="385254" y="0"/>
                  </a:lnTo>
                  <a:close/>
                </a:path>
              </a:pathLst>
            </a:custGeom>
            <a:solidFill>
              <a:srgbClr val="FFFFFF"/>
            </a:solidFill>
          </p:spPr>
          <p:txBody>
            <a:bodyPr wrap="square" lIns="0" tIns="0" rIns="0" bIns="0" rtlCol="0"/>
            <a:lstStyle/>
            <a:p>
              <a:endParaRPr/>
            </a:p>
          </p:txBody>
        </p:sp>
        <p:sp>
          <p:nvSpPr>
            <p:cNvPr id="315" name="object 315"/>
            <p:cNvSpPr/>
            <p:nvPr/>
          </p:nvSpPr>
          <p:spPr>
            <a:xfrm>
              <a:off x="11107227" y="4571301"/>
              <a:ext cx="8019415" cy="0"/>
            </a:xfrm>
            <a:custGeom>
              <a:avLst/>
              <a:gdLst/>
              <a:ahLst/>
              <a:cxnLst/>
              <a:rect l="l" t="t" r="r" b="b"/>
              <a:pathLst>
                <a:path w="8019415">
                  <a:moveTo>
                    <a:pt x="0" y="0"/>
                  </a:moveTo>
                  <a:lnTo>
                    <a:pt x="8019141" y="0"/>
                  </a:lnTo>
                </a:path>
              </a:pathLst>
            </a:custGeom>
            <a:ln w="56177">
              <a:solidFill>
                <a:srgbClr val="FFFFFF"/>
              </a:solidFill>
            </a:ln>
          </p:spPr>
          <p:txBody>
            <a:bodyPr wrap="square" lIns="0" tIns="0" rIns="0" bIns="0" rtlCol="0"/>
            <a:lstStyle/>
            <a:p>
              <a:endParaRPr/>
            </a:p>
          </p:txBody>
        </p:sp>
        <p:sp>
          <p:nvSpPr>
            <p:cNvPr id="316" name="object 316"/>
            <p:cNvSpPr/>
            <p:nvPr/>
          </p:nvSpPr>
          <p:spPr>
            <a:xfrm>
              <a:off x="10651922" y="3691743"/>
              <a:ext cx="8474710" cy="86995"/>
            </a:xfrm>
            <a:custGeom>
              <a:avLst/>
              <a:gdLst/>
              <a:ahLst/>
              <a:cxnLst/>
              <a:rect l="l" t="t" r="r" b="b"/>
              <a:pathLst>
                <a:path w="8474710" h="86995">
                  <a:moveTo>
                    <a:pt x="392188" y="0"/>
                  </a:moveTo>
                  <a:lnTo>
                    <a:pt x="0" y="0"/>
                  </a:lnTo>
                  <a:lnTo>
                    <a:pt x="0" y="86855"/>
                  </a:lnTo>
                  <a:lnTo>
                    <a:pt x="392188" y="86855"/>
                  </a:lnTo>
                  <a:lnTo>
                    <a:pt x="392188" y="0"/>
                  </a:lnTo>
                  <a:close/>
                </a:path>
                <a:path w="8474710" h="86995">
                  <a:moveTo>
                    <a:pt x="8474456" y="0"/>
                  </a:moveTo>
                  <a:lnTo>
                    <a:pt x="8238007" y="0"/>
                  </a:lnTo>
                  <a:lnTo>
                    <a:pt x="8238007" y="86855"/>
                  </a:lnTo>
                  <a:lnTo>
                    <a:pt x="8474456" y="86855"/>
                  </a:lnTo>
                  <a:lnTo>
                    <a:pt x="8474456" y="0"/>
                  </a:lnTo>
                  <a:close/>
                </a:path>
              </a:pathLst>
            </a:custGeom>
            <a:solidFill>
              <a:srgbClr val="EBEBEB"/>
            </a:solidFill>
          </p:spPr>
          <p:txBody>
            <a:bodyPr wrap="square" lIns="0" tIns="0" rIns="0" bIns="0" rtlCol="0"/>
            <a:lstStyle/>
            <a:p>
              <a:endParaRPr/>
            </a:p>
          </p:txBody>
        </p:sp>
        <p:sp>
          <p:nvSpPr>
            <p:cNvPr id="317" name="object 317"/>
            <p:cNvSpPr/>
            <p:nvPr/>
          </p:nvSpPr>
          <p:spPr>
            <a:xfrm>
              <a:off x="10651889" y="3806686"/>
              <a:ext cx="8474710" cy="0"/>
            </a:xfrm>
            <a:custGeom>
              <a:avLst/>
              <a:gdLst/>
              <a:ahLst/>
              <a:cxnLst/>
              <a:rect l="l" t="t" r="r" b="b"/>
              <a:pathLst>
                <a:path w="8474710">
                  <a:moveTo>
                    <a:pt x="0" y="0"/>
                  </a:moveTo>
                  <a:lnTo>
                    <a:pt x="8474479" y="0"/>
                  </a:lnTo>
                </a:path>
              </a:pathLst>
            </a:custGeom>
            <a:ln w="56177">
              <a:solidFill>
                <a:srgbClr val="FFFFFF"/>
              </a:solidFill>
            </a:ln>
          </p:spPr>
          <p:txBody>
            <a:bodyPr wrap="square" lIns="0" tIns="0" rIns="0" bIns="0" rtlCol="0"/>
            <a:lstStyle/>
            <a:p>
              <a:endParaRPr/>
            </a:p>
          </p:txBody>
        </p:sp>
        <p:sp>
          <p:nvSpPr>
            <p:cNvPr id="318" name="object 318"/>
            <p:cNvSpPr/>
            <p:nvPr/>
          </p:nvSpPr>
          <p:spPr>
            <a:xfrm>
              <a:off x="11072203" y="3691870"/>
              <a:ext cx="6231890" cy="4926330"/>
            </a:xfrm>
            <a:custGeom>
              <a:avLst/>
              <a:gdLst/>
              <a:ahLst/>
              <a:cxnLst/>
              <a:rect l="l" t="t" r="r" b="b"/>
              <a:pathLst>
                <a:path w="6231890" h="4926330">
                  <a:moveTo>
                    <a:pt x="0" y="4701936"/>
                  </a:moveTo>
                  <a:lnTo>
                    <a:pt x="0" y="4925770"/>
                  </a:lnTo>
                </a:path>
                <a:path w="6231890" h="4926330">
                  <a:moveTo>
                    <a:pt x="0" y="0"/>
                  </a:moveTo>
                  <a:lnTo>
                    <a:pt x="0" y="229214"/>
                  </a:lnTo>
                </a:path>
                <a:path w="6231890" h="4926330">
                  <a:moveTo>
                    <a:pt x="1557899" y="4701936"/>
                  </a:moveTo>
                  <a:lnTo>
                    <a:pt x="1557899" y="4925770"/>
                  </a:lnTo>
                </a:path>
                <a:path w="6231890" h="4926330">
                  <a:moveTo>
                    <a:pt x="1557899" y="0"/>
                  </a:moveTo>
                  <a:lnTo>
                    <a:pt x="1557899" y="3546401"/>
                  </a:lnTo>
                </a:path>
                <a:path w="6231890" h="4926330">
                  <a:moveTo>
                    <a:pt x="3115798" y="4701936"/>
                  </a:moveTo>
                  <a:lnTo>
                    <a:pt x="3115798" y="4925770"/>
                  </a:lnTo>
                </a:path>
                <a:path w="6231890" h="4926330">
                  <a:moveTo>
                    <a:pt x="3115798" y="0"/>
                  </a:moveTo>
                  <a:lnTo>
                    <a:pt x="3115798" y="3335301"/>
                  </a:lnTo>
                </a:path>
                <a:path w="6231890" h="4926330">
                  <a:moveTo>
                    <a:pt x="4673842" y="4701936"/>
                  </a:moveTo>
                  <a:lnTo>
                    <a:pt x="4673842" y="4925770"/>
                  </a:lnTo>
                </a:path>
                <a:path w="6231890" h="4926330">
                  <a:moveTo>
                    <a:pt x="4673842" y="0"/>
                  </a:moveTo>
                  <a:lnTo>
                    <a:pt x="4673842" y="3012574"/>
                  </a:lnTo>
                </a:path>
                <a:path w="6231890" h="4926330">
                  <a:moveTo>
                    <a:pt x="6231741" y="4701936"/>
                  </a:moveTo>
                  <a:lnTo>
                    <a:pt x="6231741" y="4925770"/>
                  </a:lnTo>
                </a:path>
                <a:path w="6231890" h="4926330">
                  <a:moveTo>
                    <a:pt x="6231741" y="0"/>
                  </a:moveTo>
                  <a:lnTo>
                    <a:pt x="6231741" y="2651328"/>
                  </a:lnTo>
                </a:path>
              </a:pathLst>
            </a:custGeom>
            <a:ln w="56177">
              <a:solidFill>
                <a:srgbClr val="FFFFFF"/>
              </a:solidFill>
            </a:ln>
          </p:spPr>
          <p:txBody>
            <a:bodyPr wrap="square" lIns="0" tIns="0" rIns="0" bIns="0" rtlCol="0"/>
            <a:lstStyle/>
            <a:p>
              <a:endParaRPr/>
            </a:p>
          </p:txBody>
        </p:sp>
        <p:sp>
          <p:nvSpPr>
            <p:cNvPr id="319" name="object 319"/>
            <p:cNvSpPr/>
            <p:nvPr/>
          </p:nvSpPr>
          <p:spPr>
            <a:xfrm>
              <a:off x="18861844" y="3691870"/>
              <a:ext cx="0" cy="4926330"/>
            </a:xfrm>
            <a:custGeom>
              <a:avLst/>
              <a:gdLst/>
              <a:ahLst/>
              <a:cxnLst/>
              <a:rect l="l" t="t" r="r" b="b"/>
              <a:pathLst>
                <a:path h="4926330">
                  <a:moveTo>
                    <a:pt x="0" y="4925770"/>
                  </a:moveTo>
                  <a:lnTo>
                    <a:pt x="0" y="0"/>
                  </a:lnTo>
                </a:path>
              </a:pathLst>
            </a:custGeom>
            <a:ln w="56177">
              <a:solidFill>
                <a:srgbClr val="FFFFFF"/>
              </a:solidFill>
            </a:ln>
          </p:spPr>
          <p:txBody>
            <a:bodyPr wrap="square" lIns="0" tIns="0" rIns="0" bIns="0" rtlCol="0"/>
            <a:lstStyle/>
            <a:p>
              <a:endParaRPr/>
            </a:p>
          </p:txBody>
        </p:sp>
        <p:sp>
          <p:nvSpPr>
            <p:cNvPr id="320" name="object 320"/>
            <p:cNvSpPr/>
            <p:nvPr/>
          </p:nvSpPr>
          <p:spPr>
            <a:xfrm>
              <a:off x="11037151" y="3921084"/>
              <a:ext cx="70485" cy="4472940"/>
            </a:xfrm>
            <a:custGeom>
              <a:avLst/>
              <a:gdLst/>
              <a:ahLst/>
              <a:cxnLst/>
              <a:rect l="l" t="t" r="r" b="b"/>
              <a:pathLst>
                <a:path w="70484" h="4472940">
                  <a:moveTo>
                    <a:pt x="70076" y="0"/>
                  </a:moveTo>
                  <a:lnTo>
                    <a:pt x="0" y="0"/>
                  </a:lnTo>
                  <a:lnTo>
                    <a:pt x="0" y="4472722"/>
                  </a:lnTo>
                  <a:lnTo>
                    <a:pt x="70076" y="4472722"/>
                  </a:lnTo>
                  <a:lnTo>
                    <a:pt x="70076" y="0"/>
                  </a:lnTo>
                  <a:close/>
                </a:path>
              </a:pathLst>
            </a:custGeom>
            <a:solidFill>
              <a:srgbClr val="00BFC4"/>
            </a:solidFill>
          </p:spPr>
          <p:txBody>
            <a:bodyPr wrap="square" lIns="0" tIns="0" rIns="0" bIns="0" rtlCol="0"/>
            <a:lstStyle/>
            <a:p>
              <a:endParaRPr/>
            </a:p>
          </p:txBody>
        </p:sp>
        <p:sp>
          <p:nvSpPr>
            <p:cNvPr id="321" name="object 321"/>
            <p:cNvSpPr/>
            <p:nvPr/>
          </p:nvSpPr>
          <p:spPr>
            <a:xfrm>
              <a:off x="11037151" y="3915727"/>
              <a:ext cx="70485" cy="5715"/>
            </a:xfrm>
            <a:custGeom>
              <a:avLst/>
              <a:gdLst/>
              <a:ahLst/>
              <a:cxnLst/>
              <a:rect l="l" t="t" r="r" b="b"/>
              <a:pathLst>
                <a:path w="70484" h="5714">
                  <a:moveTo>
                    <a:pt x="70076" y="0"/>
                  </a:moveTo>
                  <a:lnTo>
                    <a:pt x="0" y="0"/>
                  </a:lnTo>
                  <a:lnTo>
                    <a:pt x="0" y="5357"/>
                  </a:lnTo>
                  <a:lnTo>
                    <a:pt x="70076" y="5357"/>
                  </a:lnTo>
                  <a:lnTo>
                    <a:pt x="70076" y="0"/>
                  </a:lnTo>
                  <a:close/>
                </a:path>
              </a:pathLst>
            </a:custGeom>
            <a:solidFill>
              <a:srgbClr val="F8766D"/>
            </a:solidFill>
          </p:spPr>
          <p:txBody>
            <a:bodyPr wrap="square" lIns="0" tIns="0" rIns="0" bIns="0" rtlCol="0"/>
            <a:lstStyle/>
            <a:p>
              <a:endParaRPr/>
            </a:p>
          </p:txBody>
        </p:sp>
        <p:sp>
          <p:nvSpPr>
            <p:cNvPr id="322" name="object 322"/>
            <p:cNvSpPr/>
            <p:nvPr/>
          </p:nvSpPr>
          <p:spPr>
            <a:xfrm>
              <a:off x="11115054" y="6605128"/>
              <a:ext cx="70485" cy="1788795"/>
            </a:xfrm>
            <a:custGeom>
              <a:avLst/>
              <a:gdLst/>
              <a:ahLst/>
              <a:cxnLst/>
              <a:rect l="l" t="t" r="r" b="b"/>
              <a:pathLst>
                <a:path w="70484" h="1788795">
                  <a:moveTo>
                    <a:pt x="70076" y="0"/>
                  </a:moveTo>
                  <a:lnTo>
                    <a:pt x="0" y="0"/>
                  </a:lnTo>
                  <a:lnTo>
                    <a:pt x="0" y="1788678"/>
                  </a:lnTo>
                  <a:lnTo>
                    <a:pt x="70076" y="1788678"/>
                  </a:lnTo>
                  <a:lnTo>
                    <a:pt x="70076" y="0"/>
                  </a:lnTo>
                  <a:close/>
                </a:path>
              </a:pathLst>
            </a:custGeom>
            <a:solidFill>
              <a:srgbClr val="00BFC4"/>
            </a:solidFill>
          </p:spPr>
          <p:txBody>
            <a:bodyPr wrap="square" lIns="0" tIns="0" rIns="0" bIns="0" rtlCol="0"/>
            <a:lstStyle/>
            <a:p>
              <a:endParaRPr/>
            </a:p>
          </p:txBody>
        </p:sp>
        <p:sp>
          <p:nvSpPr>
            <p:cNvPr id="323" name="object 323"/>
            <p:cNvSpPr/>
            <p:nvPr/>
          </p:nvSpPr>
          <p:spPr>
            <a:xfrm>
              <a:off x="11115054" y="6542426"/>
              <a:ext cx="70485" cy="62865"/>
            </a:xfrm>
            <a:custGeom>
              <a:avLst/>
              <a:gdLst/>
              <a:ahLst/>
              <a:cxnLst/>
              <a:rect l="l" t="t" r="r" b="b"/>
              <a:pathLst>
                <a:path w="70484" h="62865">
                  <a:moveTo>
                    <a:pt x="70076" y="0"/>
                  </a:moveTo>
                  <a:lnTo>
                    <a:pt x="0" y="0"/>
                  </a:lnTo>
                  <a:lnTo>
                    <a:pt x="0" y="62692"/>
                  </a:lnTo>
                  <a:lnTo>
                    <a:pt x="70076" y="62692"/>
                  </a:lnTo>
                  <a:lnTo>
                    <a:pt x="70076" y="0"/>
                  </a:lnTo>
                  <a:close/>
                </a:path>
              </a:pathLst>
            </a:custGeom>
            <a:solidFill>
              <a:srgbClr val="F8766D"/>
            </a:solidFill>
          </p:spPr>
          <p:txBody>
            <a:bodyPr wrap="square" lIns="0" tIns="0" rIns="0" bIns="0" rtlCol="0"/>
            <a:lstStyle/>
            <a:p>
              <a:endParaRPr/>
            </a:p>
          </p:txBody>
        </p:sp>
        <p:sp>
          <p:nvSpPr>
            <p:cNvPr id="324" name="object 324"/>
            <p:cNvSpPr/>
            <p:nvPr/>
          </p:nvSpPr>
          <p:spPr>
            <a:xfrm>
              <a:off x="11192957" y="6874282"/>
              <a:ext cx="70485" cy="1519555"/>
            </a:xfrm>
            <a:custGeom>
              <a:avLst/>
              <a:gdLst/>
              <a:ahLst/>
              <a:cxnLst/>
              <a:rect l="l" t="t" r="r" b="b"/>
              <a:pathLst>
                <a:path w="70484" h="1519554">
                  <a:moveTo>
                    <a:pt x="70076" y="0"/>
                  </a:moveTo>
                  <a:lnTo>
                    <a:pt x="0" y="0"/>
                  </a:lnTo>
                  <a:lnTo>
                    <a:pt x="0" y="1519524"/>
                  </a:lnTo>
                  <a:lnTo>
                    <a:pt x="70076" y="1519524"/>
                  </a:lnTo>
                  <a:lnTo>
                    <a:pt x="70076" y="0"/>
                  </a:lnTo>
                  <a:close/>
                </a:path>
              </a:pathLst>
            </a:custGeom>
            <a:solidFill>
              <a:srgbClr val="00BFC4"/>
            </a:solidFill>
          </p:spPr>
          <p:txBody>
            <a:bodyPr wrap="square" lIns="0" tIns="0" rIns="0" bIns="0" rtlCol="0"/>
            <a:lstStyle/>
            <a:p>
              <a:endParaRPr/>
            </a:p>
          </p:txBody>
        </p:sp>
        <p:sp>
          <p:nvSpPr>
            <p:cNvPr id="325" name="object 325"/>
            <p:cNvSpPr/>
            <p:nvPr/>
          </p:nvSpPr>
          <p:spPr>
            <a:xfrm>
              <a:off x="11192957" y="6788280"/>
              <a:ext cx="70485" cy="86360"/>
            </a:xfrm>
            <a:custGeom>
              <a:avLst/>
              <a:gdLst/>
              <a:ahLst/>
              <a:cxnLst/>
              <a:rect l="l" t="t" r="r" b="b"/>
              <a:pathLst>
                <a:path w="70484" h="86359">
                  <a:moveTo>
                    <a:pt x="70076" y="0"/>
                  </a:moveTo>
                  <a:lnTo>
                    <a:pt x="0" y="0"/>
                  </a:lnTo>
                  <a:lnTo>
                    <a:pt x="0" y="86002"/>
                  </a:lnTo>
                  <a:lnTo>
                    <a:pt x="70076" y="86002"/>
                  </a:lnTo>
                  <a:lnTo>
                    <a:pt x="70076" y="0"/>
                  </a:lnTo>
                  <a:close/>
                </a:path>
              </a:pathLst>
            </a:custGeom>
            <a:solidFill>
              <a:srgbClr val="F8766D"/>
            </a:solidFill>
          </p:spPr>
          <p:txBody>
            <a:bodyPr wrap="square" lIns="0" tIns="0" rIns="0" bIns="0" rtlCol="0"/>
            <a:lstStyle/>
            <a:p>
              <a:endParaRPr/>
            </a:p>
          </p:txBody>
        </p:sp>
        <p:sp>
          <p:nvSpPr>
            <p:cNvPr id="326" name="object 326"/>
            <p:cNvSpPr/>
            <p:nvPr/>
          </p:nvSpPr>
          <p:spPr>
            <a:xfrm>
              <a:off x="11270861" y="7031660"/>
              <a:ext cx="70485" cy="1362710"/>
            </a:xfrm>
            <a:custGeom>
              <a:avLst/>
              <a:gdLst/>
              <a:ahLst/>
              <a:cxnLst/>
              <a:rect l="l" t="t" r="r" b="b"/>
              <a:pathLst>
                <a:path w="70484" h="1362709">
                  <a:moveTo>
                    <a:pt x="70076" y="0"/>
                  </a:moveTo>
                  <a:lnTo>
                    <a:pt x="0" y="0"/>
                  </a:lnTo>
                  <a:lnTo>
                    <a:pt x="0" y="1362147"/>
                  </a:lnTo>
                  <a:lnTo>
                    <a:pt x="70076" y="1362147"/>
                  </a:lnTo>
                  <a:lnTo>
                    <a:pt x="70076" y="0"/>
                  </a:lnTo>
                  <a:close/>
                </a:path>
              </a:pathLst>
            </a:custGeom>
            <a:solidFill>
              <a:srgbClr val="00BFC4"/>
            </a:solidFill>
          </p:spPr>
          <p:txBody>
            <a:bodyPr wrap="square" lIns="0" tIns="0" rIns="0" bIns="0" rtlCol="0"/>
            <a:lstStyle/>
            <a:p>
              <a:endParaRPr/>
            </a:p>
          </p:txBody>
        </p:sp>
        <p:sp>
          <p:nvSpPr>
            <p:cNvPr id="327" name="object 327"/>
            <p:cNvSpPr/>
            <p:nvPr/>
          </p:nvSpPr>
          <p:spPr>
            <a:xfrm>
              <a:off x="11270861" y="6915252"/>
              <a:ext cx="70485" cy="116839"/>
            </a:xfrm>
            <a:custGeom>
              <a:avLst/>
              <a:gdLst/>
              <a:ahLst/>
              <a:cxnLst/>
              <a:rect l="l" t="t" r="r" b="b"/>
              <a:pathLst>
                <a:path w="70484" h="116840">
                  <a:moveTo>
                    <a:pt x="70076" y="0"/>
                  </a:moveTo>
                  <a:lnTo>
                    <a:pt x="0" y="0"/>
                  </a:lnTo>
                  <a:lnTo>
                    <a:pt x="0" y="116407"/>
                  </a:lnTo>
                  <a:lnTo>
                    <a:pt x="70076" y="116407"/>
                  </a:lnTo>
                  <a:lnTo>
                    <a:pt x="70076" y="0"/>
                  </a:lnTo>
                  <a:close/>
                </a:path>
              </a:pathLst>
            </a:custGeom>
            <a:solidFill>
              <a:srgbClr val="F8766D"/>
            </a:solidFill>
          </p:spPr>
          <p:txBody>
            <a:bodyPr wrap="square" lIns="0" tIns="0" rIns="0" bIns="0" rtlCol="0"/>
            <a:lstStyle/>
            <a:p>
              <a:endParaRPr/>
            </a:p>
          </p:txBody>
        </p:sp>
        <p:sp>
          <p:nvSpPr>
            <p:cNvPr id="328" name="object 328"/>
            <p:cNvSpPr/>
            <p:nvPr/>
          </p:nvSpPr>
          <p:spPr>
            <a:xfrm>
              <a:off x="11348764" y="7143290"/>
              <a:ext cx="70485" cy="1250950"/>
            </a:xfrm>
            <a:custGeom>
              <a:avLst/>
              <a:gdLst/>
              <a:ahLst/>
              <a:cxnLst/>
              <a:rect l="l" t="t" r="r" b="b"/>
              <a:pathLst>
                <a:path w="70484" h="1250950">
                  <a:moveTo>
                    <a:pt x="70076" y="0"/>
                  </a:moveTo>
                  <a:lnTo>
                    <a:pt x="0" y="0"/>
                  </a:lnTo>
                  <a:lnTo>
                    <a:pt x="0" y="1250516"/>
                  </a:lnTo>
                  <a:lnTo>
                    <a:pt x="70076" y="1250516"/>
                  </a:lnTo>
                  <a:lnTo>
                    <a:pt x="70076" y="0"/>
                  </a:lnTo>
                  <a:close/>
                </a:path>
              </a:pathLst>
            </a:custGeom>
            <a:solidFill>
              <a:srgbClr val="00BFC4"/>
            </a:solidFill>
          </p:spPr>
          <p:txBody>
            <a:bodyPr wrap="square" lIns="0" tIns="0" rIns="0" bIns="0" rtlCol="0"/>
            <a:lstStyle/>
            <a:p>
              <a:endParaRPr/>
            </a:p>
          </p:txBody>
        </p:sp>
        <p:sp>
          <p:nvSpPr>
            <p:cNvPr id="329" name="object 329"/>
            <p:cNvSpPr/>
            <p:nvPr/>
          </p:nvSpPr>
          <p:spPr>
            <a:xfrm>
              <a:off x="11348764" y="6999952"/>
              <a:ext cx="70485" cy="143510"/>
            </a:xfrm>
            <a:custGeom>
              <a:avLst/>
              <a:gdLst/>
              <a:ahLst/>
              <a:cxnLst/>
              <a:rect l="l" t="t" r="r" b="b"/>
              <a:pathLst>
                <a:path w="70484" h="143509">
                  <a:moveTo>
                    <a:pt x="70076" y="0"/>
                  </a:moveTo>
                  <a:lnTo>
                    <a:pt x="0" y="0"/>
                  </a:lnTo>
                  <a:lnTo>
                    <a:pt x="0" y="143338"/>
                  </a:lnTo>
                  <a:lnTo>
                    <a:pt x="70076" y="143338"/>
                  </a:lnTo>
                  <a:lnTo>
                    <a:pt x="70076" y="0"/>
                  </a:lnTo>
                  <a:close/>
                </a:path>
              </a:pathLst>
            </a:custGeom>
            <a:solidFill>
              <a:srgbClr val="F8766D"/>
            </a:solidFill>
          </p:spPr>
          <p:txBody>
            <a:bodyPr wrap="square" lIns="0" tIns="0" rIns="0" bIns="0" rtlCol="0"/>
            <a:lstStyle/>
            <a:p>
              <a:endParaRPr/>
            </a:p>
          </p:txBody>
        </p:sp>
        <p:sp>
          <p:nvSpPr>
            <p:cNvPr id="330" name="object 330"/>
            <p:cNvSpPr/>
            <p:nvPr/>
          </p:nvSpPr>
          <p:spPr>
            <a:xfrm>
              <a:off x="11426668" y="7230020"/>
              <a:ext cx="70485" cy="1163955"/>
            </a:xfrm>
            <a:custGeom>
              <a:avLst/>
              <a:gdLst/>
              <a:ahLst/>
              <a:cxnLst/>
              <a:rect l="l" t="t" r="r" b="b"/>
              <a:pathLst>
                <a:path w="70484" h="1163954">
                  <a:moveTo>
                    <a:pt x="70076" y="0"/>
                  </a:moveTo>
                  <a:lnTo>
                    <a:pt x="0" y="0"/>
                  </a:lnTo>
                  <a:lnTo>
                    <a:pt x="0" y="1163786"/>
                  </a:lnTo>
                  <a:lnTo>
                    <a:pt x="70076" y="1163786"/>
                  </a:lnTo>
                  <a:lnTo>
                    <a:pt x="70076" y="0"/>
                  </a:lnTo>
                  <a:close/>
                </a:path>
              </a:pathLst>
            </a:custGeom>
            <a:solidFill>
              <a:srgbClr val="00BFC4"/>
            </a:solidFill>
          </p:spPr>
          <p:txBody>
            <a:bodyPr wrap="square" lIns="0" tIns="0" rIns="0" bIns="0" rtlCol="0"/>
            <a:lstStyle/>
            <a:p>
              <a:endParaRPr/>
            </a:p>
          </p:txBody>
        </p:sp>
        <p:sp>
          <p:nvSpPr>
            <p:cNvPr id="331" name="object 331"/>
            <p:cNvSpPr/>
            <p:nvPr/>
          </p:nvSpPr>
          <p:spPr>
            <a:xfrm>
              <a:off x="11426668" y="7059752"/>
              <a:ext cx="70485" cy="170815"/>
            </a:xfrm>
            <a:custGeom>
              <a:avLst/>
              <a:gdLst/>
              <a:ahLst/>
              <a:cxnLst/>
              <a:rect l="l" t="t" r="r" b="b"/>
              <a:pathLst>
                <a:path w="70484" h="170815">
                  <a:moveTo>
                    <a:pt x="70076" y="0"/>
                  </a:moveTo>
                  <a:lnTo>
                    <a:pt x="0" y="0"/>
                  </a:lnTo>
                  <a:lnTo>
                    <a:pt x="0" y="170268"/>
                  </a:lnTo>
                  <a:lnTo>
                    <a:pt x="70076" y="170268"/>
                  </a:lnTo>
                  <a:lnTo>
                    <a:pt x="70076" y="0"/>
                  </a:lnTo>
                  <a:close/>
                </a:path>
              </a:pathLst>
            </a:custGeom>
            <a:solidFill>
              <a:srgbClr val="F8766D"/>
            </a:solidFill>
          </p:spPr>
          <p:txBody>
            <a:bodyPr wrap="square" lIns="0" tIns="0" rIns="0" bIns="0" rtlCol="0"/>
            <a:lstStyle/>
            <a:p>
              <a:endParaRPr/>
            </a:p>
          </p:txBody>
        </p:sp>
        <p:sp>
          <p:nvSpPr>
            <p:cNvPr id="332" name="object 332"/>
            <p:cNvSpPr/>
            <p:nvPr/>
          </p:nvSpPr>
          <p:spPr>
            <a:xfrm>
              <a:off x="11504571" y="7300814"/>
              <a:ext cx="70485" cy="1093470"/>
            </a:xfrm>
            <a:custGeom>
              <a:avLst/>
              <a:gdLst/>
              <a:ahLst/>
              <a:cxnLst/>
              <a:rect l="l" t="t" r="r" b="b"/>
              <a:pathLst>
                <a:path w="70484" h="1093470">
                  <a:moveTo>
                    <a:pt x="70076" y="0"/>
                  </a:moveTo>
                  <a:lnTo>
                    <a:pt x="0" y="0"/>
                  </a:lnTo>
                  <a:lnTo>
                    <a:pt x="0" y="1092992"/>
                  </a:lnTo>
                  <a:lnTo>
                    <a:pt x="70076" y="1092992"/>
                  </a:lnTo>
                  <a:lnTo>
                    <a:pt x="70076" y="0"/>
                  </a:lnTo>
                  <a:close/>
                </a:path>
              </a:pathLst>
            </a:custGeom>
            <a:solidFill>
              <a:srgbClr val="00BFC4"/>
            </a:solidFill>
          </p:spPr>
          <p:txBody>
            <a:bodyPr wrap="square" lIns="0" tIns="0" rIns="0" bIns="0" rtlCol="0"/>
            <a:lstStyle/>
            <a:p>
              <a:endParaRPr/>
            </a:p>
          </p:txBody>
        </p:sp>
        <p:sp>
          <p:nvSpPr>
            <p:cNvPr id="333" name="object 333"/>
            <p:cNvSpPr/>
            <p:nvPr/>
          </p:nvSpPr>
          <p:spPr>
            <a:xfrm>
              <a:off x="11504571" y="7103760"/>
              <a:ext cx="70485" cy="197485"/>
            </a:xfrm>
            <a:custGeom>
              <a:avLst/>
              <a:gdLst/>
              <a:ahLst/>
              <a:cxnLst/>
              <a:rect l="l" t="t" r="r" b="b"/>
              <a:pathLst>
                <a:path w="70484" h="197484">
                  <a:moveTo>
                    <a:pt x="70076" y="0"/>
                  </a:moveTo>
                  <a:lnTo>
                    <a:pt x="0" y="0"/>
                  </a:lnTo>
                  <a:lnTo>
                    <a:pt x="0" y="197053"/>
                  </a:lnTo>
                  <a:lnTo>
                    <a:pt x="70076" y="197053"/>
                  </a:lnTo>
                  <a:lnTo>
                    <a:pt x="70076" y="0"/>
                  </a:lnTo>
                  <a:close/>
                </a:path>
              </a:pathLst>
            </a:custGeom>
            <a:solidFill>
              <a:srgbClr val="F8766D"/>
            </a:solidFill>
          </p:spPr>
          <p:txBody>
            <a:bodyPr wrap="square" lIns="0" tIns="0" rIns="0" bIns="0" rtlCol="0"/>
            <a:lstStyle/>
            <a:p>
              <a:endParaRPr/>
            </a:p>
          </p:txBody>
        </p:sp>
        <p:sp>
          <p:nvSpPr>
            <p:cNvPr id="334" name="object 334"/>
            <p:cNvSpPr/>
            <p:nvPr/>
          </p:nvSpPr>
          <p:spPr>
            <a:xfrm>
              <a:off x="11582370" y="7360761"/>
              <a:ext cx="70485" cy="1033144"/>
            </a:xfrm>
            <a:custGeom>
              <a:avLst/>
              <a:gdLst/>
              <a:ahLst/>
              <a:cxnLst/>
              <a:rect l="l" t="t" r="r" b="b"/>
              <a:pathLst>
                <a:path w="70484" h="1033145">
                  <a:moveTo>
                    <a:pt x="70076" y="0"/>
                  </a:moveTo>
                  <a:lnTo>
                    <a:pt x="0" y="0"/>
                  </a:lnTo>
                  <a:lnTo>
                    <a:pt x="0" y="1033046"/>
                  </a:lnTo>
                  <a:lnTo>
                    <a:pt x="70076" y="1033046"/>
                  </a:lnTo>
                  <a:lnTo>
                    <a:pt x="70076" y="0"/>
                  </a:lnTo>
                  <a:close/>
                </a:path>
              </a:pathLst>
            </a:custGeom>
            <a:solidFill>
              <a:srgbClr val="00BFC4"/>
            </a:solidFill>
          </p:spPr>
          <p:txBody>
            <a:bodyPr wrap="square" lIns="0" tIns="0" rIns="0" bIns="0" rtlCol="0"/>
            <a:lstStyle/>
            <a:p>
              <a:endParaRPr/>
            </a:p>
          </p:txBody>
        </p:sp>
        <p:sp>
          <p:nvSpPr>
            <p:cNvPr id="335" name="object 335"/>
            <p:cNvSpPr/>
            <p:nvPr/>
          </p:nvSpPr>
          <p:spPr>
            <a:xfrm>
              <a:off x="11582370" y="7138514"/>
              <a:ext cx="70485" cy="222250"/>
            </a:xfrm>
            <a:custGeom>
              <a:avLst/>
              <a:gdLst/>
              <a:ahLst/>
              <a:cxnLst/>
              <a:rect l="l" t="t" r="r" b="b"/>
              <a:pathLst>
                <a:path w="70484" h="222250">
                  <a:moveTo>
                    <a:pt x="70076" y="0"/>
                  </a:moveTo>
                  <a:lnTo>
                    <a:pt x="0" y="0"/>
                  </a:lnTo>
                  <a:lnTo>
                    <a:pt x="0" y="222245"/>
                  </a:lnTo>
                  <a:lnTo>
                    <a:pt x="70076" y="222245"/>
                  </a:lnTo>
                  <a:lnTo>
                    <a:pt x="70076" y="0"/>
                  </a:lnTo>
                  <a:close/>
                </a:path>
              </a:pathLst>
            </a:custGeom>
            <a:solidFill>
              <a:srgbClr val="F8766D"/>
            </a:solidFill>
          </p:spPr>
          <p:txBody>
            <a:bodyPr wrap="square" lIns="0" tIns="0" rIns="0" bIns="0" rtlCol="0"/>
            <a:lstStyle/>
            <a:p>
              <a:endParaRPr/>
            </a:p>
          </p:txBody>
        </p:sp>
        <p:sp>
          <p:nvSpPr>
            <p:cNvPr id="336" name="object 336"/>
            <p:cNvSpPr/>
            <p:nvPr/>
          </p:nvSpPr>
          <p:spPr>
            <a:xfrm>
              <a:off x="11660273" y="7412594"/>
              <a:ext cx="70485" cy="981710"/>
            </a:xfrm>
            <a:custGeom>
              <a:avLst/>
              <a:gdLst/>
              <a:ahLst/>
              <a:cxnLst/>
              <a:rect l="l" t="t" r="r" b="b"/>
              <a:pathLst>
                <a:path w="70484" h="981709">
                  <a:moveTo>
                    <a:pt x="70076" y="0"/>
                  </a:moveTo>
                  <a:lnTo>
                    <a:pt x="0" y="0"/>
                  </a:lnTo>
                  <a:lnTo>
                    <a:pt x="0" y="981213"/>
                  </a:lnTo>
                  <a:lnTo>
                    <a:pt x="70076" y="981213"/>
                  </a:lnTo>
                  <a:lnTo>
                    <a:pt x="70076" y="0"/>
                  </a:lnTo>
                  <a:close/>
                </a:path>
              </a:pathLst>
            </a:custGeom>
            <a:solidFill>
              <a:srgbClr val="00BFC4"/>
            </a:solidFill>
          </p:spPr>
          <p:txBody>
            <a:bodyPr wrap="square" lIns="0" tIns="0" rIns="0" bIns="0" rtlCol="0"/>
            <a:lstStyle/>
            <a:p>
              <a:endParaRPr/>
            </a:p>
          </p:txBody>
        </p:sp>
        <p:sp>
          <p:nvSpPr>
            <p:cNvPr id="337" name="object 337"/>
            <p:cNvSpPr/>
            <p:nvPr/>
          </p:nvSpPr>
          <p:spPr>
            <a:xfrm>
              <a:off x="11660273" y="7176010"/>
              <a:ext cx="70485" cy="236854"/>
            </a:xfrm>
            <a:custGeom>
              <a:avLst/>
              <a:gdLst/>
              <a:ahLst/>
              <a:cxnLst/>
              <a:rect l="l" t="t" r="r" b="b"/>
              <a:pathLst>
                <a:path w="70484" h="236854">
                  <a:moveTo>
                    <a:pt x="70076" y="0"/>
                  </a:moveTo>
                  <a:lnTo>
                    <a:pt x="0" y="0"/>
                  </a:lnTo>
                  <a:lnTo>
                    <a:pt x="0" y="236580"/>
                  </a:lnTo>
                  <a:lnTo>
                    <a:pt x="70076" y="236580"/>
                  </a:lnTo>
                  <a:lnTo>
                    <a:pt x="70076" y="0"/>
                  </a:lnTo>
                  <a:close/>
                </a:path>
              </a:pathLst>
            </a:custGeom>
            <a:solidFill>
              <a:srgbClr val="F8766D"/>
            </a:solidFill>
          </p:spPr>
          <p:txBody>
            <a:bodyPr wrap="square" lIns="0" tIns="0" rIns="0" bIns="0" rtlCol="0"/>
            <a:lstStyle/>
            <a:p>
              <a:endParaRPr/>
            </a:p>
          </p:txBody>
        </p:sp>
        <p:sp>
          <p:nvSpPr>
            <p:cNvPr id="338" name="object 338"/>
            <p:cNvSpPr/>
            <p:nvPr/>
          </p:nvSpPr>
          <p:spPr>
            <a:xfrm>
              <a:off x="11738177" y="7458346"/>
              <a:ext cx="70485" cy="935990"/>
            </a:xfrm>
            <a:custGeom>
              <a:avLst/>
              <a:gdLst/>
              <a:ahLst/>
              <a:cxnLst/>
              <a:rect l="l" t="t" r="r" b="b"/>
              <a:pathLst>
                <a:path w="70484" h="935990">
                  <a:moveTo>
                    <a:pt x="70076" y="0"/>
                  </a:moveTo>
                  <a:lnTo>
                    <a:pt x="0" y="0"/>
                  </a:lnTo>
                  <a:lnTo>
                    <a:pt x="0" y="935460"/>
                  </a:lnTo>
                  <a:lnTo>
                    <a:pt x="70076" y="935460"/>
                  </a:lnTo>
                  <a:lnTo>
                    <a:pt x="70076" y="0"/>
                  </a:lnTo>
                  <a:close/>
                </a:path>
              </a:pathLst>
            </a:custGeom>
            <a:solidFill>
              <a:srgbClr val="00BFC4"/>
            </a:solidFill>
          </p:spPr>
          <p:txBody>
            <a:bodyPr wrap="square" lIns="0" tIns="0" rIns="0" bIns="0" rtlCol="0"/>
            <a:lstStyle/>
            <a:p>
              <a:endParaRPr/>
            </a:p>
          </p:txBody>
        </p:sp>
        <p:sp>
          <p:nvSpPr>
            <p:cNvPr id="339" name="object 339"/>
            <p:cNvSpPr/>
            <p:nvPr/>
          </p:nvSpPr>
          <p:spPr>
            <a:xfrm>
              <a:off x="11738177" y="7193101"/>
              <a:ext cx="70485" cy="265430"/>
            </a:xfrm>
            <a:custGeom>
              <a:avLst/>
              <a:gdLst/>
              <a:ahLst/>
              <a:cxnLst/>
              <a:rect l="l" t="t" r="r" b="b"/>
              <a:pathLst>
                <a:path w="70484" h="265429">
                  <a:moveTo>
                    <a:pt x="70076" y="0"/>
                  </a:moveTo>
                  <a:lnTo>
                    <a:pt x="0" y="0"/>
                  </a:lnTo>
                  <a:lnTo>
                    <a:pt x="0" y="265247"/>
                  </a:lnTo>
                  <a:lnTo>
                    <a:pt x="70076" y="265247"/>
                  </a:lnTo>
                  <a:lnTo>
                    <a:pt x="70076" y="0"/>
                  </a:lnTo>
                  <a:close/>
                </a:path>
              </a:pathLst>
            </a:custGeom>
            <a:solidFill>
              <a:srgbClr val="F8766D"/>
            </a:solidFill>
          </p:spPr>
          <p:txBody>
            <a:bodyPr wrap="square" lIns="0" tIns="0" rIns="0" bIns="0" rtlCol="0"/>
            <a:lstStyle/>
            <a:p>
              <a:endParaRPr/>
            </a:p>
          </p:txBody>
        </p:sp>
        <p:sp>
          <p:nvSpPr>
            <p:cNvPr id="340" name="object 340"/>
            <p:cNvSpPr/>
            <p:nvPr/>
          </p:nvSpPr>
          <p:spPr>
            <a:xfrm>
              <a:off x="11816080" y="7499321"/>
              <a:ext cx="70485" cy="894715"/>
            </a:xfrm>
            <a:custGeom>
              <a:avLst/>
              <a:gdLst/>
              <a:ahLst/>
              <a:cxnLst/>
              <a:rect l="l" t="t" r="r" b="b"/>
              <a:pathLst>
                <a:path w="70484" h="894715">
                  <a:moveTo>
                    <a:pt x="70076" y="0"/>
                  </a:moveTo>
                  <a:lnTo>
                    <a:pt x="0" y="0"/>
                  </a:lnTo>
                  <a:lnTo>
                    <a:pt x="0" y="894485"/>
                  </a:lnTo>
                  <a:lnTo>
                    <a:pt x="70076" y="894485"/>
                  </a:lnTo>
                  <a:lnTo>
                    <a:pt x="70076" y="0"/>
                  </a:lnTo>
                  <a:close/>
                </a:path>
              </a:pathLst>
            </a:custGeom>
            <a:solidFill>
              <a:srgbClr val="00BFC4"/>
            </a:solidFill>
          </p:spPr>
          <p:txBody>
            <a:bodyPr wrap="square" lIns="0" tIns="0" rIns="0" bIns="0" rtlCol="0"/>
            <a:lstStyle/>
            <a:p>
              <a:endParaRPr/>
            </a:p>
          </p:txBody>
        </p:sp>
        <p:sp>
          <p:nvSpPr>
            <p:cNvPr id="341" name="object 341"/>
            <p:cNvSpPr/>
            <p:nvPr/>
          </p:nvSpPr>
          <p:spPr>
            <a:xfrm>
              <a:off x="11816080" y="7212645"/>
              <a:ext cx="70485" cy="287020"/>
            </a:xfrm>
            <a:custGeom>
              <a:avLst/>
              <a:gdLst/>
              <a:ahLst/>
              <a:cxnLst/>
              <a:rect l="l" t="t" r="r" b="b"/>
              <a:pathLst>
                <a:path w="70484" h="287020">
                  <a:moveTo>
                    <a:pt x="70076" y="0"/>
                  </a:moveTo>
                  <a:lnTo>
                    <a:pt x="0" y="0"/>
                  </a:lnTo>
                  <a:lnTo>
                    <a:pt x="0" y="286676"/>
                  </a:lnTo>
                  <a:lnTo>
                    <a:pt x="70076" y="286676"/>
                  </a:lnTo>
                  <a:lnTo>
                    <a:pt x="70076" y="0"/>
                  </a:lnTo>
                  <a:close/>
                </a:path>
              </a:pathLst>
            </a:custGeom>
            <a:solidFill>
              <a:srgbClr val="F8766D"/>
            </a:solidFill>
          </p:spPr>
          <p:txBody>
            <a:bodyPr wrap="square" lIns="0" tIns="0" rIns="0" bIns="0" rtlCol="0"/>
            <a:lstStyle/>
            <a:p>
              <a:endParaRPr/>
            </a:p>
          </p:txBody>
        </p:sp>
        <p:sp>
          <p:nvSpPr>
            <p:cNvPr id="342" name="object 342"/>
            <p:cNvSpPr/>
            <p:nvPr/>
          </p:nvSpPr>
          <p:spPr>
            <a:xfrm>
              <a:off x="11893983" y="7536386"/>
              <a:ext cx="70485" cy="857885"/>
            </a:xfrm>
            <a:custGeom>
              <a:avLst/>
              <a:gdLst/>
              <a:ahLst/>
              <a:cxnLst/>
              <a:rect l="l" t="t" r="r" b="b"/>
              <a:pathLst>
                <a:path w="70484" h="857884">
                  <a:moveTo>
                    <a:pt x="70076" y="0"/>
                  </a:moveTo>
                  <a:lnTo>
                    <a:pt x="0" y="0"/>
                  </a:lnTo>
                  <a:lnTo>
                    <a:pt x="0" y="857421"/>
                  </a:lnTo>
                  <a:lnTo>
                    <a:pt x="70076" y="857421"/>
                  </a:lnTo>
                  <a:lnTo>
                    <a:pt x="70076" y="0"/>
                  </a:lnTo>
                  <a:close/>
                </a:path>
              </a:pathLst>
            </a:custGeom>
            <a:solidFill>
              <a:srgbClr val="00BFC4"/>
            </a:solidFill>
          </p:spPr>
          <p:txBody>
            <a:bodyPr wrap="square" lIns="0" tIns="0" rIns="0" bIns="0" rtlCol="0"/>
            <a:lstStyle/>
            <a:p>
              <a:endParaRPr/>
            </a:p>
          </p:txBody>
        </p:sp>
        <p:sp>
          <p:nvSpPr>
            <p:cNvPr id="343" name="object 343"/>
            <p:cNvSpPr/>
            <p:nvPr/>
          </p:nvSpPr>
          <p:spPr>
            <a:xfrm>
              <a:off x="11893983" y="7228140"/>
              <a:ext cx="70485" cy="308610"/>
            </a:xfrm>
            <a:custGeom>
              <a:avLst/>
              <a:gdLst/>
              <a:ahLst/>
              <a:cxnLst/>
              <a:rect l="l" t="t" r="r" b="b"/>
              <a:pathLst>
                <a:path w="70484" h="308609">
                  <a:moveTo>
                    <a:pt x="70076" y="0"/>
                  </a:moveTo>
                  <a:lnTo>
                    <a:pt x="0" y="0"/>
                  </a:lnTo>
                  <a:lnTo>
                    <a:pt x="0" y="308248"/>
                  </a:lnTo>
                  <a:lnTo>
                    <a:pt x="70076" y="308248"/>
                  </a:lnTo>
                  <a:lnTo>
                    <a:pt x="70076" y="0"/>
                  </a:lnTo>
                  <a:close/>
                </a:path>
              </a:pathLst>
            </a:custGeom>
            <a:solidFill>
              <a:srgbClr val="F8766D"/>
            </a:solidFill>
          </p:spPr>
          <p:txBody>
            <a:bodyPr wrap="square" lIns="0" tIns="0" rIns="0" bIns="0" rtlCol="0"/>
            <a:lstStyle/>
            <a:p>
              <a:endParaRPr/>
            </a:p>
          </p:txBody>
        </p:sp>
        <p:sp>
          <p:nvSpPr>
            <p:cNvPr id="344" name="object 344"/>
            <p:cNvSpPr/>
            <p:nvPr/>
          </p:nvSpPr>
          <p:spPr>
            <a:xfrm>
              <a:off x="11971887" y="7570121"/>
              <a:ext cx="70485" cy="824230"/>
            </a:xfrm>
            <a:custGeom>
              <a:avLst/>
              <a:gdLst/>
              <a:ahLst/>
              <a:cxnLst/>
              <a:rect l="l" t="t" r="r" b="b"/>
              <a:pathLst>
                <a:path w="70484" h="824229">
                  <a:moveTo>
                    <a:pt x="70076" y="0"/>
                  </a:moveTo>
                  <a:lnTo>
                    <a:pt x="0" y="0"/>
                  </a:lnTo>
                  <a:lnTo>
                    <a:pt x="0" y="823685"/>
                  </a:lnTo>
                  <a:lnTo>
                    <a:pt x="70076" y="823685"/>
                  </a:lnTo>
                  <a:lnTo>
                    <a:pt x="70076" y="0"/>
                  </a:lnTo>
                  <a:close/>
                </a:path>
              </a:pathLst>
            </a:custGeom>
            <a:solidFill>
              <a:srgbClr val="00BFC4"/>
            </a:solidFill>
          </p:spPr>
          <p:txBody>
            <a:bodyPr wrap="square" lIns="0" tIns="0" rIns="0" bIns="0" rtlCol="0"/>
            <a:lstStyle/>
            <a:p>
              <a:endParaRPr/>
            </a:p>
          </p:txBody>
        </p:sp>
        <p:sp>
          <p:nvSpPr>
            <p:cNvPr id="345" name="object 345"/>
            <p:cNvSpPr/>
            <p:nvPr/>
          </p:nvSpPr>
          <p:spPr>
            <a:xfrm>
              <a:off x="11971887" y="7240438"/>
              <a:ext cx="70485" cy="330200"/>
            </a:xfrm>
            <a:custGeom>
              <a:avLst/>
              <a:gdLst/>
              <a:ahLst/>
              <a:cxnLst/>
              <a:rect l="l" t="t" r="r" b="b"/>
              <a:pathLst>
                <a:path w="70484" h="330200">
                  <a:moveTo>
                    <a:pt x="70076" y="0"/>
                  </a:moveTo>
                  <a:lnTo>
                    <a:pt x="0" y="0"/>
                  </a:lnTo>
                  <a:lnTo>
                    <a:pt x="0" y="329676"/>
                  </a:lnTo>
                  <a:lnTo>
                    <a:pt x="70076" y="329676"/>
                  </a:lnTo>
                  <a:lnTo>
                    <a:pt x="70076" y="0"/>
                  </a:lnTo>
                  <a:close/>
                </a:path>
              </a:pathLst>
            </a:custGeom>
            <a:solidFill>
              <a:srgbClr val="F8766D"/>
            </a:solidFill>
          </p:spPr>
          <p:txBody>
            <a:bodyPr wrap="square" lIns="0" tIns="0" rIns="0" bIns="0" rtlCol="0"/>
            <a:lstStyle/>
            <a:p>
              <a:endParaRPr/>
            </a:p>
          </p:txBody>
        </p:sp>
        <p:sp>
          <p:nvSpPr>
            <p:cNvPr id="346" name="object 346"/>
            <p:cNvSpPr/>
            <p:nvPr/>
          </p:nvSpPr>
          <p:spPr>
            <a:xfrm>
              <a:off x="12049790" y="7601249"/>
              <a:ext cx="70485" cy="793115"/>
            </a:xfrm>
            <a:custGeom>
              <a:avLst/>
              <a:gdLst/>
              <a:ahLst/>
              <a:cxnLst/>
              <a:rect l="l" t="t" r="r" b="b"/>
              <a:pathLst>
                <a:path w="70484" h="793115">
                  <a:moveTo>
                    <a:pt x="70076" y="0"/>
                  </a:moveTo>
                  <a:lnTo>
                    <a:pt x="0" y="0"/>
                  </a:lnTo>
                  <a:lnTo>
                    <a:pt x="0" y="792557"/>
                  </a:lnTo>
                  <a:lnTo>
                    <a:pt x="70076" y="792557"/>
                  </a:lnTo>
                  <a:lnTo>
                    <a:pt x="70076" y="0"/>
                  </a:lnTo>
                  <a:close/>
                </a:path>
              </a:pathLst>
            </a:custGeom>
            <a:solidFill>
              <a:srgbClr val="00BFC4"/>
            </a:solidFill>
          </p:spPr>
          <p:txBody>
            <a:bodyPr wrap="square" lIns="0" tIns="0" rIns="0" bIns="0" rtlCol="0"/>
            <a:lstStyle/>
            <a:p>
              <a:endParaRPr/>
            </a:p>
          </p:txBody>
        </p:sp>
        <p:sp>
          <p:nvSpPr>
            <p:cNvPr id="347" name="object 347"/>
            <p:cNvSpPr/>
            <p:nvPr/>
          </p:nvSpPr>
          <p:spPr>
            <a:xfrm>
              <a:off x="12049790" y="7242899"/>
              <a:ext cx="70485" cy="358775"/>
            </a:xfrm>
            <a:custGeom>
              <a:avLst/>
              <a:gdLst/>
              <a:ahLst/>
              <a:cxnLst/>
              <a:rect l="l" t="t" r="r" b="b"/>
              <a:pathLst>
                <a:path w="70484" h="358775">
                  <a:moveTo>
                    <a:pt x="70076" y="0"/>
                  </a:moveTo>
                  <a:lnTo>
                    <a:pt x="0" y="0"/>
                  </a:lnTo>
                  <a:lnTo>
                    <a:pt x="0" y="358345"/>
                  </a:lnTo>
                  <a:lnTo>
                    <a:pt x="70076" y="358345"/>
                  </a:lnTo>
                  <a:lnTo>
                    <a:pt x="70076" y="0"/>
                  </a:lnTo>
                  <a:close/>
                </a:path>
              </a:pathLst>
            </a:custGeom>
            <a:solidFill>
              <a:srgbClr val="F8766D"/>
            </a:solidFill>
          </p:spPr>
          <p:txBody>
            <a:bodyPr wrap="square" lIns="0" tIns="0" rIns="0" bIns="0" rtlCol="0"/>
            <a:lstStyle/>
            <a:p>
              <a:endParaRPr/>
            </a:p>
          </p:txBody>
        </p:sp>
        <p:sp>
          <p:nvSpPr>
            <p:cNvPr id="348" name="object 348"/>
            <p:cNvSpPr/>
            <p:nvPr/>
          </p:nvSpPr>
          <p:spPr>
            <a:xfrm>
              <a:off x="12127693" y="7629917"/>
              <a:ext cx="70485" cy="763905"/>
            </a:xfrm>
            <a:custGeom>
              <a:avLst/>
              <a:gdLst/>
              <a:ahLst/>
              <a:cxnLst/>
              <a:rect l="l" t="t" r="r" b="b"/>
              <a:pathLst>
                <a:path w="70484" h="763904">
                  <a:moveTo>
                    <a:pt x="70076" y="0"/>
                  </a:moveTo>
                  <a:lnTo>
                    <a:pt x="0" y="0"/>
                  </a:lnTo>
                  <a:lnTo>
                    <a:pt x="0" y="763889"/>
                  </a:lnTo>
                  <a:lnTo>
                    <a:pt x="70076" y="763889"/>
                  </a:lnTo>
                  <a:lnTo>
                    <a:pt x="70076" y="0"/>
                  </a:lnTo>
                  <a:close/>
                </a:path>
              </a:pathLst>
            </a:custGeom>
            <a:solidFill>
              <a:srgbClr val="00BFC4"/>
            </a:solidFill>
          </p:spPr>
          <p:txBody>
            <a:bodyPr wrap="square" lIns="0" tIns="0" rIns="0" bIns="0" rtlCol="0"/>
            <a:lstStyle/>
            <a:p>
              <a:endParaRPr/>
            </a:p>
          </p:txBody>
        </p:sp>
        <p:sp>
          <p:nvSpPr>
            <p:cNvPr id="349" name="object 349"/>
            <p:cNvSpPr/>
            <p:nvPr/>
          </p:nvSpPr>
          <p:spPr>
            <a:xfrm>
              <a:off x="12127693" y="7249997"/>
              <a:ext cx="70485" cy="380365"/>
            </a:xfrm>
            <a:custGeom>
              <a:avLst/>
              <a:gdLst/>
              <a:ahLst/>
              <a:cxnLst/>
              <a:rect l="l" t="t" r="r" b="b"/>
              <a:pathLst>
                <a:path w="70484" h="380365">
                  <a:moveTo>
                    <a:pt x="70076" y="0"/>
                  </a:moveTo>
                  <a:lnTo>
                    <a:pt x="0" y="0"/>
                  </a:lnTo>
                  <a:lnTo>
                    <a:pt x="0" y="379917"/>
                  </a:lnTo>
                  <a:lnTo>
                    <a:pt x="70076" y="379917"/>
                  </a:lnTo>
                  <a:lnTo>
                    <a:pt x="70076" y="0"/>
                  </a:lnTo>
                  <a:close/>
                </a:path>
              </a:pathLst>
            </a:custGeom>
            <a:solidFill>
              <a:srgbClr val="F8766D"/>
            </a:solidFill>
          </p:spPr>
          <p:txBody>
            <a:bodyPr wrap="square" lIns="0" tIns="0" rIns="0" bIns="0" rtlCol="0"/>
            <a:lstStyle/>
            <a:p>
              <a:endParaRPr/>
            </a:p>
          </p:txBody>
        </p:sp>
        <p:sp>
          <p:nvSpPr>
            <p:cNvPr id="350" name="object 350"/>
            <p:cNvSpPr/>
            <p:nvPr/>
          </p:nvSpPr>
          <p:spPr>
            <a:xfrm>
              <a:off x="12205597" y="7656848"/>
              <a:ext cx="70485" cy="737235"/>
            </a:xfrm>
            <a:custGeom>
              <a:avLst/>
              <a:gdLst/>
              <a:ahLst/>
              <a:cxnLst/>
              <a:rect l="l" t="t" r="r" b="b"/>
              <a:pathLst>
                <a:path w="70484" h="737234">
                  <a:moveTo>
                    <a:pt x="70076" y="0"/>
                  </a:moveTo>
                  <a:lnTo>
                    <a:pt x="0" y="0"/>
                  </a:lnTo>
                  <a:lnTo>
                    <a:pt x="0" y="736958"/>
                  </a:lnTo>
                  <a:lnTo>
                    <a:pt x="70076" y="736958"/>
                  </a:lnTo>
                  <a:lnTo>
                    <a:pt x="70076" y="0"/>
                  </a:lnTo>
                  <a:close/>
                </a:path>
              </a:pathLst>
            </a:custGeom>
            <a:solidFill>
              <a:srgbClr val="00BFC4"/>
            </a:solidFill>
          </p:spPr>
          <p:txBody>
            <a:bodyPr wrap="square" lIns="0" tIns="0" rIns="0" bIns="0" rtlCol="0"/>
            <a:lstStyle/>
            <a:p>
              <a:endParaRPr/>
            </a:p>
          </p:txBody>
        </p:sp>
        <p:sp>
          <p:nvSpPr>
            <p:cNvPr id="351" name="object 351"/>
            <p:cNvSpPr/>
            <p:nvPr/>
          </p:nvSpPr>
          <p:spPr>
            <a:xfrm>
              <a:off x="12205597" y="7255499"/>
              <a:ext cx="70485" cy="401955"/>
            </a:xfrm>
            <a:custGeom>
              <a:avLst/>
              <a:gdLst/>
              <a:ahLst/>
              <a:cxnLst/>
              <a:rect l="l" t="t" r="r" b="b"/>
              <a:pathLst>
                <a:path w="70484" h="401954">
                  <a:moveTo>
                    <a:pt x="70076" y="0"/>
                  </a:moveTo>
                  <a:lnTo>
                    <a:pt x="0" y="0"/>
                  </a:lnTo>
                  <a:lnTo>
                    <a:pt x="0" y="401345"/>
                  </a:lnTo>
                  <a:lnTo>
                    <a:pt x="70076" y="401345"/>
                  </a:lnTo>
                  <a:lnTo>
                    <a:pt x="70076" y="0"/>
                  </a:lnTo>
                  <a:close/>
                </a:path>
              </a:pathLst>
            </a:custGeom>
            <a:solidFill>
              <a:srgbClr val="F8766D"/>
            </a:solidFill>
          </p:spPr>
          <p:txBody>
            <a:bodyPr wrap="square" lIns="0" tIns="0" rIns="0" bIns="0" rtlCol="0"/>
            <a:lstStyle/>
            <a:p>
              <a:endParaRPr/>
            </a:p>
          </p:txBody>
        </p:sp>
        <p:sp>
          <p:nvSpPr>
            <p:cNvPr id="352" name="object 352"/>
            <p:cNvSpPr/>
            <p:nvPr/>
          </p:nvSpPr>
          <p:spPr>
            <a:xfrm>
              <a:off x="12283500" y="7681895"/>
              <a:ext cx="70485" cy="712470"/>
            </a:xfrm>
            <a:custGeom>
              <a:avLst/>
              <a:gdLst/>
              <a:ahLst/>
              <a:cxnLst/>
              <a:rect l="l" t="t" r="r" b="b"/>
              <a:pathLst>
                <a:path w="70484" h="712470">
                  <a:moveTo>
                    <a:pt x="70076" y="0"/>
                  </a:moveTo>
                  <a:lnTo>
                    <a:pt x="0" y="0"/>
                  </a:lnTo>
                  <a:lnTo>
                    <a:pt x="0" y="711911"/>
                  </a:lnTo>
                  <a:lnTo>
                    <a:pt x="70076" y="711911"/>
                  </a:lnTo>
                  <a:lnTo>
                    <a:pt x="70076" y="0"/>
                  </a:lnTo>
                  <a:close/>
                </a:path>
              </a:pathLst>
            </a:custGeom>
            <a:solidFill>
              <a:srgbClr val="00BFC4"/>
            </a:solidFill>
          </p:spPr>
          <p:txBody>
            <a:bodyPr wrap="square" lIns="0" tIns="0" rIns="0" bIns="0" rtlCol="0"/>
            <a:lstStyle/>
            <a:p>
              <a:endParaRPr/>
            </a:p>
          </p:txBody>
        </p:sp>
        <p:sp>
          <p:nvSpPr>
            <p:cNvPr id="353" name="object 353"/>
            <p:cNvSpPr/>
            <p:nvPr/>
          </p:nvSpPr>
          <p:spPr>
            <a:xfrm>
              <a:off x="12283500" y="7251878"/>
              <a:ext cx="70485" cy="430530"/>
            </a:xfrm>
            <a:custGeom>
              <a:avLst/>
              <a:gdLst/>
              <a:ahLst/>
              <a:cxnLst/>
              <a:rect l="l" t="t" r="r" b="b"/>
              <a:pathLst>
                <a:path w="70484" h="430529">
                  <a:moveTo>
                    <a:pt x="70076" y="0"/>
                  </a:moveTo>
                  <a:lnTo>
                    <a:pt x="0" y="0"/>
                  </a:lnTo>
                  <a:lnTo>
                    <a:pt x="0" y="430013"/>
                  </a:lnTo>
                  <a:lnTo>
                    <a:pt x="70076" y="430013"/>
                  </a:lnTo>
                  <a:lnTo>
                    <a:pt x="70076" y="0"/>
                  </a:lnTo>
                  <a:close/>
                </a:path>
              </a:pathLst>
            </a:custGeom>
            <a:solidFill>
              <a:srgbClr val="F8766D"/>
            </a:solidFill>
          </p:spPr>
          <p:txBody>
            <a:bodyPr wrap="square" lIns="0" tIns="0" rIns="0" bIns="0" rtlCol="0"/>
            <a:lstStyle/>
            <a:p>
              <a:endParaRPr/>
            </a:p>
          </p:txBody>
        </p:sp>
        <p:sp>
          <p:nvSpPr>
            <p:cNvPr id="354" name="object 354"/>
            <p:cNvSpPr/>
            <p:nvPr/>
          </p:nvSpPr>
          <p:spPr>
            <a:xfrm>
              <a:off x="12361404" y="7705351"/>
              <a:ext cx="70485" cy="688975"/>
            </a:xfrm>
            <a:custGeom>
              <a:avLst/>
              <a:gdLst/>
              <a:ahLst/>
              <a:cxnLst/>
              <a:rect l="l" t="t" r="r" b="b"/>
              <a:pathLst>
                <a:path w="70484" h="688975">
                  <a:moveTo>
                    <a:pt x="70076" y="0"/>
                  </a:moveTo>
                  <a:lnTo>
                    <a:pt x="0" y="0"/>
                  </a:lnTo>
                  <a:lnTo>
                    <a:pt x="0" y="688455"/>
                  </a:lnTo>
                  <a:lnTo>
                    <a:pt x="70076" y="688455"/>
                  </a:lnTo>
                  <a:lnTo>
                    <a:pt x="70076" y="0"/>
                  </a:lnTo>
                  <a:close/>
                </a:path>
              </a:pathLst>
            </a:custGeom>
            <a:solidFill>
              <a:srgbClr val="00BFC4"/>
            </a:solidFill>
          </p:spPr>
          <p:txBody>
            <a:bodyPr wrap="square" lIns="0" tIns="0" rIns="0" bIns="0" rtlCol="0"/>
            <a:lstStyle/>
            <a:p>
              <a:endParaRPr/>
            </a:p>
          </p:txBody>
        </p:sp>
        <p:sp>
          <p:nvSpPr>
            <p:cNvPr id="355" name="object 355"/>
            <p:cNvSpPr/>
            <p:nvPr/>
          </p:nvSpPr>
          <p:spPr>
            <a:xfrm>
              <a:off x="12361404" y="7253760"/>
              <a:ext cx="70485" cy="452120"/>
            </a:xfrm>
            <a:custGeom>
              <a:avLst/>
              <a:gdLst/>
              <a:ahLst/>
              <a:cxnLst/>
              <a:rect l="l" t="t" r="r" b="b"/>
              <a:pathLst>
                <a:path w="70484" h="452120">
                  <a:moveTo>
                    <a:pt x="70076" y="0"/>
                  </a:moveTo>
                  <a:lnTo>
                    <a:pt x="0" y="0"/>
                  </a:lnTo>
                  <a:lnTo>
                    <a:pt x="0" y="451586"/>
                  </a:lnTo>
                  <a:lnTo>
                    <a:pt x="70076" y="451586"/>
                  </a:lnTo>
                  <a:lnTo>
                    <a:pt x="70076" y="0"/>
                  </a:lnTo>
                  <a:close/>
                </a:path>
              </a:pathLst>
            </a:custGeom>
            <a:solidFill>
              <a:srgbClr val="F8766D"/>
            </a:solidFill>
          </p:spPr>
          <p:txBody>
            <a:bodyPr wrap="square" lIns="0" tIns="0" rIns="0" bIns="0" rtlCol="0"/>
            <a:lstStyle/>
            <a:p>
              <a:endParaRPr/>
            </a:p>
          </p:txBody>
        </p:sp>
        <p:sp>
          <p:nvSpPr>
            <p:cNvPr id="356" name="object 356"/>
            <p:cNvSpPr/>
            <p:nvPr/>
          </p:nvSpPr>
          <p:spPr>
            <a:xfrm>
              <a:off x="12439307" y="7727648"/>
              <a:ext cx="70485" cy="666750"/>
            </a:xfrm>
            <a:custGeom>
              <a:avLst/>
              <a:gdLst/>
              <a:ahLst/>
              <a:cxnLst/>
              <a:rect l="l" t="t" r="r" b="b"/>
              <a:pathLst>
                <a:path w="70484" h="666750">
                  <a:moveTo>
                    <a:pt x="70076" y="0"/>
                  </a:moveTo>
                  <a:lnTo>
                    <a:pt x="0" y="0"/>
                  </a:lnTo>
                  <a:lnTo>
                    <a:pt x="0" y="666158"/>
                  </a:lnTo>
                  <a:lnTo>
                    <a:pt x="70076" y="666158"/>
                  </a:lnTo>
                  <a:lnTo>
                    <a:pt x="70076" y="0"/>
                  </a:lnTo>
                  <a:close/>
                </a:path>
              </a:pathLst>
            </a:custGeom>
            <a:solidFill>
              <a:srgbClr val="00BFC4"/>
            </a:solidFill>
          </p:spPr>
          <p:txBody>
            <a:bodyPr wrap="square" lIns="0" tIns="0" rIns="0" bIns="0" rtlCol="0"/>
            <a:lstStyle/>
            <a:p>
              <a:endParaRPr/>
            </a:p>
          </p:txBody>
        </p:sp>
        <p:sp>
          <p:nvSpPr>
            <p:cNvPr id="357" name="object 357"/>
            <p:cNvSpPr/>
            <p:nvPr/>
          </p:nvSpPr>
          <p:spPr>
            <a:xfrm>
              <a:off x="12439307" y="7247394"/>
              <a:ext cx="70485" cy="480695"/>
            </a:xfrm>
            <a:custGeom>
              <a:avLst/>
              <a:gdLst/>
              <a:ahLst/>
              <a:cxnLst/>
              <a:rect l="l" t="t" r="r" b="b"/>
              <a:pathLst>
                <a:path w="70484" h="480695">
                  <a:moveTo>
                    <a:pt x="70076" y="0"/>
                  </a:moveTo>
                  <a:lnTo>
                    <a:pt x="0" y="0"/>
                  </a:lnTo>
                  <a:lnTo>
                    <a:pt x="0" y="480254"/>
                  </a:lnTo>
                  <a:lnTo>
                    <a:pt x="70076" y="480254"/>
                  </a:lnTo>
                  <a:lnTo>
                    <a:pt x="70076" y="0"/>
                  </a:lnTo>
                  <a:close/>
                </a:path>
              </a:pathLst>
            </a:custGeom>
            <a:solidFill>
              <a:srgbClr val="F8766D"/>
            </a:solidFill>
          </p:spPr>
          <p:txBody>
            <a:bodyPr wrap="square" lIns="0" tIns="0" rIns="0" bIns="0" rtlCol="0"/>
            <a:lstStyle/>
            <a:p>
              <a:endParaRPr/>
            </a:p>
          </p:txBody>
        </p:sp>
        <p:sp>
          <p:nvSpPr>
            <p:cNvPr id="358" name="object 358"/>
            <p:cNvSpPr/>
            <p:nvPr/>
          </p:nvSpPr>
          <p:spPr>
            <a:xfrm>
              <a:off x="12517210" y="7748642"/>
              <a:ext cx="70485" cy="645160"/>
            </a:xfrm>
            <a:custGeom>
              <a:avLst/>
              <a:gdLst/>
              <a:ahLst/>
              <a:cxnLst/>
              <a:rect l="l" t="t" r="r" b="b"/>
              <a:pathLst>
                <a:path w="70484" h="645159">
                  <a:moveTo>
                    <a:pt x="70076" y="0"/>
                  </a:moveTo>
                  <a:lnTo>
                    <a:pt x="0" y="0"/>
                  </a:lnTo>
                  <a:lnTo>
                    <a:pt x="0" y="645164"/>
                  </a:lnTo>
                  <a:lnTo>
                    <a:pt x="70076" y="645164"/>
                  </a:lnTo>
                  <a:lnTo>
                    <a:pt x="70076" y="0"/>
                  </a:lnTo>
                  <a:close/>
                </a:path>
              </a:pathLst>
            </a:custGeom>
            <a:solidFill>
              <a:srgbClr val="00BFC4"/>
            </a:solidFill>
          </p:spPr>
          <p:txBody>
            <a:bodyPr wrap="square" lIns="0" tIns="0" rIns="0" bIns="0" rtlCol="0"/>
            <a:lstStyle/>
            <a:p>
              <a:endParaRPr/>
            </a:p>
          </p:txBody>
        </p:sp>
        <p:sp>
          <p:nvSpPr>
            <p:cNvPr id="359" name="object 359"/>
            <p:cNvSpPr/>
            <p:nvPr/>
          </p:nvSpPr>
          <p:spPr>
            <a:xfrm>
              <a:off x="12517210" y="7246961"/>
              <a:ext cx="70485" cy="502284"/>
            </a:xfrm>
            <a:custGeom>
              <a:avLst/>
              <a:gdLst/>
              <a:ahLst/>
              <a:cxnLst/>
              <a:rect l="l" t="t" r="r" b="b"/>
              <a:pathLst>
                <a:path w="70484" h="502284">
                  <a:moveTo>
                    <a:pt x="70076" y="0"/>
                  </a:moveTo>
                  <a:lnTo>
                    <a:pt x="0" y="0"/>
                  </a:lnTo>
                  <a:lnTo>
                    <a:pt x="0" y="501682"/>
                  </a:lnTo>
                  <a:lnTo>
                    <a:pt x="70076" y="501682"/>
                  </a:lnTo>
                  <a:lnTo>
                    <a:pt x="70076" y="0"/>
                  </a:lnTo>
                  <a:close/>
                </a:path>
              </a:pathLst>
            </a:custGeom>
            <a:solidFill>
              <a:srgbClr val="F8766D"/>
            </a:solidFill>
          </p:spPr>
          <p:txBody>
            <a:bodyPr wrap="square" lIns="0" tIns="0" rIns="0" bIns="0" rtlCol="0"/>
            <a:lstStyle/>
            <a:p>
              <a:endParaRPr/>
            </a:p>
          </p:txBody>
        </p:sp>
        <p:sp>
          <p:nvSpPr>
            <p:cNvPr id="360" name="object 360"/>
            <p:cNvSpPr/>
            <p:nvPr/>
          </p:nvSpPr>
          <p:spPr>
            <a:xfrm>
              <a:off x="12595009" y="7768621"/>
              <a:ext cx="70485" cy="625475"/>
            </a:xfrm>
            <a:custGeom>
              <a:avLst/>
              <a:gdLst/>
              <a:ahLst/>
              <a:cxnLst/>
              <a:rect l="l" t="t" r="r" b="b"/>
              <a:pathLst>
                <a:path w="70484" h="625475">
                  <a:moveTo>
                    <a:pt x="70076" y="0"/>
                  </a:moveTo>
                  <a:lnTo>
                    <a:pt x="0" y="0"/>
                  </a:lnTo>
                  <a:lnTo>
                    <a:pt x="0" y="625185"/>
                  </a:lnTo>
                  <a:lnTo>
                    <a:pt x="70076" y="625185"/>
                  </a:lnTo>
                  <a:lnTo>
                    <a:pt x="70076" y="0"/>
                  </a:lnTo>
                  <a:close/>
                </a:path>
              </a:pathLst>
            </a:custGeom>
            <a:solidFill>
              <a:srgbClr val="00BFC4"/>
            </a:solidFill>
          </p:spPr>
          <p:txBody>
            <a:bodyPr wrap="square" lIns="0" tIns="0" rIns="0" bIns="0" rtlCol="0"/>
            <a:lstStyle/>
            <a:p>
              <a:endParaRPr/>
            </a:p>
          </p:txBody>
        </p:sp>
        <p:sp>
          <p:nvSpPr>
            <p:cNvPr id="361" name="object 361"/>
            <p:cNvSpPr/>
            <p:nvPr/>
          </p:nvSpPr>
          <p:spPr>
            <a:xfrm>
              <a:off x="12595009" y="7238271"/>
              <a:ext cx="70485" cy="530860"/>
            </a:xfrm>
            <a:custGeom>
              <a:avLst/>
              <a:gdLst/>
              <a:ahLst/>
              <a:cxnLst/>
              <a:rect l="l" t="t" r="r" b="b"/>
              <a:pathLst>
                <a:path w="70484" h="530859">
                  <a:moveTo>
                    <a:pt x="70076" y="0"/>
                  </a:moveTo>
                  <a:lnTo>
                    <a:pt x="0" y="0"/>
                  </a:lnTo>
                  <a:lnTo>
                    <a:pt x="0" y="530350"/>
                  </a:lnTo>
                  <a:lnTo>
                    <a:pt x="70076" y="530350"/>
                  </a:lnTo>
                  <a:lnTo>
                    <a:pt x="70076" y="0"/>
                  </a:lnTo>
                  <a:close/>
                </a:path>
              </a:pathLst>
            </a:custGeom>
            <a:solidFill>
              <a:srgbClr val="F8766D"/>
            </a:solidFill>
          </p:spPr>
          <p:txBody>
            <a:bodyPr wrap="square" lIns="0" tIns="0" rIns="0" bIns="0" rtlCol="0"/>
            <a:lstStyle/>
            <a:p>
              <a:endParaRPr/>
            </a:p>
          </p:txBody>
        </p:sp>
        <p:sp>
          <p:nvSpPr>
            <p:cNvPr id="362" name="object 362"/>
            <p:cNvSpPr/>
            <p:nvPr/>
          </p:nvSpPr>
          <p:spPr>
            <a:xfrm>
              <a:off x="12672912" y="7787444"/>
              <a:ext cx="70485" cy="606425"/>
            </a:xfrm>
            <a:custGeom>
              <a:avLst/>
              <a:gdLst/>
              <a:ahLst/>
              <a:cxnLst/>
              <a:rect l="l" t="t" r="r" b="b"/>
              <a:pathLst>
                <a:path w="70484" h="606425">
                  <a:moveTo>
                    <a:pt x="70076" y="0"/>
                  </a:moveTo>
                  <a:lnTo>
                    <a:pt x="0" y="0"/>
                  </a:lnTo>
                  <a:lnTo>
                    <a:pt x="0" y="606362"/>
                  </a:lnTo>
                  <a:lnTo>
                    <a:pt x="70076" y="606362"/>
                  </a:lnTo>
                  <a:lnTo>
                    <a:pt x="70076" y="0"/>
                  </a:lnTo>
                  <a:close/>
                </a:path>
              </a:pathLst>
            </a:custGeom>
            <a:solidFill>
              <a:srgbClr val="00BFC4"/>
            </a:solidFill>
          </p:spPr>
          <p:txBody>
            <a:bodyPr wrap="square" lIns="0" tIns="0" rIns="0" bIns="0" rtlCol="0"/>
            <a:lstStyle/>
            <a:p>
              <a:endParaRPr/>
            </a:p>
          </p:txBody>
        </p:sp>
        <p:sp>
          <p:nvSpPr>
            <p:cNvPr id="363" name="object 363"/>
            <p:cNvSpPr/>
            <p:nvPr/>
          </p:nvSpPr>
          <p:spPr>
            <a:xfrm>
              <a:off x="12672912" y="7235514"/>
              <a:ext cx="70485" cy="552450"/>
            </a:xfrm>
            <a:custGeom>
              <a:avLst/>
              <a:gdLst/>
              <a:ahLst/>
              <a:cxnLst/>
              <a:rect l="l" t="t" r="r" b="b"/>
              <a:pathLst>
                <a:path w="70484" h="552450">
                  <a:moveTo>
                    <a:pt x="70076" y="0"/>
                  </a:moveTo>
                  <a:lnTo>
                    <a:pt x="0" y="0"/>
                  </a:lnTo>
                  <a:lnTo>
                    <a:pt x="0" y="551923"/>
                  </a:lnTo>
                  <a:lnTo>
                    <a:pt x="70076" y="551923"/>
                  </a:lnTo>
                  <a:lnTo>
                    <a:pt x="70076" y="0"/>
                  </a:lnTo>
                  <a:close/>
                </a:path>
              </a:pathLst>
            </a:custGeom>
            <a:solidFill>
              <a:srgbClr val="F8766D"/>
            </a:solidFill>
          </p:spPr>
          <p:txBody>
            <a:bodyPr wrap="square" lIns="0" tIns="0" rIns="0" bIns="0" rtlCol="0"/>
            <a:lstStyle/>
            <a:p>
              <a:endParaRPr/>
            </a:p>
          </p:txBody>
        </p:sp>
        <p:sp>
          <p:nvSpPr>
            <p:cNvPr id="364" name="object 364"/>
            <p:cNvSpPr/>
            <p:nvPr/>
          </p:nvSpPr>
          <p:spPr>
            <a:xfrm>
              <a:off x="12750816" y="7805543"/>
              <a:ext cx="70485" cy="588645"/>
            </a:xfrm>
            <a:custGeom>
              <a:avLst/>
              <a:gdLst/>
              <a:ahLst/>
              <a:cxnLst/>
              <a:rect l="l" t="t" r="r" b="b"/>
              <a:pathLst>
                <a:path w="70484" h="588645">
                  <a:moveTo>
                    <a:pt x="70076" y="0"/>
                  </a:moveTo>
                  <a:lnTo>
                    <a:pt x="0" y="0"/>
                  </a:lnTo>
                  <a:lnTo>
                    <a:pt x="0" y="588263"/>
                  </a:lnTo>
                  <a:lnTo>
                    <a:pt x="70076" y="588263"/>
                  </a:lnTo>
                  <a:lnTo>
                    <a:pt x="70076" y="0"/>
                  </a:lnTo>
                  <a:close/>
                </a:path>
              </a:pathLst>
            </a:custGeom>
            <a:solidFill>
              <a:srgbClr val="00BFC4"/>
            </a:solidFill>
          </p:spPr>
          <p:txBody>
            <a:bodyPr wrap="square" lIns="0" tIns="0" rIns="0" bIns="0" rtlCol="0"/>
            <a:lstStyle/>
            <a:p>
              <a:endParaRPr/>
            </a:p>
          </p:txBody>
        </p:sp>
        <p:sp>
          <p:nvSpPr>
            <p:cNvPr id="365" name="object 365"/>
            <p:cNvSpPr/>
            <p:nvPr/>
          </p:nvSpPr>
          <p:spPr>
            <a:xfrm>
              <a:off x="12750816" y="7232191"/>
              <a:ext cx="70485" cy="573405"/>
            </a:xfrm>
            <a:custGeom>
              <a:avLst/>
              <a:gdLst/>
              <a:ahLst/>
              <a:cxnLst/>
              <a:rect l="l" t="t" r="r" b="b"/>
              <a:pathLst>
                <a:path w="70484" h="573404">
                  <a:moveTo>
                    <a:pt x="70076" y="0"/>
                  </a:moveTo>
                  <a:lnTo>
                    <a:pt x="0" y="0"/>
                  </a:lnTo>
                  <a:lnTo>
                    <a:pt x="0" y="573351"/>
                  </a:lnTo>
                  <a:lnTo>
                    <a:pt x="70076" y="573351"/>
                  </a:lnTo>
                  <a:lnTo>
                    <a:pt x="70076" y="0"/>
                  </a:lnTo>
                  <a:close/>
                </a:path>
              </a:pathLst>
            </a:custGeom>
            <a:solidFill>
              <a:srgbClr val="F8766D"/>
            </a:solidFill>
          </p:spPr>
          <p:txBody>
            <a:bodyPr wrap="square" lIns="0" tIns="0" rIns="0" bIns="0" rtlCol="0"/>
            <a:lstStyle/>
            <a:p>
              <a:endParaRPr/>
            </a:p>
          </p:txBody>
        </p:sp>
        <p:sp>
          <p:nvSpPr>
            <p:cNvPr id="366" name="object 366"/>
            <p:cNvSpPr/>
            <p:nvPr/>
          </p:nvSpPr>
          <p:spPr>
            <a:xfrm>
              <a:off x="12828719" y="7822772"/>
              <a:ext cx="70485" cy="571500"/>
            </a:xfrm>
            <a:custGeom>
              <a:avLst/>
              <a:gdLst/>
              <a:ahLst/>
              <a:cxnLst/>
              <a:rect l="l" t="t" r="r" b="b"/>
              <a:pathLst>
                <a:path w="70484" h="571500">
                  <a:moveTo>
                    <a:pt x="70076" y="0"/>
                  </a:moveTo>
                  <a:lnTo>
                    <a:pt x="0" y="0"/>
                  </a:lnTo>
                  <a:lnTo>
                    <a:pt x="0" y="571034"/>
                  </a:lnTo>
                  <a:lnTo>
                    <a:pt x="70076" y="571034"/>
                  </a:lnTo>
                  <a:lnTo>
                    <a:pt x="70076" y="0"/>
                  </a:lnTo>
                  <a:close/>
                </a:path>
              </a:pathLst>
            </a:custGeom>
            <a:solidFill>
              <a:srgbClr val="00BFC4"/>
            </a:solidFill>
          </p:spPr>
          <p:txBody>
            <a:bodyPr wrap="square" lIns="0" tIns="0" rIns="0" bIns="0" rtlCol="0"/>
            <a:lstStyle/>
            <a:p>
              <a:endParaRPr/>
            </a:p>
          </p:txBody>
        </p:sp>
        <p:sp>
          <p:nvSpPr>
            <p:cNvPr id="367" name="object 367"/>
            <p:cNvSpPr/>
            <p:nvPr/>
          </p:nvSpPr>
          <p:spPr>
            <a:xfrm>
              <a:off x="12828719" y="7220747"/>
              <a:ext cx="70485" cy="602615"/>
            </a:xfrm>
            <a:custGeom>
              <a:avLst/>
              <a:gdLst/>
              <a:ahLst/>
              <a:cxnLst/>
              <a:rect l="l" t="t" r="r" b="b"/>
              <a:pathLst>
                <a:path w="70484" h="602615">
                  <a:moveTo>
                    <a:pt x="70076" y="0"/>
                  </a:moveTo>
                  <a:lnTo>
                    <a:pt x="0" y="0"/>
                  </a:lnTo>
                  <a:lnTo>
                    <a:pt x="0" y="602019"/>
                  </a:lnTo>
                  <a:lnTo>
                    <a:pt x="70076" y="602019"/>
                  </a:lnTo>
                  <a:lnTo>
                    <a:pt x="70076" y="0"/>
                  </a:lnTo>
                  <a:close/>
                </a:path>
              </a:pathLst>
            </a:custGeom>
            <a:solidFill>
              <a:srgbClr val="F8766D"/>
            </a:solidFill>
          </p:spPr>
          <p:txBody>
            <a:bodyPr wrap="square" lIns="0" tIns="0" rIns="0" bIns="0" rtlCol="0"/>
            <a:lstStyle/>
            <a:p>
              <a:endParaRPr/>
            </a:p>
          </p:txBody>
        </p:sp>
        <p:sp>
          <p:nvSpPr>
            <p:cNvPr id="368" name="object 368"/>
            <p:cNvSpPr/>
            <p:nvPr/>
          </p:nvSpPr>
          <p:spPr>
            <a:xfrm>
              <a:off x="12906623" y="7839423"/>
              <a:ext cx="70485" cy="554990"/>
            </a:xfrm>
            <a:custGeom>
              <a:avLst/>
              <a:gdLst/>
              <a:ahLst/>
              <a:cxnLst/>
              <a:rect l="l" t="t" r="r" b="b"/>
              <a:pathLst>
                <a:path w="70484" h="554990">
                  <a:moveTo>
                    <a:pt x="70076" y="0"/>
                  </a:moveTo>
                  <a:lnTo>
                    <a:pt x="0" y="0"/>
                  </a:lnTo>
                  <a:lnTo>
                    <a:pt x="0" y="554384"/>
                  </a:lnTo>
                  <a:lnTo>
                    <a:pt x="70076" y="554384"/>
                  </a:lnTo>
                  <a:lnTo>
                    <a:pt x="70076" y="0"/>
                  </a:lnTo>
                  <a:close/>
                </a:path>
              </a:pathLst>
            </a:custGeom>
            <a:solidFill>
              <a:srgbClr val="00BFC4"/>
            </a:solidFill>
          </p:spPr>
          <p:txBody>
            <a:bodyPr wrap="square" lIns="0" tIns="0" rIns="0" bIns="0" rtlCol="0"/>
            <a:lstStyle/>
            <a:p>
              <a:endParaRPr/>
            </a:p>
          </p:txBody>
        </p:sp>
        <p:sp>
          <p:nvSpPr>
            <p:cNvPr id="369" name="object 369"/>
            <p:cNvSpPr/>
            <p:nvPr/>
          </p:nvSpPr>
          <p:spPr>
            <a:xfrm>
              <a:off x="12906623" y="7215834"/>
              <a:ext cx="70485" cy="624205"/>
            </a:xfrm>
            <a:custGeom>
              <a:avLst/>
              <a:gdLst/>
              <a:ahLst/>
              <a:cxnLst/>
              <a:rect l="l" t="t" r="r" b="b"/>
              <a:pathLst>
                <a:path w="70484" h="624204">
                  <a:moveTo>
                    <a:pt x="70076" y="0"/>
                  </a:moveTo>
                  <a:lnTo>
                    <a:pt x="0" y="0"/>
                  </a:lnTo>
                  <a:lnTo>
                    <a:pt x="0" y="623591"/>
                  </a:lnTo>
                  <a:lnTo>
                    <a:pt x="70076" y="623591"/>
                  </a:lnTo>
                  <a:lnTo>
                    <a:pt x="70076" y="0"/>
                  </a:lnTo>
                  <a:close/>
                </a:path>
              </a:pathLst>
            </a:custGeom>
            <a:solidFill>
              <a:srgbClr val="F8766D"/>
            </a:solidFill>
          </p:spPr>
          <p:txBody>
            <a:bodyPr wrap="square" lIns="0" tIns="0" rIns="0" bIns="0" rtlCol="0"/>
            <a:lstStyle/>
            <a:p>
              <a:endParaRPr/>
            </a:p>
          </p:txBody>
        </p:sp>
        <p:sp>
          <p:nvSpPr>
            <p:cNvPr id="370" name="object 370"/>
            <p:cNvSpPr/>
            <p:nvPr/>
          </p:nvSpPr>
          <p:spPr>
            <a:xfrm>
              <a:off x="12984526" y="7855204"/>
              <a:ext cx="70485" cy="539115"/>
            </a:xfrm>
            <a:custGeom>
              <a:avLst/>
              <a:gdLst/>
              <a:ahLst/>
              <a:cxnLst/>
              <a:rect l="l" t="t" r="r" b="b"/>
              <a:pathLst>
                <a:path w="70484" h="539115">
                  <a:moveTo>
                    <a:pt x="70076" y="0"/>
                  </a:moveTo>
                  <a:lnTo>
                    <a:pt x="0" y="0"/>
                  </a:lnTo>
                  <a:lnTo>
                    <a:pt x="0" y="538602"/>
                  </a:lnTo>
                  <a:lnTo>
                    <a:pt x="70076" y="538602"/>
                  </a:lnTo>
                  <a:lnTo>
                    <a:pt x="70076" y="0"/>
                  </a:lnTo>
                  <a:close/>
                </a:path>
              </a:pathLst>
            </a:custGeom>
            <a:solidFill>
              <a:srgbClr val="00BFC4"/>
            </a:solidFill>
          </p:spPr>
          <p:txBody>
            <a:bodyPr wrap="square" lIns="0" tIns="0" rIns="0" bIns="0" rtlCol="0"/>
            <a:lstStyle/>
            <a:p>
              <a:endParaRPr/>
            </a:p>
          </p:txBody>
        </p:sp>
        <p:sp>
          <p:nvSpPr>
            <p:cNvPr id="371" name="object 371"/>
            <p:cNvSpPr/>
            <p:nvPr/>
          </p:nvSpPr>
          <p:spPr>
            <a:xfrm>
              <a:off x="12984526" y="7210185"/>
              <a:ext cx="70485" cy="645160"/>
            </a:xfrm>
            <a:custGeom>
              <a:avLst/>
              <a:gdLst/>
              <a:ahLst/>
              <a:cxnLst/>
              <a:rect l="l" t="t" r="r" b="b"/>
              <a:pathLst>
                <a:path w="70484" h="645159">
                  <a:moveTo>
                    <a:pt x="70076" y="0"/>
                  </a:moveTo>
                  <a:lnTo>
                    <a:pt x="0" y="0"/>
                  </a:lnTo>
                  <a:lnTo>
                    <a:pt x="0" y="645020"/>
                  </a:lnTo>
                  <a:lnTo>
                    <a:pt x="70076" y="645020"/>
                  </a:lnTo>
                  <a:lnTo>
                    <a:pt x="70076" y="0"/>
                  </a:lnTo>
                  <a:close/>
                </a:path>
              </a:pathLst>
            </a:custGeom>
            <a:solidFill>
              <a:srgbClr val="F8766D"/>
            </a:solidFill>
          </p:spPr>
          <p:txBody>
            <a:bodyPr wrap="square" lIns="0" tIns="0" rIns="0" bIns="0" rtlCol="0"/>
            <a:lstStyle/>
            <a:p>
              <a:endParaRPr/>
            </a:p>
          </p:txBody>
        </p:sp>
        <p:sp>
          <p:nvSpPr>
            <p:cNvPr id="372" name="object 372"/>
            <p:cNvSpPr/>
            <p:nvPr/>
          </p:nvSpPr>
          <p:spPr>
            <a:xfrm>
              <a:off x="13062429" y="7870551"/>
              <a:ext cx="70485" cy="523875"/>
            </a:xfrm>
            <a:custGeom>
              <a:avLst/>
              <a:gdLst/>
              <a:ahLst/>
              <a:cxnLst/>
              <a:rect l="l" t="t" r="r" b="b"/>
              <a:pathLst>
                <a:path w="70484" h="523875">
                  <a:moveTo>
                    <a:pt x="70076" y="0"/>
                  </a:moveTo>
                  <a:lnTo>
                    <a:pt x="0" y="0"/>
                  </a:lnTo>
                  <a:lnTo>
                    <a:pt x="0" y="523255"/>
                  </a:lnTo>
                  <a:lnTo>
                    <a:pt x="70076" y="523255"/>
                  </a:lnTo>
                  <a:lnTo>
                    <a:pt x="70076" y="0"/>
                  </a:lnTo>
                  <a:close/>
                </a:path>
              </a:pathLst>
            </a:custGeom>
            <a:solidFill>
              <a:srgbClr val="00BFC4"/>
            </a:solidFill>
          </p:spPr>
          <p:txBody>
            <a:bodyPr wrap="square" lIns="0" tIns="0" rIns="0" bIns="0" rtlCol="0"/>
            <a:lstStyle/>
            <a:p>
              <a:endParaRPr/>
            </a:p>
          </p:txBody>
        </p:sp>
        <p:sp>
          <p:nvSpPr>
            <p:cNvPr id="373" name="object 373"/>
            <p:cNvSpPr/>
            <p:nvPr/>
          </p:nvSpPr>
          <p:spPr>
            <a:xfrm>
              <a:off x="13062429" y="7196722"/>
              <a:ext cx="70485" cy="673735"/>
            </a:xfrm>
            <a:custGeom>
              <a:avLst/>
              <a:gdLst/>
              <a:ahLst/>
              <a:cxnLst/>
              <a:rect l="l" t="t" r="r" b="b"/>
              <a:pathLst>
                <a:path w="70484" h="673734">
                  <a:moveTo>
                    <a:pt x="70076" y="0"/>
                  </a:moveTo>
                  <a:lnTo>
                    <a:pt x="0" y="0"/>
                  </a:lnTo>
                  <a:lnTo>
                    <a:pt x="0" y="673687"/>
                  </a:lnTo>
                  <a:lnTo>
                    <a:pt x="70076" y="673687"/>
                  </a:lnTo>
                  <a:lnTo>
                    <a:pt x="70076" y="0"/>
                  </a:lnTo>
                  <a:close/>
                </a:path>
              </a:pathLst>
            </a:custGeom>
            <a:solidFill>
              <a:srgbClr val="F8766D"/>
            </a:solidFill>
          </p:spPr>
          <p:txBody>
            <a:bodyPr wrap="square" lIns="0" tIns="0" rIns="0" bIns="0" rtlCol="0"/>
            <a:lstStyle/>
            <a:p>
              <a:endParaRPr/>
            </a:p>
          </p:txBody>
        </p:sp>
        <p:sp>
          <p:nvSpPr>
            <p:cNvPr id="374" name="object 374"/>
            <p:cNvSpPr/>
            <p:nvPr/>
          </p:nvSpPr>
          <p:spPr>
            <a:xfrm>
              <a:off x="13140333" y="7885174"/>
              <a:ext cx="70485" cy="508634"/>
            </a:xfrm>
            <a:custGeom>
              <a:avLst/>
              <a:gdLst/>
              <a:ahLst/>
              <a:cxnLst/>
              <a:rect l="l" t="t" r="r" b="b"/>
              <a:pathLst>
                <a:path w="70484" h="508634">
                  <a:moveTo>
                    <a:pt x="70076" y="0"/>
                  </a:moveTo>
                  <a:lnTo>
                    <a:pt x="0" y="0"/>
                  </a:lnTo>
                  <a:lnTo>
                    <a:pt x="0" y="508632"/>
                  </a:lnTo>
                  <a:lnTo>
                    <a:pt x="70076" y="508632"/>
                  </a:lnTo>
                  <a:lnTo>
                    <a:pt x="70076" y="0"/>
                  </a:lnTo>
                  <a:close/>
                </a:path>
              </a:pathLst>
            </a:custGeom>
            <a:solidFill>
              <a:srgbClr val="00BFC4"/>
            </a:solidFill>
          </p:spPr>
          <p:txBody>
            <a:bodyPr wrap="square" lIns="0" tIns="0" rIns="0" bIns="0" rtlCol="0"/>
            <a:lstStyle/>
            <a:p>
              <a:endParaRPr/>
            </a:p>
          </p:txBody>
        </p:sp>
        <p:sp>
          <p:nvSpPr>
            <p:cNvPr id="375" name="object 375"/>
            <p:cNvSpPr/>
            <p:nvPr/>
          </p:nvSpPr>
          <p:spPr>
            <a:xfrm>
              <a:off x="13140333" y="7189913"/>
              <a:ext cx="70485" cy="695325"/>
            </a:xfrm>
            <a:custGeom>
              <a:avLst/>
              <a:gdLst/>
              <a:ahLst/>
              <a:cxnLst/>
              <a:rect l="l" t="t" r="r" b="b"/>
              <a:pathLst>
                <a:path w="70484" h="695325">
                  <a:moveTo>
                    <a:pt x="70076" y="0"/>
                  </a:moveTo>
                  <a:lnTo>
                    <a:pt x="0" y="0"/>
                  </a:lnTo>
                  <a:lnTo>
                    <a:pt x="0" y="695260"/>
                  </a:lnTo>
                  <a:lnTo>
                    <a:pt x="70076" y="695260"/>
                  </a:lnTo>
                  <a:lnTo>
                    <a:pt x="70076" y="0"/>
                  </a:lnTo>
                  <a:close/>
                </a:path>
              </a:pathLst>
            </a:custGeom>
            <a:solidFill>
              <a:srgbClr val="F8766D"/>
            </a:solidFill>
          </p:spPr>
          <p:txBody>
            <a:bodyPr wrap="square" lIns="0" tIns="0" rIns="0" bIns="0" rtlCol="0"/>
            <a:lstStyle/>
            <a:p>
              <a:endParaRPr/>
            </a:p>
          </p:txBody>
        </p:sp>
        <p:sp>
          <p:nvSpPr>
            <p:cNvPr id="376" name="object 376"/>
            <p:cNvSpPr/>
            <p:nvPr/>
          </p:nvSpPr>
          <p:spPr>
            <a:xfrm>
              <a:off x="13218236" y="7899219"/>
              <a:ext cx="70485" cy="494665"/>
            </a:xfrm>
            <a:custGeom>
              <a:avLst/>
              <a:gdLst/>
              <a:ahLst/>
              <a:cxnLst/>
              <a:rect l="l" t="t" r="r" b="b"/>
              <a:pathLst>
                <a:path w="70484" h="494665">
                  <a:moveTo>
                    <a:pt x="70076" y="0"/>
                  </a:moveTo>
                  <a:lnTo>
                    <a:pt x="0" y="0"/>
                  </a:lnTo>
                  <a:lnTo>
                    <a:pt x="0" y="494588"/>
                  </a:lnTo>
                  <a:lnTo>
                    <a:pt x="70076" y="494588"/>
                  </a:lnTo>
                  <a:lnTo>
                    <a:pt x="70076" y="0"/>
                  </a:lnTo>
                  <a:close/>
                </a:path>
              </a:pathLst>
            </a:custGeom>
            <a:solidFill>
              <a:srgbClr val="00BFC4"/>
            </a:solidFill>
          </p:spPr>
          <p:txBody>
            <a:bodyPr wrap="square" lIns="0" tIns="0" rIns="0" bIns="0" rtlCol="0"/>
            <a:lstStyle/>
            <a:p>
              <a:endParaRPr/>
            </a:p>
          </p:txBody>
        </p:sp>
        <p:sp>
          <p:nvSpPr>
            <p:cNvPr id="377" name="object 377"/>
            <p:cNvSpPr/>
            <p:nvPr/>
          </p:nvSpPr>
          <p:spPr>
            <a:xfrm>
              <a:off x="13218236" y="7175286"/>
              <a:ext cx="70485" cy="724535"/>
            </a:xfrm>
            <a:custGeom>
              <a:avLst/>
              <a:gdLst/>
              <a:ahLst/>
              <a:cxnLst/>
              <a:rect l="l" t="t" r="r" b="b"/>
              <a:pathLst>
                <a:path w="70484" h="724534">
                  <a:moveTo>
                    <a:pt x="70076" y="0"/>
                  </a:moveTo>
                  <a:lnTo>
                    <a:pt x="0" y="0"/>
                  </a:lnTo>
                  <a:lnTo>
                    <a:pt x="0" y="723928"/>
                  </a:lnTo>
                  <a:lnTo>
                    <a:pt x="70076" y="723928"/>
                  </a:lnTo>
                  <a:lnTo>
                    <a:pt x="70076" y="0"/>
                  </a:lnTo>
                  <a:close/>
                </a:path>
              </a:pathLst>
            </a:custGeom>
            <a:solidFill>
              <a:srgbClr val="F8766D"/>
            </a:solidFill>
          </p:spPr>
          <p:txBody>
            <a:bodyPr wrap="square" lIns="0" tIns="0" rIns="0" bIns="0" rtlCol="0"/>
            <a:lstStyle/>
            <a:p>
              <a:endParaRPr/>
            </a:p>
          </p:txBody>
        </p:sp>
        <p:sp>
          <p:nvSpPr>
            <p:cNvPr id="378" name="object 378"/>
            <p:cNvSpPr/>
            <p:nvPr/>
          </p:nvSpPr>
          <p:spPr>
            <a:xfrm>
              <a:off x="13296139" y="7912829"/>
              <a:ext cx="70485" cy="481330"/>
            </a:xfrm>
            <a:custGeom>
              <a:avLst/>
              <a:gdLst/>
              <a:ahLst/>
              <a:cxnLst/>
              <a:rect l="l" t="t" r="r" b="b"/>
              <a:pathLst>
                <a:path w="70484" h="481329">
                  <a:moveTo>
                    <a:pt x="70076" y="0"/>
                  </a:moveTo>
                  <a:lnTo>
                    <a:pt x="0" y="0"/>
                  </a:lnTo>
                  <a:lnTo>
                    <a:pt x="0" y="480978"/>
                  </a:lnTo>
                  <a:lnTo>
                    <a:pt x="70076" y="480978"/>
                  </a:lnTo>
                  <a:lnTo>
                    <a:pt x="70076" y="0"/>
                  </a:lnTo>
                  <a:close/>
                </a:path>
              </a:pathLst>
            </a:custGeom>
            <a:solidFill>
              <a:srgbClr val="00BFC4"/>
            </a:solidFill>
          </p:spPr>
          <p:txBody>
            <a:bodyPr wrap="square" lIns="0" tIns="0" rIns="0" bIns="0" rtlCol="0"/>
            <a:lstStyle/>
            <a:p>
              <a:endParaRPr/>
            </a:p>
          </p:txBody>
        </p:sp>
        <p:sp>
          <p:nvSpPr>
            <p:cNvPr id="379" name="object 379"/>
            <p:cNvSpPr/>
            <p:nvPr/>
          </p:nvSpPr>
          <p:spPr>
            <a:xfrm>
              <a:off x="13296139" y="7167470"/>
              <a:ext cx="70485" cy="745490"/>
            </a:xfrm>
            <a:custGeom>
              <a:avLst/>
              <a:gdLst/>
              <a:ahLst/>
              <a:cxnLst/>
              <a:rect l="l" t="t" r="r" b="b"/>
              <a:pathLst>
                <a:path w="70484" h="745490">
                  <a:moveTo>
                    <a:pt x="70076" y="0"/>
                  </a:moveTo>
                  <a:lnTo>
                    <a:pt x="0" y="0"/>
                  </a:lnTo>
                  <a:lnTo>
                    <a:pt x="0" y="745356"/>
                  </a:lnTo>
                  <a:lnTo>
                    <a:pt x="70076" y="745356"/>
                  </a:lnTo>
                  <a:lnTo>
                    <a:pt x="70076" y="0"/>
                  </a:lnTo>
                  <a:close/>
                </a:path>
              </a:pathLst>
            </a:custGeom>
            <a:solidFill>
              <a:srgbClr val="F8766D"/>
            </a:solidFill>
          </p:spPr>
          <p:txBody>
            <a:bodyPr wrap="square" lIns="0" tIns="0" rIns="0" bIns="0" rtlCol="0"/>
            <a:lstStyle/>
            <a:p>
              <a:endParaRPr/>
            </a:p>
          </p:txBody>
        </p:sp>
        <p:sp>
          <p:nvSpPr>
            <p:cNvPr id="380" name="object 380"/>
            <p:cNvSpPr/>
            <p:nvPr/>
          </p:nvSpPr>
          <p:spPr>
            <a:xfrm>
              <a:off x="13374148" y="7926004"/>
              <a:ext cx="70485" cy="467995"/>
            </a:xfrm>
            <a:custGeom>
              <a:avLst/>
              <a:gdLst/>
              <a:ahLst/>
              <a:cxnLst/>
              <a:rect l="l" t="t" r="r" b="b"/>
              <a:pathLst>
                <a:path w="70484" h="467995">
                  <a:moveTo>
                    <a:pt x="70076" y="0"/>
                  </a:moveTo>
                  <a:lnTo>
                    <a:pt x="0" y="0"/>
                  </a:lnTo>
                  <a:lnTo>
                    <a:pt x="0" y="467802"/>
                  </a:lnTo>
                  <a:lnTo>
                    <a:pt x="70076" y="467802"/>
                  </a:lnTo>
                  <a:lnTo>
                    <a:pt x="70076" y="0"/>
                  </a:lnTo>
                  <a:close/>
                </a:path>
              </a:pathLst>
            </a:custGeom>
            <a:solidFill>
              <a:srgbClr val="00BFC4"/>
            </a:solidFill>
          </p:spPr>
          <p:txBody>
            <a:bodyPr wrap="square" lIns="0" tIns="0" rIns="0" bIns="0" rtlCol="0"/>
            <a:lstStyle/>
            <a:p>
              <a:endParaRPr/>
            </a:p>
          </p:txBody>
        </p:sp>
        <p:sp>
          <p:nvSpPr>
            <p:cNvPr id="381" name="object 381"/>
            <p:cNvSpPr/>
            <p:nvPr/>
          </p:nvSpPr>
          <p:spPr>
            <a:xfrm>
              <a:off x="13374148" y="7159069"/>
              <a:ext cx="70485" cy="767080"/>
            </a:xfrm>
            <a:custGeom>
              <a:avLst/>
              <a:gdLst/>
              <a:ahLst/>
              <a:cxnLst/>
              <a:rect l="l" t="t" r="r" b="b"/>
              <a:pathLst>
                <a:path w="70484" h="767079">
                  <a:moveTo>
                    <a:pt x="70076" y="0"/>
                  </a:moveTo>
                  <a:lnTo>
                    <a:pt x="0" y="0"/>
                  </a:lnTo>
                  <a:lnTo>
                    <a:pt x="0" y="766929"/>
                  </a:lnTo>
                  <a:lnTo>
                    <a:pt x="70076" y="766929"/>
                  </a:lnTo>
                  <a:lnTo>
                    <a:pt x="70076" y="0"/>
                  </a:lnTo>
                  <a:close/>
                </a:path>
              </a:pathLst>
            </a:custGeom>
            <a:solidFill>
              <a:srgbClr val="F8766D"/>
            </a:solidFill>
          </p:spPr>
          <p:txBody>
            <a:bodyPr wrap="square" lIns="0" tIns="0" rIns="0" bIns="0" rtlCol="0"/>
            <a:lstStyle/>
            <a:p>
              <a:endParaRPr/>
            </a:p>
          </p:txBody>
        </p:sp>
        <p:sp>
          <p:nvSpPr>
            <p:cNvPr id="382" name="object 382"/>
            <p:cNvSpPr/>
            <p:nvPr/>
          </p:nvSpPr>
          <p:spPr>
            <a:xfrm>
              <a:off x="13452051" y="7938890"/>
              <a:ext cx="70485" cy="455295"/>
            </a:xfrm>
            <a:custGeom>
              <a:avLst/>
              <a:gdLst/>
              <a:ahLst/>
              <a:cxnLst/>
              <a:rect l="l" t="t" r="r" b="b"/>
              <a:pathLst>
                <a:path w="70484" h="455295">
                  <a:moveTo>
                    <a:pt x="70076" y="0"/>
                  </a:moveTo>
                  <a:lnTo>
                    <a:pt x="0" y="0"/>
                  </a:lnTo>
                  <a:lnTo>
                    <a:pt x="0" y="454917"/>
                  </a:lnTo>
                  <a:lnTo>
                    <a:pt x="70076" y="454917"/>
                  </a:lnTo>
                  <a:lnTo>
                    <a:pt x="70076" y="0"/>
                  </a:lnTo>
                  <a:close/>
                </a:path>
              </a:pathLst>
            </a:custGeom>
            <a:solidFill>
              <a:srgbClr val="00BFC4"/>
            </a:solidFill>
          </p:spPr>
          <p:txBody>
            <a:bodyPr wrap="square" lIns="0" tIns="0" rIns="0" bIns="0" rtlCol="0"/>
            <a:lstStyle/>
            <a:p>
              <a:endParaRPr/>
            </a:p>
          </p:txBody>
        </p:sp>
        <p:sp>
          <p:nvSpPr>
            <p:cNvPr id="383" name="object 383"/>
            <p:cNvSpPr/>
            <p:nvPr/>
          </p:nvSpPr>
          <p:spPr>
            <a:xfrm>
              <a:off x="13452051" y="7143291"/>
              <a:ext cx="70485" cy="795655"/>
            </a:xfrm>
            <a:custGeom>
              <a:avLst/>
              <a:gdLst/>
              <a:ahLst/>
              <a:cxnLst/>
              <a:rect l="l" t="t" r="r" b="b"/>
              <a:pathLst>
                <a:path w="70484" h="795654">
                  <a:moveTo>
                    <a:pt x="70076" y="0"/>
                  </a:moveTo>
                  <a:lnTo>
                    <a:pt x="0" y="0"/>
                  </a:lnTo>
                  <a:lnTo>
                    <a:pt x="0" y="795597"/>
                  </a:lnTo>
                  <a:lnTo>
                    <a:pt x="70076" y="795597"/>
                  </a:lnTo>
                  <a:lnTo>
                    <a:pt x="70076" y="0"/>
                  </a:lnTo>
                  <a:close/>
                </a:path>
              </a:pathLst>
            </a:custGeom>
            <a:solidFill>
              <a:srgbClr val="F8766D"/>
            </a:solidFill>
          </p:spPr>
          <p:txBody>
            <a:bodyPr wrap="square" lIns="0" tIns="0" rIns="0" bIns="0" rtlCol="0"/>
            <a:lstStyle/>
            <a:p>
              <a:endParaRPr/>
            </a:p>
          </p:txBody>
        </p:sp>
        <p:sp>
          <p:nvSpPr>
            <p:cNvPr id="384" name="object 384"/>
            <p:cNvSpPr/>
            <p:nvPr/>
          </p:nvSpPr>
          <p:spPr>
            <a:xfrm>
              <a:off x="13529954" y="7951197"/>
              <a:ext cx="70485" cy="443230"/>
            </a:xfrm>
            <a:custGeom>
              <a:avLst/>
              <a:gdLst/>
              <a:ahLst/>
              <a:cxnLst/>
              <a:rect l="l" t="t" r="r" b="b"/>
              <a:pathLst>
                <a:path w="70484" h="443229">
                  <a:moveTo>
                    <a:pt x="70076" y="0"/>
                  </a:moveTo>
                  <a:lnTo>
                    <a:pt x="0" y="0"/>
                  </a:lnTo>
                  <a:lnTo>
                    <a:pt x="0" y="442609"/>
                  </a:lnTo>
                  <a:lnTo>
                    <a:pt x="70076" y="442609"/>
                  </a:lnTo>
                  <a:lnTo>
                    <a:pt x="70076" y="0"/>
                  </a:lnTo>
                  <a:close/>
                </a:path>
              </a:pathLst>
            </a:custGeom>
            <a:solidFill>
              <a:srgbClr val="00BFC4"/>
            </a:solidFill>
          </p:spPr>
          <p:txBody>
            <a:bodyPr wrap="square" lIns="0" tIns="0" rIns="0" bIns="0" rtlCol="0"/>
            <a:lstStyle/>
            <a:p>
              <a:endParaRPr/>
            </a:p>
          </p:txBody>
        </p:sp>
        <p:sp>
          <p:nvSpPr>
            <p:cNvPr id="385" name="object 385"/>
            <p:cNvSpPr/>
            <p:nvPr/>
          </p:nvSpPr>
          <p:spPr>
            <a:xfrm>
              <a:off x="13529954" y="7134166"/>
              <a:ext cx="70485" cy="817244"/>
            </a:xfrm>
            <a:custGeom>
              <a:avLst/>
              <a:gdLst/>
              <a:ahLst/>
              <a:cxnLst/>
              <a:rect l="l" t="t" r="r" b="b"/>
              <a:pathLst>
                <a:path w="70484" h="817245">
                  <a:moveTo>
                    <a:pt x="70076" y="0"/>
                  </a:moveTo>
                  <a:lnTo>
                    <a:pt x="0" y="0"/>
                  </a:lnTo>
                  <a:lnTo>
                    <a:pt x="0" y="817025"/>
                  </a:lnTo>
                  <a:lnTo>
                    <a:pt x="70076" y="817025"/>
                  </a:lnTo>
                  <a:lnTo>
                    <a:pt x="70076" y="0"/>
                  </a:lnTo>
                  <a:close/>
                </a:path>
              </a:pathLst>
            </a:custGeom>
            <a:solidFill>
              <a:srgbClr val="F8766D"/>
            </a:solidFill>
          </p:spPr>
          <p:txBody>
            <a:bodyPr wrap="square" lIns="0" tIns="0" rIns="0" bIns="0" rtlCol="0"/>
            <a:lstStyle/>
            <a:p>
              <a:endParaRPr/>
            </a:p>
          </p:txBody>
        </p:sp>
        <p:sp>
          <p:nvSpPr>
            <p:cNvPr id="386" name="object 386"/>
            <p:cNvSpPr/>
            <p:nvPr/>
          </p:nvSpPr>
          <p:spPr>
            <a:xfrm>
              <a:off x="13607858" y="7963069"/>
              <a:ext cx="70485" cy="431165"/>
            </a:xfrm>
            <a:custGeom>
              <a:avLst/>
              <a:gdLst/>
              <a:ahLst/>
              <a:cxnLst/>
              <a:rect l="l" t="t" r="r" b="b"/>
              <a:pathLst>
                <a:path w="70484" h="431165">
                  <a:moveTo>
                    <a:pt x="70076" y="0"/>
                  </a:moveTo>
                  <a:lnTo>
                    <a:pt x="0" y="0"/>
                  </a:lnTo>
                  <a:lnTo>
                    <a:pt x="0" y="430737"/>
                  </a:lnTo>
                  <a:lnTo>
                    <a:pt x="70076" y="430737"/>
                  </a:lnTo>
                  <a:lnTo>
                    <a:pt x="70076" y="0"/>
                  </a:lnTo>
                  <a:close/>
                </a:path>
              </a:pathLst>
            </a:custGeom>
            <a:solidFill>
              <a:srgbClr val="00BFC4"/>
            </a:solidFill>
          </p:spPr>
          <p:txBody>
            <a:bodyPr wrap="square" lIns="0" tIns="0" rIns="0" bIns="0" rtlCol="0"/>
            <a:lstStyle/>
            <a:p>
              <a:endParaRPr/>
            </a:p>
          </p:txBody>
        </p:sp>
        <p:sp>
          <p:nvSpPr>
            <p:cNvPr id="387" name="object 387"/>
            <p:cNvSpPr/>
            <p:nvPr/>
          </p:nvSpPr>
          <p:spPr>
            <a:xfrm>
              <a:off x="13607858" y="7124467"/>
              <a:ext cx="70485" cy="838835"/>
            </a:xfrm>
            <a:custGeom>
              <a:avLst/>
              <a:gdLst/>
              <a:ahLst/>
              <a:cxnLst/>
              <a:rect l="l" t="t" r="r" b="b"/>
              <a:pathLst>
                <a:path w="70484" h="838834">
                  <a:moveTo>
                    <a:pt x="70076" y="0"/>
                  </a:moveTo>
                  <a:lnTo>
                    <a:pt x="0" y="0"/>
                  </a:lnTo>
                  <a:lnTo>
                    <a:pt x="0" y="838598"/>
                  </a:lnTo>
                  <a:lnTo>
                    <a:pt x="70076" y="838598"/>
                  </a:lnTo>
                  <a:lnTo>
                    <a:pt x="70076" y="0"/>
                  </a:lnTo>
                  <a:close/>
                </a:path>
              </a:pathLst>
            </a:custGeom>
            <a:solidFill>
              <a:srgbClr val="F8766D"/>
            </a:solidFill>
          </p:spPr>
          <p:txBody>
            <a:bodyPr wrap="square" lIns="0" tIns="0" rIns="0" bIns="0" rtlCol="0"/>
            <a:lstStyle/>
            <a:p>
              <a:endParaRPr/>
            </a:p>
          </p:txBody>
        </p:sp>
        <p:sp>
          <p:nvSpPr>
            <p:cNvPr id="388" name="object 388"/>
            <p:cNvSpPr/>
            <p:nvPr/>
          </p:nvSpPr>
          <p:spPr>
            <a:xfrm>
              <a:off x="13685761" y="7974652"/>
              <a:ext cx="70485" cy="419734"/>
            </a:xfrm>
            <a:custGeom>
              <a:avLst/>
              <a:gdLst/>
              <a:ahLst/>
              <a:cxnLst/>
              <a:rect l="l" t="t" r="r" b="b"/>
              <a:pathLst>
                <a:path w="70484" h="419734">
                  <a:moveTo>
                    <a:pt x="70076" y="0"/>
                  </a:moveTo>
                  <a:lnTo>
                    <a:pt x="0" y="0"/>
                  </a:lnTo>
                  <a:lnTo>
                    <a:pt x="0" y="419154"/>
                  </a:lnTo>
                  <a:lnTo>
                    <a:pt x="70076" y="419154"/>
                  </a:lnTo>
                  <a:lnTo>
                    <a:pt x="70076" y="0"/>
                  </a:lnTo>
                  <a:close/>
                </a:path>
              </a:pathLst>
            </a:custGeom>
            <a:solidFill>
              <a:srgbClr val="00BFC4"/>
            </a:solidFill>
          </p:spPr>
          <p:txBody>
            <a:bodyPr wrap="square" lIns="0" tIns="0" rIns="0" bIns="0" rtlCol="0"/>
            <a:lstStyle/>
            <a:p>
              <a:endParaRPr/>
            </a:p>
          </p:txBody>
        </p:sp>
        <p:sp>
          <p:nvSpPr>
            <p:cNvPr id="389" name="object 389"/>
            <p:cNvSpPr/>
            <p:nvPr/>
          </p:nvSpPr>
          <p:spPr>
            <a:xfrm>
              <a:off x="13685761" y="7107380"/>
              <a:ext cx="70485" cy="867410"/>
            </a:xfrm>
            <a:custGeom>
              <a:avLst/>
              <a:gdLst/>
              <a:ahLst/>
              <a:cxnLst/>
              <a:rect l="l" t="t" r="r" b="b"/>
              <a:pathLst>
                <a:path w="70484" h="867409">
                  <a:moveTo>
                    <a:pt x="70076" y="0"/>
                  </a:moveTo>
                  <a:lnTo>
                    <a:pt x="0" y="0"/>
                  </a:lnTo>
                  <a:lnTo>
                    <a:pt x="0" y="867266"/>
                  </a:lnTo>
                  <a:lnTo>
                    <a:pt x="70076" y="867266"/>
                  </a:lnTo>
                  <a:lnTo>
                    <a:pt x="70076" y="0"/>
                  </a:lnTo>
                  <a:close/>
                </a:path>
              </a:pathLst>
            </a:custGeom>
            <a:solidFill>
              <a:srgbClr val="F8766D"/>
            </a:solidFill>
          </p:spPr>
          <p:txBody>
            <a:bodyPr wrap="square" lIns="0" tIns="0" rIns="0" bIns="0" rtlCol="0"/>
            <a:lstStyle/>
            <a:p>
              <a:endParaRPr/>
            </a:p>
          </p:txBody>
        </p:sp>
        <p:sp>
          <p:nvSpPr>
            <p:cNvPr id="390" name="object 390"/>
            <p:cNvSpPr/>
            <p:nvPr/>
          </p:nvSpPr>
          <p:spPr>
            <a:xfrm>
              <a:off x="13763664" y="7985946"/>
              <a:ext cx="70485" cy="408305"/>
            </a:xfrm>
            <a:custGeom>
              <a:avLst/>
              <a:gdLst/>
              <a:ahLst/>
              <a:cxnLst/>
              <a:rect l="l" t="t" r="r" b="b"/>
              <a:pathLst>
                <a:path w="70484" h="408304">
                  <a:moveTo>
                    <a:pt x="70076" y="0"/>
                  </a:moveTo>
                  <a:lnTo>
                    <a:pt x="0" y="0"/>
                  </a:lnTo>
                  <a:lnTo>
                    <a:pt x="0" y="407860"/>
                  </a:lnTo>
                  <a:lnTo>
                    <a:pt x="70076" y="407860"/>
                  </a:lnTo>
                  <a:lnTo>
                    <a:pt x="70076" y="0"/>
                  </a:lnTo>
                  <a:close/>
                </a:path>
              </a:pathLst>
            </a:custGeom>
            <a:solidFill>
              <a:srgbClr val="00BFC4"/>
            </a:solidFill>
          </p:spPr>
          <p:txBody>
            <a:bodyPr wrap="square" lIns="0" tIns="0" rIns="0" bIns="0" rtlCol="0"/>
            <a:lstStyle/>
            <a:p>
              <a:endParaRPr/>
            </a:p>
          </p:txBody>
        </p:sp>
        <p:sp>
          <p:nvSpPr>
            <p:cNvPr id="391" name="object 391"/>
            <p:cNvSpPr/>
            <p:nvPr/>
          </p:nvSpPr>
          <p:spPr>
            <a:xfrm>
              <a:off x="13763664" y="7097250"/>
              <a:ext cx="70485" cy="889000"/>
            </a:xfrm>
            <a:custGeom>
              <a:avLst/>
              <a:gdLst/>
              <a:ahLst/>
              <a:cxnLst/>
              <a:rect l="l" t="t" r="r" b="b"/>
              <a:pathLst>
                <a:path w="70484" h="889000">
                  <a:moveTo>
                    <a:pt x="70076" y="0"/>
                  </a:moveTo>
                  <a:lnTo>
                    <a:pt x="0" y="0"/>
                  </a:lnTo>
                  <a:lnTo>
                    <a:pt x="0" y="888694"/>
                  </a:lnTo>
                  <a:lnTo>
                    <a:pt x="70076" y="888694"/>
                  </a:lnTo>
                  <a:lnTo>
                    <a:pt x="70076" y="0"/>
                  </a:lnTo>
                  <a:close/>
                </a:path>
              </a:pathLst>
            </a:custGeom>
            <a:solidFill>
              <a:srgbClr val="F8766D"/>
            </a:solidFill>
          </p:spPr>
          <p:txBody>
            <a:bodyPr wrap="square" lIns="0" tIns="0" rIns="0" bIns="0" rtlCol="0"/>
            <a:lstStyle/>
            <a:p>
              <a:endParaRPr/>
            </a:p>
          </p:txBody>
        </p:sp>
        <p:sp>
          <p:nvSpPr>
            <p:cNvPr id="392" name="object 392"/>
            <p:cNvSpPr/>
            <p:nvPr/>
          </p:nvSpPr>
          <p:spPr>
            <a:xfrm>
              <a:off x="13841463" y="7996950"/>
              <a:ext cx="70485" cy="396875"/>
            </a:xfrm>
            <a:custGeom>
              <a:avLst/>
              <a:gdLst/>
              <a:ahLst/>
              <a:cxnLst/>
              <a:rect l="l" t="t" r="r" b="b"/>
              <a:pathLst>
                <a:path w="70484" h="396875">
                  <a:moveTo>
                    <a:pt x="70076" y="0"/>
                  </a:moveTo>
                  <a:lnTo>
                    <a:pt x="0" y="0"/>
                  </a:lnTo>
                  <a:lnTo>
                    <a:pt x="0" y="396857"/>
                  </a:lnTo>
                  <a:lnTo>
                    <a:pt x="70076" y="396857"/>
                  </a:lnTo>
                  <a:lnTo>
                    <a:pt x="70076" y="0"/>
                  </a:lnTo>
                  <a:close/>
                </a:path>
              </a:pathLst>
            </a:custGeom>
            <a:solidFill>
              <a:srgbClr val="00BFC4"/>
            </a:solidFill>
          </p:spPr>
          <p:txBody>
            <a:bodyPr wrap="square" lIns="0" tIns="0" rIns="0" bIns="0" rtlCol="0"/>
            <a:lstStyle/>
            <a:p>
              <a:endParaRPr/>
            </a:p>
          </p:txBody>
        </p:sp>
        <p:sp>
          <p:nvSpPr>
            <p:cNvPr id="393" name="object 393"/>
            <p:cNvSpPr/>
            <p:nvPr/>
          </p:nvSpPr>
          <p:spPr>
            <a:xfrm>
              <a:off x="13841463" y="7086682"/>
              <a:ext cx="70485" cy="910590"/>
            </a:xfrm>
            <a:custGeom>
              <a:avLst/>
              <a:gdLst/>
              <a:ahLst/>
              <a:cxnLst/>
              <a:rect l="l" t="t" r="r" b="b"/>
              <a:pathLst>
                <a:path w="70484" h="910590">
                  <a:moveTo>
                    <a:pt x="70076" y="0"/>
                  </a:moveTo>
                  <a:lnTo>
                    <a:pt x="0" y="0"/>
                  </a:lnTo>
                  <a:lnTo>
                    <a:pt x="0" y="910267"/>
                  </a:lnTo>
                  <a:lnTo>
                    <a:pt x="70076" y="910267"/>
                  </a:lnTo>
                  <a:lnTo>
                    <a:pt x="70076" y="0"/>
                  </a:lnTo>
                  <a:close/>
                </a:path>
              </a:pathLst>
            </a:custGeom>
            <a:solidFill>
              <a:srgbClr val="F8766D"/>
            </a:solidFill>
          </p:spPr>
          <p:txBody>
            <a:bodyPr wrap="square" lIns="0" tIns="0" rIns="0" bIns="0" rtlCol="0"/>
            <a:lstStyle/>
            <a:p>
              <a:endParaRPr/>
            </a:p>
          </p:txBody>
        </p:sp>
        <p:sp>
          <p:nvSpPr>
            <p:cNvPr id="394" name="object 394"/>
            <p:cNvSpPr/>
            <p:nvPr/>
          </p:nvSpPr>
          <p:spPr>
            <a:xfrm>
              <a:off x="13919367" y="8007518"/>
              <a:ext cx="70485" cy="386715"/>
            </a:xfrm>
            <a:custGeom>
              <a:avLst/>
              <a:gdLst/>
              <a:ahLst/>
              <a:cxnLst/>
              <a:rect l="l" t="t" r="r" b="b"/>
              <a:pathLst>
                <a:path w="70484" h="386715">
                  <a:moveTo>
                    <a:pt x="70076" y="0"/>
                  </a:moveTo>
                  <a:lnTo>
                    <a:pt x="0" y="0"/>
                  </a:lnTo>
                  <a:lnTo>
                    <a:pt x="0" y="386288"/>
                  </a:lnTo>
                  <a:lnTo>
                    <a:pt x="70076" y="386288"/>
                  </a:lnTo>
                  <a:lnTo>
                    <a:pt x="70076" y="0"/>
                  </a:lnTo>
                  <a:close/>
                </a:path>
              </a:pathLst>
            </a:custGeom>
            <a:solidFill>
              <a:srgbClr val="00BFC4"/>
            </a:solidFill>
          </p:spPr>
          <p:txBody>
            <a:bodyPr wrap="square" lIns="0" tIns="0" rIns="0" bIns="0" rtlCol="0"/>
            <a:lstStyle/>
            <a:p>
              <a:endParaRPr/>
            </a:p>
          </p:txBody>
        </p:sp>
        <p:sp>
          <p:nvSpPr>
            <p:cNvPr id="395" name="object 395"/>
            <p:cNvSpPr/>
            <p:nvPr/>
          </p:nvSpPr>
          <p:spPr>
            <a:xfrm>
              <a:off x="13919367" y="7068580"/>
              <a:ext cx="70485" cy="939165"/>
            </a:xfrm>
            <a:custGeom>
              <a:avLst/>
              <a:gdLst/>
              <a:ahLst/>
              <a:cxnLst/>
              <a:rect l="l" t="t" r="r" b="b"/>
              <a:pathLst>
                <a:path w="70484" h="939165">
                  <a:moveTo>
                    <a:pt x="70076" y="0"/>
                  </a:moveTo>
                  <a:lnTo>
                    <a:pt x="0" y="0"/>
                  </a:lnTo>
                  <a:lnTo>
                    <a:pt x="0" y="938934"/>
                  </a:lnTo>
                  <a:lnTo>
                    <a:pt x="70076" y="938934"/>
                  </a:lnTo>
                  <a:lnTo>
                    <a:pt x="70076" y="0"/>
                  </a:lnTo>
                  <a:close/>
                </a:path>
              </a:pathLst>
            </a:custGeom>
            <a:solidFill>
              <a:srgbClr val="F8766D"/>
            </a:solidFill>
          </p:spPr>
          <p:txBody>
            <a:bodyPr wrap="square" lIns="0" tIns="0" rIns="0" bIns="0" rtlCol="0"/>
            <a:lstStyle/>
            <a:p>
              <a:endParaRPr/>
            </a:p>
          </p:txBody>
        </p:sp>
        <p:sp>
          <p:nvSpPr>
            <p:cNvPr id="396" name="object 396"/>
            <p:cNvSpPr/>
            <p:nvPr/>
          </p:nvSpPr>
          <p:spPr>
            <a:xfrm>
              <a:off x="13997270" y="8017943"/>
              <a:ext cx="70485" cy="375920"/>
            </a:xfrm>
            <a:custGeom>
              <a:avLst/>
              <a:gdLst/>
              <a:ahLst/>
              <a:cxnLst/>
              <a:rect l="l" t="t" r="r" b="b"/>
              <a:pathLst>
                <a:path w="70484" h="375920">
                  <a:moveTo>
                    <a:pt x="70076" y="0"/>
                  </a:moveTo>
                  <a:lnTo>
                    <a:pt x="0" y="0"/>
                  </a:lnTo>
                  <a:lnTo>
                    <a:pt x="0" y="375863"/>
                  </a:lnTo>
                  <a:lnTo>
                    <a:pt x="70076" y="375863"/>
                  </a:lnTo>
                  <a:lnTo>
                    <a:pt x="70076" y="0"/>
                  </a:lnTo>
                  <a:close/>
                </a:path>
              </a:pathLst>
            </a:custGeom>
            <a:solidFill>
              <a:srgbClr val="00BFC4"/>
            </a:solidFill>
          </p:spPr>
          <p:txBody>
            <a:bodyPr wrap="square" lIns="0" tIns="0" rIns="0" bIns="0" rtlCol="0"/>
            <a:lstStyle/>
            <a:p>
              <a:endParaRPr/>
            </a:p>
          </p:txBody>
        </p:sp>
        <p:sp>
          <p:nvSpPr>
            <p:cNvPr id="397" name="object 397"/>
            <p:cNvSpPr/>
            <p:nvPr/>
          </p:nvSpPr>
          <p:spPr>
            <a:xfrm>
              <a:off x="13997270" y="7057580"/>
              <a:ext cx="70485" cy="960755"/>
            </a:xfrm>
            <a:custGeom>
              <a:avLst/>
              <a:gdLst/>
              <a:ahLst/>
              <a:cxnLst/>
              <a:rect l="l" t="t" r="r" b="b"/>
              <a:pathLst>
                <a:path w="70484" h="960754">
                  <a:moveTo>
                    <a:pt x="70076" y="0"/>
                  </a:moveTo>
                  <a:lnTo>
                    <a:pt x="0" y="0"/>
                  </a:lnTo>
                  <a:lnTo>
                    <a:pt x="0" y="960363"/>
                  </a:lnTo>
                  <a:lnTo>
                    <a:pt x="70076" y="960363"/>
                  </a:lnTo>
                  <a:lnTo>
                    <a:pt x="70076" y="0"/>
                  </a:lnTo>
                  <a:close/>
                </a:path>
              </a:pathLst>
            </a:custGeom>
            <a:solidFill>
              <a:srgbClr val="F8766D"/>
            </a:solidFill>
          </p:spPr>
          <p:txBody>
            <a:bodyPr wrap="square" lIns="0" tIns="0" rIns="0" bIns="0" rtlCol="0"/>
            <a:lstStyle/>
            <a:p>
              <a:endParaRPr/>
            </a:p>
          </p:txBody>
        </p:sp>
        <p:sp>
          <p:nvSpPr>
            <p:cNvPr id="398" name="object 398"/>
            <p:cNvSpPr/>
            <p:nvPr/>
          </p:nvSpPr>
          <p:spPr>
            <a:xfrm>
              <a:off x="14075173" y="8028078"/>
              <a:ext cx="70485" cy="365760"/>
            </a:xfrm>
            <a:custGeom>
              <a:avLst/>
              <a:gdLst/>
              <a:ahLst/>
              <a:cxnLst/>
              <a:rect l="l" t="t" r="r" b="b"/>
              <a:pathLst>
                <a:path w="70484" h="365759">
                  <a:moveTo>
                    <a:pt x="70076" y="0"/>
                  </a:moveTo>
                  <a:lnTo>
                    <a:pt x="0" y="0"/>
                  </a:lnTo>
                  <a:lnTo>
                    <a:pt x="0" y="365729"/>
                  </a:lnTo>
                  <a:lnTo>
                    <a:pt x="70076" y="365729"/>
                  </a:lnTo>
                  <a:lnTo>
                    <a:pt x="70076" y="0"/>
                  </a:lnTo>
                  <a:close/>
                </a:path>
              </a:pathLst>
            </a:custGeom>
            <a:solidFill>
              <a:srgbClr val="00BFC4"/>
            </a:solidFill>
          </p:spPr>
          <p:txBody>
            <a:bodyPr wrap="square" lIns="0" tIns="0" rIns="0" bIns="0" rtlCol="0"/>
            <a:lstStyle/>
            <a:p>
              <a:endParaRPr/>
            </a:p>
          </p:txBody>
        </p:sp>
        <p:sp>
          <p:nvSpPr>
            <p:cNvPr id="399" name="object 399"/>
            <p:cNvSpPr/>
            <p:nvPr/>
          </p:nvSpPr>
          <p:spPr>
            <a:xfrm>
              <a:off x="14075173" y="7038902"/>
              <a:ext cx="70485" cy="989330"/>
            </a:xfrm>
            <a:custGeom>
              <a:avLst/>
              <a:gdLst/>
              <a:ahLst/>
              <a:cxnLst/>
              <a:rect l="l" t="t" r="r" b="b"/>
              <a:pathLst>
                <a:path w="70484" h="989329">
                  <a:moveTo>
                    <a:pt x="70076" y="0"/>
                  </a:moveTo>
                  <a:lnTo>
                    <a:pt x="0" y="0"/>
                  </a:lnTo>
                  <a:lnTo>
                    <a:pt x="0" y="989030"/>
                  </a:lnTo>
                  <a:lnTo>
                    <a:pt x="70076" y="989030"/>
                  </a:lnTo>
                  <a:lnTo>
                    <a:pt x="70076" y="0"/>
                  </a:lnTo>
                  <a:close/>
                </a:path>
              </a:pathLst>
            </a:custGeom>
            <a:solidFill>
              <a:srgbClr val="F8766D"/>
            </a:solidFill>
          </p:spPr>
          <p:txBody>
            <a:bodyPr wrap="square" lIns="0" tIns="0" rIns="0" bIns="0" rtlCol="0"/>
            <a:lstStyle/>
            <a:p>
              <a:endParaRPr/>
            </a:p>
          </p:txBody>
        </p:sp>
        <p:sp>
          <p:nvSpPr>
            <p:cNvPr id="400" name="object 400"/>
            <p:cNvSpPr/>
            <p:nvPr/>
          </p:nvSpPr>
          <p:spPr>
            <a:xfrm>
              <a:off x="14153077" y="8037779"/>
              <a:ext cx="70485" cy="356235"/>
            </a:xfrm>
            <a:custGeom>
              <a:avLst/>
              <a:gdLst/>
              <a:ahLst/>
              <a:cxnLst/>
              <a:rect l="l" t="t" r="r" b="b"/>
              <a:pathLst>
                <a:path w="70484" h="356234">
                  <a:moveTo>
                    <a:pt x="70076" y="0"/>
                  </a:moveTo>
                  <a:lnTo>
                    <a:pt x="0" y="0"/>
                  </a:lnTo>
                  <a:lnTo>
                    <a:pt x="0" y="356027"/>
                  </a:lnTo>
                  <a:lnTo>
                    <a:pt x="70076" y="356027"/>
                  </a:lnTo>
                  <a:lnTo>
                    <a:pt x="70076" y="0"/>
                  </a:lnTo>
                  <a:close/>
                </a:path>
              </a:pathLst>
            </a:custGeom>
            <a:solidFill>
              <a:srgbClr val="00BFC4"/>
            </a:solidFill>
          </p:spPr>
          <p:txBody>
            <a:bodyPr wrap="square" lIns="0" tIns="0" rIns="0" bIns="0" rtlCol="0"/>
            <a:lstStyle/>
            <a:p>
              <a:endParaRPr/>
            </a:p>
          </p:txBody>
        </p:sp>
        <p:sp>
          <p:nvSpPr>
            <p:cNvPr id="401" name="object 401"/>
            <p:cNvSpPr/>
            <p:nvPr/>
          </p:nvSpPr>
          <p:spPr>
            <a:xfrm>
              <a:off x="14153077" y="7027172"/>
              <a:ext cx="70485" cy="1010919"/>
            </a:xfrm>
            <a:custGeom>
              <a:avLst/>
              <a:gdLst/>
              <a:ahLst/>
              <a:cxnLst/>
              <a:rect l="l" t="t" r="r" b="b"/>
              <a:pathLst>
                <a:path w="70484" h="1010920">
                  <a:moveTo>
                    <a:pt x="70076" y="0"/>
                  </a:moveTo>
                  <a:lnTo>
                    <a:pt x="0" y="0"/>
                  </a:lnTo>
                  <a:lnTo>
                    <a:pt x="0" y="1010603"/>
                  </a:lnTo>
                  <a:lnTo>
                    <a:pt x="70076" y="1010603"/>
                  </a:lnTo>
                  <a:lnTo>
                    <a:pt x="70076" y="0"/>
                  </a:lnTo>
                  <a:close/>
                </a:path>
              </a:pathLst>
            </a:custGeom>
            <a:solidFill>
              <a:srgbClr val="F8766D"/>
            </a:solidFill>
          </p:spPr>
          <p:txBody>
            <a:bodyPr wrap="square" lIns="0" tIns="0" rIns="0" bIns="0" rtlCol="0"/>
            <a:lstStyle/>
            <a:p>
              <a:endParaRPr/>
            </a:p>
          </p:txBody>
        </p:sp>
        <p:sp>
          <p:nvSpPr>
            <p:cNvPr id="402" name="object 402"/>
            <p:cNvSpPr/>
            <p:nvPr/>
          </p:nvSpPr>
          <p:spPr>
            <a:xfrm>
              <a:off x="14230980" y="8047479"/>
              <a:ext cx="70485" cy="346710"/>
            </a:xfrm>
            <a:custGeom>
              <a:avLst/>
              <a:gdLst/>
              <a:ahLst/>
              <a:cxnLst/>
              <a:rect l="l" t="t" r="r" b="b"/>
              <a:pathLst>
                <a:path w="70484" h="346709">
                  <a:moveTo>
                    <a:pt x="70076" y="0"/>
                  </a:moveTo>
                  <a:lnTo>
                    <a:pt x="0" y="0"/>
                  </a:lnTo>
                  <a:lnTo>
                    <a:pt x="0" y="346327"/>
                  </a:lnTo>
                  <a:lnTo>
                    <a:pt x="70076" y="346327"/>
                  </a:lnTo>
                  <a:lnTo>
                    <a:pt x="70076" y="0"/>
                  </a:lnTo>
                  <a:close/>
                </a:path>
              </a:pathLst>
            </a:custGeom>
            <a:solidFill>
              <a:srgbClr val="00BFC4"/>
            </a:solidFill>
          </p:spPr>
          <p:txBody>
            <a:bodyPr wrap="square" lIns="0" tIns="0" rIns="0" bIns="0" rtlCol="0"/>
            <a:lstStyle/>
            <a:p>
              <a:endParaRPr/>
            </a:p>
          </p:txBody>
        </p:sp>
        <p:sp>
          <p:nvSpPr>
            <p:cNvPr id="403" name="object 403"/>
            <p:cNvSpPr/>
            <p:nvPr/>
          </p:nvSpPr>
          <p:spPr>
            <a:xfrm>
              <a:off x="14230980" y="7015450"/>
              <a:ext cx="70485" cy="1032510"/>
            </a:xfrm>
            <a:custGeom>
              <a:avLst/>
              <a:gdLst/>
              <a:ahLst/>
              <a:cxnLst/>
              <a:rect l="l" t="t" r="r" b="b"/>
              <a:pathLst>
                <a:path w="70484" h="1032509">
                  <a:moveTo>
                    <a:pt x="70076" y="0"/>
                  </a:moveTo>
                  <a:lnTo>
                    <a:pt x="0" y="0"/>
                  </a:lnTo>
                  <a:lnTo>
                    <a:pt x="0" y="1032032"/>
                  </a:lnTo>
                  <a:lnTo>
                    <a:pt x="70076" y="1032032"/>
                  </a:lnTo>
                  <a:lnTo>
                    <a:pt x="70076" y="0"/>
                  </a:lnTo>
                  <a:close/>
                </a:path>
              </a:pathLst>
            </a:custGeom>
            <a:solidFill>
              <a:srgbClr val="F8766D"/>
            </a:solidFill>
          </p:spPr>
          <p:txBody>
            <a:bodyPr wrap="square" lIns="0" tIns="0" rIns="0" bIns="0" rtlCol="0"/>
            <a:lstStyle/>
            <a:p>
              <a:endParaRPr/>
            </a:p>
          </p:txBody>
        </p:sp>
        <p:sp>
          <p:nvSpPr>
            <p:cNvPr id="404" name="object 404"/>
            <p:cNvSpPr/>
            <p:nvPr/>
          </p:nvSpPr>
          <p:spPr>
            <a:xfrm>
              <a:off x="14308883" y="8056746"/>
              <a:ext cx="70485" cy="337185"/>
            </a:xfrm>
            <a:custGeom>
              <a:avLst/>
              <a:gdLst/>
              <a:ahLst/>
              <a:cxnLst/>
              <a:rect l="l" t="t" r="r" b="b"/>
              <a:pathLst>
                <a:path w="70484" h="337184">
                  <a:moveTo>
                    <a:pt x="70076" y="0"/>
                  </a:moveTo>
                  <a:lnTo>
                    <a:pt x="0" y="0"/>
                  </a:lnTo>
                  <a:lnTo>
                    <a:pt x="0" y="337060"/>
                  </a:lnTo>
                  <a:lnTo>
                    <a:pt x="70076" y="337060"/>
                  </a:lnTo>
                  <a:lnTo>
                    <a:pt x="70076" y="0"/>
                  </a:lnTo>
                  <a:close/>
                </a:path>
              </a:pathLst>
            </a:custGeom>
            <a:solidFill>
              <a:srgbClr val="00BFC4"/>
            </a:solidFill>
          </p:spPr>
          <p:txBody>
            <a:bodyPr wrap="square" lIns="0" tIns="0" rIns="0" bIns="0" rtlCol="0"/>
            <a:lstStyle/>
            <a:p>
              <a:endParaRPr/>
            </a:p>
          </p:txBody>
        </p:sp>
        <p:sp>
          <p:nvSpPr>
            <p:cNvPr id="405" name="object 405"/>
            <p:cNvSpPr/>
            <p:nvPr/>
          </p:nvSpPr>
          <p:spPr>
            <a:xfrm>
              <a:off x="14308883" y="6996048"/>
              <a:ext cx="70485" cy="1061085"/>
            </a:xfrm>
            <a:custGeom>
              <a:avLst/>
              <a:gdLst/>
              <a:ahLst/>
              <a:cxnLst/>
              <a:rect l="l" t="t" r="r" b="b"/>
              <a:pathLst>
                <a:path w="70484" h="1061084">
                  <a:moveTo>
                    <a:pt x="70076" y="0"/>
                  </a:moveTo>
                  <a:lnTo>
                    <a:pt x="0" y="0"/>
                  </a:lnTo>
                  <a:lnTo>
                    <a:pt x="0" y="1060700"/>
                  </a:lnTo>
                  <a:lnTo>
                    <a:pt x="70076" y="1060700"/>
                  </a:lnTo>
                  <a:lnTo>
                    <a:pt x="70076" y="0"/>
                  </a:lnTo>
                  <a:close/>
                </a:path>
              </a:pathLst>
            </a:custGeom>
            <a:solidFill>
              <a:srgbClr val="F8766D"/>
            </a:solidFill>
          </p:spPr>
          <p:txBody>
            <a:bodyPr wrap="square" lIns="0" tIns="0" rIns="0" bIns="0" rtlCol="0"/>
            <a:lstStyle/>
            <a:p>
              <a:endParaRPr/>
            </a:p>
          </p:txBody>
        </p:sp>
        <p:sp>
          <p:nvSpPr>
            <p:cNvPr id="406" name="object 406"/>
            <p:cNvSpPr/>
            <p:nvPr/>
          </p:nvSpPr>
          <p:spPr>
            <a:xfrm>
              <a:off x="14386787" y="8066011"/>
              <a:ext cx="70485" cy="328295"/>
            </a:xfrm>
            <a:custGeom>
              <a:avLst/>
              <a:gdLst/>
              <a:ahLst/>
              <a:cxnLst/>
              <a:rect l="l" t="t" r="r" b="b"/>
              <a:pathLst>
                <a:path w="70484" h="328295">
                  <a:moveTo>
                    <a:pt x="70076" y="0"/>
                  </a:moveTo>
                  <a:lnTo>
                    <a:pt x="0" y="0"/>
                  </a:lnTo>
                  <a:lnTo>
                    <a:pt x="0" y="327795"/>
                  </a:lnTo>
                  <a:lnTo>
                    <a:pt x="70076" y="327795"/>
                  </a:lnTo>
                  <a:lnTo>
                    <a:pt x="70076" y="0"/>
                  </a:lnTo>
                  <a:close/>
                </a:path>
              </a:pathLst>
            </a:custGeom>
            <a:solidFill>
              <a:srgbClr val="00BFC4"/>
            </a:solidFill>
          </p:spPr>
          <p:txBody>
            <a:bodyPr wrap="square" lIns="0" tIns="0" rIns="0" bIns="0" rtlCol="0"/>
            <a:lstStyle/>
            <a:p>
              <a:endParaRPr/>
            </a:p>
          </p:txBody>
        </p:sp>
        <p:sp>
          <p:nvSpPr>
            <p:cNvPr id="407" name="object 407"/>
            <p:cNvSpPr/>
            <p:nvPr/>
          </p:nvSpPr>
          <p:spPr>
            <a:xfrm>
              <a:off x="14386787" y="6983598"/>
              <a:ext cx="70485" cy="1082675"/>
            </a:xfrm>
            <a:custGeom>
              <a:avLst/>
              <a:gdLst/>
              <a:ahLst/>
              <a:cxnLst/>
              <a:rect l="l" t="t" r="r" b="b"/>
              <a:pathLst>
                <a:path w="70484" h="1082675">
                  <a:moveTo>
                    <a:pt x="70076" y="0"/>
                  </a:moveTo>
                  <a:lnTo>
                    <a:pt x="0" y="0"/>
                  </a:lnTo>
                  <a:lnTo>
                    <a:pt x="0" y="1082270"/>
                  </a:lnTo>
                  <a:lnTo>
                    <a:pt x="70076" y="1082270"/>
                  </a:lnTo>
                  <a:lnTo>
                    <a:pt x="70076" y="0"/>
                  </a:lnTo>
                  <a:close/>
                </a:path>
              </a:pathLst>
            </a:custGeom>
            <a:solidFill>
              <a:srgbClr val="F8766D"/>
            </a:solidFill>
          </p:spPr>
          <p:txBody>
            <a:bodyPr wrap="square" lIns="0" tIns="0" rIns="0" bIns="0" rtlCol="0"/>
            <a:lstStyle/>
            <a:p>
              <a:endParaRPr/>
            </a:p>
          </p:txBody>
        </p:sp>
        <p:sp>
          <p:nvSpPr>
            <p:cNvPr id="408" name="object 408"/>
            <p:cNvSpPr/>
            <p:nvPr/>
          </p:nvSpPr>
          <p:spPr>
            <a:xfrm>
              <a:off x="14464690" y="8074843"/>
              <a:ext cx="70485" cy="319405"/>
            </a:xfrm>
            <a:custGeom>
              <a:avLst/>
              <a:gdLst/>
              <a:ahLst/>
              <a:cxnLst/>
              <a:rect l="l" t="t" r="r" b="b"/>
              <a:pathLst>
                <a:path w="70484" h="319404">
                  <a:moveTo>
                    <a:pt x="70076" y="0"/>
                  </a:moveTo>
                  <a:lnTo>
                    <a:pt x="0" y="0"/>
                  </a:lnTo>
                  <a:lnTo>
                    <a:pt x="0" y="318963"/>
                  </a:lnTo>
                  <a:lnTo>
                    <a:pt x="70076" y="318963"/>
                  </a:lnTo>
                  <a:lnTo>
                    <a:pt x="70076" y="0"/>
                  </a:lnTo>
                  <a:close/>
                </a:path>
              </a:pathLst>
            </a:custGeom>
            <a:solidFill>
              <a:srgbClr val="00BFC4"/>
            </a:solidFill>
          </p:spPr>
          <p:txBody>
            <a:bodyPr wrap="square" lIns="0" tIns="0" rIns="0" bIns="0" rtlCol="0"/>
            <a:lstStyle/>
            <a:p>
              <a:endParaRPr/>
            </a:p>
          </p:txBody>
        </p:sp>
        <p:sp>
          <p:nvSpPr>
            <p:cNvPr id="409" name="object 409"/>
            <p:cNvSpPr/>
            <p:nvPr/>
          </p:nvSpPr>
          <p:spPr>
            <a:xfrm>
              <a:off x="14464690" y="6971138"/>
              <a:ext cx="70485" cy="1104265"/>
            </a:xfrm>
            <a:custGeom>
              <a:avLst/>
              <a:gdLst/>
              <a:ahLst/>
              <a:cxnLst/>
              <a:rect l="l" t="t" r="r" b="b"/>
              <a:pathLst>
                <a:path w="70484" h="1104265">
                  <a:moveTo>
                    <a:pt x="70076" y="0"/>
                  </a:moveTo>
                  <a:lnTo>
                    <a:pt x="0" y="0"/>
                  </a:lnTo>
                  <a:lnTo>
                    <a:pt x="0" y="1103704"/>
                  </a:lnTo>
                  <a:lnTo>
                    <a:pt x="70076" y="1103704"/>
                  </a:lnTo>
                  <a:lnTo>
                    <a:pt x="70076" y="0"/>
                  </a:lnTo>
                  <a:close/>
                </a:path>
              </a:pathLst>
            </a:custGeom>
            <a:solidFill>
              <a:srgbClr val="F8766D"/>
            </a:solidFill>
          </p:spPr>
          <p:txBody>
            <a:bodyPr wrap="square" lIns="0" tIns="0" rIns="0" bIns="0" rtlCol="0"/>
            <a:lstStyle/>
            <a:p>
              <a:endParaRPr/>
            </a:p>
          </p:txBody>
        </p:sp>
        <p:sp>
          <p:nvSpPr>
            <p:cNvPr id="410" name="object 410"/>
            <p:cNvSpPr/>
            <p:nvPr/>
          </p:nvSpPr>
          <p:spPr>
            <a:xfrm>
              <a:off x="14542594" y="8083531"/>
              <a:ext cx="70485" cy="310515"/>
            </a:xfrm>
            <a:custGeom>
              <a:avLst/>
              <a:gdLst/>
              <a:ahLst/>
              <a:cxnLst/>
              <a:rect l="l" t="t" r="r" b="b"/>
              <a:pathLst>
                <a:path w="70484" h="310515">
                  <a:moveTo>
                    <a:pt x="70076" y="0"/>
                  </a:moveTo>
                  <a:lnTo>
                    <a:pt x="0" y="0"/>
                  </a:lnTo>
                  <a:lnTo>
                    <a:pt x="0" y="310275"/>
                  </a:lnTo>
                  <a:lnTo>
                    <a:pt x="70076" y="310275"/>
                  </a:lnTo>
                  <a:lnTo>
                    <a:pt x="70076" y="0"/>
                  </a:lnTo>
                  <a:close/>
                </a:path>
              </a:pathLst>
            </a:custGeom>
            <a:solidFill>
              <a:srgbClr val="00BFC4"/>
            </a:solidFill>
          </p:spPr>
          <p:txBody>
            <a:bodyPr wrap="square" lIns="0" tIns="0" rIns="0" bIns="0" rtlCol="0"/>
            <a:lstStyle/>
            <a:p>
              <a:endParaRPr/>
            </a:p>
          </p:txBody>
        </p:sp>
        <p:sp>
          <p:nvSpPr>
            <p:cNvPr id="411" name="object 411"/>
            <p:cNvSpPr/>
            <p:nvPr/>
          </p:nvSpPr>
          <p:spPr>
            <a:xfrm>
              <a:off x="14542594" y="6951160"/>
              <a:ext cx="70485" cy="1132840"/>
            </a:xfrm>
            <a:custGeom>
              <a:avLst/>
              <a:gdLst/>
              <a:ahLst/>
              <a:cxnLst/>
              <a:rect l="l" t="t" r="r" b="b"/>
              <a:pathLst>
                <a:path w="70484" h="1132840">
                  <a:moveTo>
                    <a:pt x="70076" y="0"/>
                  </a:moveTo>
                  <a:lnTo>
                    <a:pt x="0" y="0"/>
                  </a:lnTo>
                  <a:lnTo>
                    <a:pt x="0" y="1132373"/>
                  </a:lnTo>
                  <a:lnTo>
                    <a:pt x="70076" y="1132373"/>
                  </a:lnTo>
                  <a:lnTo>
                    <a:pt x="70076" y="0"/>
                  </a:lnTo>
                  <a:close/>
                </a:path>
              </a:pathLst>
            </a:custGeom>
            <a:solidFill>
              <a:srgbClr val="F8766D"/>
            </a:solidFill>
          </p:spPr>
          <p:txBody>
            <a:bodyPr wrap="square" lIns="0" tIns="0" rIns="0" bIns="0" rtlCol="0"/>
            <a:lstStyle/>
            <a:p>
              <a:endParaRPr/>
            </a:p>
          </p:txBody>
        </p:sp>
        <p:sp>
          <p:nvSpPr>
            <p:cNvPr id="412" name="object 412"/>
            <p:cNvSpPr/>
            <p:nvPr/>
          </p:nvSpPr>
          <p:spPr>
            <a:xfrm>
              <a:off x="14620497" y="8092218"/>
              <a:ext cx="70485" cy="301625"/>
            </a:xfrm>
            <a:custGeom>
              <a:avLst/>
              <a:gdLst/>
              <a:ahLst/>
              <a:cxnLst/>
              <a:rect l="l" t="t" r="r" b="b"/>
              <a:pathLst>
                <a:path w="70484" h="301625">
                  <a:moveTo>
                    <a:pt x="70076" y="0"/>
                  </a:moveTo>
                  <a:lnTo>
                    <a:pt x="0" y="0"/>
                  </a:lnTo>
                  <a:lnTo>
                    <a:pt x="0" y="301588"/>
                  </a:lnTo>
                  <a:lnTo>
                    <a:pt x="70076" y="301588"/>
                  </a:lnTo>
                  <a:lnTo>
                    <a:pt x="70076" y="0"/>
                  </a:lnTo>
                  <a:close/>
                </a:path>
              </a:pathLst>
            </a:custGeom>
            <a:solidFill>
              <a:srgbClr val="00BFC4"/>
            </a:solidFill>
          </p:spPr>
          <p:txBody>
            <a:bodyPr wrap="square" lIns="0" tIns="0" rIns="0" bIns="0" rtlCol="0"/>
            <a:lstStyle/>
            <a:p>
              <a:endParaRPr/>
            </a:p>
          </p:txBody>
        </p:sp>
        <p:sp>
          <p:nvSpPr>
            <p:cNvPr id="413" name="object 413"/>
            <p:cNvSpPr/>
            <p:nvPr/>
          </p:nvSpPr>
          <p:spPr>
            <a:xfrm>
              <a:off x="14620497" y="6938123"/>
              <a:ext cx="70485" cy="1154430"/>
            </a:xfrm>
            <a:custGeom>
              <a:avLst/>
              <a:gdLst/>
              <a:ahLst/>
              <a:cxnLst/>
              <a:rect l="l" t="t" r="r" b="b"/>
              <a:pathLst>
                <a:path w="70484" h="1154429">
                  <a:moveTo>
                    <a:pt x="70076" y="0"/>
                  </a:moveTo>
                  <a:lnTo>
                    <a:pt x="0" y="0"/>
                  </a:lnTo>
                  <a:lnTo>
                    <a:pt x="0" y="1153943"/>
                  </a:lnTo>
                  <a:lnTo>
                    <a:pt x="70076" y="1153943"/>
                  </a:lnTo>
                  <a:lnTo>
                    <a:pt x="70076" y="0"/>
                  </a:lnTo>
                  <a:close/>
                </a:path>
              </a:pathLst>
            </a:custGeom>
            <a:solidFill>
              <a:srgbClr val="F8766D"/>
            </a:solidFill>
          </p:spPr>
          <p:txBody>
            <a:bodyPr wrap="square" lIns="0" tIns="0" rIns="0" bIns="0" rtlCol="0"/>
            <a:lstStyle/>
            <a:p>
              <a:endParaRPr/>
            </a:p>
          </p:txBody>
        </p:sp>
        <p:sp>
          <p:nvSpPr>
            <p:cNvPr id="414" name="object 414"/>
            <p:cNvSpPr/>
            <p:nvPr/>
          </p:nvSpPr>
          <p:spPr>
            <a:xfrm>
              <a:off x="14698400" y="8100471"/>
              <a:ext cx="70485" cy="293370"/>
            </a:xfrm>
            <a:custGeom>
              <a:avLst/>
              <a:gdLst/>
              <a:ahLst/>
              <a:cxnLst/>
              <a:rect l="l" t="t" r="r" b="b"/>
              <a:pathLst>
                <a:path w="70484" h="293370">
                  <a:moveTo>
                    <a:pt x="70076" y="0"/>
                  </a:moveTo>
                  <a:lnTo>
                    <a:pt x="0" y="0"/>
                  </a:lnTo>
                  <a:lnTo>
                    <a:pt x="0" y="293335"/>
                  </a:lnTo>
                  <a:lnTo>
                    <a:pt x="70076" y="293335"/>
                  </a:lnTo>
                  <a:lnTo>
                    <a:pt x="70076" y="0"/>
                  </a:lnTo>
                  <a:close/>
                </a:path>
              </a:pathLst>
            </a:custGeom>
            <a:solidFill>
              <a:srgbClr val="00BFC4"/>
            </a:solidFill>
          </p:spPr>
          <p:txBody>
            <a:bodyPr wrap="square" lIns="0" tIns="0" rIns="0" bIns="0" rtlCol="0"/>
            <a:lstStyle/>
            <a:p>
              <a:endParaRPr/>
            </a:p>
          </p:txBody>
        </p:sp>
        <p:sp>
          <p:nvSpPr>
            <p:cNvPr id="415" name="object 415"/>
            <p:cNvSpPr/>
            <p:nvPr/>
          </p:nvSpPr>
          <p:spPr>
            <a:xfrm>
              <a:off x="14698400" y="6925098"/>
              <a:ext cx="70485" cy="1175385"/>
            </a:xfrm>
            <a:custGeom>
              <a:avLst/>
              <a:gdLst/>
              <a:ahLst/>
              <a:cxnLst/>
              <a:rect l="l" t="t" r="r" b="b"/>
              <a:pathLst>
                <a:path w="70484" h="1175384">
                  <a:moveTo>
                    <a:pt x="70076" y="0"/>
                  </a:moveTo>
                  <a:lnTo>
                    <a:pt x="0" y="0"/>
                  </a:lnTo>
                  <a:lnTo>
                    <a:pt x="0" y="1175367"/>
                  </a:lnTo>
                  <a:lnTo>
                    <a:pt x="70076" y="1175367"/>
                  </a:lnTo>
                  <a:lnTo>
                    <a:pt x="70076" y="0"/>
                  </a:lnTo>
                  <a:close/>
                </a:path>
              </a:pathLst>
            </a:custGeom>
            <a:solidFill>
              <a:srgbClr val="F8766D"/>
            </a:solidFill>
          </p:spPr>
          <p:txBody>
            <a:bodyPr wrap="square" lIns="0" tIns="0" rIns="0" bIns="0" rtlCol="0"/>
            <a:lstStyle/>
            <a:p>
              <a:endParaRPr/>
            </a:p>
          </p:txBody>
        </p:sp>
        <p:sp>
          <p:nvSpPr>
            <p:cNvPr id="416" name="object 416"/>
            <p:cNvSpPr/>
            <p:nvPr/>
          </p:nvSpPr>
          <p:spPr>
            <a:xfrm>
              <a:off x="14776199" y="8108579"/>
              <a:ext cx="70485" cy="285750"/>
            </a:xfrm>
            <a:custGeom>
              <a:avLst/>
              <a:gdLst/>
              <a:ahLst/>
              <a:cxnLst/>
              <a:rect l="l" t="t" r="r" b="b"/>
              <a:pathLst>
                <a:path w="70484" h="285750">
                  <a:moveTo>
                    <a:pt x="70076" y="0"/>
                  </a:moveTo>
                  <a:lnTo>
                    <a:pt x="0" y="0"/>
                  </a:lnTo>
                  <a:lnTo>
                    <a:pt x="0" y="285227"/>
                  </a:lnTo>
                  <a:lnTo>
                    <a:pt x="70076" y="285227"/>
                  </a:lnTo>
                  <a:lnTo>
                    <a:pt x="70076" y="0"/>
                  </a:lnTo>
                  <a:close/>
                </a:path>
              </a:pathLst>
            </a:custGeom>
            <a:solidFill>
              <a:srgbClr val="00BFC4"/>
            </a:solidFill>
          </p:spPr>
          <p:txBody>
            <a:bodyPr wrap="square" lIns="0" tIns="0" rIns="0" bIns="0" rtlCol="0"/>
            <a:lstStyle/>
            <a:p>
              <a:endParaRPr/>
            </a:p>
          </p:txBody>
        </p:sp>
        <p:sp>
          <p:nvSpPr>
            <p:cNvPr id="417" name="object 417"/>
            <p:cNvSpPr/>
            <p:nvPr/>
          </p:nvSpPr>
          <p:spPr>
            <a:xfrm>
              <a:off x="14776199" y="6904543"/>
              <a:ext cx="70485" cy="1204595"/>
            </a:xfrm>
            <a:custGeom>
              <a:avLst/>
              <a:gdLst/>
              <a:ahLst/>
              <a:cxnLst/>
              <a:rect l="l" t="t" r="r" b="b"/>
              <a:pathLst>
                <a:path w="70484" h="1204595">
                  <a:moveTo>
                    <a:pt x="70076" y="0"/>
                  </a:moveTo>
                  <a:lnTo>
                    <a:pt x="0" y="0"/>
                  </a:lnTo>
                  <a:lnTo>
                    <a:pt x="0" y="1204036"/>
                  </a:lnTo>
                  <a:lnTo>
                    <a:pt x="70076" y="1204036"/>
                  </a:lnTo>
                  <a:lnTo>
                    <a:pt x="70076" y="0"/>
                  </a:lnTo>
                  <a:close/>
                </a:path>
              </a:pathLst>
            </a:custGeom>
            <a:solidFill>
              <a:srgbClr val="F8766D"/>
            </a:solidFill>
          </p:spPr>
          <p:txBody>
            <a:bodyPr wrap="square" lIns="0" tIns="0" rIns="0" bIns="0" rtlCol="0"/>
            <a:lstStyle/>
            <a:p>
              <a:endParaRPr/>
            </a:p>
          </p:txBody>
        </p:sp>
        <p:sp>
          <p:nvSpPr>
            <p:cNvPr id="418" name="object 418"/>
            <p:cNvSpPr/>
            <p:nvPr/>
          </p:nvSpPr>
          <p:spPr>
            <a:xfrm>
              <a:off x="14854103" y="8116686"/>
              <a:ext cx="70485" cy="277495"/>
            </a:xfrm>
            <a:custGeom>
              <a:avLst/>
              <a:gdLst/>
              <a:ahLst/>
              <a:cxnLst/>
              <a:rect l="l" t="t" r="r" b="b"/>
              <a:pathLst>
                <a:path w="70484" h="277495">
                  <a:moveTo>
                    <a:pt x="70076" y="0"/>
                  </a:moveTo>
                  <a:lnTo>
                    <a:pt x="0" y="0"/>
                  </a:lnTo>
                  <a:lnTo>
                    <a:pt x="0" y="277120"/>
                  </a:lnTo>
                  <a:lnTo>
                    <a:pt x="70076" y="277120"/>
                  </a:lnTo>
                  <a:lnTo>
                    <a:pt x="70076" y="0"/>
                  </a:lnTo>
                  <a:close/>
                </a:path>
              </a:pathLst>
            </a:custGeom>
            <a:solidFill>
              <a:srgbClr val="00BFC4"/>
            </a:solidFill>
          </p:spPr>
          <p:txBody>
            <a:bodyPr wrap="square" lIns="0" tIns="0" rIns="0" bIns="0" rtlCol="0"/>
            <a:lstStyle/>
            <a:p>
              <a:endParaRPr/>
            </a:p>
          </p:txBody>
        </p:sp>
        <p:sp>
          <p:nvSpPr>
            <p:cNvPr id="419" name="object 419"/>
            <p:cNvSpPr/>
            <p:nvPr/>
          </p:nvSpPr>
          <p:spPr>
            <a:xfrm>
              <a:off x="14854103" y="6891078"/>
              <a:ext cx="70485" cy="1226185"/>
            </a:xfrm>
            <a:custGeom>
              <a:avLst/>
              <a:gdLst/>
              <a:ahLst/>
              <a:cxnLst/>
              <a:rect l="l" t="t" r="r" b="b"/>
              <a:pathLst>
                <a:path w="70484" h="1226184">
                  <a:moveTo>
                    <a:pt x="70076" y="0"/>
                  </a:moveTo>
                  <a:lnTo>
                    <a:pt x="0" y="0"/>
                  </a:lnTo>
                  <a:lnTo>
                    <a:pt x="0" y="1225606"/>
                  </a:lnTo>
                  <a:lnTo>
                    <a:pt x="70076" y="1225606"/>
                  </a:lnTo>
                  <a:lnTo>
                    <a:pt x="70076" y="0"/>
                  </a:lnTo>
                  <a:close/>
                </a:path>
              </a:pathLst>
            </a:custGeom>
            <a:solidFill>
              <a:srgbClr val="F8766D"/>
            </a:solidFill>
          </p:spPr>
          <p:txBody>
            <a:bodyPr wrap="square" lIns="0" tIns="0" rIns="0" bIns="0" rtlCol="0"/>
            <a:lstStyle/>
            <a:p>
              <a:endParaRPr/>
            </a:p>
          </p:txBody>
        </p:sp>
        <p:sp>
          <p:nvSpPr>
            <p:cNvPr id="420" name="object 420"/>
            <p:cNvSpPr/>
            <p:nvPr/>
          </p:nvSpPr>
          <p:spPr>
            <a:xfrm>
              <a:off x="14932006" y="8124505"/>
              <a:ext cx="70485" cy="269875"/>
            </a:xfrm>
            <a:custGeom>
              <a:avLst/>
              <a:gdLst/>
              <a:ahLst/>
              <a:cxnLst/>
              <a:rect l="l" t="t" r="r" b="b"/>
              <a:pathLst>
                <a:path w="70484" h="269875">
                  <a:moveTo>
                    <a:pt x="70076" y="0"/>
                  </a:moveTo>
                  <a:lnTo>
                    <a:pt x="0" y="0"/>
                  </a:lnTo>
                  <a:lnTo>
                    <a:pt x="0" y="269301"/>
                  </a:lnTo>
                  <a:lnTo>
                    <a:pt x="70076" y="269301"/>
                  </a:lnTo>
                  <a:lnTo>
                    <a:pt x="70076" y="0"/>
                  </a:lnTo>
                  <a:close/>
                </a:path>
              </a:pathLst>
            </a:custGeom>
            <a:solidFill>
              <a:srgbClr val="00BFC4"/>
            </a:solidFill>
          </p:spPr>
          <p:txBody>
            <a:bodyPr wrap="square" lIns="0" tIns="0" rIns="0" bIns="0" rtlCol="0"/>
            <a:lstStyle/>
            <a:p>
              <a:endParaRPr/>
            </a:p>
          </p:txBody>
        </p:sp>
        <p:sp>
          <p:nvSpPr>
            <p:cNvPr id="421" name="object 421"/>
            <p:cNvSpPr/>
            <p:nvPr/>
          </p:nvSpPr>
          <p:spPr>
            <a:xfrm>
              <a:off x="14932006" y="6877465"/>
              <a:ext cx="70485" cy="1247140"/>
            </a:xfrm>
            <a:custGeom>
              <a:avLst/>
              <a:gdLst/>
              <a:ahLst/>
              <a:cxnLst/>
              <a:rect l="l" t="t" r="r" b="b"/>
              <a:pathLst>
                <a:path w="70484" h="1247140">
                  <a:moveTo>
                    <a:pt x="70076" y="0"/>
                  </a:moveTo>
                  <a:lnTo>
                    <a:pt x="0" y="0"/>
                  </a:lnTo>
                  <a:lnTo>
                    <a:pt x="0" y="1247040"/>
                  </a:lnTo>
                  <a:lnTo>
                    <a:pt x="70076" y="1247040"/>
                  </a:lnTo>
                  <a:lnTo>
                    <a:pt x="70076" y="0"/>
                  </a:lnTo>
                  <a:close/>
                </a:path>
              </a:pathLst>
            </a:custGeom>
            <a:solidFill>
              <a:srgbClr val="F8766D"/>
            </a:solidFill>
          </p:spPr>
          <p:txBody>
            <a:bodyPr wrap="square" lIns="0" tIns="0" rIns="0" bIns="0" rtlCol="0"/>
            <a:lstStyle/>
            <a:p>
              <a:endParaRPr/>
            </a:p>
          </p:txBody>
        </p:sp>
        <p:sp>
          <p:nvSpPr>
            <p:cNvPr id="422" name="object 422"/>
            <p:cNvSpPr/>
            <p:nvPr/>
          </p:nvSpPr>
          <p:spPr>
            <a:xfrm>
              <a:off x="15009909" y="8132179"/>
              <a:ext cx="70485" cy="262255"/>
            </a:xfrm>
            <a:custGeom>
              <a:avLst/>
              <a:gdLst/>
              <a:ahLst/>
              <a:cxnLst/>
              <a:rect l="l" t="t" r="r" b="b"/>
              <a:pathLst>
                <a:path w="70484" h="262254">
                  <a:moveTo>
                    <a:pt x="70076" y="0"/>
                  </a:moveTo>
                  <a:lnTo>
                    <a:pt x="0" y="0"/>
                  </a:lnTo>
                  <a:lnTo>
                    <a:pt x="0" y="261627"/>
                  </a:lnTo>
                  <a:lnTo>
                    <a:pt x="70076" y="261627"/>
                  </a:lnTo>
                  <a:lnTo>
                    <a:pt x="70076" y="0"/>
                  </a:lnTo>
                  <a:close/>
                </a:path>
              </a:pathLst>
            </a:custGeom>
            <a:solidFill>
              <a:srgbClr val="00BFC4"/>
            </a:solidFill>
          </p:spPr>
          <p:txBody>
            <a:bodyPr wrap="square" lIns="0" tIns="0" rIns="0" bIns="0" rtlCol="0"/>
            <a:lstStyle/>
            <a:p>
              <a:endParaRPr/>
            </a:p>
          </p:txBody>
        </p:sp>
        <p:sp>
          <p:nvSpPr>
            <p:cNvPr id="423" name="object 423"/>
            <p:cNvSpPr/>
            <p:nvPr/>
          </p:nvSpPr>
          <p:spPr>
            <a:xfrm>
              <a:off x="15009909" y="6856471"/>
              <a:ext cx="70485" cy="1275715"/>
            </a:xfrm>
            <a:custGeom>
              <a:avLst/>
              <a:gdLst/>
              <a:ahLst/>
              <a:cxnLst/>
              <a:rect l="l" t="t" r="r" b="b"/>
              <a:pathLst>
                <a:path w="70484" h="1275715">
                  <a:moveTo>
                    <a:pt x="70076" y="0"/>
                  </a:moveTo>
                  <a:lnTo>
                    <a:pt x="0" y="0"/>
                  </a:lnTo>
                  <a:lnTo>
                    <a:pt x="0" y="1275709"/>
                  </a:lnTo>
                  <a:lnTo>
                    <a:pt x="70076" y="1275709"/>
                  </a:lnTo>
                  <a:lnTo>
                    <a:pt x="70076" y="0"/>
                  </a:lnTo>
                  <a:close/>
                </a:path>
              </a:pathLst>
            </a:custGeom>
            <a:solidFill>
              <a:srgbClr val="F8766D"/>
            </a:solidFill>
          </p:spPr>
          <p:txBody>
            <a:bodyPr wrap="square" lIns="0" tIns="0" rIns="0" bIns="0" rtlCol="0"/>
            <a:lstStyle/>
            <a:p>
              <a:endParaRPr/>
            </a:p>
          </p:txBody>
        </p:sp>
        <p:sp>
          <p:nvSpPr>
            <p:cNvPr id="424" name="object 424"/>
            <p:cNvSpPr/>
            <p:nvPr/>
          </p:nvSpPr>
          <p:spPr>
            <a:xfrm>
              <a:off x="15087813" y="8139708"/>
              <a:ext cx="70485" cy="254635"/>
            </a:xfrm>
            <a:custGeom>
              <a:avLst/>
              <a:gdLst/>
              <a:ahLst/>
              <a:cxnLst/>
              <a:rect l="l" t="t" r="r" b="b"/>
              <a:pathLst>
                <a:path w="70484" h="254634">
                  <a:moveTo>
                    <a:pt x="70076" y="0"/>
                  </a:moveTo>
                  <a:lnTo>
                    <a:pt x="0" y="0"/>
                  </a:lnTo>
                  <a:lnTo>
                    <a:pt x="0" y="254099"/>
                  </a:lnTo>
                  <a:lnTo>
                    <a:pt x="70076" y="254099"/>
                  </a:lnTo>
                  <a:lnTo>
                    <a:pt x="70076" y="0"/>
                  </a:lnTo>
                  <a:close/>
                </a:path>
              </a:pathLst>
            </a:custGeom>
            <a:solidFill>
              <a:srgbClr val="00BFC4"/>
            </a:solidFill>
          </p:spPr>
          <p:txBody>
            <a:bodyPr wrap="square" lIns="0" tIns="0" rIns="0" bIns="0" rtlCol="0"/>
            <a:lstStyle/>
            <a:p>
              <a:endParaRPr/>
            </a:p>
          </p:txBody>
        </p:sp>
        <p:sp>
          <p:nvSpPr>
            <p:cNvPr id="425" name="object 425"/>
            <p:cNvSpPr/>
            <p:nvPr/>
          </p:nvSpPr>
          <p:spPr>
            <a:xfrm>
              <a:off x="15087813" y="6842430"/>
              <a:ext cx="70485" cy="1297305"/>
            </a:xfrm>
            <a:custGeom>
              <a:avLst/>
              <a:gdLst/>
              <a:ahLst/>
              <a:cxnLst/>
              <a:rect l="l" t="t" r="r" b="b"/>
              <a:pathLst>
                <a:path w="70484" h="1297304">
                  <a:moveTo>
                    <a:pt x="70076" y="0"/>
                  </a:moveTo>
                  <a:lnTo>
                    <a:pt x="0" y="0"/>
                  </a:lnTo>
                  <a:lnTo>
                    <a:pt x="0" y="1297279"/>
                  </a:lnTo>
                  <a:lnTo>
                    <a:pt x="70076" y="1297279"/>
                  </a:lnTo>
                  <a:lnTo>
                    <a:pt x="70076" y="0"/>
                  </a:lnTo>
                  <a:close/>
                </a:path>
              </a:pathLst>
            </a:custGeom>
            <a:solidFill>
              <a:srgbClr val="F8766D"/>
            </a:solidFill>
          </p:spPr>
          <p:txBody>
            <a:bodyPr wrap="square" lIns="0" tIns="0" rIns="0" bIns="0" rtlCol="0"/>
            <a:lstStyle/>
            <a:p>
              <a:endParaRPr/>
            </a:p>
          </p:txBody>
        </p:sp>
        <p:sp>
          <p:nvSpPr>
            <p:cNvPr id="426" name="object 426"/>
            <p:cNvSpPr/>
            <p:nvPr/>
          </p:nvSpPr>
          <p:spPr>
            <a:xfrm>
              <a:off x="15165716" y="8147236"/>
              <a:ext cx="70485" cy="247015"/>
            </a:xfrm>
            <a:custGeom>
              <a:avLst/>
              <a:gdLst/>
              <a:ahLst/>
              <a:cxnLst/>
              <a:rect l="l" t="t" r="r" b="b"/>
              <a:pathLst>
                <a:path w="70484" h="247015">
                  <a:moveTo>
                    <a:pt x="70076" y="0"/>
                  </a:moveTo>
                  <a:lnTo>
                    <a:pt x="0" y="0"/>
                  </a:lnTo>
                  <a:lnTo>
                    <a:pt x="0" y="246570"/>
                  </a:lnTo>
                  <a:lnTo>
                    <a:pt x="70076" y="246570"/>
                  </a:lnTo>
                  <a:lnTo>
                    <a:pt x="70076" y="0"/>
                  </a:lnTo>
                  <a:close/>
                </a:path>
              </a:pathLst>
            </a:custGeom>
            <a:solidFill>
              <a:srgbClr val="00BFC4"/>
            </a:solidFill>
          </p:spPr>
          <p:txBody>
            <a:bodyPr wrap="square" lIns="0" tIns="0" rIns="0" bIns="0" rtlCol="0"/>
            <a:lstStyle/>
            <a:p>
              <a:endParaRPr/>
            </a:p>
          </p:txBody>
        </p:sp>
        <p:sp>
          <p:nvSpPr>
            <p:cNvPr id="427" name="object 427"/>
            <p:cNvSpPr/>
            <p:nvPr/>
          </p:nvSpPr>
          <p:spPr>
            <a:xfrm>
              <a:off x="15165716" y="6828388"/>
              <a:ext cx="70485" cy="1318895"/>
            </a:xfrm>
            <a:custGeom>
              <a:avLst/>
              <a:gdLst/>
              <a:ahLst/>
              <a:cxnLst/>
              <a:rect l="l" t="t" r="r" b="b"/>
              <a:pathLst>
                <a:path w="70484" h="1318895">
                  <a:moveTo>
                    <a:pt x="70076" y="0"/>
                  </a:moveTo>
                  <a:lnTo>
                    <a:pt x="0" y="0"/>
                  </a:lnTo>
                  <a:lnTo>
                    <a:pt x="0" y="1318703"/>
                  </a:lnTo>
                  <a:lnTo>
                    <a:pt x="70076" y="1318703"/>
                  </a:lnTo>
                  <a:lnTo>
                    <a:pt x="70076" y="0"/>
                  </a:lnTo>
                  <a:close/>
                </a:path>
              </a:pathLst>
            </a:custGeom>
            <a:solidFill>
              <a:srgbClr val="F8766D"/>
            </a:solidFill>
          </p:spPr>
          <p:txBody>
            <a:bodyPr wrap="square" lIns="0" tIns="0" rIns="0" bIns="0" rtlCol="0"/>
            <a:lstStyle/>
            <a:p>
              <a:endParaRPr/>
            </a:p>
          </p:txBody>
        </p:sp>
        <p:sp>
          <p:nvSpPr>
            <p:cNvPr id="428" name="object 428"/>
            <p:cNvSpPr/>
            <p:nvPr/>
          </p:nvSpPr>
          <p:spPr>
            <a:xfrm>
              <a:off x="15243619" y="8154476"/>
              <a:ext cx="70485" cy="239395"/>
            </a:xfrm>
            <a:custGeom>
              <a:avLst/>
              <a:gdLst/>
              <a:ahLst/>
              <a:cxnLst/>
              <a:rect l="l" t="t" r="r" b="b"/>
              <a:pathLst>
                <a:path w="70484" h="239395">
                  <a:moveTo>
                    <a:pt x="70076" y="0"/>
                  </a:moveTo>
                  <a:lnTo>
                    <a:pt x="0" y="0"/>
                  </a:lnTo>
                  <a:lnTo>
                    <a:pt x="0" y="239330"/>
                  </a:lnTo>
                  <a:lnTo>
                    <a:pt x="70076" y="239330"/>
                  </a:lnTo>
                  <a:lnTo>
                    <a:pt x="70076" y="0"/>
                  </a:lnTo>
                  <a:close/>
                </a:path>
              </a:pathLst>
            </a:custGeom>
            <a:solidFill>
              <a:srgbClr val="00BFC4"/>
            </a:solidFill>
          </p:spPr>
          <p:txBody>
            <a:bodyPr wrap="square" lIns="0" tIns="0" rIns="0" bIns="0" rtlCol="0"/>
            <a:lstStyle/>
            <a:p>
              <a:endParaRPr/>
            </a:p>
          </p:txBody>
        </p:sp>
        <p:sp>
          <p:nvSpPr>
            <p:cNvPr id="429" name="object 429"/>
            <p:cNvSpPr/>
            <p:nvPr/>
          </p:nvSpPr>
          <p:spPr>
            <a:xfrm>
              <a:off x="15243619" y="6807101"/>
              <a:ext cx="70485" cy="1347470"/>
            </a:xfrm>
            <a:custGeom>
              <a:avLst/>
              <a:gdLst/>
              <a:ahLst/>
              <a:cxnLst/>
              <a:rect l="l" t="t" r="r" b="b"/>
              <a:pathLst>
                <a:path w="70484" h="1347470">
                  <a:moveTo>
                    <a:pt x="70076" y="0"/>
                  </a:moveTo>
                  <a:lnTo>
                    <a:pt x="0" y="0"/>
                  </a:lnTo>
                  <a:lnTo>
                    <a:pt x="0" y="1347372"/>
                  </a:lnTo>
                  <a:lnTo>
                    <a:pt x="70076" y="1347372"/>
                  </a:lnTo>
                  <a:lnTo>
                    <a:pt x="70076" y="0"/>
                  </a:lnTo>
                  <a:close/>
                </a:path>
              </a:pathLst>
            </a:custGeom>
            <a:solidFill>
              <a:srgbClr val="F8766D"/>
            </a:solidFill>
          </p:spPr>
          <p:txBody>
            <a:bodyPr wrap="square" lIns="0" tIns="0" rIns="0" bIns="0" rtlCol="0"/>
            <a:lstStyle/>
            <a:p>
              <a:endParaRPr/>
            </a:p>
          </p:txBody>
        </p:sp>
        <p:sp>
          <p:nvSpPr>
            <p:cNvPr id="430" name="object 430"/>
            <p:cNvSpPr/>
            <p:nvPr/>
          </p:nvSpPr>
          <p:spPr>
            <a:xfrm>
              <a:off x="15321523" y="8161571"/>
              <a:ext cx="70485" cy="232410"/>
            </a:xfrm>
            <a:custGeom>
              <a:avLst/>
              <a:gdLst/>
              <a:ahLst/>
              <a:cxnLst/>
              <a:rect l="l" t="t" r="r" b="b"/>
              <a:pathLst>
                <a:path w="70484" h="232409">
                  <a:moveTo>
                    <a:pt x="70076" y="0"/>
                  </a:moveTo>
                  <a:lnTo>
                    <a:pt x="0" y="0"/>
                  </a:lnTo>
                  <a:lnTo>
                    <a:pt x="0" y="232235"/>
                  </a:lnTo>
                  <a:lnTo>
                    <a:pt x="70076" y="232235"/>
                  </a:lnTo>
                  <a:lnTo>
                    <a:pt x="70076" y="0"/>
                  </a:lnTo>
                  <a:close/>
                </a:path>
              </a:pathLst>
            </a:custGeom>
            <a:solidFill>
              <a:srgbClr val="00BFC4"/>
            </a:solidFill>
          </p:spPr>
          <p:txBody>
            <a:bodyPr wrap="square" lIns="0" tIns="0" rIns="0" bIns="0" rtlCol="0"/>
            <a:lstStyle/>
            <a:p>
              <a:endParaRPr/>
            </a:p>
          </p:txBody>
        </p:sp>
        <p:sp>
          <p:nvSpPr>
            <p:cNvPr id="431" name="object 431"/>
            <p:cNvSpPr/>
            <p:nvPr/>
          </p:nvSpPr>
          <p:spPr>
            <a:xfrm>
              <a:off x="15321523" y="6792620"/>
              <a:ext cx="70485" cy="1369060"/>
            </a:xfrm>
            <a:custGeom>
              <a:avLst/>
              <a:gdLst/>
              <a:ahLst/>
              <a:cxnLst/>
              <a:rect l="l" t="t" r="r" b="b"/>
              <a:pathLst>
                <a:path w="70484" h="1369059">
                  <a:moveTo>
                    <a:pt x="70076" y="0"/>
                  </a:moveTo>
                  <a:lnTo>
                    <a:pt x="0" y="0"/>
                  </a:lnTo>
                  <a:lnTo>
                    <a:pt x="0" y="1368953"/>
                  </a:lnTo>
                  <a:lnTo>
                    <a:pt x="70076" y="1368953"/>
                  </a:lnTo>
                  <a:lnTo>
                    <a:pt x="70076" y="0"/>
                  </a:lnTo>
                  <a:close/>
                </a:path>
              </a:pathLst>
            </a:custGeom>
            <a:solidFill>
              <a:srgbClr val="F8766D"/>
            </a:solidFill>
          </p:spPr>
          <p:txBody>
            <a:bodyPr wrap="square" lIns="0" tIns="0" rIns="0" bIns="0" rtlCol="0"/>
            <a:lstStyle/>
            <a:p>
              <a:endParaRPr/>
            </a:p>
          </p:txBody>
        </p:sp>
        <p:sp>
          <p:nvSpPr>
            <p:cNvPr id="432" name="object 432"/>
            <p:cNvSpPr/>
            <p:nvPr/>
          </p:nvSpPr>
          <p:spPr>
            <a:xfrm>
              <a:off x="15399426" y="8168520"/>
              <a:ext cx="70485" cy="225425"/>
            </a:xfrm>
            <a:custGeom>
              <a:avLst/>
              <a:gdLst/>
              <a:ahLst/>
              <a:cxnLst/>
              <a:rect l="l" t="t" r="r" b="b"/>
              <a:pathLst>
                <a:path w="70484" h="225425">
                  <a:moveTo>
                    <a:pt x="70076" y="0"/>
                  </a:moveTo>
                  <a:lnTo>
                    <a:pt x="0" y="0"/>
                  </a:lnTo>
                  <a:lnTo>
                    <a:pt x="0" y="225286"/>
                  </a:lnTo>
                  <a:lnTo>
                    <a:pt x="70076" y="225286"/>
                  </a:lnTo>
                  <a:lnTo>
                    <a:pt x="70076" y="0"/>
                  </a:lnTo>
                  <a:close/>
                </a:path>
              </a:pathLst>
            </a:custGeom>
            <a:solidFill>
              <a:srgbClr val="00BFC4"/>
            </a:solidFill>
          </p:spPr>
          <p:txBody>
            <a:bodyPr wrap="square" lIns="0" tIns="0" rIns="0" bIns="0" rtlCol="0"/>
            <a:lstStyle/>
            <a:p>
              <a:endParaRPr/>
            </a:p>
          </p:txBody>
        </p:sp>
        <p:sp>
          <p:nvSpPr>
            <p:cNvPr id="433" name="object 433"/>
            <p:cNvSpPr/>
            <p:nvPr/>
          </p:nvSpPr>
          <p:spPr>
            <a:xfrm>
              <a:off x="15399426" y="6777992"/>
              <a:ext cx="70485" cy="1390650"/>
            </a:xfrm>
            <a:custGeom>
              <a:avLst/>
              <a:gdLst/>
              <a:ahLst/>
              <a:cxnLst/>
              <a:rect l="l" t="t" r="r" b="b"/>
              <a:pathLst>
                <a:path w="70484" h="1390650">
                  <a:moveTo>
                    <a:pt x="70076" y="0"/>
                  </a:moveTo>
                  <a:lnTo>
                    <a:pt x="0" y="0"/>
                  </a:lnTo>
                  <a:lnTo>
                    <a:pt x="0" y="1390523"/>
                  </a:lnTo>
                  <a:lnTo>
                    <a:pt x="70076" y="1390523"/>
                  </a:lnTo>
                  <a:lnTo>
                    <a:pt x="70076" y="0"/>
                  </a:lnTo>
                  <a:close/>
                </a:path>
              </a:pathLst>
            </a:custGeom>
            <a:solidFill>
              <a:srgbClr val="F8766D"/>
            </a:solidFill>
          </p:spPr>
          <p:txBody>
            <a:bodyPr wrap="square" lIns="0" tIns="0" rIns="0" bIns="0" rtlCol="0"/>
            <a:lstStyle/>
            <a:p>
              <a:endParaRPr/>
            </a:p>
          </p:txBody>
        </p:sp>
        <p:sp>
          <p:nvSpPr>
            <p:cNvPr id="434" name="object 434"/>
            <p:cNvSpPr/>
            <p:nvPr/>
          </p:nvSpPr>
          <p:spPr>
            <a:xfrm>
              <a:off x="15477330" y="8175470"/>
              <a:ext cx="70485" cy="218440"/>
            </a:xfrm>
            <a:custGeom>
              <a:avLst/>
              <a:gdLst/>
              <a:ahLst/>
              <a:cxnLst/>
              <a:rect l="l" t="t" r="r" b="b"/>
              <a:pathLst>
                <a:path w="70484" h="218440">
                  <a:moveTo>
                    <a:pt x="70076" y="0"/>
                  </a:moveTo>
                  <a:lnTo>
                    <a:pt x="0" y="0"/>
                  </a:lnTo>
                  <a:lnTo>
                    <a:pt x="0" y="218336"/>
                  </a:lnTo>
                  <a:lnTo>
                    <a:pt x="70076" y="218336"/>
                  </a:lnTo>
                  <a:lnTo>
                    <a:pt x="70076" y="0"/>
                  </a:lnTo>
                  <a:close/>
                </a:path>
              </a:pathLst>
            </a:custGeom>
            <a:solidFill>
              <a:srgbClr val="00BFC4"/>
            </a:solidFill>
          </p:spPr>
          <p:txBody>
            <a:bodyPr wrap="square" lIns="0" tIns="0" rIns="0" bIns="0" rtlCol="0"/>
            <a:lstStyle/>
            <a:p>
              <a:endParaRPr/>
            </a:p>
          </p:txBody>
        </p:sp>
        <p:sp>
          <p:nvSpPr>
            <p:cNvPr id="435" name="object 435"/>
            <p:cNvSpPr/>
            <p:nvPr/>
          </p:nvSpPr>
          <p:spPr>
            <a:xfrm>
              <a:off x="15477330" y="6756275"/>
              <a:ext cx="70485" cy="1419225"/>
            </a:xfrm>
            <a:custGeom>
              <a:avLst/>
              <a:gdLst/>
              <a:ahLst/>
              <a:cxnLst/>
              <a:rect l="l" t="t" r="r" b="b"/>
              <a:pathLst>
                <a:path w="70484" h="1419225">
                  <a:moveTo>
                    <a:pt x="70076" y="0"/>
                  </a:moveTo>
                  <a:lnTo>
                    <a:pt x="0" y="0"/>
                  </a:lnTo>
                  <a:lnTo>
                    <a:pt x="0" y="1419192"/>
                  </a:lnTo>
                  <a:lnTo>
                    <a:pt x="70076" y="1419192"/>
                  </a:lnTo>
                  <a:lnTo>
                    <a:pt x="70076" y="0"/>
                  </a:lnTo>
                  <a:close/>
                </a:path>
              </a:pathLst>
            </a:custGeom>
            <a:solidFill>
              <a:srgbClr val="F8766D"/>
            </a:solidFill>
          </p:spPr>
          <p:txBody>
            <a:bodyPr wrap="square" lIns="0" tIns="0" rIns="0" bIns="0" rtlCol="0"/>
            <a:lstStyle/>
            <a:p>
              <a:endParaRPr/>
            </a:p>
          </p:txBody>
        </p:sp>
        <p:sp>
          <p:nvSpPr>
            <p:cNvPr id="436" name="object 436"/>
            <p:cNvSpPr/>
            <p:nvPr/>
          </p:nvSpPr>
          <p:spPr>
            <a:xfrm>
              <a:off x="15555233" y="8182130"/>
              <a:ext cx="70485" cy="212090"/>
            </a:xfrm>
            <a:custGeom>
              <a:avLst/>
              <a:gdLst/>
              <a:ahLst/>
              <a:cxnLst/>
              <a:rect l="l" t="t" r="r" b="b"/>
              <a:pathLst>
                <a:path w="70484" h="212090">
                  <a:moveTo>
                    <a:pt x="70076" y="0"/>
                  </a:moveTo>
                  <a:lnTo>
                    <a:pt x="0" y="0"/>
                  </a:lnTo>
                  <a:lnTo>
                    <a:pt x="0" y="211676"/>
                  </a:lnTo>
                  <a:lnTo>
                    <a:pt x="70076" y="211676"/>
                  </a:lnTo>
                  <a:lnTo>
                    <a:pt x="70076" y="0"/>
                  </a:lnTo>
                  <a:close/>
                </a:path>
              </a:pathLst>
            </a:custGeom>
            <a:solidFill>
              <a:srgbClr val="00BFC4"/>
            </a:solidFill>
          </p:spPr>
          <p:txBody>
            <a:bodyPr wrap="square" lIns="0" tIns="0" rIns="0" bIns="0" rtlCol="0"/>
            <a:lstStyle/>
            <a:p>
              <a:endParaRPr/>
            </a:p>
          </p:txBody>
        </p:sp>
        <p:sp>
          <p:nvSpPr>
            <p:cNvPr id="437" name="object 437"/>
            <p:cNvSpPr/>
            <p:nvPr/>
          </p:nvSpPr>
          <p:spPr>
            <a:xfrm>
              <a:off x="15555233" y="6741511"/>
              <a:ext cx="70485" cy="1440815"/>
            </a:xfrm>
            <a:custGeom>
              <a:avLst/>
              <a:gdLst/>
              <a:ahLst/>
              <a:cxnLst/>
              <a:rect l="l" t="t" r="r" b="b"/>
              <a:pathLst>
                <a:path w="70484" h="1440815">
                  <a:moveTo>
                    <a:pt x="70076" y="0"/>
                  </a:moveTo>
                  <a:lnTo>
                    <a:pt x="0" y="0"/>
                  </a:lnTo>
                  <a:lnTo>
                    <a:pt x="0" y="1440615"/>
                  </a:lnTo>
                  <a:lnTo>
                    <a:pt x="70076" y="1440615"/>
                  </a:lnTo>
                  <a:lnTo>
                    <a:pt x="70076" y="0"/>
                  </a:lnTo>
                  <a:close/>
                </a:path>
              </a:pathLst>
            </a:custGeom>
            <a:solidFill>
              <a:srgbClr val="F8766D"/>
            </a:solidFill>
          </p:spPr>
          <p:txBody>
            <a:bodyPr wrap="square" lIns="0" tIns="0" rIns="0" bIns="0" rtlCol="0"/>
            <a:lstStyle/>
            <a:p>
              <a:endParaRPr/>
            </a:p>
          </p:txBody>
        </p:sp>
        <p:sp>
          <p:nvSpPr>
            <p:cNvPr id="438" name="object 438"/>
            <p:cNvSpPr/>
            <p:nvPr/>
          </p:nvSpPr>
          <p:spPr>
            <a:xfrm>
              <a:off x="15633136" y="8188790"/>
              <a:ext cx="70485" cy="205104"/>
            </a:xfrm>
            <a:custGeom>
              <a:avLst/>
              <a:gdLst/>
              <a:ahLst/>
              <a:cxnLst/>
              <a:rect l="l" t="t" r="r" b="b"/>
              <a:pathLst>
                <a:path w="70484" h="205104">
                  <a:moveTo>
                    <a:pt x="70076" y="0"/>
                  </a:moveTo>
                  <a:lnTo>
                    <a:pt x="0" y="0"/>
                  </a:lnTo>
                  <a:lnTo>
                    <a:pt x="0" y="205016"/>
                  </a:lnTo>
                  <a:lnTo>
                    <a:pt x="70076" y="205016"/>
                  </a:lnTo>
                  <a:lnTo>
                    <a:pt x="70076" y="0"/>
                  </a:lnTo>
                  <a:close/>
                </a:path>
              </a:pathLst>
            </a:custGeom>
            <a:solidFill>
              <a:srgbClr val="00BFC4"/>
            </a:solidFill>
          </p:spPr>
          <p:txBody>
            <a:bodyPr wrap="square" lIns="0" tIns="0" rIns="0" bIns="0" rtlCol="0"/>
            <a:lstStyle/>
            <a:p>
              <a:endParaRPr/>
            </a:p>
          </p:txBody>
        </p:sp>
        <p:sp>
          <p:nvSpPr>
            <p:cNvPr id="439" name="object 439"/>
            <p:cNvSpPr/>
            <p:nvPr/>
          </p:nvSpPr>
          <p:spPr>
            <a:xfrm>
              <a:off x="15633136" y="6726601"/>
              <a:ext cx="70485" cy="1462405"/>
            </a:xfrm>
            <a:custGeom>
              <a:avLst/>
              <a:gdLst/>
              <a:ahLst/>
              <a:cxnLst/>
              <a:rect l="l" t="t" r="r" b="b"/>
              <a:pathLst>
                <a:path w="70484" h="1462404">
                  <a:moveTo>
                    <a:pt x="70076" y="0"/>
                  </a:moveTo>
                  <a:lnTo>
                    <a:pt x="0" y="0"/>
                  </a:lnTo>
                  <a:lnTo>
                    <a:pt x="0" y="1462185"/>
                  </a:lnTo>
                  <a:lnTo>
                    <a:pt x="70076" y="1462185"/>
                  </a:lnTo>
                  <a:lnTo>
                    <a:pt x="70076" y="0"/>
                  </a:lnTo>
                  <a:close/>
                </a:path>
              </a:pathLst>
            </a:custGeom>
            <a:solidFill>
              <a:srgbClr val="F8766D"/>
            </a:solidFill>
          </p:spPr>
          <p:txBody>
            <a:bodyPr wrap="square" lIns="0" tIns="0" rIns="0" bIns="0" rtlCol="0"/>
            <a:lstStyle/>
            <a:p>
              <a:endParaRPr/>
            </a:p>
          </p:txBody>
        </p:sp>
        <p:sp>
          <p:nvSpPr>
            <p:cNvPr id="440" name="object 440"/>
            <p:cNvSpPr/>
            <p:nvPr/>
          </p:nvSpPr>
          <p:spPr>
            <a:xfrm>
              <a:off x="15710935" y="8195306"/>
              <a:ext cx="70485" cy="198755"/>
            </a:xfrm>
            <a:custGeom>
              <a:avLst/>
              <a:gdLst/>
              <a:ahLst/>
              <a:cxnLst/>
              <a:rect l="l" t="t" r="r" b="b"/>
              <a:pathLst>
                <a:path w="70484" h="198754">
                  <a:moveTo>
                    <a:pt x="70076" y="0"/>
                  </a:moveTo>
                  <a:lnTo>
                    <a:pt x="0" y="0"/>
                  </a:lnTo>
                  <a:lnTo>
                    <a:pt x="0" y="198500"/>
                  </a:lnTo>
                  <a:lnTo>
                    <a:pt x="70076" y="198500"/>
                  </a:lnTo>
                  <a:lnTo>
                    <a:pt x="70076" y="0"/>
                  </a:lnTo>
                  <a:close/>
                </a:path>
              </a:pathLst>
            </a:custGeom>
            <a:solidFill>
              <a:srgbClr val="00BFC4"/>
            </a:solidFill>
          </p:spPr>
          <p:txBody>
            <a:bodyPr wrap="square" lIns="0" tIns="0" rIns="0" bIns="0" rtlCol="0"/>
            <a:lstStyle/>
            <a:p>
              <a:endParaRPr/>
            </a:p>
          </p:txBody>
        </p:sp>
        <p:sp>
          <p:nvSpPr>
            <p:cNvPr id="441" name="object 441"/>
            <p:cNvSpPr/>
            <p:nvPr/>
          </p:nvSpPr>
          <p:spPr>
            <a:xfrm>
              <a:off x="15710935" y="6704445"/>
              <a:ext cx="70485" cy="1490980"/>
            </a:xfrm>
            <a:custGeom>
              <a:avLst/>
              <a:gdLst/>
              <a:ahLst/>
              <a:cxnLst/>
              <a:rect l="l" t="t" r="r" b="b"/>
              <a:pathLst>
                <a:path w="70484" h="1490979">
                  <a:moveTo>
                    <a:pt x="70076" y="0"/>
                  </a:moveTo>
                  <a:lnTo>
                    <a:pt x="0" y="0"/>
                  </a:lnTo>
                  <a:lnTo>
                    <a:pt x="0" y="1490855"/>
                  </a:lnTo>
                  <a:lnTo>
                    <a:pt x="70076" y="1490855"/>
                  </a:lnTo>
                  <a:lnTo>
                    <a:pt x="70076" y="0"/>
                  </a:lnTo>
                  <a:close/>
                </a:path>
              </a:pathLst>
            </a:custGeom>
            <a:solidFill>
              <a:srgbClr val="F8766D"/>
            </a:solidFill>
          </p:spPr>
          <p:txBody>
            <a:bodyPr wrap="square" lIns="0" tIns="0" rIns="0" bIns="0" rtlCol="0"/>
            <a:lstStyle/>
            <a:p>
              <a:endParaRPr/>
            </a:p>
          </p:txBody>
        </p:sp>
        <p:sp>
          <p:nvSpPr>
            <p:cNvPr id="442" name="object 442"/>
            <p:cNvSpPr/>
            <p:nvPr/>
          </p:nvSpPr>
          <p:spPr>
            <a:xfrm>
              <a:off x="15788838" y="8201821"/>
              <a:ext cx="70485" cy="192405"/>
            </a:xfrm>
            <a:custGeom>
              <a:avLst/>
              <a:gdLst/>
              <a:ahLst/>
              <a:cxnLst/>
              <a:rect l="l" t="t" r="r" b="b"/>
              <a:pathLst>
                <a:path w="70484" h="192404">
                  <a:moveTo>
                    <a:pt x="70076" y="0"/>
                  </a:moveTo>
                  <a:lnTo>
                    <a:pt x="0" y="0"/>
                  </a:lnTo>
                  <a:lnTo>
                    <a:pt x="0" y="191985"/>
                  </a:lnTo>
                  <a:lnTo>
                    <a:pt x="70076" y="191985"/>
                  </a:lnTo>
                  <a:lnTo>
                    <a:pt x="70076" y="0"/>
                  </a:lnTo>
                  <a:close/>
                </a:path>
              </a:pathLst>
            </a:custGeom>
            <a:solidFill>
              <a:srgbClr val="00BFC4"/>
            </a:solidFill>
          </p:spPr>
          <p:txBody>
            <a:bodyPr wrap="square" lIns="0" tIns="0" rIns="0" bIns="0" rtlCol="0"/>
            <a:lstStyle/>
            <a:p>
              <a:endParaRPr/>
            </a:p>
          </p:txBody>
        </p:sp>
        <p:sp>
          <p:nvSpPr>
            <p:cNvPr id="443" name="object 443"/>
            <p:cNvSpPr/>
            <p:nvPr/>
          </p:nvSpPr>
          <p:spPr>
            <a:xfrm>
              <a:off x="15788838" y="6689534"/>
              <a:ext cx="70485" cy="1512570"/>
            </a:xfrm>
            <a:custGeom>
              <a:avLst/>
              <a:gdLst/>
              <a:ahLst/>
              <a:cxnLst/>
              <a:rect l="l" t="t" r="r" b="b"/>
              <a:pathLst>
                <a:path w="70484" h="1512570">
                  <a:moveTo>
                    <a:pt x="70076" y="0"/>
                  </a:moveTo>
                  <a:lnTo>
                    <a:pt x="0" y="0"/>
                  </a:lnTo>
                  <a:lnTo>
                    <a:pt x="0" y="1512289"/>
                  </a:lnTo>
                  <a:lnTo>
                    <a:pt x="70076" y="1512289"/>
                  </a:lnTo>
                  <a:lnTo>
                    <a:pt x="70076" y="0"/>
                  </a:lnTo>
                  <a:close/>
                </a:path>
              </a:pathLst>
            </a:custGeom>
            <a:solidFill>
              <a:srgbClr val="F8766D"/>
            </a:solidFill>
          </p:spPr>
          <p:txBody>
            <a:bodyPr wrap="square" lIns="0" tIns="0" rIns="0" bIns="0" rtlCol="0"/>
            <a:lstStyle/>
            <a:p>
              <a:endParaRPr/>
            </a:p>
          </p:txBody>
        </p:sp>
        <p:sp>
          <p:nvSpPr>
            <p:cNvPr id="444" name="object 444"/>
            <p:cNvSpPr/>
            <p:nvPr/>
          </p:nvSpPr>
          <p:spPr>
            <a:xfrm>
              <a:off x="15866742" y="8208047"/>
              <a:ext cx="70485" cy="186055"/>
            </a:xfrm>
            <a:custGeom>
              <a:avLst/>
              <a:gdLst/>
              <a:ahLst/>
              <a:cxnLst/>
              <a:rect l="l" t="t" r="r" b="b"/>
              <a:pathLst>
                <a:path w="70484" h="186054">
                  <a:moveTo>
                    <a:pt x="70076" y="0"/>
                  </a:moveTo>
                  <a:lnTo>
                    <a:pt x="0" y="0"/>
                  </a:lnTo>
                  <a:lnTo>
                    <a:pt x="0" y="185759"/>
                  </a:lnTo>
                  <a:lnTo>
                    <a:pt x="70076" y="185759"/>
                  </a:lnTo>
                  <a:lnTo>
                    <a:pt x="70076" y="0"/>
                  </a:lnTo>
                  <a:close/>
                </a:path>
              </a:pathLst>
            </a:custGeom>
            <a:solidFill>
              <a:srgbClr val="00BFC4"/>
            </a:solidFill>
          </p:spPr>
          <p:txBody>
            <a:bodyPr wrap="square" lIns="0" tIns="0" rIns="0" bIns="0" rtlCol="0"/>
            <a:lstStyle/>
            <a:p>
              <a:endParaRPr/>
            </a:p>
          </p:txBody>
        </p:sp>
        <p:sp>
          <p:nvSpPr>
            <p:cNvPr id="445" name="object 445"/>
            <p:cNvSpPr/>
            <p:nvPr/>
          </p:nvSpPr>
          <p:spPr>
            <a:xfrm>
              <a:off x="15866742" y="6674184"/>
              <a:ext cx="70485" cy="1534160"/>
            </a:xfrm>
            <a:custGeom>
              <a:avLst/>
              <a:gdLst/>
              <a:ahLst/>
              <a:cxnLst/>
              <a:rect l="l" t="t" r="r" b="b"/>
              <a:pathLst>
                <a:path w="70484" h="1534159">
                  <a:moveTo>
                    <a:pt x="70076" y="0"/>
                  </a:moveTo>
                  <a:lnTo>
                    <a:pt x="0" y="0"/>
                  </a:lnTo>
                  <a:lnTo>
                    <a:pt x="0" y="1533859"/>
                  </a:lnTo>
                  <a:lnTo>
                    <a:pt x="70076" y="1533859"/>
                  </a:lnTo>
                  <a:lnTo>
                    <a:pt x="70076" y="0"/>
                  </a:lnTo>
                  <a:close/>
                </a:path>
              </a:pathLst>
            </a:custGeom>
            <a:solidFill>
              <a:srgbClr val="F8766D"/>
            </a:solidFill>
          </p:spPr>
          <p:txBody>
            <a:bodyPr wrap="square" lIns="0" tIns="0" rIns="0" bIns="0" rtlCol="0"/>
            <a:lstStyle/>
            <a:p>
              <a:endParaRPr/>
            </a:p>
          </p:txBody>
        </p:sp>
        <p:sp>
          <p:nvSpPr>
            <p:cNvPr id="446" name="object 446"/>
            <p:cNvSpPr/>
            <p:nvPr/>
          </p:nvSpPr>
          <p:spPr>
            <a:xfrm>
              <a:off x="15944645" y="8214273"/>
              <a:ext cx="70485" cy="179705"/>
            </a:xfrm>
            <a:custGeom>
              <a:avLst/>
              <a:gdLst/>
              <a:ahLst/>
              <a:cxnLst/>
              <a:rect l="l" t="t" r="r" b="b"/>
              <a:pathLst>
                <a:path w="70484" h="179704">
                  <a:moveTo>
                    <a:pt x="70076" y="0"/>
                  </a:moveTo>
                  <a:lnTo>
                    <a:pt x="0" y="0"/>
                  </a:lnTo>
                  <a:lnTo>
                    <a:pt x="0" y="179533"/>
                  </a:lnTo>
                  <a:lnTo>
                    <a:pt x="70076" y="179533"/>
                  </a:lnTo>
                  <a:lnTo>
                    <a:pt x="70076" y="0"/>
                  </a:lnTo>
                  <a:close/>
                </a:path>
              </a:pathLst>
            </a:custGeom>
            <a:solidFill>
              <a:srgbClr val="00BFC4"/>
            </a:solidFill>
          </p:spPr>
          <p:txBody>
            <a:bodyPr wrap="square" lIns="0" tIns="0" rIns="0" bIns="0" rtlCol="0"/>
            <a:lstStyle/>
            <a:p>
              <a:endParaRPr/>
            </a:p>
          </p:txBody>
        </p:sp>
        <p:sp>
          <p:nvSpPr>
            <p:cNvPr id="447" name="object 447"/>
            <p:cNvSpPr/>
            <p:nvPr/>
          </p:nvSpPr>
          <p:spPr>
            <a:xfrm>
              <a:off x="15944645" y="6651745"/>
              <a:ext cx="70485" cy="1562735"/>
            </a:xfrm>
            <a:custGeom>
              <a:avLst/>
              <a:gdLst/>
              <a:ahLst/>
              <a:cxnLst/>
              <a:rect l="l" t="t" r="r" b="b"/>
              <a:pathLst>
                <a:path w="70484" h="1562734">
                  <a:moveTo>
                    <a:pt x="70076" y="0"/>
                  </a:moveTo>
                  <a:lnTo>
                    <a:pt x="0" y="0"/>
                  </a:lnTo>
                  <a:lnTo>
                    <a:pt x="0" y="1562528"/>
                  </a:lnTo>
                  <a:lnTo>
                    <a:pt x="70076" y="1562528"/>
                  </a:lnTo>
                  <a:lnTo>
                    <a:pt x="70076" y="0"/>
                  </a:lnTo>
                  <a:close/>
                </a:path>
              </a:pathLst>
            </a:custGeom>
            <a:solidFill>
              <a:srgbClr val="F8766D"/>
            </a:solidFill>
          </p:spPr>
          <p:txBody>
            <a:bodyPr wrap="square" lIns="0" tIns="0" rIns="0" bIns="0" rtlCol="0"/>
            <a:lstStyle/>
            <a:p>
              <a:endParaRPr/>
            </a:p>
          </p:txBody>
        </p:sp>
        <p:sp>
          <p:nvSpPr>
            <p:cNvPr id="448" name="object 448"/>
            <p:cNvSpPr/>
            <p:nvPr/>
          </p:nvSpPr>
          <p:spPr>
            <a:xfrm>
              <a:off x="16022549" y="8220498"/>
              <a:ext cx="70485" cy="173355"/>
            </a:xfrm>
            <a:custGeom>
              <a:avLst/>
              <a:gdLst/>
              <a:ahLst/>
              <a:cxnLst/>
              <a:rect l="l" t="t" r="r" b="b"/>
              <a:pathLst>
                <a:path w="70484" h="173354">
                  <a:moveTo>
                    <a:pt x="70076" y="0"/>
                  </a:moveTo>
                  <a:lnTo>
                    <a:pt x="0" y="0"/>
                  </a:lnTo>
                  <a:lnTo>
                    <a:pt x="0" y="173308"/>
                  </a:lnTo>
                  <a:lnTo>
                    <a:pt x="70076" y="173308"/>
                  </a:lnTo>
                  <a:lnTo>
                    <a:pt x="70076" y="0"/>
                  </a:lnTo>
                  <a:close/>
                </a:path>
              </a:pathLst>
            </a:custGeom>
            <a:solidFill>
              <a:srgbClr val="00BFC4"/>
            </a:solidFill>
          </p:spPr>
          <p:txBody>
            <a:bodyPr wrap="square" lIns="0" tIns="0" rIns="0" bIns="0" rtlCol="0"/>
            <a:lstStyle/>
            <a:p>
              <a:endParaRPr/>
            </a:p>
          </p:txBody>
        </p:sp>
        <p:sp>
          <p:nvSpPr>
            <p:cNvPr id="449" name="object 449"/>
            <p:cNvSpPr/>
            <p:nvPr/>
          </p:nvSpPr>
          <p:spPr>
            <a:xfrm>
              <a:off x="16022549" y="6636405"/>
              <a:ext cx="70485" cy="1584325"/>
            </a:xfrm>
            <a:custGeom>
              <a:avLst/>
              <a:gdLst/>
              <a:ahLst/>
              <a:cxnLst/>
              <a:rect l="l" t="t" r="r" b="b"/>
              <a:pathLst>
                <a:path w="70484" h="1584325">
                  <a:moveTo>
                    <a:pt x="70076" y="0"/>
                  </a:moveTo>
                  <a:lnTo>
                    <a:pt x="0" y="0"/>
                  </a:lnTo>
                  <a:lnTo>
                    <a:pt x="0" y="1583951"/>
                  </a:lnTo>
                  <a:lnTo>
                    <a:pt x="70076" y="1583951"/>
                  </a:lnTo>
                  <a:lnTo>
                    <a:pt x="70076" y="0"/>
                  </a:lnTo>
                  <a:close/>
                </a:path>
              </a:pathLst>
            </a:custGeom>
            <a:solidFill>
              <a:srgbClr val="F8766D"/>
            </a:solidFill>
          </p:spPr>
          <p:txBody>
            <a:bodyPr wrap="square" lIns="0" tIns="0" rIns="0" bIns="0" rtlCol="0"/>
            <a:lstStyle/>
            <a:p>
              <a:endParaRPr/>
            </a:p>
          </p:txBody>
        </p:sp>
        <p:sp>
          <p:nvSpPr>
            <p:cNvPr id="450" name="object 450"/>
            <p:cNvSpPr/>
            <p:nvPr/>
          </p:nvSpPr>
          <p:spPr>
            <a:xfrm>
              <a:off x="16100452" y="8226435"/>
              <a:ext cx="70485" cy="167640"/>
            </a:xfrm>
            <a:custGeom>
              <a:avLst/>
              <a:gdLst/>
              <a:ahLst/>
              <a:cxnLst/>
              <a:rect l="l" t="t" r="r" b="b"/>
              <a:pathLst>
                <a:path w="70484" h="167640">
                  <a:moveTo>
                    <a:pt x="70076" y="0"/>
                  </a:moveTo>
                  <a:lnTo>
                    <a:pt x="0" y="0"/>
                  </a:lnTo>
                  <a:lnTo>
                    <a:pt x="0" y="167371"/>
                  </a:lnTo>
                  <a:lnTo>
                    <a:pt x="70076" y="167371"/>
                  </a:lnTo>
                  <a:lnTo>
                    <a:pt x="70076" y="0"/>
                  </a:lnTo>
                  <a:close/>
                </a:path>
              </a:pathLst>
            </a:custGeom>
            <a:solidFill>
              <a:srgbClr val="00BFC4"/>
            </a:solidFill>
          </p:spPr>
          <p:txBody>
            <a:bodyPr wrap="square" lIns="0" tIns="0" rIns="0" bIns="0" rtlCol="0"/>
            <a:lstStyle/>
            <a:p>
              <a:endParaRPr/>
            </a:p>
          </p:txBody>
        </p:sp>
        <p:sp>
          <p:nvSpPr>
            <p:cNvPr id="451" name="object 451"/>
            <p:cNvSpPr/>
            <p:nvPr/>
          </p:nvSpPr>
          <p:spPr>
            <a:xfrm>
              <a:off x="16100452" y="6613809"/>
              <a:ext cx="70485" cy="1612900"/>
            </a:xfrm>
            <a:custGeom>
              <a:avLst/>
              <a:gdLst/>
              <a:ahLst/>
              <a:cxnLst/>
              <a:rect l="l" t="t" r="r" b="b"/>
              <a:pathLst>
                <a:path w="70484" h="1612900">
                  <a:moveTo>
                    <a:pt x="70076" y="0"/>
                  </a:moveTo>
                  <a:lnTo>
                    <a:pt x="0" y="0"/>
                  </a:lnTo>
                  <a:lnTo>
                    <a:pt x="0" y="1612621"/>
                  </a:lnTo>
                  <a:lnTo>
                    <a:pt x="70076" y="1612621"/>
                  </a:lnTo>
                  <a:lnTo>
                    <a:pt x="70076" y="0"/>
                  </a:lnTo>
                  <a:close/>
                </a:path>
              </a:pathLst>
            </a:custGeom>
            <a:solidFill>
              <a:srgbClr val="F8766D"/>
            </a:solidFill>
          </p:spPr>
          <p:txBody>
            <a:bodyPr wrap="square" lIns="0" tIns="0" rIns="0" bIns="0" rtlCol="0"/>
            <a:lstStyle/>
            <a:p>
              <a:endParaRPr/>
            </a:p>
          </p:txBody>
        </p:sp>
        <p:sp>
          <p:nvSpPr>
            <p:cNvPr id="452" name="object 452"/>
            <p:cNvSpPr/>
            <p:nvPr/>
          </p:nvSpPr>
          <p:spPr>
            <a:xfrm>
              <a:off x="16178355" y="8232371"/>
              <a:ext cx="70485" cy="161925"/>
            </a:xfrm>
            <a:custGeom>
              <a:avLst/>
              <a:gdLst/>
              <a:ahLst/>
              <a:cxnLst/>
              <a:rect l="l" t="t" r="r" b="b"/>
              <a:pathLst>
                <a:path w="70484" h="161925">
                  <a:moveTo>
                    <a:pt x="70076" y="0"/>
                  </a:moveTo>
                  <a:lnTo>
                    <a:pt x="0" y="0"/>
                  </a:lnTo>
                  <a:lnTo>
                    <a:pt x="0" y="161435"/>
                  </a:lnTo>
                  <a:lnTo>
                    <a:pt x="70076" y="161435"/>
                  </a:lnTo>
                  <a:lnTo>
                    <a:pt x="70076" y="0"/>
                  </a:lnTo>
                  <a:close/>
                </a:path>
              </a:pathLst>
            </a:custGeom>
            <a:solidFill>
              <a:srgbClr val="00BFC4"/>
            </a:solidFill>
          </p:spPr>
          <p:txBody>
            <a:bodyPr wrap="square" lIns="0" tIns="0" rIns="0" bIns="0" rtlCol="0"/>
            <a:lstStyle/>
            <a:p>
              <a:endParaRPr/>
            </a:p>
          </p:txBody>
        </p:sp>
        <p:sp>
          <p:nvSpPr>
            <p:cNvPr id="453" name="object 453"/>
            <p:cNvSpPr/>
            <p:nvPr/>
          </p:nvSpPr>
          <p:spPr>
            <a:xfrm>
              <a:off x="16178355" y="6598175"/>
              <a:ext cx="70485" cy="1634489"/>
            </a:xfrm>
            <a:custGeom>
              <a:avLst/>
              <a:gdLst/>
              <a:ahLst/>
              <a:cxnLst/>
              <a:rect l="l" t="t" r="r" b="b"/>
              <a:pathLst>
                <a:path w="70484" h="1634490">
                  <a:moveTo>
                    <a:pt x="70076" y="0"/>
                  </a:moveTo>
                  <a:lnTo>
                    <a:pt x="0" y="0"/>
                  </a:lnTo>
                  <a:lnTo>
                    <a:pt x="0" y="1634191"/>
                  </a:lnTo>
                  <a:lnTo>
                    <a:pt x="70076" y="1634191"/>
                  </a:lnTo>
                  <a:lnTo>
                    <a:pt x="70076" y="0"/>
                  </a:lnTo>
                  <a:close/>
                </a:path>
              </a:pathLst>
            </a:custGeom>
            <a:solidFill>
              <a:srgbClr val="F8766D"/>
            </a:solidFill>
          </p:spPr>
          <p:txBody>
            <a:bodyPr wrap="square" lIns="0" tIns="0" rIns="0" bIns="0" rtlCol="0"/>
            <a:lstStyle/>
            <a:p>
              <a:endParaRPr/>
            </a:p>
          </p:txBody>
        </p:sp>
        <p:sp>
          <p:nvSpPr>
            <p:cNvPr id="454" name="object 454"/>
            <p:cNvSpPr/>
            <p:nvPr/>
          </p:nvSpPr>
          <p:spPr>
            <a:xfrm>
              <a:off x="16256259" y="8238162"/>
              <a:ext cx="70485" cy="156210"/>
            </a:xfrm>
            <a:custGeom>
              <a:avLst/>
              <a:gdLst/>
              <a:ahLst/>
              <a:cxnLst/>
              <a:rect l="l" t="t" r="r" b="b"/>
              <a:pathLst>
                <a:path w="70484" h="156209">
                  <a:moveTo>
                    <a:pt x="70076" y="0"/>
                  </a:moveTo>
                  <a:lnTo>
                    <a:pt x="0" y="0"/>
                  </a:lnTo>
                  <a:lnTo>
                    <a:pt x="0" y="155644"/>
                  </a:lnTo>
                  <a:lnTo>
                    <a:pt x="70076" y="155644"/>
                  </a:lnTo>
                  <a:lnTo>
                    <a:pt x="70076" y="0"/>
                  </a:lnTo>
                  <a:close/>
                </a:path>
              </a:pathLst>
            </a:custGeom>
            <a:solidFill>
              <a:srgbClr val="00BFC4"/>
            </a:solidFill>
          </p:spPr>
          <p:txBody>
            <a:bodyPr wrap="square" lIns="0" tIns="0" rIns="0" bIns="0" rtlCol="0"/>
            <a:lstStyle/>
            <a:p>
              <a:endParaRPr/>
            </a:p>
          </p:txBody>
        </p:sp>
        <p:sp>
          <p:nvSpPr>
            <p:cNvPr id="455" name="object 455"/>
            <p:cNvSpPr/>
            <p:nvPr/>
          </p:nvSpPr>
          <p:spPr>
            <a:xfrm>
              <a:off x="16256259" y="6582532"/>
              <a:ext cx="70485" cy="1656080"/>
            </a:xfrm>
            <a:custGeom>
              <a:avLst/>
              <a:gdLst/>
              <a:ahLst/>
              <a:cxnLst/>
              <a:rect l="l" t="t" r="r" b="b"/>
              <a:pathLst>
                <a:path w="70484" h="1656079">
                  <a:moveTo>
                    <a:pt x="70076" y="0"/>
                  </a:moveTo>
                  <a:lnTo>
                    <a:pt x="0" y="0"/>
                  </a:lnTo>
                  <a:lnTo>
                    <a:pt x="0" y="1655624"/>
                  </a:lnTo>
                  <a:lnTo>
                    <a:pt x="70076" y="1655624"/>
                  </a:lnTo>
                  <a:lnTo>
                    <a:pt x="70076" y="0"/>
                  </a:lnTo>
                  <a:close/>
                </a:path>
              </a:pathLst>
            </a:custGeom>
            <a:solidFill>
              <a:srgbClr val="F8766D"/>
            </a:solidFill>
          </p:spPr>
          <p:txBody>
            <a:bodyPr wrap="square" lIns="0" tIns="0" rIns="0" bIns="0" rtlCol="0"/>
            <a:lstStyle/>
            <a:p>
              <a:endParaRPr/>
            </a:p>
          </p:txBody>
        </p:sp>
        <p:sp>
          <p:nvSpPr>
            <p:cNvPr id="456" name="object 456"/>
            <p:cNvSpPr/>
            <p:nvPr/>
          </p:nvSpPr>
          <p:spPr>
            <a:xfrm>
              <a:off x="16334162" y="8243954"/>
              <a:ext cx="70485" cy="149860"/>
            </a:xfrm>
            <a:custGeom>
              <a:avLst/>
              <a:gdLst/>
              <a:ahLst/>
              <a:cxnLst/>
              <a:rect l="l" t="t" r="r" b="b"/>
              <a:pathLst>
                <a:path w="70484" h="149859">
                  <a:moveTo>
                    <a:pt x="70076" y="0"/>
                  </a:moveTo>
                  <a:lnTo>
                    <a:pt x="0" y="0"/>
                  </a:lnTo>
                  <a:lnTo>
                    <a:pt x="0" y="149853"/>
                  </a:lnTo>
                  <a:lnTo>
                    <a:pt x="70076" y="149853"/>
                  </a:lnTo>
                  <a:lnTo>
                    <a:pt x="70076" y="0"/>
                  </a:lnTo>
                  <a:close/>
                </a:path>
              </a:pathLst>
            </a:custGeom>
            <a:solidFill>
              <a:srgbClr val="00BFC4"/>
            </a:solidFill>
          </p:spPr>
          <p:txBody>
            <a:bodyPr wrap="square" lIns="0" tIns="0" rIns="0" bIns="0" rtlCol="0"/>
            <a:lstStyle/>
            <a:p>
              <a:endParaRPr/>
            </a:p>
          </p:txBody>
        </p:sp>
        <p:sp>
          <p:nvSpPr>
            <p:cNvPr id="457" name="object 457"/>
            <p:cNvSpPr/>
            <p:nvPr/>
          </p:nvSpPr>
          <p:spPr>
            <a:xfrm>
              <a:off x="16334162" y="6566752"/>
              <a:ext cx="70485" cy="1677670"/>
            </a:xfrm>
            <a:custGeom>
              <a:avLst/>
              <a:gdLst/>
              <a:ahLst/>
              <a:cxnLst/>
              <a:rect l="l" t="t" r="r" b="b"/>
              <a:pathLst>
                <a:path w="70484" h="1677670">
                  <a:moveTo>
                    <a:pt x="70076" y="0"/>
                  </a:moveTo>
                  <a:lnTo>
                    <a:pt x="0" y="0"/>
                  </a:lnTo>
                  <a:lnTo>
                    <a:pt x="0" y="1677195"/>
                  </a:lnTo>
                  <a:lnTo>
                    <a:pt x="70076" y="1677195"/>
                  </a:lnTo>
                  <a:lnTo>
                    <a:pt x="70076" y="0"/>
                  </a:lnTo>
                  <a:close/>
                </a:path>
              </a:pathLst>
            </a:custGeom>
            <a:solidFill>
              <a:srgbClr val="F8766D"/>
            </a:solidFill>
          </p:spPr>
          <p:txBody>
            <a:bodyPr wrap="square" lIns="0" tIns="0" rIns="0" bIns="0" rtlCol="0"/>
            <a:lstStyle/>
            <a:p>
              <a:endParaRPr/>
            </a:p>
          </p:txBody>
        </p:sp>
        <p:sp>
          <p:nvSpPr>
            <p:cNvPr id="458" name="object 458"/>
            <p:cNvSpPr/>
            <p:nvPr/>
          </p:nvSpPr>
          <p:spPr>
            <a:xfrm>
              <a:off x="16412066" y="8249601"/>
              <a:ext cx="70485" cy="144780"/>
            </a:xfrm>
            <a:custGeom>
              <a:avLst/>
              <a:gdLst/>
              <a:ahLst/>
              <a:cxnLst/>
              <a:rect l="l" t="t" r="r" b="b"/>
              <a:pathLst>
                <a:path w="70484" h="144779">
                  <a:moveTo>
                    <a:pt x="70076" y="0"/>
                  </a:moveTo>
                  <a:lnTo>
                    <a:pt x="0" y="0"/>
                  </a:lnTo>
                  <a:lnTo>
                    <a:pt x="0" y="144206"/>
                  </a:lnTo>
                  <a:lnTo>
                    <a:pt x="70076" y="144206"/>
                  </a:lnTo>
                  <a:lnTo>
                    <a:pt x="70076" y="0"/>
                  </a:lnTo>
                  <a:close/>
                </a:path>
              </a:pathLst>
            </a:custGeom>
            <a:solidFill>
              <a:srgbClr val="00BFC4"/>
            </a:solidFill>
          </p:spPr>
          <p:txBody>
            <a:bodyPr wrap="square" lIns="0" tIns="0" rIns="0" bIns="0" rtlCol="0"/>
            <a:lstStyle/>
            <a:p>
              <a:endParaRPr/>
            </a:p>
          </p:txBody>
        </p:sp>
        <p:sp>
          <p:nvSpPr>
            <p:cNvPr id="459" name="object 459"/>
            <p:cNvSpPr/>
            <p:nvPr/>
          </p:nvSpPr>
          <p:spPr>
            <a:xfrm>
              <a:off x="16412066" y="6550973"/>
              <a:ext cx="70485" cy="1698625"/>
            </a:xfrm>
            <a:custGeom>
              <a:avLst/>
              <a:gdLst/>
              <a:ahLst/>
              <a:cxnLst/>
              <a:rect l="l" t="t" r="r" b="b"/>
              <a:pathLst>
                <a:path w="70484" h="1698625">
                  <a:moveTo>
                    <a:pt x="70076" y="0"/>
                  </a:moveTo>
                  <a:lnTo>
                    <a:pt x="0" y="0"/>
                  </a:lnTo>
                  <a:lnTo>
                    <a:pt x="0" y="1698628"/>
                  </a:lnTo>
                  <a:lnTo>
                    <a:pt x="70076" y="1698628"/>
                  </a:lnTo>
                  <a:lnTo>
                    <a:pt x="70076" y="0"/>
                  </a:lnTo>
                  <a:close/>
                </a:path>
              </a:pathLst>
            </a:custGeom>
            <a:solidFill>
              <a:srgbClr val="F8766D"/>
            </a:solidFill>
          </p:spPr>
          <p:txBody>
            <a:bodyPr wrap="square" lIns="0" tIns="0" rIns="0" bIns="0" rtlCol="0"/>
            <a:lstStyle/>
            <a:p>
              <a:endParaRPr/>
            </a:p>
          </p:txBody>
        </p:sp>
        <p:sp>
          <p:nvSpPr>
            <p:cNvPr id="460" name="object 460"/>
            <p:cNvSpPr/>
            <p:nvPr/>
          </p:nvSpPr>
          <p:spPr>
            <a:xfrm>
              <a:off x="16489969" y="8255246"/>
              <a:ext cx="70485" cy="139065"/>
            </a:xfrm>
            <a:custGeom>
              <a:avLst/>
              <a:gdLst/>
              <a:ahLst/>
              <a:cxnLst/>
              <a:rect l="l" t="t" r="r" b="b"/>
              <a:pathLst>
                <a:path w="70484" h="139065">
                  <a:moveTo>
                    <a:pt x="70076" y="0"/>
                  </a:moveTo>
                  <a:lnTo>
                    <a:pt x="0" y="0"/>
                  </a:lnTo>
                  <a:lnTo>
                    <a:pt x="0" y="138560"/>
                  </a:lnTo>
                  <a:lnTo>
                    <a:pt x="70076" y="138560"/>
                  </a:lnTo>
                  <a:lnTo>
                    <a:pt x="70076" y="0"/>
                  </a:lnTo>
                  <a:close/>
                </a:path>
              </a:pathLst>
            </a:custGeom>
            <a:solidFill>
              <a:srgbClr val="00BFC4"/>
            </a:solidFill>
          </p:spPr>
          <p:txBody>
            <a:bodyPr wrap="square" lIns="0" tIns="0" rIns="0" bIns="0" rtlCol="0"/>
            <a:lstStyle/>
            <a:p>
              <a:endParaRPr/>
            </a:p>
          </p:txBody>
        </p:sp>
        <p:sp>
          <p:nvSpPr>
            <p:cNvPr id="461" name="object 461"/>
            <p:cNvSpPr/>
            <p:nvPr/>
          </p:nvSpPr>
          <p:spPr>
            <a:xfrm>
              <a:off x="16489969" y="6527947"/>
              <a:ext cx="70485" cy="1727835"/>
            </a:xfrm>
            <a:custGeom>
              <a:avLst/>
              <a:gdLst/>
              <a:ahLst/>
              <a:cxnLst/>
              <a:rect l="l" t="t" r="r" b="b"/>
              <a:pathLst>
                <a:path w="70484" h="1727834">
                  <a:moveTo>
                    <a:pt x="70076" y="0"/>
                  </a:moveTo>
                  <a:lnTo>
                    <a:pt x="0" y="0"/>
                  </a:lnTo>
                  <a:lnTo>
                    <a:pt x="0" y="1727298"/>
                  </a:lnTo>
                  <a:lnTo>
                    <a:pt x="70076" y="1727298"/>
                  </a:lnTo>
                  <a:lnTo>
                    <a:pt x="70076" y="0"/>
                  </a:lnTo>
                  <a:close/>
                </a:path>
              </a:pathLst>
            </a:custGeom>
            <a:solidFill>
              <a:srgbClr val="F8766D"/>
            </a:solidFill>
          </p:spPr>
          <p:txBody>
            <a:bodyPr wrap="square" lIns="0" tIns="0" rIns="0" bIns="0" rtlCol="0"/>
            <a:lstStyle/>
            <a:p>
              <a:endParaRPr/>
            </a:p>
          </p:txBody>
        </p:sp>
        <p:sp>
          <p:nvSpPr>
            <p:cNvPr id="462" name="object 462"/>
            <p:cNvSpPr/>
            <p:nvPr/>
          </p:nvSpPr>
          <p:spPr>
            <a:xfrm>
              <a:off x="16567872" y="8260749"/>
              <a:ext cx="70485" cy="133350"/>
            </a:xfrm>
            <a:custGeom>
              <a:avLst/>
              <a:gdLst/>
              <a:ahLst/>
              <a:cxnLst/>
              <a:rect l="l" t="t" r="r" b="b"/>
              <a:pathLst>
                <a:path w="70484" h="133350">
                  <a:moveTo>
                    <a:pt x="70076" y="0"/>
                  </a:moveTo>
                  <a:lnTo>
                    <a:pt x="0" y="0"/>
                  </a:lnTo>
                  <a:lnTo>
                    <a:pt x="0" y="133057"/>
                  </a:lnTo>
                  <a:lnTo>
                    <a:pt x="70076" y="133057"/>
                  </a:lnTo>
                  <a:lnTo>
                    <a:pt x="70076" y="0"/>
                  </a:lnTo>
                  <a:close/>
                </a:path>
              </a:pathLst>
            </a:custGeom>
            <a:solidFill>
              <a:srgbClr val="00BFC4"/>
            </a:solidFill>
          </p:spPr>
          <p:txBody>
            <a:bodyPr wrap="square" lIns="0" tIns="0" rIns="0" bIns="0" rtlCol="0"/>
            <a:lstStyle/>
            <a:p>
              <a:endParaRPr/>
            </a:p>
          </p:txBody>
        </p:sp>
        <p:sp>
          <p:nvSpPr>
            <p:cNvPr id="463" name="object 463"/>
            <p:cNvSpPr/>
            <p:nvPr/>
          </p:nvSpPr>
          <p:spPr>
            <a:xfrm>
              <a:off x="16567872" y="6511875"/>
              <a:ext cx="70485" cy="1749425"/>
            </a:xfrm>
            <a:custGeom>
              <a:avLst/>
              <a:gdLst/>
              <a:ahLst/>
              <a:cxnLst/>
              <a:rect l="l" t="t" r="r" b="b"/>
              <a:pathLst>
                <a:path w="70484" h="1749425">
                  <a:moveTo>
                    <a:pt x="70076" y="0"/>
                  </a:moveTo>
                  <a:lnTo>
                    <a:pt x="0" y="0"/>
                  </a:lnTo>
                  <a:lnTo>
                    <a:pt x="0" y="1748868"/>
                  </a:lnTo>
                  <a:lnTo>
                    <a:pt x="70076" y="1748868"/>
                  </a:lnTo>
                  <a:lnTo>
                    <a:pt x="70076" y="0"/>
                  </a:lnTo>
                  <a:close/>
                </a:path>
              </a:pathLst>
            </a:custGeom>
            <a:solidFill>
              <a:srgbClr val="F8766D"/>
            </a:solidFill>
          </p:spPr>
          <p:txBody>
            <a:bodyPr wrap="square" lIns="0" tIns="0" rIns="0" bIns="0" rtlCol="0"/>
            <a:lstStyle/>
            <a:p>
              <a:endParaRPr/>
            </a:p>
          </p:txBody>
        </p:sp>
        <p:sp>
          <p:nvSpPr>
            <p:cNvPr id="464" name="object 464"/>
            <p:cNvSpPr/>
            <p:nvPr/>
          </p:nvSpPr>
          <p:spPr>
            <a:xfrm>
              <a:off x="16645671" y="8266106"/>
              <a:ext cx="70485" cy="128270"/>
            </a:xfrm>
            <a:custGeom>
              <a:avLst/>
              <a:gdLst/>
              <a:ahLst/>
              <a:cxnLst/>
              <a:rect l="l" t="t" r="r" b="b"/>
              <a:pathLst>
                <a:path w="70484" h="128270">
                  <a:moveTo>
                    <a:pt x="70076" y="0"/>
                  </a:moveTo>
                  <a:lnTo>
                    <a:pt x="0" y="0"/>
                  </a:lnTo>
                  <a:lnTo>
                    <a:pt x="0" y="127700"/>
                  </a:lnTo>
                  <a:lnTo>
                    <a:pt x="70076" y="127700"/>
                  </a:lnTo>
                  <a:lnTo>
                    <a:pt x="70076" y="0"/>
                  </a:lnTo>
                  <a:close/>
                </a:path>
              </a:pathLst>
            </a:custGeom>
            <a:solidFill>
              <a:srgbClr val="00BFC4"/>
            </a:solidFill>
          </p:spPr>
          <p:txBody>
            <a:bodyPr wrap="square" lIns="0" tIns="0" rIns="0" bIns="0" rtlCol="0"/>
            <a:lstStyle/>
            <a:p>
              <a:endParaRPr/>
            </a:p>
          </p:txBody>
        </p:sp>
        <p:sp>
          <p:nvSpPr>
            <p:cNvPr id="465" name="object 465"/>
            <p:cNvSpPr/>
            <p:nvPr/>
          </p:nvSpPr>
          <p:spPr>
            <a:xfrm>
              <a:off x="16645671" y="6495812"/>
              <a:ext cx="70485" cy="1770380"/>
            </a:xfrm>
            <a:custGeom>
              <a:avLst/>
              <a:gdLst/>
              <a:ahLst/>
              <a:cxnLst/>
              <a:rect l="l" t="t" r="r" b="b"/>
              <a:pathLst>
                <a:path w="70484" h="1770379">
                  <a:moveTo>
                    <a:pt x="70076" y="0"/>
                  </a:moveTo>
                  <a:lnTo>
                    <a:pt x="0" y="0"/>
                  </a:lnTo>
                  <a:lnTo>
                    <a:pt x="0" y="1770291"/>
                  </a:lnTo>
                  <a:lnTo>
                    <a:pt x="70076" y="1770291"/>
                  </a:lnTo>
                  <a:lnTo>
                    <a:pt x="70076" y="0"/>
                  </a:lnTo>
                  <a:close/>
                </a:path>
              </a:pathLst>
            </a:custGeom>
            <a:solidFill>
              <a:srgbClr val="F8766D"/>
            </a:solidFill>
          </p:spPr>
          <p:txBody>
            <a:bodyPr wrap="square" lIns="0" tIns="0" rIns="0" bIns="0" rtlCol="0"/>
            <a:lstStyle/>
            <a:p>
              <a:endParaRPr/>
            </a:p>
          </p:txBody>
        </p:sp>
        <p:sp>
          <p:nvSpPr>
            <p:cNvPr id="466" name="object 466"/>
            <p:cNvSpPr/>
            <p:nvPr/>
          </p:nvSpPr>
          <p:spPr>
            <a:xfrm>
              <a:off x="16723574" y="8271463"/>
              <a:ext cx="70485" cy="122555"/>
            </a:xfrm>
            <a:custGeom>
              <a:avLst/>
              <a:gdLst/>
              <a:ahLst/>
              <a:cxnLst/>
              <a:rect l="l" t="t" r="r" b="b"/>
              <a:pathLst>
                <a:path w="70484" h="122554">
                  <a:moveTo>
                    <a:pt x="70076" y="0"/>
                  </a:moveTo>
                  <a:lnTo>
                    <a:pt x="0" y="0"/>
                  </a:lnTo>
                  <a:lnTo>
                    <a:pt x="0" y="122343"/>
                  </a:lnTo>
                  <a:lnTo>
                    <a:pt x="70076" y="122343"/>
                  </a:lnTo>
                  <a:lnTo>
                    <a:pt x="70076" y="0"/>
                  </a:lnTo>
                  <a:close/>
                </a:path>
              </a:pathLst>
            </a:custGeom>
            <a:solidFill>
              <a:srgbClr val="00BFC4"/>
            </a:solidFill>
          </p:spPr>
          <p:txBody>
            <a:bodyPr wrap="square" lIns="0" tIns="0" rIns="0" bIns="0" rtlCol="0"/>
            <a:lstStyle/>
            <a:p>
              <a:endParaRPr/>
            </a:p>
          </p:txBody>
        </p:sp>
        <p:sp>
          <p:nvSpPr>
            <p:cNvPr id="467" name="object 467"/>
            <p:cNvSpPr/>
            <p:nvPr/>
          </p:nvSpPr>
          <p:spPr>
            <a:xfrm>
              <a:off x="16723574" y="6472504"/>
              <a:ext cx="70485" cy="1798955"/>
            </a:xfrm>
            <a:custGeom>
              <a:avLst/>
              <a:gdLst/>
              <a:ahLst/>
              <a:cxnLst/>
              <a:rect l="l" t="t" r="r" b="b"/>
              <a:pathLst>
                <a:path w="70484" h="1798954">
                  <a:moveTo>
                    <a:pt x="70076" y="0"/>
                  </a:moveTo>
                  <a:lnTo>
                    <a:pt x="0" y="0"/>
                  </a:lnTo>
                  <a:lnTo>
                    <a:pt x="0" y="1798960"/>
                  </a:lnTo>
                  <a:lnTo>
                    <a:pt x="70076" y="1798960"/>
                  </a:lnTo>
                  <a:lnTo>
                    <a:pt x="70076" y="0"/>
                  </a:lnTo>
                  <a:close/>
                </a:path>
              </a:pathLst>
            </a:custGeom>
            <a:solidFill>
              <a:srgbClr val="F8766D"/>
            </a:solidFill>
          </p:spPr>
          <p:txBody>
            <a:bodyPr wrap="square" lIns="0" tIns="0" rIns="0" bIns="0" rtlCol="0"/>
            <a:lstStyle/>
            <a:p>
              <a:endParaRPr/>
            </a:p>
          </p:txBody>
        </p:sp>
        <p:sp>
          <p:nvSpPr>
            <p:cNvPr id="468" name="object 468"/>
            <p:cNvSpPr/>
            <p:nvPr/>
          </p:nvSpPr>
          <p:spPr>
            <a:xfrm>
              <a:off x="16801478" y="8276819"/>
              <a:ext cx="70485" cy="117475"/>
            </a:xfrm>
            <a:custGeom>
              <a:avLst/>
              <a:gdLst/>
              <a:ahLst/>
              <a:cxnLst/>
              <a:rect l="l" t="t" r="r" b="b"/>
              <a:pathLst>
                <a:path w="70484" h="117475">
                  <a:moveTo>
                    <a:pt x="70076" y="0"/>
                  </a:moveTo>
                  <a:lnTo>
                    <a:pt x="0" y="0"/>
                  </a:lnTo>
                  <a:lnTo>
                    <a:pt x="0" y="116987"/>
                  </a:lnTo>
                  <a:lnTo>
                    <a:pt x="70076" y="116987"/>
                  </a:lnTo>
                  <a:lnTo>
                    <a:pt x="70076" y="0"/>
                  </a:lnTo>
                  <a:close/>
                </a:path>
              </a:pathLst>
            </a:custGeom>
            <a:solidFill>
              <a:srgbClr val="00BFC4"/>
            </a:solidFill>
          </p:spPr>
          <p:txBody>
            <a:bodyPr wrap="square" lIns="0" tIns="0" rIns="0" bIns="0" rtlCol="0"/>
            <a:lstStyle/>
            <a:p>
              <a:endParaRPr/>
            </a:p>
          </p:txBody>
        </p:sp>
        <p:sp>
          <p:nvSpPr>
            <p:cNvPr id="469" name="object 469"/>
            <p:cNvSpPr/>
            <p:nvPr/>
          </p:nvSpPr>
          <p:spPr>
            <a:xfrm>
              <a:off x="16801478" y="6456284"/>
              <a:ext cx="70485" cy="1820545"/>
            </a:xfrm>
            <a:custGeom>
              <a:avLst/>
              <a:gdLst/>
              <a:ahLst/>
              <a:cxnLst/>
              <a:rect l="l" t="t" r="r" b="b"/>
              <a:pathLst>
                <a:path w="70484" h="1820545">
                  <a:moveTo>
                    <a:pt x="70076" y="0"/>
                  </a:moveTo>
                  <a:lnTo>
                    <a:pt x="0" y="0"/>
                  </a:lnTo>
                  <a:lnTo>
                    <a:pt x="0" y="1820530"/>
                  </a:lnTo>
                  <a:lnTo>
                    <a:pt x="70076" y="1820530"/>
                  </a:lnTo>
                  <a:lnTo>
                    <a:pt x="70076" y="0"/>
                  </a:lnTo>
                  <a:close/>
                </a:path>
              </a:pathLst>
            </a:custGeom>
            <a:solidFill>
              <a:srgbClr val="F8766D"/>
            </a:solidFill>
          </p:spPr>
          <p:txBody>
            <a:bodyPr wrap="square" lIns="0" tIns="0" rIns="0" bIns="0" rtlCol="0"/>
            <a:lstStyle/>
            <a:p>
              <a:endParaRPr/>
            </a:p>
          </p:txBody>
        </p:sp>
        <p:sp>
          <p:nvSpPr>
            <p:cNvPr id="470" name="object 470"/>
            <p:cNvSpPr/>
            <p:nvPr/>
          </p:nvSpPr>
          <p:spPr>
            <a:xfrm>
              <a:off x="16879381" y="8282032"/>
              <a:ext cx="70485" cy="112395"/>
            </a:xfrm>
            <a:custGeom>
              <a:avLst/>
              <a:gdLst/>
              <a:ahLst/>
              <a:cxnLst/>
              <a:rect l="l" t="t" r="r" b="b"/>
              <a:pathLst>
                <a:path w="70484" h="112395">
                  <a:moveTo>
                    <a:pt x="70076" y="0"/>
                  </a:moveTo>
                  <a:lnTo>
                    <a:pt x="0" y="0"/>
                  </a:lnTo>
                  <a:lnTo>
                    <a:pt x="0" y="111774"/>
                  </a:lnTo>
                  <a:lnTo>
                    <a:pt x="70076" y="111774"/>
                  </a:lnTo>
                  <a:lnTo>
                    <a:pt x="70076" y="0"/>
                  </a:lnTo>
                  <a:close/>
                </a:path>
              </a:pathLst>
            </a:custGeom>
            <a:solidFill>
              <a:srgbClr val="00BFC4"/>
            </a:solidFill>
          </p:spPr>
          <p:txBody>
            <a:bodyPr wrap="square" lIns="0" tIns="0" rIns="0" bIns="0" rtlCol="0"/>
            <a:lstStyle/>
            <a:p>
              <a:endParaRPr/>
            </a:p>
          </p:txBody>
        </p:sp>
        <p:sp>
          <p:nvSpPr>
            <p:cNvPr id="471" name="object 471"/>
            <p:cNvSpPr/>
            <p:nvPr/>
          </p:nvSpPr>
          <p:spPr>
            <a:xfrm>
              <a:off x="16879381" y="6432830"/>
              <a:ext cx="70485" cy="1849755"/>
            </a:xfrm>
            <a:custGeom>
              <a:avLst/>
              <a:gdLst/>
              <a:ahLst/>
              <a:cxnLst/>
              <a:rect l="l" t="t" r="r" b="b"/>
              <a:pathLst>
                <a:path w="70484" h="1849754">
                  <a:moveTo>
                    <a:pt x="70076" y="0"/>
                  </a:moveTo>
                  <a:lnTo>
                    <a:pt x="0" y="0"/>
                  </a:lnTo>
                  <a:lnTo>
                    <a:pt x="0" y="1849200"/>
                  </a:lnTo>
                  <a:lnTo>
                    <a:pt x="70076" y="1849200"/>
                  </a:lnTo>
                  <a:lnTo>
                    <a:pt x="70076" y="0"/>
                  </a:lnTo>
                  <a:close/>
                </a:path>
              </a:pathLst>
            </a:custGeom>
            <a:solidFill>
              <a:srgbClr val="F8766D"/>
            </a:solidFill>
          </p:spPr>
          <p:txBody>
            <a:bodyPr wrap="square" lIns="0" tIns="0" rIns="0" bIns="0" rtlCol="0"/>
            <a:lstStyle/>
            <a:p>
              <a:endParaRPr/>
            </a:p>
          </p:txBody>
        </p:sp>
        <p:sp>
          <p:nvSpPr>
            <p:cNvPr id="472" name="object 472"/>
            <p:cNvSpPr/>
            <p:nvPr/>
          </p:nvSpPr>
          <p:spPr>
            <a:xfrm>
              <a:off x="16957285" y="8287244"/>
              <a:ext cx="70485" cy="106680"/>
            </a:xfrm>
            <a:custGeom>
              <a:avLst/>
              <a:gdLst/>
              <a:ahLst/>
              <a:cxnLst/>
              <a:rect l="l" t="t" r="r" b="b"/>
              <a:pathLst>
                <a:path w="70484" h="106679">
                  <a:moveTo>
                    <a:pt x="70076" y="0"/>
                  </a:moveTo>
                  <a:lnTo>
                    <a:pt x="0" y="0"/>
                  </a:lnTo>
                  <a:lnTo>
                    <a:pt x="0" y="106562"/>
                  </a:lnTo>
                  <a:lnTo>
                    <a:pt x="70076" y="106562"/>
                  </a:lnTo>
                  <a:lnTo>
                    <a:pt x="70076" y="0"/>
                  </a:lnTo>
                  <a:close/>
                </a:path>
              </a:pathLst>
            </a:custGeom>
            <a:solidFill>
              <a:srgbClr val="00BFC4"/>
            </a:solidFill>
          </p:spPr>
          <p:txBody>
            <a:bodyPr wrap="square" lIns="0" tIns="0" rIns="0" bIns="0" rtlCol="0"/>
            <a:lstStyle/>
            <a:p>
              <a:endParaRPr/>
            </a:p>
          </p:txBody>
        </p:sp>
        <p:sp>
          <p:nvSpPr>
            <p:cNvPr id="473" name="object 473"/>
            <p:cNvSpPr/>
            <p:nvPr/>
          </p:nvSpPr>
          <p:spPr>
            <a:xfrm>
              <a:off x="16957285" y="6416610"/>
              <a:ext cx="70485" cy="1870710"/>
            </a:xfrm>
            <a:custGeom>
              <a:avLst/>
              <a:gdLst/>
              <a:ahLst/>
              <a:cxnLst/>
              <a:rect l="l" t="t" r="r" b="b"/>
              <a:pathLst>
                <a:path w="70484" h="1870709">
                  <a:moveTo>
                    <a:pt x="70076" y="0"/>
                  </a:moveTo>
                  <a:lnTo>
                    <a:pt x="0" y="0"/>
                  </a:lnTo>
                  <a:lnTo>
                    <a:pt x="0" y="1870634"/>
                  </a:lnTo>
                  <a:lnTo>
                    <a:pt x="70076" y="1870634"/>
                  </a:lnTo>
                  <a:lnTo>
                    <a:pt x="70076" y="0"/>
                  </a:lnTo>
                  <a:close/>
                </a:path>
              </a:pathLst>
            </a:custGeom>
            <a:solidFill>
              <a:srgbClr val="F8766D"/>
            </a:solidFill>
          </p:spPr>
          <p:txBody>
            <a:bodyPr wrap="square" lIns="0" tIns="0" rIns="0" bIns="0" rtlCol="0"/>
            <a:lstStyle/>
            <a:p>
              <a:endParaRPr/>
            </a:p>
          </p:txBody>
        </p:sp>
        <p:sp>
          <p:nvSpPr>
            <p:cNvPr id="474" name="object 474"/>
            <p:cNvSpPr/>
            <p:nvPr/>
          </p:nvSpPr>
          <p:spPr>
            <a:xfrm>
              <a:off x="17035188" y="8292312"/>
              <a:ext cx="70485" cy="101600"/>
            </a:xfrm>
            <a:custGeom>
              <a:avLst/>
              <a:gdLst/>
              <a:ahLst/>
              <a:cxnLst/>
              <a:rect l="l" t="t" r="r" b="b"/>
              <a:pathLst>
                <a:path w="70484" h="101600">
                  <a:moveTo>
                    <a:pt x="70076" y="0"/>
                  </a:moveTo>
                  <a:lnTo>
                    <a:pt x="0" y="0"/>
                  </a:lnTo>
                  <a:lnTo>
                    <a:pt x="0" y="101494"/>
                  </a:lnTo>
                  <a:lnTo>
                    <a:pt x="70076" y="101494"/>
                  </a:lnTo>
                  <a:lnTo>
                    <a:pt x="70076" y="0"/>
                  </a:lnTo>
                  <a:close/>
                </a:path>
              </a:pathLst>
            </a:custGeom>
            <a:solidFill>
              <a:srgbClr val="00BFC4"/>
            </a:solidFill>
          </p:spPr>
          <p:txBody>
            <a:bodyPr wrap="square" lIns="0" tIns="0" rIns="0" bIns="0" rtlCol="0"/>
            <a:lstStyle/>
            <a:p>
              <a:endParaRPr/>
            </a:p>
          </p:txBody>
        </p:sp>
        <p:sp>
          <p:nvSpPr>
            <p:cNvPr id="475" name="object 475"/>
            <p:cNvSpPr/>
            <p:nvPr/>
          </p:nvSpPr>
          <p:spPr>
            <a:xfrm>
              <a:off x="17035188" y="6400108"/>
              <a:ext cx="70485" cy="1892300"/>
            </a:xfrm>
            <a:custGeom>
              <a:avLst/>
              <a:gdLst/>
              <a:ahLst/>
              <a:cxnLst/>
              <a:rect l="l" t="t" r="r" b="b"/>
              <a:pathLst>
                <a:path w="70484" h="1892300">
                  <a:moveTo>
                    <a:pt x="70076" y="0"/>
                  </a:moveTo>
                  <a:lnTo>
                    <a:pt x="0" y="0"/>
                  </a:lnTo>
                  <a:lnTo>
                    <a:pt x="0" y="1892204"/>
                  </a:lnTo>
                  <a:lnTo>
                    <a:pt x="70076" y="1892204"/>
                  </a:lnTo>
                  <a:lnTo>
                    <a:pt x="70076" y="0"/>
                  </a:lnTo>
                  <a:close/>
                </a:path>
              </a:pathLst>
            </a:custGeom>
            <a:solidFill>
              <a:srgbClr val="F8766D"/>
            </a:solidFill>
          </p:spPr>
          <p:txBody>
            <a:bodyPr wrap="square" lIns="0" tIns="0" rIns="0" bIns="0" rtlCol="0"/>
            <a:lstStyle/>
            <a:p>
              <a:endParaRPr/>
            </a:p>
          </p:txBody>
        </p:sp>
        <p:sp>
          <p:nvSpPr>
            <p:cNvPr id="476" name="object 476"/>
            <p:cNvSpPr/>
            <p:nvPr/>
          </p:nvSpPr>
          <p:spPr>
            <a:xfrm>
              <a:off x="17113091" y="8297235"/>
              <a:ext cx="70485" cy="97155"/>
            </a:xfrm>
            <a:custGeom>
              <a:avLst/>
              <a:gdLst/>
              <a:ahLst/>
              <a:cxnLst/>
              <a:rect l="l" t="t" r="r" b="b"/>
              <a:pathLst>
                <a:path w="70484" h="97154">
                  <a:moveTo>
                    <a:pt x="70076" y="0"/>
                  </a:moveTo>
                  <a:lnTo>
                    <a:pt x="0" y="0"/>
                  </a:lnTo>
                  <a:lnTo>
                    <a:pt x="0" y="96572"/>
                  </a:lnTo>
                  <a:lnTo>
                    <a:pt x="70076" y="96572"/>
                  </a:lnTo>
                  <a:lnTo>
                    <a:pt x="70076" y="0"/>
                  </a:lnTo>
                  <a:close/>
                </a:path>
              </a:pathLst>
            </a:custGeom>
            <a:solidFill>
              <a:srgbClr val="00BFC4"/>
            </a:solidFill>
          </p:spPr>
          <p:txBody>
            <a:bodyPr wrap="square" lIns="0" tIns="0" rIns="0" bIns="0" rtlCol="0"/>
            <a:lstStyle/>
            <a:p>
              <a:endParaRPr/>
            </a:p>
          </p:txBody>
        </p:sp>
        <p:sp>
          <p:nvSpPr>
            <p:cNvPr id="477" name="object 477"/>
            <p:cNvSpPr/>
            <p:nvPr/>
          </p:nvSpPr>
          <p:spPr>
            <a:xfrm>
              <a:off x="17113091" y="6376360"/>
              <a:ext cx="70485" cy="1920875"/>
            </a:xfrm>
            <a:custGeom>
              <a:avLst/>
              <a:gdLst/>
              <a:ahLst/>
              <a:cxnLst/>
              <a:rect l="l" t="t" r="r" b="b"/>
              <a:pathLst>
                <a:path w="70484" h="1920875">
                  <a:moveTo>
                    <a:pt x="70076" y="0"/>
                  </a:moveTo>
                  <a:lnTo>
                    <a:pt x="0" y="0"/>
                  </a:lnTo>
                  <a:lnTo>
                    <a:pt x="0" y="1920873"/>
                  </a:lnTo>
                  <a:lnTo>
                    <a:pt x="70076" y="1920873"/>
                  </a:lnTo>
                  <a:lnTo>
                    <a:pt x="70076" y="0"/>
                  </a:lnTo>
                  <a:close/>
                </a:path>
              </a:pathLst>
            </a:custGeom>
            <a:solidFill>
              <a:srgbClr val="F8766D"/>
            </a:solidFill>
          </p:spPr>
          <p:txBody>
            <a:bodyPr wrap="square" lIns="0" tIns="0" rIns="0" bIns="0" rtlCol="0"/>
            <a:lstStyle/>
            <a:p>
              <a:endParaRPr/>
            </a:p>
          </p:txBody>
        </p:sp>
        <p:sp>
          <p:nvSpPr>
            <p:cNvPr id="478" name="object 478"/>
            <p:cNvSpPr/>
            <p:nvPr/>
          </p:nvSpPr>
          <p:spPr>
            <a:xfrm>
              <a:off x="17190995" y="8302302"/>
              <a:ext cx="70485" cy="92075"/>
            </a:xfrm>
            <a:custGeom>
              <a:avLst/>
              <a:gdLst/>
              <a:ahLst/>
              <a:cxnLst/>
              <a:rect l="l" t="t" r="r" b="b"/>
              <a:pathLst>
                <a:path w="70484" h="92075">
                  <a:moveTo>
                    <a:pt x="70076" y="0"/>
                  </a:moveTo>
                  <a:lnTo>
                    <a:pt x="0" y="0"/>
                  </a:lnTo>
                  <a:lnTo>
                    <a:pt x="0" y="91504"/>
                  </a:lnTo>
                  <a:lnTo>
                    <a:pt x="70076" y="91504"/>
                  </a:lnTo>
                  <a:lnTo>
                    <a:pt x="70076" y="0"/>
                  </a:lnTo>
                  <a:close/>
                </a:path>
              </a:pathLst>
            </a:custGeom>
            <a:solidFill>
              <a:srgbClr val="00BFC4"/>
            </a:solidFill>
          </p:spPr>
          <p:txBody>
            <a:bodyPr wrap="square" lIns="0" tIns="0" rIns="0" bIns="0" rtlCol="0"/>
            <a:lstStyle/>
            <a:p>
              <a:endParaRPr/>
            </a:p>
          </p:txBody>
        </p:sp>
        <p:sp>
          <p:nvSpPr>
            <p:cNvPr id="479" name="object 479"/>
            <p:cNvSpPr/>
            <p:nvPr/>
          </p:nvSpPr>
          <p:spPr>
            <a:xfrm>
              <a:off x="17190995" y="6359858"/>
              <a:ext cx="70485" cy="1942464"/>
            </a:xfrm>
            <a:custGeom>
              <a:avLst/>
              <a:gdLst/>
              <a:ahLst/>
              <a:cxnLst/>
              <a:rect l="l" t="t" r="r" b="b"/>
              <a:pathLst>
                <a:path w="70484" h="1942465">
                  <a:moveTo>
                    <a:pt x="70076" y="0"/>
                  </a:moveTo>
                  <a:lnTo>
                    <a:pt x="0" y="0"/>
                  </a:lnTo>
                  <a:lnTo>
                    <a:pt x="0" y="1942296"/>
                  </a:lnTo>
                  <a:lnTo>
                    <a:pt x="70076" y="1942296"/>
                  </a:lnTo>
                  <a:lnTo>
                    <a:pt x="70076" y="0"/>
                  </a:lnTo>
                  <a:close/>
                </a:path>
              </a:pathLst>
            </a:custGeom>
            <a:solidFill>
              <a:srgbClr val="F8766D"/>
            </a:solidFill>
          </p:spPr>
          <p:txBody>
            <a:bodyPr wrap="square" lIns="0" tIns="0" rIns="0" bIns="0" rtlCol="0"/>
            <a:lstStyle/>
            <a:p>
              <a:endParaRPr/>
            </a:p>
          </p:txBody>
        </p:sp>
        <p:sp>
          <p:nvSpPr>
            <p:cNvPr id="480" name="object 480"/>
            <p:cNvSpPr/>
            <p:nvPr/>
          </p:nvSpPr>
          <p:spPr>
            <a:xfrm>
              <a:off x="17268898" y="8307080"/>
              <a:ext cx="70485" cy="86995"/>
            </a:xfrm>
            <a:custGeom>
              <a:avLst/>
              <a:gdLst/>
              <a:ahLst/>
              <a:cxnLst/>
              <a:rect l="l" t="t" r="r" b="b"/>
              <a:pathLst>
                <a:path w="70484" h="86995">
                  <a:moveTo>
                    <a:pt x="70076" y="0"/>
                  </a:moveTo>
                  <a:lnTo>
                    <a:pt x="0" y="0"/>
                  </a:lnTo>
                  <a:lnTo>
                    <a:pt x="0" y="86726"/>
                  </a:lnTo>
                  <a:lnTo>
                    <a:pt x="70076" y="86726"/>
                  </a:lnTo>
                  <a:lnTo>
                    <a:pt x="70076" y="0"/>
                  </a:lnTo>
                  <a:close/>
                </a:path>
              </a:pathLst>
            </a:custGeom>
            <a:solidFill>
              <a:srgbClr val="00BFC4"/>
            </a:solidFill>
          </p:spPr>
          <p:txBody>
            <a:bodyPr wrap="square" lIns="0" tIns="0" rIns="0" bIns="0" rtlCol="0"/>
            <a:lstStyle/>
            <a:p>
              <a:endParaRPr/>
            </a:p>
          </p:txBody>
        </p:sp>
        <p:sp>
          <p:nvSpPr>
            <p:cNvPr id="481" name="object 481"/>
            <p:cNvSpPr/>
            <p:nvPr/>
          </p:nvSpPr>
          <p:spPr>
            <a:xfrm>
              <a:off x="17268898" y="6343199"/>
              <a:ext cx="70485" cy="1964055"/>
            </a:xfrm>
            <a:custGeom>
              <a:avLst/>
              <a:gdLst/>
              <a:ahLst/>
              <a:cxnLst/>
              <a:rect l="l" t="t" r="r" b="b"/>
              <a:pathLst>
                <a:path w="70484" h="1964054">
                  <a:moveTo>
                    <a:pt x="70076" y="0"/>
                  </a:moveTo>
                  <a:lnTo>
                    <a:pt x="0" y="0"/>
                  </a:lnTo>
                  <a:lnTo>
                    <a:pt x="0" y="1963877"/>
                  </a:lnTo>
                  <a:lnTo>
                    <a:pt x="70076" y="1963877"/>
                  </a:lnTo>
                  <a:lnTo>
                    <a:pt x="70076" y="0"/>
                  </a:lnTo>
                  <a:close/>
                </a:path>
              </a:pathLst>
            </a:custGeom>
            <a:solidFill>
              <a:srgbClr val="F8766D"/>
            </a:solidFill>
          </p:spPr>
          <p:txBody>
            <a:bodyPr wrap="square" lIns="0" tIns="0" rIns="0" bIns="0" rtlCol="0"/>
            <a:lstStyle/>
            <a:p>
              <a:endParaRPr/>
            </a:p>
          </p:txBody>
        </p:sp>
        <p:sp>
          <p:nvSpPr>
            <p:cNvPr id="482" name="object 482"/>
            <p:cNvSpPr/>
            <p:nvPr/>
          </p:nvSpPr>
          <p:spPr>
            <a:xfrm>
              <a:off x="17346802" y="8312003"/>
              <a:ext cx="70485" cy="81915"/>
            </a:xfrm>
            <a:custGeom>
              <a:avLst/>
              <a:gdLst/>
              <a:ahLst/>
              <a:cxnLst/>
              <a:rect l="l" t="t" r="r" b="b"/>
              <a:pathLst>
                <a:path w="70484" h="81915">
                  <a:moveTo>
                    <a:pt x="70076" y="0"/>
                  </a:moveTo>
                  <a:lnTo>
                    <a:pt x="0" y="0"/>
                  </a:lnTo>
                  <a:lnTo>
                    <a:pt x="0" y="81803"/>
                  </a:lnTo>
                  <a:lnTo>
                    <a:pt x="70076" y="81803"/>
                  </a:lnTo>
                  <a:lnTo>
                    <a:pt x="70076" y="0"/>
                  </a:lnTo>
                  <a:close/>
                </a:path>
              </a:pathLst>
            </a:custGeom>
            <a:solidFill>
              <a:srgbClr val="00BFC4"/>
            </a:solidFill>
          </p:spPr>
          <p:txBody>
            <a:bodyPr wrap="square" lIns="0" tIns="0" rIns="0" bIns="0" rtlCol="0"/>
            <a:lstStyle/>
            <a:p>
              <a:endParaRPr/>
            </a:p>
          </p:txBody>
        </p:sp>
        <p:sp>
          <p:nvSpPr>
            <p:cNvPr id="483" name="object 483"/>
            <p:cNvSpPr/>
            <p:nvPr/>
          </p:nvSpPr>
          <p:spPr>
            <a:xfrm>
              <a:off x="17346802" y="6319325"/>
              <a:ext cx="70485" cy="1992630"/>
            </a:xfrm>
            <a:custGeom>
              <a:avLst/>
              <a:gdLst/>
              <a:ahLst/>
              <a:cxnLst/>
              <a:rect l="l" t="t" r="r" b="b"/>
              <a:pathLst>
                <a:path w="70484" h="1992629">
                  <a:moveTo>
                    <a:pt x="70076" y="0"/>
                  </a:moveTo>
                  <a:lnTo>
                    <a:pt x="0" y="0"/>
                  </a:lnTo>
                  <a:lnTo>
                    <a:pt x="0" y="1992536"/>
                  </a:lnTo>
                  <a:lnTo>
                    <a:pt x="70076" y="1992536"/>
                  </a:lnTo>
                  <a:lnTo>
                    <a:pt x="70076" y="0"/>
                  </a:lnTo>
                  <a:close/>
                </a:path>
              </a:pathLst>
            </a:custGeom>
            <a:solidFill>
              <a:srgbClr val="F8766D"/>
            </a:solidFill>
          </p:spPr>
          <p:txBody>
            <a:bodyPr wrap="square" lIns="0" tIns="0" rIns="0" bIns="0" rtlCol="0"/>
            <a:lstStyle/>
            <a:p>
              <a:endParaRPr/>
            </a:p>
          </p:txBody>
        </p:sp>
        <p:sp>
          <p:nvSpPr>
            <p:cNvPr id="484" name="object 484"/>
            <p:cNvSpPr/>
            <p:nvPr/>
          </p:nvSpPr>
          <p:spPr>
            <a:xfrm>
              <a:off x="17424705" y="8316636"/>
              <a:ext cx="70485" cy="77470"/>
            </a:xfrm>
            <a:custGeom>
              <a:avLst/>
              <a:gdLst/>
              <a:ahLst/>
              <a:cxnLst/>
              <a:rect l="l" t="t" r="r" b="b"/>
              <a:pathLst>
                <a:path w="70484" h="77470">
                  <a:moveTo>
                    <a:pt x="70076" y="0"/>
                  </a:moveTo>
                  <a:lnTo>
                    <a:pt x="0" y="0"/>
                  </a:lnTo>
                  <a:lnTo>
                    <a:pt x="0" y="77170"/>
                  </a:lnTo>
                  <a:lnTo>
                    <a:pt x="70076" y="77170"/>
                  </a:lnTo>
                  <a:lnTo>
                    <a:pt x="70076" y="0"/>
                  </a:lnTo>
                  <a:close/>
                </a:path>
              </a:pathLst>
            </a:custGeom>
            <a:solidFill>
              <a:srgbClr val="00BFC4"/>
            </a:solidFill>
          </p:spPr>
          <p:txBody>
            <a:bodyPr wrap="square" lIns="0" tIns="0" rIns="0" bIns="0" rtlCol="0"/>
            <a:lstStyle/>
            <a:p>
              <a:endParaRPr/>
            </a:p>
          </p:txBody>
        </p:sp>
        <p:sp>
          <p:nvSpPr>
            <p:cNvPr id="485" name="object 485"/>
            <p:cNvSpPr/>
            <p:nvPr/>
          </p:nvSpPr>
          <p:spPr>
            <a:xfrm>
              <a:off x="17424705" y="6302666"/>
              <a:ext cx="70485" cy="2014220"/>
            </a:xfrm>
            <a:custGeom>
              <a:avLst/>
              <a:gdLst/>
              <a:ahLst/>
              <a:cxnLst/>
              <a:rect l="l" t="t" r="r" b="b"/>
              <a:pathLst>
                <a:path w="70484" h="2014220">
                  <a:moveTo>
                    <a:pt x="70076" y="0"/>
                  </a:moveTo>
                  <a:lnTo>
                    <a:pt x="0" y="0"/>
                  </a:lnTo>
                  <a:lnTo>
                    <a:pt x="0" y="2013970"/>
                  </a:lnTo>
                  <a:lnTo>
                    <a:pt x="70076" y="2013970"/>
                  </a:lnTo>
                  <a:lnTo>
                    <a:pt x="70076" y="0"/>
                  </a:lnTo>
                  <a:close/>
                </a:path>
              </a:pathLst>
            </a:custGeom>
            <a:solidFill>
              <a:srgbClr val="F8766D"/>
            </a:solidFill>
          </p:spPr>
          <p:txBody>
            <a:bodyPr wrap="square" lIns="0" tIns="0" rIns="0" bIns="0" rtlCol="0"/>
            <a:lstStyle/>
            <a:p>
              <a:endParaRPr/>
            </a:p>
          </p:txBody>
        </p:sp>
        <p:sp>
          <p:nvSpPr>
            <p:cNvPr id="486" name="object 486"/>
            <p:cNvSpPr/>
            <p:nvPr/>
          </p:nvSpPr>
          <p:spPr>
            <a:xfrm>
              <a:off x="17502609" y="8321414"/>
              <a:ext cx="70485" cy="72390"/>
            </a:xfrm>
            <a:custGeom>
              <a:avLst/>
              <a:gdLst/>
              <a:ahLst/>
              <a:cxnLst/>
              <a:rect l="l" t="t" r="r" b="b"/>
              <a:pathLst>
                <a:path w="70484" h="72390">
                  <a:moveTo>
                    <a:pt x="70076" y="0"/>
                  </a:moveTo>
                  <a:lnTo>
                    <a:pt x="0" y="0"/>
                  </a:lnTo>
                  <a:lnTo>
                    <a:pt x="0" y="72392"/>
                  </a:lnTo>
                  <a:lnTo>
                    <a:pt x="70076" y="72392"/>
                  </a:lnTo>
                  <a:lnTo>
                    <a:pt x="70076" y="0"/>
                  </a:lnTo>
                  <a:close/>
                </a:path>
              </a:pathLst>
            </a:custGeom>
            <a:solidFill>
              <a:srgbClr val="00BFC4"/>
            </a:solidFill>
          </p:spPr>
          <p:txBody>
            <a:bodyPr wrap="square" lIns="0" tIns="0" rIns="0" bIns="0" rtlCol="0"/>
            <a:lstStyle/>
            <a:p>
              <a:endParaRPr/>
            </a:p>
          </p:txBody>
        </p:sp>
        <p:sp>
          <p:nvSpPr>
            <p:cNvPr id="487" name="object 487"/>
            <p:cNvSpPr/>
            <p:nvPr/>
          </p:nvSpPr>
          <p:spPr>
            <a:xfrm>
              <a:off x="17502609" y="6285871"/>
              <a:ext cx="70485" cy="2035810"/>
            </a:xfrm>
            <a:custGeom>
              <a:avLst/>
              <a:gdLst/>
              <a:ahLst/>
              <a:cxnLst/>
              <a:rect l="l" t="t" r="r" b="b"/>
              <a:pathLst>
                <a:path w="70484" h="2035809">
                  <a:moveTo>
                    <a:pt x="70076" y="0"/>
                  </a:moveTo>
                  <a:lnTo>
                    <a:pt x="0" y="0"/>
                  </a:lnTo>
                  <a:lnTo>
                    <a:pt x="0" y="2035540"/>
                  </a:lnTo>
                  <a:lnTo>
                    <a:pt x="70076" y="2035540"/>
                  </a:lnTo>
                  <a:lnTo>
                    <a:pt x="70076" y="0"/>
                  </a:lnTo>
                  <a:close/>
                </a:path>
              </a:pathLst>
            </a:custGeom>
            <a:solidFill>
              <a:srgbClr val="F8766D"/>
            </a:solidFill>
          </p:spPr>
          <p:txBody>
            <a:bodyPr wrap="square" lIns="0" tIns="0" rIns="0" bIns="0" rtlCol="0"/>
            <a:lstStyle/>
            <a:p>
              <a:endParaRPr/>
            </a:p>
          </p:txBody>
        </p:sp>
        <p:sp>
          <p:nvSpPr>
            <p:cNvPr id="488" name="object 488"/>
            <p:cNvSpPr/>
            <p:nvPr/>
          </p:nvSpPr>
          <p:spPr>
            <a:xfrm>
              <a:off x="17580407" y="8326047"/>
              <a:ext cx="70485" cy="67945"/>
            </a:xfrm>
            <a:custGeom>
              <a:avLst/>
              <a:gdLst/>
              <a:ahLst/>
              <a:cxnLst/>
              <a:rect l="l" t="t" r="r" b="b"/>
              <a:pathLst>
                <a:path w="70484" h="67945">
                  <a:moveTo>
                    <a:pt x="70076" y="0"/>
                  </a:moveTo>
                  <a:lnTo>
                    <a:pt x="0" y="0"/>
                  </a:lnTo>
                  <a:lnTo>
                    <a:pt x="0" y="67759"/>
                  </a:lnTo>
                  <a:lnTo>
                    <a:pt x="70076" y="67759"/>
                  </a:lnTo>
                  <a:lnTo>
                    <a:pt x="70076" y="0"/>
                  </a:lnTo>
                  <a:close/>
                </a:path>
              </a:pathLst>
            </a:custGeom>
            <a:solidFill>
              <a:srgbClr val="00BFC4"/>
            </a:solidFill>
          </p:spPr>
          <p:txBody>
            <a:bodyPr wrap="square" lIns="0" tIns="0" rIns="0" bIns="0" rtlCol="0"/>
            <a:lstStyle/>
            <a:p>
              <a:endParaRPr/>
            </a:p>
          </p:txBody>
        </p:sp>
        <p:sp>
          <p:nvSpPr>
            <p:cNvPr id="489" name="object 489"/>
            <p:cNvSpPr/>
            <p:nvPr/>
          </p:nvSpPr>
          <p:spPr>
            <a:xfrm>
              <a:off x="17580407" y="6269076"/>
              <a:ext cx="70485" cy="2057400"/>
            </a:xfrm>
            <a:custGeom>
              <a:avLst/>
              <a:gdLst/>
              <a:ahLst/>
              <a:cxnLst/>
              <a:rect l="l" t="t" r="r" b="b"/>
              <a:pathLst>
                <a:path w="70484" h="2057400">
                  <a:moveTo>
                    <a:pt x="70076" y="0"/>
                  </a:moveTo>
                  <a:lnTo>
                    <a:pt x="0" y="0"/>
                  </a:lnTo>
                  <a:lnTo>
                    <a:pt x="0" y="2056974"/>
                  </a:lnTo>
                  <a:lnTo>
                    <a:pt x="70076" y="2056974"/>
                  </a:lnTo>
                  <a:lnTo>
                    <a:pt x="70076" y="0"/>
                  </a:lnTo>
                  <a:close/>
                </a:path>
              </a:pathLst>
            </a:custGeom>
            <a:solidFill>
              <a:srgbClr val="F8766D"/>
            </a:solidFill>
          </p:spPr>
          <p:txBody>
            <a:bodyPr wrap="square" lIns="0" tIns="0" rIns="0" bIns="0" rtlCol="0"/>
            <a:lstStyle/>
            <a:p>
              <a:endParaRPr/>
            </a:p>
          </p:txBody>
        </p:sp>
        <p:sp>
          <p:nvSpPr>
            <p:cNvPr id="490" name="object 490"/>
            <p:cNvSpPr/>
            <p:nvPr/>
          </p:nvSpPr>
          <p:spPr>
            <a:xfrm>
              <a:off x="17658520" y="8330680"/>
              <a:ext cx="70485" cy="63500"/>
            </a:xfrm>
            <a:custGeom>
              <a:avLst/>
              <a:gdLst/>
              <a:ahLst/>
              <a:cxnLst/>
              <a:rect l="l" t="t" r="r" b="b"/>
              <a:pathLst>
                <a:path w="70484" h="63500">
                  <a:moveTo>
                    <a:pt x="70076" y="0"/>
                  </a:moveTo>
                  <a:lnTo>
                    <a:pt x="0" y="0"/>
                  </a:lnTo>
                  <a:lnTo>
                    <a:pt x="0" y="63126"/>
                  </a:lnTo>
                  <a:lnTo>
                    <a:pt x="70076" y="63126"/>
                  </a:lnTo>
                  <a:lnTo>
                    <a:pt x="70076" y="0"/>
                  </a:lnTo>
                  <a:close/>
                </a:path>
              </a:pathLst>
            </a:custGeom>
            <a:solidFill>
              <a:srgbClr val="00BFC4"/>
            </a:solidFill>
          </p:spPr>
          <p:txBody>
            <a:bodyPr wrap="square" lIns="0" tIns="0" rIns="0" bIns="0" rtlCol="0"/>
            <a:lstStyle/>
            <a:p>
              <a:endParaRPr/>
            </a:p>
          </p:txBody>
        </p:sp>
        <p:sp>
          <p:nvSpPr>
            <p:cNvPr id="491" name="object 491"/>
            <p:cNvSpPr/>
            <p:nvPr/>
          </p:nvSpPr>
          <p:spPr>
            <a:xfrm>
              <a:off x="17658520" y="6245045"/>
              <a:ext cx="70485" cy="2085975"/>
            </a:xfrm>
            <a:custGeom>
              <a:avLst/>
              <a:gdLst/>
              <a:ahLst/>
              <a:cxnLst/>
              <a:rect l="l" t="t" r="r" b="b"/>
              <a:pathLst>
                <a:path w="70484" h="2085975">
                  <a:moveTo>
                    <a:pt x="70076" y="0"/>
                  </a:moveTo>
                  <a:lnTo>
                    <a:pt x="0" y="0"/>
                  </a:lnTo>
                  <a:lnTo>
                    <a:pt x="0" y="2085632"/>
                  </a:lnTo>
                  <a:lnTo>
                    <a:pt x="70076" y="2085632"/>
                  </a:lnTo>
                  <a:lnTo>
                    <a:pt x="70076" y="0"/>
                  </a:lnTo>
                  <a:close/>
                </a:path>
              </a:pathLst>
            </a:custGeom>
            <a:solidFill>
              <a:srgbClr val="F8766D"/>
            </a:solidFill>
          </p:spPr>
          <p:txBody>
            <a:bodyPr wrap="square" lIns="0" tIns="0" rIns="0" bIns="0" rtlCol="0"/>
            <a:lstStyle/>
            <a:p>
              <a:endParaRPr/>
            </a:p>
          </p:txBody>
        </p:sp>
        <p:sp>
          <p:nvSpPr>
            <p:cNvPr id="492" name="object 492"/>
            <p:cNvSpPr/>
            <p:nvPr/>
          </p:nvSpPr>
          <p:spPr>
            <a:xfrm>
              <a:off x="17736423" y="8335169"/>
              <a:ext cx="70485" cy="59055"/>
            </a:xfrm>
            <a:custGeom>
              <a:avLst/>
              <a:gdLst/>
              <a:ahLst/>
              <a:cxnLst/>
              <a:rect l="l" t="t" r="r" b="b"/>
              <a:pathLst>
                <a:path w="70484" h="59054">
                  <a:moveTo>
                    <a:pt x="70076" y="0"/>
                  </a:moveTo>
                  <a:lnTo>
                    <a:pt x="0" y="0"/>
                  </a:lnTo>
                  <a:lnTo>
                    <a:pt x="0" y="58638"/>
                  </a:lnTo>
                  <a:lnTo>
                    <a:pt x="70076" y="58638"/>
                  </a:lnTo>
                  <a:lnTo>
                    <a:pt x="70076" y="0"/>
                  </a:lnTo>
                  <a:close/>
                </a:path>
              </a:pathLst>
            </a:custGeom>
            <a:solidFill>
              <a:srgbClr val="00BFC4"/>
            </a:solidFill>
          </p:spPr>
          <p:txBody>
            <a:bodyPr wrap="square" lIns="0" tIns="0" rIns="0" bIns="0" rtlCol="0"/>
            <a:lstStyle/>
            <a:p>
              <a:endParaRPr/>
            </a:p>
          </p:txBody>
        </p:sp>
        <p:sp>
          <p:nvSpPr>
            <p:cNvPr id="493" name="object 493"/>
            <p:cNvSpPr/>
            <p:nvPr/>
          </p:nvSpPr>
          <p:spPr>
            <a:xfrm>
              <a:off x="17736423" y="6227956"/>
              <a:ext cx="70485" cy="2107565"/>
            </a:xfrm>
            <a:custGeom>
              <a:avLst/>
              <a:gdLst/>
              <a:ahLst/>
              <a:cxnLst/>
              <a:rect l="l" t="t" r="r" b="b"/>
              <a:pathLst>
                <a:path w="70484" h="2107565">
                  <a:moveTo>
                    <a:pt x="70076" y="0"/>
                  </a:moveTo>
                  <a:lnTo>
                    <a:pt x="0" y="0"/>
                  </a:lnTo>
                  <a:lnTo>
                    <a:pt x="0" y="2107213"/>
                  </a:lnTo>
                  <a:lnTo>
                    <a:pt x="70076" y="2107213"/>
                  </a:lnTo>
                  <a:lnTo>
                    <a:pt x="70076" y="0"/>
                  </a:lnTo>
                  <a:close/>
                </a:path>
              </a:pathLst>
            </a:custGeom>
            <a:solidFill>
              <a:srgbClr val="F8766D"/>
            </a:solidFill>
          </p:spPr>
          <p:txBody>
            <a:bodyPr wrap="square" lIns="0" tIns="0" rIns="0" bIns="0" rtlCol="0"/>
            <a:lstStyle/>
            <a:p>
              <a:endParaRPr/>
            </a:p>
          </p:txBody>
        </p:sp>
        <p:sp>
          <p:nvSpPr>
            <p:cNvPr id="494" name="object 494"/>
            <p:cNvSpPr/>
            <p:nvPr/>
          </p:nvSpPr>
          <p:spPr>
            <a:xfrm>
              <a:off x="17814327" y="8339657"/>
              <a:ext cx="70485" cy="54610"/>
            </a:xfrm>
            <a:custGeom>
              <a:avLst/>
              <a:gdLst/>
              <a:ahLst/>
              <a:cxnLst/>
              <a:rect l="l" t="t" r="r" b="b"/>
              <a:pathLst>
                <a:path w="70484" h="54609">
                  <a:moveTo>
                    <a:pt x="70076" y="0"/>
                  </a:moveTo>
                  <a:lnTo>
                    <a:pt x="0" y="0"/>
                  </a:lnTo>
                  <a:lnTo>
                    <a:pt x="0" y="54149"/>
                  </a:lnTo>
                  <a:lnTo>
                    <a:pt x="70076" y="54149"/>
                  </a:lnTo>
                  <a:lnTo>
                    <a:pt x="70076" y="0"/>
                  </a:lnTo>
                  <a:close/>
                </a:path>
              </a:pathLst>
            </a:custGeom>
            <a:solidFill>
              <a:srgbClr val="00BFC4"/>
            </a:solidFill>
          </p:spPr>
          <p:txBody>
            <a:bodyPr wrap="square" lIns="0" tIns="0" rIns="0" bIns="0" rtlCol="0"/>
            <a:lstStyle/>
            <a:p>
              <a:endParaRPr/>
            </a:p>
          </p:txBody>
        </p:sp>
        <p:sp>
          <p:nvSpPr>
            <p:cNvPr id="495" name="object 495"/>
            <p:cNvSpPr/>
            <p:nvPr/>
          </p:nvSpPr>
          <p:spPr>
            <a:xfrm>
              <a:off x="17814327" y="6211015"/>
              <a:ext cx="70485" cy="2129155"/>
            </a:xfrm>
            <a:custGeom>
              <a:avLst/>
              <a:gdLst/>
              <a:ahLst/>
              <a:cxnLst/>
              <a:rect l="l" t="t" r="r" b="b"/>
              <a:pathLst>
                <a:path w="70484" h="2129154">
                  <a:moveTo>
                    <a:pt x="70076" y="0"/>
                  </a:moveTo>
                  <a:lnTo>
                    <a:pt x="0" y="0"/>
                  </a:lnTo>
                  <a:lnTo>
                    <a:pt x="0" y="2128636"/>
                  </a:lnTo>
                  <a:lnTo>
                    <a:pt x="70076" y="2128636"/>
                  </a:lnTo>
                  <a:lnTo>
                    <a:pt x="70076" y="0"/>
                  </a:lnTo>
                  <a:close/>
                </a:path>
              </a:pathLst>
            </a:custGeom>
            <a:solidFill>
              <a:srgbClr val="F8766D"/>
            </a:solidFill>
          </p:spPr>
          <p:txBody>
            <a:bodyPr wrap="square" lIns="0" tIns="0" rIns="0" bIns="0" rtlCol="0"/>
            <a:lstStyle/>
            <a:p>
              <a:endParaRPr/>
            </a:p>
          </p:txBody>
        </p:sp>
        <p:sp>
          <p:nvSpPr>
            <p:cNvPr id="496" name="object 496"/>
            <p:cNvSpPr/>
            <p:nvPr/>
          </p:nvSpPr>
          <p:spPr>
            <a:xfrm>
              <a:off x="17892230" y="8344145"/>
              <a:ext cx="70485" cy="50165"/>
            </a:xfrm>
            <a:custGeom>
              <a:avLst/>
              <a:gdLst/>
              <a:ahLst/>
              <a:cxnLst/>
              <a:rect l="l" t="t" r="r" b="b"/>
              <a:pathLst>
                <a:path w="70484" h="50165">
                  <a:moveTo>
                    <a:pt x="70076" y="0"/>
                  </a:moveTo>
                  <a:lnTo>
                    <a:pt x="0" y="0"/>
                  </a:lnTo>
                  <a:lnTo>
                    <a:pt x="0" y="49661"/>
                  </a:lnTo>
                  <a:lnTo>
                    <a:pt x="70076" y="49661"/>
                  </a:lnTo>
                  <a:lnTo>
                    <a:pt x="70076" y="0"/>
                  </a:lnTo>
                  <a:close/>
                </a:path>
              </a:pathLst>
            </a:custGeom>
            <a:solidFill>
              <a:srgbClr val="00BFC4"/>
            </a:solidFill>
          </p:spPr>
          <p:txBody>
            <a:bodyPr wrap="square" lIns="0" tIns="0" rIns="0" bIns="0" rtlCol="0"/>
            <a:lstStyle/>
            <a:p>
              <a:endParaRPr/>
            </a:p>
          </p:txBody>
        </p:sp>
        <p:sp>
          <p:nvSpPr>
            <p:cNvPr id="497" name="object 497"/>
            <p:cNvSpPr/>
            <p:nvPr/>
          </p:nvSpPr>
          <p:spPr>
            <a:xfrm>
              <a:off x="17892230" y="6193937"/>
              <a:ext cx="70485" cy="2150745"/>
            </a:xfrm>
            <a:custGeom>
              <a:avLst/>
              <a:gdLst/>
              <a:ahLst/>
              <a:cxnLst/>
              <a:rect l="l" t="t" r="r" b="b"/>
              <a:pathLst>
                <a:path w="70484" h="2150745">
                  <a:moveTo>
                    <a:pt x="70076" y="0"/>
                  </a:moveTo>
                  <a:lnTo>
                    <a:pt x="0" y="0"/>
                  </a:lnTo>
                  <a:lnTo>
                    <a:pt x="0" y="2150206"/>
                  </a:lnTo>
                  <a:lnTo>
                    <a:pt x="70076" y="2150206"/>
                  </a:lnTo>
                  <a:lnTo>
                    <a:pt x="70076" y="0"/>
                  </a:lnTo>
                  <a:close/>
                </a:path>
              </a:pathLst>
            </a:custGeom>
            <a:solidFill>
              <a:srgbClr val="F8766D"/>
            </a:solidFill>
          </p:spPr>
          <p:txBody>
            <a:bodyPr wrap="square" lIns="0" tIns="0" rIns="0" bIns="0" rtlCol="0"/>
            <a:lstStyle/>
            <a:p>
              <a:endParaRPr/>
            </a:p>
          </p:txBody>
        </p:sp>
        <p:sp>
          <p:nvSpPr>
            <p:cNvPr id="498" name="object 498"/>
            <p:cNvSpPr/>
            <p:nvPr/>
          </p:nvSpPr>
          <p:spPr>
            <a:xfrm>
              <a:off x="17970029" y="8348489"/>
              <a:ext cx="70485" cy="45720"/>
            </a:xfrm>
            <a:custGeom>
              <a:avLst/>
              <a:gdLst/>
              <a:ahLst/>
              <a:cxnLst/>
              <a:rect l="l" t="t" r="r" b="b"/>
              <a:pathLst>
                <a:path w="70484" h="45720">
                  <a:moveTo>
                    <a:pt x="70076" y="0"/>
                  </a:moveTo>
                  <a:lnTo>
                    <a:pt x="0" y="0"/>
                  </a:lnTo>
                  <a:lnTo>
                    <a:pt x="0" y="45317"/>
                  </a:lnTo>
                  <a:lnTo>
                    <a:pt x="70076" y="45317"/>
                  </a:lnTo>
                  <a:lnTo>
                    <a:pt x="70076" y="0"/>
                  </a:lnTo>
                  <a:close/>
                </a:path>
              </a:pathLst>
            </a:custGeom>
            <a:solidFill>
              <a:srgbClr val="00BFC4"/>
            </a:solidFill>
          </p:spPr>
          <p:txBody>
            <a:bodyPr wrap="square" lIns="0" tIns="0" rIns="0" bIns="0" rtlCol="0"/>
            <a:lstStyle/>
            <a:p>
              <a:endParaRPr/>
            </a:p>
          </p:txBody>
        </p:sp>
        <p:sp>
          <p:nvSpPr>
            <p:cNvPr id="499" name="object 499"/>
            <p:cNvSpPr/>
            <p:nvPr/>
          </p:nvSpPr>
          <p:spPr>
            <a:xfrm>
              <a:off x="17970029" y="6169613"/>
              <a:ext cx="70485" cy="2179320"/>
            </a:xfrm>
            <a:custGeom>
              <a:avLst/>
              <a:gdLst/>
              <a:ahLst/>
              <a:cxnLst/>
              <a:rect l="l" t="t" r="r" b="b"/>
              <a:pathLst>
                <a:path w="70484" h="2179320">
                  <a:moveTo>
                    <a:pt x="70076" y="0"/>
                  </a:moveTo>
                  <a:lnTo>
                    <a:pt x="0" y="0"/>
                  </a:lnTo>
                  <a:lnTo>
                    <a:pt x="0" y="2178876"/>
                  </a:lnTo>
                  <a:lnTo>
                    <a:pt x="70076" y="2178876"/>
                  </a:lnTo>
                  <a:lnTo>
                    <a:pt x="70076" y="0"/>
                  </a:lnTo>
                  <a:close/>
                </a:path>
              </a:pathLst>
            </a:custGeom>
            <a:solidFill>
              <a:srgbClr val="F8766D"/>
            </a:solidFill>
          </p:spPr>
          <p:txBody>
            <a:bodyPr wrap="square" lIns="0" tIns="0" rIns="0" bIns="0" rtlCol="0"/>
            <a:lstStyle/>
            <a:p>
              <a:endParaRPr/>
            </a:p>
          </p:txBody>
        </p:sp>
        <p:sp>
          <p:nvSpPr>
            <p:cNvPr id="500" name="object 500"/>
            <p:cNvSpPr/>
            <p:nvPr/>
          </p:nvSpPr>
          <p:spPr>
            <a:xfrm>
              <a:off x="18047932" y="8352832"/>
              <a:ext cx="70485" cy="41275"/>
            </a:xfrm>
            <a:custGeom>
              <a:avLst/>
              <a:gdLst/>
              <a:ahLst/>
              <a:cxnLst/>
              <a:rect l="l" t="t" r="r" b="b"/>
              <a:pathLst>
                <a:path w="70484" h="41275">
                  <a:moveTo>
                    <a:pt x="70076" y="0"/>
                  </a:moveTo>
                  <a:lnTo>
                    <a:pt x="0" y="0"/>
                  </a:lnTo>
                  <a:lnTo>
                    <a:pt x="0" y="40974"/>
                  </a:lnTo>
                  <a:lnTo>
                    <a:pt x="70076" y="40974"/>
                  </a:lnTo>
                  <a:lnTo>
                    <a:pt x="70076" y="0"/>
                  </a:lnTo>
                  <a:close/>
                </a:path>
              </a:pathLst>
            </a:custGeom>
            <a:solidFill>
              <a:srgbClr val="00BFC4"/>
            </a:solidFill>
          </p:spPr>
          <p:txBody>
            <a:bodyPr wrap="square" lIns="0" tIns="0" rIns="0" bIns="0" rtlCol="0"/>
            <a:lstStyle/>
            <a:p>
              <a:endParaRPr/>
            </a:p>
          </p:txBody>
        </p:sp>
        <p:sp>
          <p:nvSpPr>
            <p:cNvPr id="501" name="object 501"/>
            <p:cNvSpPr/>
            <p:nvPr/>
          </p:nvSpPr>
          <p:spPr>
            <a:xfrm>
              <a:off x="18047932" y="6152524"/>
              <a:ext cx="70485" cy="2200910"/>
            </a:xfrm>
            <a:custGeom>
              <a:avLst/>
              <a:gdLst/>
              <a:ahLst/>
              <a:cxnLst/>
              <a:rect l="l" t="t" r="r" b="b"/>
              <a:pathLst>
                <a:path w="70484" h="2200909">
                  <a:moveTo>
                    <a:pt x="70076" y="0"/>
                  </a:moveTo>
                  <a:lnTo>
                    <a:pt x="0" y="0"/>
                  </a:lnTo>
                  <a:lnTo>
                    <a:pt x="0" y="2200309"/>
                  </a:lnTo>
                  <a:lnTo>
                    <a:pt x="70076" y="2200309"/>
                  </a:lnTo>
                  <a:lnTo>
                    <a:pt x="70076" y="0"/>
                  </a:lnTo>
                  <a:close/>
                </a:path>
              </a:pathLst>
            </a:custGeom>
            <a:solidFill>
              <a:srgbClr val="F8766D"/>
            </a:solidFill>
          </p:spPr>
          <p:txBody>
            <a:bodyPr wrap="square" lIns="0" tIns="0" rIns="0" bIns="0" rtlCol="0"/>
            <a:lstStyle/>
            <a:p>
              <a:endParaRPr/>
            </a:p>
          </p:txBody>
        </p:sp>
        <p:sp>
          <p:nvSpPr>
            <p:cNvPr id="502" name="object 502"/>
            <p:cNvSpPr/>
            <p:nvPr/>
          </p:nvSpPr>
          <p:spPr>
            <a:xfrm>
              <a:off x="18125836" y="8357176"/>
              <a:ext cx="70485" cy="36830"/>
            </a:xfrm>
            <a:custGeom>
              <a:avLst/>
              <a:gdLst/>
              <a:ahLst/>
              <a:cxnLst/>
              <a:rect l="l" t="t" r="r" b="b"/>
              <a:pathLst>
                <a:path w="70484" h="36829">
                  <a:moveTo>
                    <a:pt x="70076" y="0"/>
                  </a:moveTo>
                  <a:lnTo>
                    <a:pt x="0" y="0"/>
                  </a:lnTo>
                  <a:lnTo>
                    <a:pt x="0" y="36630"/>
                  </a:lnTo>
                  <a:lnTo>
                    <a:pt x="70076" y="36630"/>
                  </a:lnTo>
                  <a:lnTo>
                    <a:pt x="70076" y="0"/>
                  </a:lnTo>
                  <a:close/>
                </a:path>
              </a:pathLst>
            </a:custGeom>
            <a:solidFill>
              <a:srgbClr val="00BFC4"/>
            </a:solidFill>
          </p:spPr>
          <p:txBody>
            <a:bodyPr wrap="square" lIns="0" tIns="0" rIns="0" bIns="0" rtlCol="0"/>
            <a:lstStyle/>
            <a:p>
              <a:endParaRPr/>
            </a:p>
          </p:txBody>
        </p:sp>
        <p:sp>
          <p:nvSpPr>
            <p:cNvPr id="503" name="object 503"/>
            <p:cNvSpPr/>
            <p:nvPr/>
          </p:nvSpPr>
          <p:spPr>
            <a:xfrm>
              <a:off x="18125836" y="6128200"/>
              <a:ext cx="70485" cy="2229485"/>
            </a:xfrm>
            <a:custGeom>
              <a:avLst/>
              <a:gdLst/>
              <a:ahLst/>
              <a:cxnLst/>
              <a:rect l="l" t="t" r="r" b="b"/>
              <a:pathLst>
                <a:path w="70484" h="2229484">
                  <a:moveTo>
                    <a:pt x="70076" y="0"/>
                  </a:moveTo>
                  <a:lnTo>
                    <a:pt x="0" y="0"/>
                  </a:lnTo>
                  <a:lnTo>
                    <a:pt x="0" y="2228979"/>
                  </a:lnTo>
                  <a:lnTo>
                    <a:pt x="70076" y="2228979"/>
                  </a:lnTo>
                  <a:lnTo>
                    <a:pt x="70076" y="0"/>
                  </a:lnTo>
                  <a:close/>
                </a:path>
              </a:pathLst>
            </a:custGeom>
            <a:solidFill>
              <a:srgbClr val="F8766D"/>
            </a:solidFill>
          </p:spPr>
          <p:txBody>
            <a:bodyPr wrap="square" lIns="0" tIns="0" rIns="0" bIns="0" rtlCol="0"/>
            <a:lstStyle/>
            <a:p>
              <a:endParaRPr/>
            </a:p>
          </p:txBody>
        </p:sp>
        <p:sp>
          <p:nvSpPr>
            <p:cNvPr id="504" name="object 504"/>
            <p:cNvSpPr/>
            <p:nvPr/>
          </p:nvSpPr>
          <p:spPr>
            <a:xfrm>
              <a:off x="18203739" y="8361375"/>
              <a:ext cx="70485" cy="33020"/>
            </a:xfrm>
            <a:custGeom>
              <a:avLst/>
              <a:gdLst/>
              <a:ahLst/>
              <a:cxnLst/>
              <a:rect l="l" t="t" r="r" b="b"/>
              <a:pathLst>
                <a:path w="70484" h="33020">
                  <a:moveTo>
                    <a:pt x="70076" y="0"/>
                  </a:moveTo>
                  <a:lnTo>
                    <a:pt x="0" y="0"/>
                  </a:lnTo>
                  <a:lnTo>
                    <a:pt x="0" y="32431"/>
                  </a:lnTo>
                  <a:lnTo>
                    <a:pt x="70076" y="32431"/>
                  </a:lnTo>
                  <a:lnTo>
                    <a:pt x="70076" y="0"/>
                  </a:lnTo>
                  <a:close/>
                </a:path>
              </a:pathLst>
            </a:custGeom>
            <a:solidFill>
              <a:srgbClr val="00BFC4"/>
            </a:solidFill>
          </p:spPr>
          <p:txBody>
            <a:bodyPr wrap="square" lIns="0" tIns="0" rIns="0" bIns="0" rtlCol="0"/>
            <a:lstStyle/>
            <a:p>
              <a:endParaRPr/>
            </a:p>
          </p:txBody>
        </p:sp>
        <p:sp>
          <p:nvSpPr>
            <p:cNvPr id="505" name="object 505"/>
            <p:cNvSpPr/>
            <p:nvPr/>
          </p:nvSpPr>
          <p:spPr>
            <a:xfrm>
              <a:off x="18203739" y="6110829"/>
              <a:ext cx="70485" cy="2251075"/>
            </a:xfrm>
            <a:custGeom>
              <a:avLst/>
              <a:gdLst/>
              <a:ahLst/>
              <a:cxnLst/>
              <a:rect l="l" t="t" r="r" b="b"/>
              <a:pathLst>
                <a:path w="70484" h="2251075">
                  <a:moveTo>
                    <a:pt x="70076" y="0"/>
                  </a:moveTo>
                  <a:lnTo>
                    <a:pt x="0" y="0"/>
                  </a:lnTo>
                  <a:lnTo>
                    <a:pt x="0" y="2250549"/>
                  </a:lnTo>
                  <a:lnTo>
                    <a:pt x="70076" y="2250549"/>
                  </a:lnTo>
                  <a:lnTo>
                    <a:pt x="70076" y="0"/>
                  </a:lnTo>
                  <a:close/>
                </a:path>
              </a:pathLst>
            </a:custGeom>
            <a:solidFill>
              <a:srgbClr val="F8766D"/>
            </a:solidFill>
          </p:spPr>
          <p:txBody>
            <a:bodyPr wrap="square" lIns="0" tIns="0" rIns="0" bIns="0" rtlCol="0"/>
            <a:lstStyle/>
            <a:p>
              <a:endParaRPr/>
            </a:p>
          </p:txBody>
        </p:sp>
        <p:sp>
          <p:nvSpPr>
            <p:cNvPr id="506" name="object 506"/>
            <p:cNvSpPr/>
            <p:nvPr/>
          </p:nvSpPr>
          <p:spPr>
            <a:xfrm>
              <a:off x="18281643" y="8365573"/>
              <a:ext cx="70485" cy="28575"/>
            </a:xfrm>
            <a:custGeom>
              <a:avLst/>
              <a:gdLst/>
              <a:ahLst/>
              <a:cxnLst/>
              <a:rect l="l" t="t" r="r" b="b"/>
              <a:pathLst>
                <a:path w="70484" h="28575">
                  <a:moveTo>
                    <a:pt x="70076" y="0"/>
                  </a:moveTo>
                  <a:lnTo>
                    <a:pt x="0" y="0"/>
                  </a:lnTo>
                  <a:lnTo>
                    <a:pt x="0" y="28233"/>
                  </a:lnTo>
                  <a:lnTo>
                    <a:pt x="70076" y="28233"/>
                  </a:lnTo>
                  <a:lnTo>
                    <a:pt x="70076" y="0"/>
                  </a:lnTo>
                  <a:close/>
                </a:path>
              </a:pathLst>
            </a:custGeom>
            <a:solidFill>
              <a:srgbClr val="00BFC4"/>
            </a:solidFill>
          </p:spPr>
          <p:txBody>
            <a:bodyPr wrap="square" lIns="0" tIns="0" rIns="0" bIns="0" rtlCol="0"/>
            <a:lstStyle/>
            <a:p>
              <a:endParaRPr/>
            </a:p>
          </p:txBody>
        </p:sp>
        <p:sp>
          <p:nvSpPr>
            <p:cNvPr id="507" name="object 507"/>
            <p:cNvSpPr/>
            <p:nvPr/>
          </p:nvSpPr>
          <p:spPr>
            <a:xfrm>
              <a:off x="18281643" y="6093604"/>
              <a:ext cx="70485" cy="2272030"/>
            </a:xfrm>
            <a:custGeom>
              <a:avLst/>
              <a:gdLst/>
              <a:ahLst/>
              <a:cxnLst/>
              <a:rect l="l" t="t" r="r" b="b"/>
              <a:pathLst>
                <a:path w="70484" h="2272029">
                  <a:moveTo>
                    <a:pt x="70076" y="0"/>
                  </a:moveTo>
                  <a:lnTo>
                    <a:pt x="0" y="0"/>
                  </a:lnTo>
                  <a:lnTo>
                    <a:pt x="0" y="2271972"/>
                  </a:lnTo>
                  <a:lnTo>
                    <a:pt x="70076" y="2271972"/>
                  </a:lnTo>
                  <a:lnTo>
                    <a:pt x="70076" y="0"/>
                  </a:lnTo>
                  <a:close/>
                </a:path>
              </a:pathLst>
            </a:custGeom>
            <a:solidFill>
              <a:srgbClr val="F8766D"/>
            </a:solidFill>
          </p:spPr>
          <p:txBody>
            <a:bodyPr wrap="square" lIns="0" tIns="0" rIns="0" bIns="0" rtlCol="0"/>
            <a:lstStyle/>
            <a:p>
              <a:endParaRPr/>
            </a:p>
          </p:txBody>
        </p:sp>
        <p:sp>
          <p:nvSpPr>
            <p:cNvPr id="508" name="object 508"/>
            <p:cNvSpPr/>
            <p:nvPr/>
          </p:nvSpPr>
          <p:spPr>
            <a:xfrm>
              <a:off x="18359546" y="8369772"/>
              <a:ext cx="70485" cy="24130"/>
            </a:xfrm>
            <a:custGeom>
              <a:avLst/>
              <a:gdLst/>
              <a:ahLst/>
              <a:cxnLst/>
              <a:rect l="l" t="t" r="r" b="b"/>
              <a:pathLst>
                <a:path w="70484" h="24129">
                  <a:moveTo>
                    <a:pt x="70076" y="0"/>
                  </a:moveTo>
                  <a:lnTo>
                    <a:pt x="0" y="0"/>
                  </a:lnTo>
                  <a:lnTo>
                    <a:pt x="0" y="24034"/>
                  </a:lnTo>
                  <a:lnTo>
                    <a:pt x="70076" y="24034"/>
                  </a:lnTo>
                  <a:lnTo>
                    <a:pt x="70076" y="0"/>
                  </a:lnTo>
                  <a:close/>
                </a:path>
              </a:pathLst>
            </a:custGeom>
            <a:solidFill>
              <a:srgbClr val="00BFC4"/>
            </a:solidFill>
          </p:spPr>
          <p:txBody>
            <a:bodyPr wrap="square" lIns="0" tIns="0" rIns="0" bIns="0" rtlCol="0"/>
            <a:lstStyle/>
            <a:p>
              <a:endParaRPr/>
            </a:p>
          </p:txBody>
        </p:sp>
        <p:sp>
          <p:nvSpPr>
            <p:cNvPr id="509" name="object 509"/>
            <p:cNvSpPr/>
            <p:nvPr/>
          </p:nvSpPr>
          <p:spPr>
            <a:xfrm>
              <a:off x="18359546" y="6069124"/>
              <a:ext cx="70485" cy="2301240"/>
            </a:xfrm>
            <a:custGeom>
              <a:avLst/>
              <a:gdLst/>
              <a:ahLst/>
              <a:cxnLst/>
              <a:rect l="l" t="t" r="r" b="b"/>
              <a:pathLst>
                <a:path w="70484" h="2301240">
                  <a:moveTo>
                    <a:pt x="70076" y="0"/>
                  </a:moveTo>
                  <a:lnTo>
                    <a:pt x="0" y="0"/>
                  </a:lnTo>
                  <a:lnTo>
                    <a:pt x="0" y="2300641"/>
                  </a:lnTo>
                  <a:lnTo>
                    <a:pt x="70076" y="2300641"/>
                  </a:lnTo>
                  <a:lnTo>
                    <a:pt x="70076" y="0"/>
                  </a:lnTo>
                  <a:close/>
                </a:path>
              </a:pathLst>
            </a:custGeom>
            <a:solidFill>
              <a:srgbClr val="F8766D"/>
            </a:solidFill>
          </p:spPr>
          <p:txBody>
            <a:bodyPr wrap="square" lIns="0" tIns="0" rIns="0" bIns="0" rtlCol="0"/>
            <a:lstStyle/>
            <a:p>
              <a:endParaRPr/>
            </a:p>
          </p:txBody>
        </p:sp>
        <p:sp>
          <p:nvSpPr>
            <p:cNvPr id="510" name="object 510"/>
            <p:cNvSpPr/>
            <p:nvPr/>
          </p:nvSpPr>
          <p:spPr>
            <a:xfrm>
              <a:off x="18437449" y="8373826"/>
              <a:ext cx="70485" cy="20320"/>
            </a:xfrm>
            <a:custGeom>
              <a:avLst/>
              <a:gdLst/>
              <a:ahLst/>
              <a:cxnLst/>
              <a:rect l="l" t="t" r="r" b="b"/>
              <a:pathLst>
                <a:path w="70484" h="20320">
                  <a:moveTo>
                    <a:pt x="70076" y="0"/>
                  </a:moveTo>
                  <a:lnTo>
                    <a:pt x="0" y="0"/>
                  </a:lnTo>
                  <a:lnTo>
                    <a:pt x="0" y="19980"/>
                  </a:lnTo>
                  <a:lnTo>
                    <a:pt x="70076" y="19980"/>
                  </a:lnTo>
                  <a:lnTo>
                    <a:pt x="70076" y="0"/>
                  </a:lnTo>
                  <a:close/>
                </a:path>
              </a:pathLst>
            </a:custGeom>
            <a:solidFill>
              <a:srgbClr val="00BFC4"/>
            </a:solidFill>
          </p:spPr>
          <p:txBody>
            <a:bodyPr wrap="square" lIns="0" tIns="0" rIns="0" bIns="0" rtlCol="0"/>
            <a:lstStyle/>
            <a:p>
              <a:endParaRPr/>
            </a:p>
          </p:txBody>
        </p:sp>
        <p:sp>
          <p:nvSpPr>
            <p:cNvPr id="511" name="object 511"/>
            <p:cNvSpPr/>
            <p:nvPr/>
          </p:nvSpPr>
          <p:spPr>
            <a:xfrm>
              <a:off x="18437449" y="6051616"/>
              <a:ext cx="70485" cy="2322830"/>
            </a:xfrm>
            <a:custGeom>
              <a:avLst/>
              <a:gdLst/>
              <a:ahLst/>
              <a:cxnLst/>
              <a:rect l="l" t="t" r="r" b="b"/>
              <a:pathLst>
                <a:path w="70484" h="2322829">
                  <a:moveTo>
                    <a:pt x="70076" y="0"/>
                  </a:moveTo>
                  <a:lnTo>
                    <a:pt x="0" y="0"/>
                  </a:lnTo>
                  <a:lnTo>
                    <a:pt x="0" y="2322212"/>
                  </a:lnTo>
                  <a:lnTo>
                    <a:pt x="70076" y="2322212"/>
                  </a:lnTo>
                  <a:lnTo>
                    <a:pt x="70076" y="0"/>
                  </a:lnTo>
                  <a:close/>
                </a:path>
              </a:pathLst>
            </a:custGeom>
            <a:solidFill>
              <a:srgbClr val="F8766D"/>
            </a:solidFill>
          </p:spPr>
          <p:txBody>
            <a:bodyPr wrap="square" lIns="0" tIns="0" rIns="0" bIns="0" rtlCol="0"/>
            <a:lstStyle/>
            <a:p>
              <a:endParaRPr/>
            </a:p>
          </p:txBody>
        </p:sp>
        <p:sp>
          <p:nvSpPr>
            <p:cNvPr id="512" name="object 512"/>
            <p:cNvSpPr/>
            <p:nvPr/>
          </p:nvSpPr>
          <p:spPr>
            <a:xfrm>
              <a:off x="18515352" y="8377880"/>
              <a:ext cx="70485" cy="16510"/>
            </a:xfrm>
            <a:custGeom>
              <a:avLst/>
              <a:gdLst/>
              <a:ahLst/>
              <a:cxnLst/>
              <a:rect l="l" t="t" r="r" b="b"/>
              <a:pathLst>
                <a:path w="70484" h="16509">
                  <a:moveTo>
                    <a:pt x="70076" y="0"/>
                  </a:moveTo>
                  <a:lnTo>
                    <a:pt x="0" y="0"/>
                  </a:lnTo>
                  <a:lnTo>
                    <a:pt x="0" y="15926"/>
                  </a:lnTo>
                  <a:lnTo>
                    <a:pt x="70076" y="15926"/>
                  </a:lnTo>
                  <a:lnTo>
                    <a:pt x="70076" y="0"/>
                  </a:lnTo>
                  <a:close/>
                </a:path>
              </a:pathLst>
            </a:custGeom>
            <a:solidFill>
              <a:srgbClr val="00BFC4"/>
            </a:solidFill>
          </p:spPr>
          <p:txBody>
            <a:bodyPr wrap="square" lIns="0" tIns="0" rIns="0" bIns="0" rtlCol="0"/>
            <a:lstStyle/>
            <a:p>
              <a:endParaRPr/>
            </a:p>
          </p:txBody>
        </p:sp>
        <p:sp>
          <p:nvSpPr>
            <p:cNvPr id="513" name="object 513"/>
            <p:cNvSpPr/>
            <p:nvPr/>
          </p:nvSpPr>
          <p:spPr>
            <a:xfrm>
              <a:off x="18515352" y="6034234"/>
              <a:ext cx="70485" cy="2343785"/>
            </a:xfrm>
            <a:custGeom>
              <a:avLst/>
              <a:gdLst/>
              <a:ahLst/>
              <a:cxnLst/>
              <a:rect l="l" t="t" r="r" b="b"/>
              <a:pathLst>
                <a:path w="70484" h="2343784">
                  <a:moveTo>
                    <a:pt x="70076" y="0"/>
                  </a:moveTo>
                  <a:lnTo>
                    <a:pt x="0" y="0"/>
                  </a:lnTo>
                  <a:lnTo>
                    <a:pt x="0" y="2343645"/>
                  </a:lnTo>
                  <a:lnTo>
                    <a:pt x="70076" y="2343645"/>
                  </a:lnTo>
                  <a:lnTo>
                    <a:pt x="70076" y="0"/>
                  </a:lnTo>
                  <a:close/>
                </a:path>
              </a:pathLst>
            </a:custGeom>
            <a:solidFill>
              <a:srgbClr val="F8766D"/>
            </a:solidFill>
          </p:spPr>
          <p:txBody>
            <a:bodyPr wrap="square" lIns="0" tIns="0" rIns="0" bIns="0" rtlCol="0"/>
            <a:lstStyle/>
            <a:p>
              <a:endParaRPr/>
            </a:p>
          </p:txBody>
        </p:sp>
        <p:sp>
          <p:nvSpPr>
            <p:cNvPr id="514" name="object 514"/>
            <p:cNvSpPr/>
            <p:nvPr/>
          </p:nvSpPr>
          <p:spPr>
            <a:xfrm>
              <a:off x="18593256" y="8381934"/>
              <a:ext cx="70485" cy="12065"/>
            </a:xfrm>
            <a:custGeom>
              <a:avLst/>
              <a:gdLst/>
              <a:ahLst/>
              <a:cxnLst/>
              <a:rect l="l" t="t" r="r" b="b"/>
              <a:pathLst>
                <a:path w="70484" h="12065">
                  <a:moveTo>
                    <a:pt x="70076" y="0"/>
                  </a:moveTo>
                  <a:lnTo>
                    <a:pt x="0" y="0"/>
                  </a:lnTo>
                  <a:lnTo>
                    <a:pt x="0" y="11872"/>
                  </a:lnTo>
                  <a:lnTo>
                    <a:pt x="70076" y="11872"/>
                  </a:lnTo>
                  <a:lnTo>
                    <a:pt x="70076" y="0"/>
                  </a:lnTo>
                  <a:close/>
                </a:path>
              </a:pathLst>
            </a:custGeom>
            <a:solidFill>
              <a:srgbClr val="00BFC4"/>
            </a:solidFill>
          </p:spPr>
          <p:txBody>
            <a:bodyPr wrap="square" lIns="0" tIns="0" rIns="0" bIns="0" rtlCol="0"/>
            <a:lstStyle/>
            <a:p>
              <a:endParaRPr/>
            </a:p>
          </p:txBody>
        </p:sp>
        <p:sp>
          <p:nvSpPr>
            <p:cNvPr id="515" name="object 515"/>
            <p:cNvSpPr/>
            <p:nvPr/>
          </p:nvSpPr>
          <p:spPr>
            <a:xfrm>
              <a:off x="18593256" y="6016717"/>
              <a:ext cx="70485" cy="2365375"/>
            </a:xfrm>
            <a:custGeom>
              <a:avLst/>
              <a:gdLst/>
              <a:ahLst/>
              <a:cxnLst/>
              <a:rect l="l" t="t" r="r" b="b"/>
              <a:pathLst>
                <a:path w="70484" h="2365375">
                  <a:moveTo>
                    <a:pt x="70076" y="0"/>
                  </a:moveTo>
                  <a:lnTo>
                    <a:pt x="0" y="0"/>
                  </a:lnTo>
                  <a:lnTo>
                    <a:pt x="0" y="2365215"/>
                  </a:lnTo>
                  <a:lnTo>
                    <a:pt x="70076" y="2365215"/>
                  </a:lnTo>
                  <a:lnTo>
                    <a:pt x="70076" y="0"/>
                  </a:lnTo>
                  <a:close/>
                </a:path>
              </a:pathLst>
            </a:custGeom>
            <a:solidFill>
              <a:srgbClr val="F8766D"/>
            </a:solidFill>
          </p:spPr>
          <p:txBody>
            <a:bodyPr wrap="square" lIns="0" tIns="0" rIns="0" bIns="0" rtlCol="0"/>
            <a:lstStyle/>
            <a:p>
              <a:endParaRPr/>
            </a:p>
          </p:txBody>
        </p:sp>
        <p:sp>
          <p:nvSpPr>
            <p:cNvPr id="516" name="object 516"/>
            <p:cNvSpPr/>
            <p:nvPr/>
          </p:nvSpPr>
          <p:spPr>
            <a:xfrm>
              <a:off x="18671159" y="8385988"/>
              <a:ext cx="70485" cy="8255"/>
            </a:xfrm>
            <a:custGeom>
              <a:avLst/>
              <a:gdLst/>
              <a:ahLst/>
              <a:cxnLst/>
              <a:rect l="l" t="t" r="r" b="b"/>
              <a:pathLst>
                <a:path w="70484" h="8254">
                  <a:moveTo>
                    <a:pt x="70076" y="0"/>
                  </a:moveTo>
                  <a:lnTo>
                    <a:pt x="0" y="0"/>
                  </a:lnTo>
                  <a:lnTo>
                    <a:pt x="0" y="7818"/>
                  </a:lnTo>
                  <a:lnTo>
                    <a:pt x="70076" y="7818"/>
                  </a:lnTo>
                  <a:lnTo>
                    <a:pt x="70076" y="0"/>
                  </a:lnTo>
                  <a:close/>
                </a:path>
              </a:pathLst>
            </a:custGeom>
            <a:solidFill>
              <a:srgbClr val="00BFC4"/>
            </a:solidFill>
          </p:spPr>
          <p:txBody>
            <a:bodyPr wrap="square" lIns="0" tIns="0" rIns="0" bIns="0" rtlCol="0"/>
            <a:lstStyle/>
            <a:p>
              <a:endParaRPr/>
            </a:p>
          </p:txBody>
        </p:sp>
        <p:sp>
          <p:nvSpPr>
            <p:cNvPr id="517" name="object 517"/>
            <p:cNvSpPr/>
            <p:nvPr/>
          </p:nvSpPr>
          <p:spPr>
            <a:xfrm>
              <a:off x="18671159" y="5992100"/>
              <a:ext cx="70485" cy="2393950"/>
            </a:xfrm>
            <a:custGeom>
              <a:avLst/>
              <a:gdLst/>
              <a:ahLst/>
              <a:cxnLst/>
              <a:rect l="l" t="t" r="r" b="b"/>
              <a:pathLst>
                <a:path w="70484" h="2393950">
                  <a:moveTo>
                    <a:pt x="70076" y="0"/>
                  </a:moveTo>
                  <a:lnTo>
                    <a:pt x="0" y="0"/>
                  </a:lnTo>
                  <a:lnTo>
                    <a:pt x="0" y="2393885"/>
                  </a:lnTo>
                  <a:lnTo>
                    <a:pt x="70076" y="2393885"/>
                  </a:lnTo>
                  <a:lnTo>
                    <a:pt x="70076" y="0"/>
                  </a:lnTo>
                  <a:close/>
                </a:path>
              </a:pathLst>
            </a:custGeom>
            <a:solidFill>
              <a:srgbClr val="F8766D"/>
            </a:solidFill>
          </p:spPr>
          <p:txBody>
            <a:bodyPr wrap="square" lIns="0" tIns="0" rIns="0" bIns="0" rtlCol="0"/>
            <a:lstStyle/>
            <a:p>
              <a:endParaRPr/>
            </a:p>
          </p:txBody>
        </p:sp>
        <p:sp>
          <p:nvSpPr>
            <p:cNvPr id="518" name="object 518"/>
            <p:cNvSpPr/>
            <p:nvPr/>
          </p:nvSpPr>
          <p:spPr>
            <a:xfrm>
              <a:off x="10507682" y="3806686"/>
              <a:ext cx="8354695" cy="4955540"/>
            </a:xfrm>
            <a:custGeom>
              <a:avLst/>
              <a:gdLst/>
              <a:ahLst/>
              <a:cxnLst/>
              <a:rect l="l" t="t" r="r" b="b"/>
              <a:pathLst>
                <a:path w="8354694" h="4955540">
                  <a:moveTo>
                    <a:pt x="0" y="4587115"/>
                  </a:moveTo>
                  <a:lnTo>
                    <a:pt x="144207" y="4587115"/>
                  </a:lnTo>
                </a:path>
                <a:path w="8354694" h="4955540">
                  <a:moveTo>
                    <a:pt x="0" y="3822644"/>
                  </a:moveTo>
                  <a:lnTo>
                    <a:pt x="144207" y="3822644"/>
                  </a:lnTo>
                </a:path>
                <a:path w="8354694" h="4955540">
                  <a:moveTo>
                    <a:pt x="0" y="3058028"/>
                  </a:moveTo>
                  <a:lnTo>
                    <a:pt x="144207" y="3058028"/>
                  </a:lnTo>
                </a:path>
                <a:path w="8354694" h="4955540">
                  <a:moveTo>
                    <a:pt x="0" y="2293557"/>
                  </a:moveTo>
                  <a:lnTo>
                    <a:pt x="144207" y="2293557"/>
                  </a:lnTo>
                </a:path>
                <a:path w="8354694" h="4955540">
                  <a:moveTo>
                    <a:pt x="0" y="1529086"/>
                  </a:moveTo>
                  <a:lnTo>
                    <a:pt x="144207" y="1529086"/>
                  </a:lnTo>
                </a:path>
                <a:path w="8354694" h="4955540">
                  <a:moveTo>
                    <a:pt x="0" y="764615"/>
                  </a:moveTo>
                  <a:lnTo>
                    <a:pt x="144207" y="764615"/>
                  </a:lnTo>
                </a:path>
                <a:path w="8354694" h="4955540">
                  <a:moveTo>
                    <a:pt x="0" y="0"/>
                  </a:moveTo>
                  <a:lnTo>
                    <a:pt x="144207" y="0"/>
                  </a:lnTo>
                </a:path>
                <a:path w="8354694" h="4955540">
                  <a:moveTo>
                    <a:pt x="564521" y="4955306"/>
                  </a:moveTo>
                  <a:lnTo>
                    <a:pt x="564521" y="4810955"/>
                  </a:lnTo>
                </a:path>
                <a:path w="8354694" h="4955540">
                  <a:moveTo>
                    <a:pt x="2122420" y="4955306"/>
                  </a:moveTo>
                  <a:lnTo>
                    <a:pt x="2122420" y="4810955"/>
                  </a:lnTo>
                </a:path>
                <a:path w="8354694" h="4955540">
                  <a:moveTo>
                    <a:pt x="3680319" y="4955306"/>
                  </a:moveTo>
                  <a:lnTo>
                    <a:pt x="3680319" y="4810955"/>
                  </a:lnTo>
                </a:path>
                <a:path w="8354694" h="4955540">
                  <a:moveTo>
                    <a:pt x="5238363" y="4955306"/>
                  </a:moveTo>
                  <a:lnTo>
                    <a:pt x="5238363" y="4810955"/>
                  </a:lnTo>
                </a:path>
                <a:path w="8354694" h="4955540">
                  <a:moveTo>
                    <a:pt x="6796263" y="4955306"/>
                  </a:moveTo>
                  <a:lnTo>
                    <a:pt x="6796263" y="4810955"/>
                  </a:lnTo>
                </a:path>
                <a:path w="8354694" h="4955540">
                  <a:moveTo>
                    <a:pt x="8354162" y="4955306"/>
                  </a:moveTo>
                  <a:lnTo>
                    <a:pt x="8354162" y="4810955"/>
                  </a:lnTo>
                </a:path>
              </a:pathLst>
            </a:custGeom>
            <a:ln w="56177">
              <a:solidFill>
                <a:srgbClr val="333333"/>
              </a:solidFill>
            </a:ln>
          </p:spPr>
          <p:txBody>
            <a:bodyPr wrap="square" lIns="0" tIns="0" rIns="0" bIns="0" rtlCol="0"/>
            <a:lstStyle/>
            <a:p>
              <a:endParaRPr/>
            </a:p>
          </p:txBody>
        </p:sp>
      </p:grpSp>
      <p:sp>
        <p:nvSpPr>
          <p:cNvPr id="519" name="object 519"/>
          <p:cNvSpPr txBox="1"/>
          <p:nvPr/>
        </p:nvSpPr>
        <p:spPr>
          <a:xfrm>
            <a:off x="9864438" y="3288538"/>
            <a:ext cx="541020" cy="5377180"/>
          </a:xfrm>
          <a:prstGeom prst="rect">
            <a:avLst/>
          </a:prstGeom>
        </p:spPr>
        <p:txBody>
          <a:bodyPr vert="horz" wrap="square" lIns="0" tIns="220980" rIns="0" bIns="0" rtlCol="0">
            <a:spAutoFit/>
          </a:bodyPr>
          <a:lstStyle/>
          <a:p>
            <a:pPr marR="5080" algn="r">
              <a:lnSpc>
                <a:spcPct val="100000"/>
              </a:lnSpc>
              <a:spcBef>
                <a:spcPts val="1740"/>
              </a:spcBef>
            </a:pPr>
            <a:r>
              <a:rPr sz="3650" spc="-10" dirty="0">
                <a:solidFill>
                  <a:srgbClr val="4D4D4D"/>
                </a:solidFill>
                <a:latin typeface="Arial"/>
                <a:cs typeface="Arial"/>
              </a:rPr>
              <a:t>30</a:t>
            </a:r>
            <a:endParaRPr sz="3650">
              <a:latin typeface="Arial"/>
              <a:cs typeface="Arial"/>
            </a:endParaRPr>
          </a:p>
          <a:p>
            <a:pPr marR="5080" algn="r">
              <a:lnSpc>
                <a:spcPct val="100000"/>
              </a:lnSpc>
              <a:spcBef>
                <a:spcPts val="1640"/>
              </a:spcBef>
            </a:pPr>
            <a:r>
              <a:rPr sz="3650" spc="-10" dirty="0">
                <a:solidFill>
                  <a:srgbClr val="4D4D4D"/>
                </a:solidFill>
                <a:latin typeface="Arial"/>
                <a:cs typeface="Arial"/>
              </a:rPr>
              <a:t>25</a:t>
            </a:r>
            <a:endParaRPr sz="3650">
              <a:latin typeface="Arial"/>
              <a:cs typeface="Arial"/>
            </a:endParaRPr>
          </a:p>
          <a:p>
            <a:pPr marR="5080" algn="r">
              <a:lnSpc>
                <a:spcPct val="100000"/>
              </a:lnSpc>
              <a:spcBef>
                <a:spcPts val="1640"/>
              </a:spcBef>
            </a:pPr>
            <a:r>
              <a:rPr sz="3650" spc="-10" dirty="0">
                <a:solidFill>
                  <a:srgbClr val="4D4D4D"/>
                </a:solidFill>
                <a:latin typeface="Arial"/>
                <a:cs typeface="Arial"/>
              </a:rPr>
              <a:t>20</a:t>
            </a:r>
            <a:endParaRPr sz="3650">
              <a:latin typeface="Arial"/>
              <a:cs typeface="Arial"/>
            </a:endParaRPr>
          </a:p>
          <a:p>
            <a:pPr marR="5080" algn="r">
              <a:lnSpc>
                <a:spcPct val="100000"/>
              </a:lnSpc>
              <a:spcBef>
                <a:spcPts val="1640"/>
              </a:spcBef>
            </a:pPr>
            <a:r>
              <a:rPr sz="3650" spc="-10" dirty="0">
                <a:solidFill>
                  <a:srgbClr val="4D4D4D"/>
                </a:solidFill>
                <a:latin typeface="Arial"/>
                <a:cs typeface="Arial"/>
              </a:rPr>
              <a:t>15</a:t>
            </a:r>
            <a:endParaRPr sz="3650">
              <a:latin typeface="Arial"/>
              <a:cs typeface="Arial"/>
            </a:endParaRPr>
          </a:p>
          <a:p>
            <a:pPr marR="5080" algn="r">
              <a:lnSpc>
                <a:spcPct val="100000"/>
              </a:lnSpc>
              <a:spcBef>
                <a:spcPts val="1635"/>
              </a:spcBef>
            </a:pPr>
            <a:r>
              <a:rPr sz="3650" spc="-10" dirty="0">
                <a:solidFill>
                  <a:srgbClr val="4D4D4D"/>
                </a:solidFill>
                <a:latin typeface="Arial"/>
                <a:cs typeface="Arial"/>
              </a:rPr>
              <a:t>10</a:t>
            </a:r>
            <a:endParaRPr sz="3650">
              <a:latin typeface="Arial"/>
              <a:cs typeface="Arial"/>
            </a:endParaRPr>
          </a:p>
          <a:p>
            <a:pPr marR="5080" algn="r">
              <a:lnSpc>
                <a:spcPct val="100000"/>
              </a:lnSpc>
              <a:spcBef>
                <a:spcPts val="1639"/>
              </a:spcBef>
            </a:pPr>
            <a:r>
              <a:rPr sz="3650" spc="-5" dirty="0">
                <a:solidFill>
                  <a:srgbClr val="4D4D4D"/>
                </a:solidFill>
                <a:latin typeface="Arial"/>
                <a:cs typeface="Arial"/>
              </a:rPr>
              <a:t>5</a:t>
            </a:r>
            <a:endParaRPr sz="3650">
              <a:latin typeface="Arial"/>
              <a:cs typeface="Arial"/>
            </a:endParaRPr>
          </a:p>
          <a:p>
            <a:pPr marR="5080" algn="r">
              <a:lnSpc>
                <a:spcPct val="100000"/>
              </a:lnSpc>
              <a:spcBef>
                <a:spcPts val="1639"/>
              </a:spcBef>
            </a:pPr>
            <a:r>
              <a:rPr sz="3650" spc="-5" dirty="0">
                <a:solidFill>
                  <a:srgbClr val="4D4D4D"/>
                </a:solidFill>
                <a:latin typeface="Arial"/>
                <a:cs typeface="Arial"/>
              </a:rPr>
              <a:t>0</a:t>
            </a:r>
            <a:endParaRPr sz="3650">
              <a:latin typeface="Arial"/>
              <a:cs typeface="Arial"/>
            </a:endParaRPr>
          </a:p>
        </p:txBody>
      </p:sp>
      <p:sp>
        <p:nvSpPr>
          <p:cNvPr id="520" name="object 520"/>
          <p:cNvSpPr txBox="1"/>
          <p:nvPr/>
        </p:nvSpPr>
        <p:spPr>
          <a:xfrm>
            <a:off x="10737498" y="8733945"/>
            <a:ext cx="669290" cy="581660"/>
          </a:xfrm>
          <a:prstGeom prst="rect">
            <a:avLst/>
          </a:prstGeom>
        </p:spPr>
        <p:txBody>
          <a:bodyPr vert="horz" wrap="square" lIns="0" tIns="12065" rIns="0" bIns="0" rtlCol="0">
            <a:spAutoFit/>
          </a:bodyPr>
          <a:lstStyle/>
          <a:p>
            <a:pPr marL="12700">
              <a:lnSpc>
                <a:spcPct val="100000"/>
              </a:lnSpc>
              <a:spcBef>
                <a:spcPts val="95"/>
              </a:spcBef>
            </a:pPr>
            <a:r>
              <a:rPr sz="3650" spc="-10" dirty="0">
                <a:solidFill>
                  <a:srgbClr val="4D4D4D"/>
                </a:solidFill>
                <a:latin typeface="Arial"/>
                <a:cs typeface="Arial"/>
              </a:rPr>
              <a:t>0.0</a:t>
            </a:r>
            <a:endParaRPr sz="3650">
              <a:latin typeface="Arial"/>
              <a:cs typeface="Arial"/>
            </a:endParaRPr>
          </a:p>
        </p:txBody>
      </p:sp>
      <p:sp>
        <p:nvSpPr>
          <p:cNvPr id="521" name="object 521"/>
          <p:cNvSpPr txBox="1"/>
          <p:nvPr/>
        </p:nvSpPr>
        <p:spPr>
          <a:xfrm>
            <a:off x="12295398" y="8733945"/>
            <a:ext cx="669290" cy="581660"/>
          </a:xfrm>
          <a:prstGeom prst="rect">
            <a:avLst/>
          </a:prstGeom>
        </p:spPr>
        <p:txBody>
          <a:bodyPr vert="horz" wrap="square" lIns="0" tIns="12065" rIns="0" bIns="0" rtlCol="0">
            <a:spAutoFit/>
          </a:bodyPr>
          <a:lstStyle/>
          <a:p>
            <a:pPr marL="12700">
              <a:lnSpc>
                <a:spcPct val="100000"/>
              </a:lnSpc>
              <a:spcBef>
                <a:spcPts val="95"/>
              </a:spcBef>
            </a:pPr>
            <a:r>
              <a:rPr sz="3650" spc="-10" dirty="0">
                <a:solidFill>
                  <a:srgbClr val="4D4D4D"/>
                </a:solidFill>
                <a:latin typeface="Arial"/>
                <a:cs typeface="Arial"/>
              </a:rPr>
              <a:t>0.2</a:t>
            </a:r>
            <a:endParaRPr sz="3650">
              <a:latin typeface="Arial"/>
              <a:cs typeface="Arial"/>
            </a:endParaRPr>
          </a:p>
        </p:txBody>
      </p:sp>
      <p:sp>
        <p:nvSpPr>
          <p:cNvPr id="522" name="object 522"/>
          <p:cNvSpPr txBox="1"/>
          <p:nvPr/>
        </p:nvSpPr>
        <p:spPr>
          <a:xfrm>
            <a:off x="16969240" y="8733945"/>
            <a:ext cx="669290" cy="581660"/>
          </a:xfrm>
          <a:prstGeom prst="rect">
            <a:avLst/>
          </a:prstGeom>
        </p:spPr>
        <p:txBody>
          <a:bodyPr vert="horz" wrap="square" lIns="0" tIns="12065" rIns="0" bIns="0" rtlCol="0">
            <a:spAutoFit/>
          </a:bodyPr>
          <a:lstStyle/>
          <a:p>
            <a:pPr marL="12700">
              <a:lnSpc>
                <a:spcPct val="100000"/>
              </a:lnSpc>
              <a:spcBef>
                <a:spcPts val="95"/>
              </a:spcBef>
            </a:pPr>
            <a:r>
              <a:rPr sz="3650" spc="-10" dirty="0">
                <a:solidFill>
                  <a:srgbClr val="4D4D4D"/>
                </a:solidFill>
                <a:latin typeface="Arial"/>
                <a:cs typeface="Arial"/>
              </a:rPr>
              <a:t>0.8</a:t>
            </a:r>
            <a:endParaRPr sz="3650">
              <a:latin typeface="Arial"/>
              <a:cs typeface="Arial"/>
            </a:endParaRPr>
          </a:p>
        </p:txBody>
      </p:sp>
      <p:sp>
        <p:nvSpPr>
          <p:cNvPr id="523" name="object 523"/>
          <p:cNvSpPr txBox="1"/>
          <p:nvPr/>
        </p:nvSpPr>
        <p:spPr>
          <a:xfrm>
            <a:off x="18527138" y="8733945"/>
            <a:ext cx="669290" cy="581660"/>
          </a:xfrm>
          <a:prstGeom prst="rect">
            <a:avLst/>
          </a:prstGeom>
        </p:spPr>
        <p:txBody>
          <a:bodyPr vert="horz" wrap="square" lIns="0" tIns="12065" rIns="0" bIns="0" rtlCol="0">
            <a:spAutoFit/>
          </a:bodyPr>
          <a:lstStyle/>
          <a:p>
            <a:pPr marL="12700">
              <a:lnSpc>
                <a:spcPct val="100000"/>
              </a:lnSpc>
              <a:spcBef>
                <a:spcPts val="95"/>
              </a:spcBef>
            </a:pPr>
            <a:r>
              <a:rPr sz="3650" spc="-10" dirty="0">
                <a:solidFill>
                  <a:srgbClr val="4D4D4D"/>
                </a:solidFill>
                <a:latin typeface="Arial"/>
                <a:cs typeface="Arial"/>
              </a:rPr>
              <a:t>1.0</a:t>
            </a:r>
            <a:endParaRPr sz="3650">
              <a:latin typeface="Arial"/>
              <a:cs typeface="Arial"/>
            </a:endParaRPr>
          </a:p>
        </p:txBody>
      </p:sp>
      <p:sp>
        <p:nvSpPr>
          <p:cNvPr id="524" name="object 524"/>
          <p:cNvSpPr txBox="1"/>
          <p:nvPr/>
        </p:nvSpPr>
        <p:spPr>
          <a:xfrm>
            <a:off x="13524777" y="8733945"/>
            <a:ext cx="2729230" cy="1203325"/>
          </a:xfrm>
          <a:prstGeom prst="rect">
            <a:avLst/>
          </a:prstGeom>
        </p:spPr>
        <p:txBody>
          <a:bodyPr vert="horz" wrap="square" lIns="0" tIns="12065" rIns="0" bIns="0" rtlCol="0">
            <a:spAutoFit/>
          </a:bodyPr>
          <a:lstStyle/>
          <a:p>
            <a:pPr marL="340995">
              <a:lnSpc>
                <a:spcPts val="4095"/>
              </a:lnSpc>
              <a:spcBef>
                <a:spcPts val="95"/>
              </a:spcBef>
              <a:tabLst>
                <a:tab pos="1898650" algn="l"/>
              </a:tabLst>
            </a:pPr>
            <a:r>
              <a:rPr sz="3650" spc="-5" dirty="0">
                <a:solidFill>
                  <a:srgbClr val="4D4D4D"/>
                </a:solidFill>
                <a:latin typeface="Arial"/>
                <a:cs typeface="Arial"/>
              </a:rPr>
              <a:t>0.4	</a:t>
            </a:r>
            <a:r>
              <a:rPr sz="3650" spc="-10" dirty="0">
                <a:solidFill>
                  <a:srgbClr val="4D4D4D"/>
                </a:solidFill>
                <a:latin typeface="Arial"/>
                <a:cs typeface="Arial"/>
              </a:rPr>
              <a:t>0.6</a:t>
            </a:r>
            <a:endParaRPr sz="3650">
              <a:latin typeface="Arial"/>
              <a:cs typeface="Arial"/>
            </a:endParaRPr>
          </a:p>
          <a:p>
            <a:pPr marL="12700">
              <a:lnSpc>
                <a:spcPts val="5175"/>
              </a:lnSpc>
            </a:pPr>
            <a:r>
              <a:rPr sz="4550" spc="5" dirty="0">
                <a:latin typeface="Arial"/>
                <a:cs typeface="Arial"/>
              </a:rPr>
              <a:t>FPR </a:t>
            </a:r>
            <a:r>
              <a:rPr sz="4550" dirty="0">
                <a:latin typeface="Arial"/>
                <a:cs typeface="Arial"/>
              </a:rPr>
              <a:t>of</a:t>
            </a:r>
            <a:r>
              <a:rPr sz="4550" spc="-85" dirty="0">
                <a:latin typeface="Arial"/>
                <a:cs typeface="Arial"/>
              </a:rPr>
              <a:t> </a:t>
            </a:r>
            <a:r>
              <a:rPr sz="4550" spc="5" dirty="0">
                <a:latin typeface="Arial"/>
                <a:cs typeface="Arial"/>
              </a:rPr>
              <a:t>BF</a:t>
            </a:r>
            <a:endParaRPr sz="4550">
              <a:latin typeface="Arial"/>
              <a:cs typeface="Arial"/>
            </a:endParaRPr>
          </a:p>
        </p:txBody>
      </p:sp>
      <p:sp>
        <p:nvSpPr>
          <p:cNvPr id="525" name="object 525"/>
          <p:cNvSpPr txBox="1"/>
          <p:nvPr/>
        </p:nvSpPr>
        <p:spPr>
          <a:xfrm>
            <a:off x="9236054" y="3683496"/>
            <a:ext cx="605155" cy="4942205"/>
          </a:xfrm>
          <a:prstGeom prst="rect">
            <a:avLst/>
          </a:prstGeom>
        </p:spPr>
        <p:txBody>
          <a:bodyPr vert="vert270" wrap="square" lIns="0" tIns="0" rIns="0" bIns="0" rtlCol="0">
            <a:spAutoFit/>
          </a:bodyPr>
          <a:lstStyle/>
          <a:p>
            <a:pPr marL="12700">
              <a:lnSpc>
                <a:spcPts val="4520"/>
              </a:lnSpc>
            </a:pPr>
            <a:r>
              <a:rPr sz="4550" spc="5" dirty="0">
                <a:latin typeface="Arial"/>
                <a:cs typeface="Arial"/>
              </a:rPr>
              <a:t>Encoding </a:t>
            </a:r>
            <a:r>
              <a:rPr sz="4550" spc="-15" dirty="0">
                <a:latin typeface="Arial"/>
                <a:cs typeface="Arial"/>
              </a:rPr>
              <a:t>size</a:t>
            </a:r>
            <a:r>
              <a:rPr sz="4550" spc="-95" dirty="0">
                <a:latin typeface="Arial"/>
                <a:cs typeface="Arial"/>
              </a:rPr>
              <a:t> </a:t>
            </a:r>
            <a:r>
              <a:rPr sz="4550" spc="5" dirty="0">
                <a:latin typeface="Arial"/>
                <a:cs typeface="Arial"/>
              </a:rPr>
              <a:t>(KB)</a:t>
            </a:r>
            <a:endParaRPr sz="4550">
              <a:latin typeface="Arial"/>
              <a:cs typeface="Arial"/>
            </a:endParaRPr>
          </a:p>
        </p:txBody>
      </p:sp>
      <p:grpSp>
        <p:nvGrpSpPr>
          <p:cNvPr id="526" name="object 526"/>
          <p:cNvGrpSpPr/>
          <p:nvPr/>
        </p:nvGrpSpPr>
        <p:grpSpPr>
          <a:xfrm>
            <a:off x="13562525" y="2344201"/>
            <a:ext cx="306705" cy="427355"/>
            <a:chOff x="13562525" y="2344201"/>
            <a:chExt cx="306705" cy="427355"/>
          </a:xfrm>
        </p:grpSpPr>
        <p:sp>
          <p:nvSpPr>
            <p:cNvPr id="527" name="object 527"/>
            <p:cNvSpPr/>
            <p:nvPr/>
          </p:nvSpPr>
          <p:spPr>
            <a:xfrm>
              <a:off x="13590614" y="2372289"/>
              <a:ext cx="250190" cy="371475"/>
            </a:xfrm>
            <a:custGeom>
              <a:avLst/>
              <a:gdLst/>
              <a:ahLst/>
              <a:cxnLst/>
              <a:rect l="l" t="t" r="r" b="b"/>
              <a:pathLst>
                <a:path w="250190" h="371475">
                  <a:moveTo>
                    <a:pt x="250190" y="0"/>
                  </a:moveTo>
                  <a:lnTo>
                    <a:pt x="0" y="0"/>
                  </a:lnTo>
                  <a:lnTo>
                    <a:pt x="0" y="370942"/>
                  </a:lnTo>
                  <a:lnTo>
                    <a:pt x="250190" y="370942"/>
                  </a:lnTo>
                  <a:lnTo>
                    <a:pt x="250190" y="0"/>
                  </a:lnTo>
                  <a:close/>
                </a:path>
              </a:pathLst>
            </a:custGeom>
            <a:solidFill>
              <a:srgbClr val="F2F2F2"/>
            </a:solidFill>
          </p:spPr>
          <p:txBody>
            <a:bodyPr wrap="square" lIns="0" tIns="0" rIns="0" bIns="0" rtlCol="0"/>
            <a:lstStyle/>
            <a:p>
              <a:endParaRPr/>
            </a:p>
          </p:txBody>
        </p:sp>
        <p:sp>
          <p:nvSpPr>
            <p:cNvPr id="528" name="object 528"/>
            <p:cNvSpPr/>
            <p:nvPr/>
          </p:nvSpPr>
          <p:spPr>
            <a:xfrm>
              <a:off x="13590614" y="2372289"/>
              <a:ext cx="250190" cy="371475"/>
            </a:xfrm>
            <a:custGeom>
              <a:avLst/>
              <a:gdLst/>
              <a:ahLst/>
              <a:cxnLst/>
              <a:rect l="l" t="t" r="r" b="b"/>
              <a:pathLst>
                <a:path w="250190" h="371475">
                  <a:moveTo>
                    <a:pt x="0" y="370942"/>
                  </a:moveTo>
                  <a:lnTo>
                    <a:pt x="250190" y="370942"/>
                  </a:lnTo>
                  <a:lnTo>
                    <a:pt x="250190" y="0"/>
                  </a:lnTo>
                  <a:lnTo>
                    <a:pt x="0" y="0"/>
                  </a:lnTo>
                  <a:lnTo>
                    <a:pt x="0" y="370942"/>
                  </a:lnTo>
                  <a:close/>
                </a:path>
              </a:pathLst>
            </a:custGeom>
            <a:ln w="56177">
              <a:solidFill>
                <a:srgbClr val="FFFFFF"/>
              </a:solidFill>
            </a:ln>
          </p:spPr>
          <p:txBody>
            <a:bodyPr wrap="square" lIns="0" tIns="0" rIns="0" bIns="0" rtlCol="0"/>
            <a:lstStyle/>
            <a:p>
              <a:endParaRPr/>
            </a:p>
          </p:txBody>
        </p:sp>
        <p:sp>
          <p:nvSpPr>
            <p:cNvPr id="529" name="object 529"/>
            <p:cNvSpPr/>
            <p:nvPr/>
          </p:nvSpPr>
          <p:spPr>
            <a:xfrm>
              <a:off x="13600842" y="2382593"/>
              <a:ext cx="229870" cy="350520"/>
            </a:xfrm>
            <a:custGeom>
              <a:avLst/>
              <a:gdLst/>
              <a:ahLst/>
              <a:cxnLst/>
              <a:rect l="l" t="t" r="r" b="b"/>
              <a:pathLst>
                <a:path w="229869" h="350519">
                  <a:moveTo>
                    <a:pt x="229629" y="0"/>
                  </a:moveTo>
                  <a:lnTo>
                    <a:pt x="0" y="0"/>
                  </a:lnTo>
                  <a:lnTo>
                    <a:pt x="0" y="350380"/>
                  </a:lnTo>
                  <a:lnTo>
                    <a:pt x="229629" y="350380"/>
                  </a:lnTo>
                  <a:lnTo>
                    <a:pt x="229629" y="0"/>
                  </a:lnTo>
                  <a:close/>
                </a:path>
              </a:pathLst>
            </a:custGeom>
            <a:solidFill>
              <a:srgbClr val="F8766D"/>
            </a:solidFill>
          </p:spPr>
          <p:txBody>
            <a:bodyPr wrap="square" lIns="0" tIns="0" rIns="0" bIns="0" rtlCol="0"/>
            <a:lstStyle/>
            <a:p>
              <a:endParaRPr/>
            </a:p>
          </p:txBody>
        </p:sp>
      </p:grpSp>
      <p:grpSp>
        <p:nvGrpSpPr>
          <p:cNvPr id="530" name="object 530"/>
          <p:cNvGrpSpPr/>
          <p:nvPr/>
        </p:nvGrpSpPr>
        <p:grpSpPr>
          <a:xfrm>
            <a:off x="15317334" y="2344201"/>
            <a:ext cx="306705" cy="427355"/>
            <a:chOff x="15317334" y="2344201"/>
            <a:chExt cx="306705" cy="427355"/>
          </a:xfrm>
        </p:grpSpPr>
        <p:sp>
          <p:nvSpPr>
            <p:cNvPr id="531" name="object 531"/>
            <p:cNvSpPr/>
            <p:nvPr/>
          </p:nvSpPr>
          <p:spPr>
            <a:xfrm>
              <a:off x="15345423" y="2372289"/>
              <a:ext cx="250190" cy="371475"/>
            </a:xfrm>
            <a:custGeom>
              <a:avLst/>
              <a:gdLst/>
              <a:ahLst/>
              <a:cxnLst/>
              <a:rect l="l" t="t" r="r" b="b"/>
              <a:pathLst>
                <a:path w="250190" h="371475">
                  <a:moveTo>
                    <a:pt x="250190" y="0"/>
                  </a:moveTo>
                  <a:lnTo>
                    <a:pt x="0" y="0"/>
                  </a:lnTo>
                  <a:lnTo>
                    <a:pt x="0" y="370942"/>
                  </a:lnTo>
                  <a:lnTo>
                    <a:pt x="250190" y="370942"/>
                  </a:lnTo>
                  <a:lnTo>
                    <a:pt x="250190" y="0"/>
                  </a:lnTo>
                  <a:close/>
                </a:path>
              </a:pathLst>
            </a:custGeom>
            <a:solidFill>
              <a:srgbClr val="F2F2F2"/>
            </a:solidFill>
          </p:spPr>
          <p:txBody>
            <a:bodyPr wrap="square" lIns="0" tIns="0" rIns="0" bIns="0" rtlCol="0"/>
            <a:lstStyle/>
            <a:p>
              <a:endParaRPr/>
            </a:p>
          </p:txBody>
        </p:sp>
        <p:sp>
          <p:nvSpPr>
            <p:cNvPr id="532" name="object 532"/>
            <p:cNvSpPr/>
            <p:nvPr/>
          </p:nvSpPr>
          <p:spPr>
            <a:xfrm>
              <a:off x="15345423" y="2372289"/>
              <a:ext cx="250190" cy="371475"/>
            </a:xfrm>
            <a:custGeom>
              <a:avLst/>
              <a:gdLst/>
              <a:ahLst/>
              <a:cxnLst/>
              <a:rect l="l" t="t" r="r" b="b"/>
              <a:pathLst>
                <a:path w="250190" h="371475">
                  <a:moveTo>
                    <a:pt x="0" y="370942"/>
                  </a:moveTo>
                  <a:lnTo>
                    <a:pt x="250190" y="370942"/>
                  </a:lnTo>
                  <a:lnTo>
                    <a:pt x="250190" y="0"/>
                  </a:lnTo>
                  <a:lnTo>
                    <a:pt x="0" y="0"/>
                  </a:lnTo>
                  <a:lnTo>
                    <a:pt x="0" y="370942"/>
                  </a:lnTo>
                  <a:close/>
                </a:path>
              </a:pathLst>
            </a:custGeom>
            <a:ln w="56177">
              <a:solidFill>
                <a:srgbClr val="FFFFFF"/>
              </a:solidFill>
            </a:ln>
          </p:spPr>
          <p:txBody>
            <a:bodyPr wrap="square" lIns="0" tIns="0" rIns="0" bIns="0" rtlCol="0"/>
            <a:lstStyle/>
            <a:p>
              <a:endParaRPr/>
            </a:p>
          </p:txBody>
        </p:sp>
        <p:sp>
          <p:nvSpPr>
            <p:cNvPr id="533" name="object 533"/>
            <p:cNvSpPr/>
            <p:nvPr/>
          </p:nvSpPr>
          <p:spPr>
            <a:xfrm>
              <a:off x="15355658" y="2382593"/>
              <a:ext cx="229870" cy="350520"/>
            </a:xfrm>
            <a:custGeom>
              <a:avLst/>
              <a:gdLst/>
              <a:ahLst/>
              <a:cxnLst/>
              <a:rect l="l" t="t" r="r" b="b"/>
              <a:pathLst>
                <a:path w="229869" h="350519">
                  <a:moveTo>
                    <a:pt x="229629" y="0"/>
                  </a:moveTo>
                  <a:lnTo>
                    <a:pt x="0" y="0"/>
                  </a:lnTo>
                  <a:lnTo>
                    <a:pt x="0" y="350380"/>
                  </a:lnTo>
                  <a:lnTo>
                    <a:pt x="229629" y="350380"/>
                  </a:lnTo>
                  <a:lnTo>
                    <a:pt x="229629" y="0"/>
                  </a:lnTo>
                  <a:close/>
                </a:path>
              </a:pathLst>
            </a:custGeom>
            <a:solidFill>
              <a:srgbClr val="00BFC4"/>
            </a:solidFill>
          </p:spPr>
          <p:txBody>
            <a:bodyPr wrap="square" lIns="0" tIns="0" rIns="0" bIns="0" rtlCol="0"/>
            <a:lstStyle/>
            <a:p>
              <a:endParaRPr/>
            </a:p>
          </p:txBody>
        </p:sp>
      </p:grpSp>
      <p:sp>
        <p:nvSpPr>
          <p:cNvPr id="534" name="object 534"/>
          <p:cNvSpPr txBox="1"/>
          <p:nvPr/>
        </p:nvSpPr>
        <p:spPr>
          <a:xfrm>
            <a:off x="14116663" y="2248104"/>
            <a:ext cx="2372360" cy="581660"/>
          </a:xfrm>
          <a:prstGeom prst="rect">
            <a:avLst/>
          </a:prstGeom>
        </p:spPr>
        <p:txBody>
          <a:bodyPr vert="horz" wrap="square" lIns="0" tIns="12065" rIns="0" bIns="0" rtlCol="0">
            <a:spAutoFit/>
          </a:bodyPr>
          <a:lstStyle/>
          <a:p>
            <a:pPr marL="12700">
              <a:lnSpc>
                <a:spcPct val="100000"/>
              </a:lnSpc>
              <a:spcBef>
                <a:spcPts val="95"/>
              </a:spcBef>
              <a:tabLst>
                <a:tab pos="1767205" algn="l"/>
              </a:tabLst>
            </a:pPr>
            <a:r>
              <a:rPr sz="3650" spc="-5" dirty="0">
                <a:latin typeface="Arial"/>
                <a:cs typeface="Arial"/>
              </a:rPr>
              <a:t>IB</a:t>
            </a:r>
            <a:r>
              <a:rPr sz="3650" spc="-409" dirty="0">
                <a:latin typeface="Arial"/>
                <a:cs typeface="Arial"/>
              </a:rPr>
              <a:t>L</a:t>
            </a:r>
            <a:r>
              <a:rPr sz="3650" spc="-5" dirty="0">
                <a:latin typeface="Arial"/>
                <a:cs typeface="Arial"/>
              </a:rPr>
              <a:t>T</a:t>
            </a:r>
            <a:r>
              <a:rPr sz="3650" dirty="0">
                <a:latin typeface="Arial"/>
                <a:cs typeface="Arial"/>
              </a:rPr>
              <a:t>	</a:t>
            </a:r>
            <a:r>
              <a:rPr sz="3650" spc="-5" dirty="0">
                <a:latin typeface="Arial"/>
                <a:cs typeface="Arial"/>
              </a:rPr>
              <a:t>BF</a:t>
            </a:r>
            <a:endParaRPr sz="3650">
              <a:latin typeface="Arial"/>
              <a:cs typeface="Arial"/>
            </a:endParaRPr>
          </a:p>
        </p:txBody>
      </p:sp>
      <p:sp>
        <p:nvSpPr>
          <p:cNvPr id="538" name="object 538"/>
          <p:cNvSpPr txBox="1">
            <a:spLocks noGrp="1"/>
          </p:cNvSpPr>
          <p:nvPr>
            <p:ph type="sldNum" sz="quarter" idx="7"/>
          </p:nvPr>
        </p:nvSpPr>
        <p:spPr>
          <a:prstGeom prst="rect">
            <a:avLst/>
          </a:prstGeom>
        </p:spPr>
        <p:txBody>
          <a:bodyPr vert="horz" wrap="square" lIns="0" tIns="0" rIns="0" bIns="0" rtlCol="0">
            <a:spAutoFit/>
          </a:bodyPr>
          <a:lstStyle/>
          <a:p>
            <a:pPr marL="38100">
              <a:lnSpc>
                <a:spcPts val="2014"/>
              </a:lnSpc>
            </a:pPr>
            <a:fld id="{81D60167-4931-47E6-BA6A-407CBD079E47}" type="slidenum">
              <a:rPr spc="15" dirty="0"/>
              <a:t>17</a:t>
            </a:fld>
            <a:endParaRPr spc="15" dirty="0"/>
          </a:p>
        </p:txBody>
      </p:sp>
      <p:pic>
        <p:nvPicPr>
          <p:cNvPr id="568" name="图片 567">
            <a:extLst>
              <a:ext uri="{FF2B5EF4-FFF2-40B4-BE49-F238E27FC236}">
                <a16:creationId xmlns:a16="http://schemas.microsoft.com/office/drawing/2014/main" id="{AA1FEAFE-BA80-6242-A4AB-7AA51408F2C7}"/>
              </a:ext>
            </a:extLst>
          </p:cNvPr>
          <p:cNvPicPr>
            <a:picLocks noChangeAspect="1"/>
          </p:cNvPicPr>
          <p:nvPr/>
        </p:nvPicPr>
        <p:blipFill>
          <a:blip r:embed="rId3"/>
          <a:stretch>
            <a:fillRect/>
          </a:stretch>
        </p:blipFill>
        <p:spPr>
          <a:xfrm>
            <a:off x="18366414" y="73600"/>
            <a:ext cx="1390266" cy="1387949"/>
          </a:xfrm>
          <a:prstGeom prst="rect">
            <a:avLst/>
          </a:prstGeom>
        </p:spPr>
      </p:pic>
      <p:sp>
        <p:nvSpPr>
          <p:cNvPr id="569" name="object 20">
            <a:extLst>
              <a:ext uri="{FF2B5EF4-FFF2-40B4-BE49-F238E27FC236}">
                <a16:creationId xmlns:a16="http://schemas.microsoft.com/office/drawing/2014/main" id="{3FB9888A-C65B-C344-BAE9-A91D88A1C6CE}"/>
              </a:ext>
            </a:extLst>
          </p:cNvPr>
          <p:cNvSpPr txBox="1"/>
          <p:nvPr/>
        </p:nvSpPr>
        <p:spPr>
          <a:xfrm>
            <a:off x="14684662" y="10815939"/>
            <a:ext cx="5867400" cy="302903"/>
          </a:xfrm>
          <a:prstGeom prst="rect">
            <a:avLst/>
          </a:prstGeom>
        </p:spPr>
        <p:txBody>
          <a:bodyPr vert="horz" wrap="square" lIns="0" tIns="0" rIns="0" bIns="0" rtlCol="0">
            <a:spAutoFit/>
          </a:bodyPr>
          <a:lstStyle/>
          <a:p>
            <a:pPr marL="12700">
              <a:lnSpc>
                <a:spcPts val="2275"/>
              </a:lnSpc>
            </a:pPr>
            <a:r>
              <a:rPr lang="en-US" altLang="zh-CN" sz="2800" spc="-10" dirty="0">
                <a:solidFill>
                  <a:srgbClr val="A9A9A9"/>
                </a:solidFill>
                <a:latin typeface="Arial"/>
                <a:cs typeface="Arial"/>
              </a:rPr>
              <a:t>F</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D</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A</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V</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E</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R</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S</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T</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Y</a:t>
            </a:r>
            <a:r>
              <a:rPr lang="zh-CN" altLang="en-US" sz="2800" spc="-10" dirty="0">
                <a:solidFill>
                  <a:srgbClr val="A9A9A9"/>
                </a:solidFill>
                <a:latin typeface="Arial"/>
                <a:cs typeface="Arial"/>
              </a:rPr>
              <a:t> </a:t>
            </a:r>
            <a:endParaRPr sz="2800" dirty="0">
              <a:latin typeface="Arial"/>
              <a:cs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7904"/>
            <a:ext cx="20104100" cy="1423035"/>
          </a:xfrm>
          <a:custGeom>
            <a:avLst/>
            <a:gdLst/>
            <a:ahLst/>
            <a:cxnLst/>
            <a:rect l="l" t="t" r="r" b="b"/>
            <a:pathLst>
              <a:path w="20104100" h="1423035">
                <a:moveTo>
                  <a:pt x="0" y="1422564"/>
                </a:moveTo>
                <a:lnTo>
                  <a:pt x="0" y="0"/>
                </a:lnTo>
                <a:lnTo>
                  <a:pt x="20104099" y="0"/>
                </a:lnTo>
                <a:lnTo>
                  <a:pt x="20104099" y="1422564"/>
                </a:lnTo>
                <a:lnTo>
                  <a:pt x="0" y="1422564"/>
                </a:lnTo>
                <a:close/>
              </a:path>
            </a:pathLst>
          </a:custGeom>
          <a:solidFill>
            <a:srgbClr val="DCDEE0"/>
          </a:solidFill>
        </p:spPr>
        <p:txBody>
          <a:bodyPr wrap="square" lIns="0" tIns="0" rIns="0" bIns="0" rtlCol="0"/>
          <a:lstStyle/>
          <a:p>
            <a:endParaRPr/>
          </a:p>
        </p:txBody>
      </p:sp>
      <p:sp>
        <p:nvSpPr>
          <p:cNvPr id="3" name="object 3"/>
          <p:cNvSpPr txBox="1">
            <a:spLocks noGrp="1"/>
          </p:cNvSpPr>
          <p:nvPr>
            <p:ph type="title"/>
          </p:nvPr>
        </p:nvSpPr>
        <p:spPr>
          <a:xfrm>
            <a:off x="7840464" y="154833"/>
            <a:ext cx="4424680" cy="1156335"/>
          </a:xfrm>
          <a:prstGeom prst="rect">
            <a:avLst/>
          </a:prstGeom>
        </p:spPr>
        <p:txBody>
          <a:bodyPr vert="horz" wrap="square" lIns="0" tIns="15240" rIns="0" bIns="0" rtlCol="0">
            <a:spAutoFit/>
          </a:bodyPr>
          <a:lstStyle/>
          <a:p>
            <a:pPr marL="12700">
              <a:lnSpc>
                <a:spcPct val="100000"/>
              </a:lnSpc>
              <a:spcBef>
                <a:spcPts val="120"/>
              </a:spcBef>
            </a:pPr>
            <a:r>
              <a:rPr spc="5" dirty="0"/>
              <a:t>Graphene</a:t>
            </a: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2014"/>
              </a:lnSpc>
            </a:pPr>
            <a:fld id="{81D60167-4931-47E6-BA6A-407CBD079E47}" type="slidenum">
              <a:rPr spc="15" dirty="0"/>
              <a:t>18</a:t>
            </a:fld>
            <a:endParaRPr spc="15" dirty="0"/>
          </a:p>
        </p:txBody>
      </p:sp>
      <p:sp>
        <p:nvSpPr>
          <p:cNvPr id="4" name="object 4"/>
          <p:cNvSpPr txBox="1"/>
          <p:nvPr/>
        </p:nvSpPr>
        <p:spPr>
          <a:xfrm>
            <a:off x="1048642" y="2584079"/>
            <a:ext cx="17613630" cy="773930"/>
          </a:xfrm>
          <a:prstGeom prst="rect">
            <a:avLst/>
          </a:prstGeom>
        </p:spPr>
        <p:txBody>
          <a:bodyPr vert="horz" wrap="square" lIns="0" tIns="12065" rIns="0" bIns="0" rtlCol="0">
            <a:spAutoFit/>
          </a:bodyPr>
          <a:lstStyle/>
          <a:p>
            <a:pPr marL="563245" indent="-513080">
              <a:lnSpc>
                <a:spcPct val="100000"/>
              </a:lnSpc>
              <a:spcBef>
                <a:spcPts val="95"/>
              </a:spcBef>
              <a:buSzPct val="74747"/>
              <a:buChar char="•"/>
              <a:tabLst>
                <a:tab pos="563245" algn="l"/>
                <a:tab pos="563880" algn="l"/>
                <a:tab pos="1494790" algn="l"/>
                <a:tab pos="3310254" algn="l"/>
                <a:tab pos="4008754" algn="l"/>
                <a:tab pos="5580380" algn="l"/>
                <a:tab pos="7534909" algn="l"/>
                <a:tab pos="9385300" algn="l"/>
                <a:tab pos="11061700" algn="l"/>
                <a:tab pos="13854430" algn="l"/>
                <a:tab pos="14482444" algn="l"/>
              </a:tabLst>
            </a:pPr>
            <a:r>
              <a:rPr lang="en" sz="4950" i="1" spc="-95" dirty="0">
                <a:latin typeface="Cambria Math" panose="02040503050406030204" pitchFamily="18" charset="0"/>
                <a:ea typeface="Cambria Math" panose="02040503050406030204" pitchFamily="18" charset="0"/>
                <a:cs typeface="Arial"/>
              </a:rPr>
              <a:t>A</a:t>
            </a:r>
            <a:r>
              <a:rPr lang="en" sz="4950" spc="-95" dirty="0">
                <a:latin typeface="Arial"/>
                <a:cs typeface="Arial"/>
              </a:rPr>
              <a:t> occurs in </a:t>
            </a:r>
            <a:r>
              <a:rPr lang="en" sz="4950" i="1" spc="-95" dirty="0">
                <a:latin typeface="Cambria Math" panose="02040503050406030204" pitchFamily="18" charset="0"/>
                <a:ea typeface="Cambria Math" panose="02040503050406030204" pitchFamily="18" charset="0"/>
                <a:cs typeface="Arial"/>
              </a:rPr>
              <a:t>X</a:t>
            </a:r>
            <a:r>
              <a:rPr lang="en" sz="4950" spc="-95" dirty="0">
                <a:latin typeface="Arial"/>
                <a:cs typeface="Arial"/>
              </a:rPr>
              <a:t> with probability at least </a:t>
            </a:r>
            <a:r>
              <a:rPr lang="el-GR" sz="4950" i="1" spc="-95" dirty="0">
                <a:latin typeface="Cambria Math" panose="02040503050406030204" pitchFamily="18" charset="0"/>
                <a:ea typeface="Cambria Math" panose="02040503050406030204" pitchFamily="18" charset="0"/>
                <a:cs typeface="Arial"/>
              </a:rPr>
              <a:t>β</a:t>
            </a:r>
            <a:r>
              <a:rPr lang="el-GR" sz="4950" spc="-95" dirty="0">
                <a:latin typeface="Arial"/>
                <a:cs typeface="Arial"/>
              </a:rPr>
              <a:t>.</a:t>
            </a:r>
            <a:endParaRPr lang="en" sz="4950" dirty="0">
              <a:latin typeface="Arial"/>
              <a:cs typeface="Arial"/>
            </a:endParaRPr>
          </a:p>
        </p:txBody>
      </p:sp>
      <p:sp>
        <p:nvSpPr>
          <p:cNvPr id="1100" name="object 3">
            <a:extLst>
              <a:ext uri="{FF2B5EF4-FFF2-40B4-BE49-F238E27FC236}">
                <a16:creationId xmlns:a16="http://schemas.microsoft.com/office/drawing/2014/main" id="{3334A807-D19D-3D47-8B4D-4984D0FE7B92}"/>
              </a:ext>
            </a:extLst>
          </p:cNvPr>
          <p:cNvSpPr txBox="1"/>
          <p:nvPr/>
        </p:nvSpPr>
        <p:spPr>
          <a:xfrm>
            <a:off x="10462249" y="8571517"/>
            <a:ext cx="241935" cy="544195"/>
          </a:xfrm>
          <a:prstGeom prst="rect">
            <a:avLst/>
          </a:prstGeom>
        </p:spPr>
        <p:txBody>
          <a:bodyPr vert="horz" wrap="square" lIns="0" tIns="12700" rIns="0" bIns="0" rtlCol="0">
            <a:spAutoFit/>
          </a:bodyPr>
          <a:lstStyle/>
          <a:p>
            <a:pPr marL="12700">
              <a:lnSpc>
                <a:spcPct val="100000"/>
              </a:lnSpc>
              <a:spcBef>
                <a:spcPts val="100"/>
              </a:spcBef>
            </a:pPr>
            <a:r>
              <a:rPr sz="3400" spc="505" dirty="0">
                <a:latin typeface="Arial"/>
                <a:cs typeface="Arial"/>
              </a:rPr>
              <a:t>•</a:t>
            </a:r>
            <a:endParaRPr sz="3400">
              <a:latin typeface="Arial"/>
              <a:cs typeface="Arial"/>
            </a:endParaRPr>
          </a:p>
        </p:txBody>
      </p:sp>
      <p:sp>
        <p:nvSpPr>
          <p:cNvPr id="1101" name="object 4">
            <a:extLst>
              <a:ext uri="{FF2B5EF4-FFF2-40B4-BE49-F238E27FC236}">
                <a16:creationId xmlns:a16="http://schemas.microsoft.com/office/drawing/2014/main" id="{EEF086BE-A2A4-1042-ABBA-3A3123E70DB8}"/>
              </a:ext>
            </a:extLst>
          </p:cNvPr>
          <p:cNvSpPr txBox="1"/>
          <p:nvPr/>
        </p:nvSpPr>
        <p:spPr>
          <a:xfrm>
            <a:off x="10964852" y="8490367"/>
            <a:ext cx="8851894" cy="1216295"/>
          </a:xfrm>
          <a:prstGeom prst="rect">
            <a:avLst/>
          </a:prstGeom>
        </p:spPr>
        <p:txBody>
          <a:bodyPr vert="horz" wrap="square" lIns="0" tIns="11430" rIns="0" bIns="0" rtlCol="0">
            <a:spAutoFit/>
          </a:bodyPr>
          <a:lstStyle/>
          <a:p>
            <a:pPr marL="12700" marR="5080">
              <a:lnSpc>
                <a:spcPct val="100800"/>
              </a:lnSpc>
              <a:spcBef>
                <a:spcPts val="90"/>
              </a:spcBef>
            </a:pPr>
            <a:r>
              <a:rPr lang="en" sz="4000" spc="-65" dirty="0">
                <a:latin typeface="Arial"/>
                <a:cs typeface="Arial"/>
              </a:rPr>
              <a:t>Protocol</a:t>
            </a:r>
            <a:r>
              <a:rPr lang="zh-CN" altLang="en-US" sz="4000" spc="-65" dirty="0">
                <a:latin typeface="Arial"/>
                <a:cs typeface="Arial"/>
              </a:rPr>
              <a:t> </a:t>
            </a:r>
            <a:r>
              <a:rPr lang="en-US" altLang="zh-CN" sz="4000" spc="-65" dirty="0">
                <a:latin typeface="Arial"/>
                <a:cs typeface="Arial"/>
              </a:rPr>
              <a:t>2:</a:t>
            </a:r>
            <a:r>
              <a:rPr lang="zh-CN" altLang="en-US" sz="4000" spc="-65" dirty="0">
                <a:latin typeface="Arial"/>
                <a:cs typeface="Arial"/>
              </a:rPr>
              <a:t> </a:t>
            </a:r>
            <a:r>
              <a:rPr lang="en" sz="4000" spc="-65" dirty="0">
                <a:latin typeface="Arial"/>
                <a:cs typeface="Arial"/>
              </a:rPr>
              <a:t>The </a:t>
            </a:r>
            <a:r>
              <a:rPr lang="en" sz="4000" spc="55" dirty="0">
                <a:latin typeface="Arial"/>
                <a:cs typeface="Arial"/>
              </a:rPr>
              <a:t>subset </a:t>
            </a:r>
            <a:r>
              <a:rPr lang="en" sz="4000" spc="10" dirty="0">
                <a:latin typeface="Arial"/>
                <a:cs typeface="Arial"/>
              </a:rPr>
              <a:t>of </a:t>
            </a:r>
            <a:r>
              <a:rPr lang="en" sz="4000" spc="15" dirty="0" err="1">
                <a:latin typeface="Arial"/>
                <a:cs typeface="Arial"/>
              </a:rPr>
              <a:t>txns</a:t>
            </a:r>
            <a:r>
              <a:rPr lang="en" sz="4000" spc="15" dirty="0">
                <a:latin typeface="Arial"/>
                <a:cs typeface="Arial"/>
              </a:rPr>
              <a:t> </a:t>
            </a:r>
            <a:r>
              <a:rPr lang="en" sz="4000" spc="10" dirty="0">
                <a:latin typeface="Arial"/>
                <a:cs typeface="Arial"/>
              </a:rPr>
              <a:t>that </a:t>
            </a:r>
            <a:r>
              <a:rPr lang="en" sz="4000" spc="100" dirty="0">
                <a:latin typeface="Arial"/>
                <a:cs typeface="Arial"/>
              </a:rPr>
              <a:t>Bob</a:t>
            </a:r>
            <a:r>
              <a:rPr lang="en" sz="4000" dirty="0">
                <a:latin typeface="Arial"/>
                <a:cs typeface="Arial"/>
              </a:rPr>
              <a:t> </a:t>
            </a:r>
            <a:r>
              <a:rPr lang="en" sz="4000" spc="10" dirty="0">
                <a:latin typeface="Arial"/>
                <a:cs typeface="Arial"/>
              </a:rPr>
              <a:t>is </a:t>
            </a:r>
            <a:r>
              <a:rPr lang="en" sz="4000" spc="50" dirty="0">
                <a:latin typeface="Arial"/>
                <a:cs typeface="Arial"/>
              </a:rPr>
              <a:t>missing</a:t>
            </a:r>
            <a:r>
              <a:rPr lang="zh-CN" altLang="en-US" sz="4000" spc="50" dirty="0">
                <a:latin typeface="Arial"/>
                <a:cs typeface="Arial"/>
              </a:rPr>
              <a:t>（</a:t>
            </a:r>
            <a:r>
              <a:rPr lang="en-US" altLang="zh-CN" sz="4000" spc="50" dirty="0">
                <a:solidFill>
                  <a:schemeClr val="accent6">
                    <a:lumMod val="75000"/>
                  </a:schemeClr>
                </a:solidFill>
                <a:latin typeface="Arial"/>
                <a:cs typeface="Arial"/>
              </a:rPr>
              <a:t>red</a:t>
            </a:r>
            <a:r>
              <a:rPr lang="zh-CN" altLang="en-US" sz="4000" spc="50" dirty="0">
                <a:latin typeface="Arial"/>
                <a:cs typeface="Arial"/>
              </a:rPr>
              <a:t>）</a:t>
            </a:r>
            <a:endParaRPr sz="4000" dirty="0">
              <a:latin typeface="Arial"/>
              <a:cs typeface="Arial"/>
            </a:endParaRPr>
          </a:p>
        </p:txBody>
      </p:sp>
      <p:grpSp>
        <p:nvGrpSpPr>
          <p:cNvPr id="1102" name="object 10">
            <a:extLst>
              <a:ext uri="{FF2B5EF4-FFF2-40B4-BE49-F238E27FC236}">
                <a16:creationId xmlns:a16="http://schemas.microsoft.com/office/drawing/2014/main" id="{93D2830D-8837-BB4D-B063-91C81B17DDB2}"/>
              </a:ext>
            </a:extLst>
          </p:cNvPr>
          <p:cNvGrpSpPr/>
          <p:nvPr/>
        </p:nvGrpSpPr>
        <p:grpSpPr>
          <a:xfrm>
            <a:off x="12268258" y="4349822"/>
            <a:ext cx="5701665" cy="3721735"/>
            <a:chOff x="12295606" y="3563797"/>
            <a:chExt cx="5701665" cy="3721735"/>
          </a:xfrm>
        </p:grpSpPr>
        <p:sp>
          <p:nvSpPr>
            <p:cNvPr id="1103" name="object 11">
              <a:extLst>
                <a:ext uri="{FF2B5EF4-FFF2-40B4-BE49-F238E27FC236}">
                  <a16:creationId xmlns:a16="http://schemas.microsoft.com/office/drawing/2014/main" id="{0B77A249-273A-5E4D-BFF1-12764B6AD9B1}"/>
                </a:ext>
              </a:extLst>
            </p:cNvPr>
            <p:cNvSpPr/>
            <p:nvPr/>
          </p:nvSpPr>
          <p:spPr>
            <a:xfrm>
              <a:off x="12295606" y="3687084"/>
              <a:ext cx="4993448" cy="3598436"/>
            </a:xfrm>
            <a:prstGeom prst="rect">
              <a:avLst/>
            </a:prstGeom>
            <a:blipFill>
              <a:blip r:embed="rId3" cstate="print"/>
              <a:stretch>
                <a:fillRect/>
              </a:stretch>
            </a:blipFill>
          </p:spPr>
          <p:txBody>
            <a:bodyPr wrap="square" lIns="0" tIns="0" rIns="0" bIns="0" rtlCol="0"/>
            <a:lstStyle/>
            <a:p>
              <a:endParaRPr/>
            </a:p>
          </p:txBody>
        </p:sp>
        <p:sp>
          <p:nvSpPr>
            <p:cNvPr id="1104" name="object 12">
              <a:extLst>
                <a:ext uri="{FF2B5EF4-FFF2-40B4-BE49-F238E27FC236}">
                  <a16:creationId xmlns:a16="http://schemas.microsoft.com/office/drawing/2014/main" id="{C4CC4B92-BE03-7945-BAAB-8AB874466CED}"/>
                </a:ext>
              </a:extLst>
            </p:cNvPr>
            <p:cNvSpPr/>
            <p:nvPr/>
          </p:nvSpPr>
          <p:spPr>
            <a:xfrm>
              <a:off x="14873159" y="4768022"/>
              <a:ext cx="1195705" cy="1423035"/>
            </a:xfrm>
            <a:custGeom>
              <a:avLst/>
              <a:gdLst/>
              <a:ahLst/>
              <a:cxnLst/>
              <a:rect l="l" t="t" r="r" b="b"/>
              <a:pathLst>
                <a:path w="1195705" h="1423035">
                  <a:moveTo>
                    <a:pt x="931908" y="0"/>
                  </a:moveTo>
                  <a:lnTo>
                    <a:pt x="264913" y="0"/>
                  </a:lnTo>
                  <a:lnTo>
                    <a:pt x="213898" y="202"/>
                  </a:lnTo>
                  <a:lnTo>
                    <a:pt x="173437" y="1616"/>
                  </a:lnTo>
                  <a:lnTo>
                    <a:pt x="108897" y="12931"/>
                  </a:lnTo>
                  <a:lnTo>
                    <a:pt x="50247" y="50316"/>
                  </a:lnTo>
                  <a:lnTo>
                    <a:pt x="12879" y="108991"/>
                  </a:lnTo>
                  <a:lnTo>
                    <a:pt x="1604" y="173492"/>
                  </a:lnTo>
                  <a:lnTo>
                    <a:pt x="201" y="213466"/>
                  </a:lnTo>
                  <a:lnTo>
                    <a:pt x="0" y="263834"/>
                  </a:lnTo>
                  <a:lnTo>
                    <a:pt x="4" y="1158750"/>
                  </a:lnTo>
                  <a:lnTo>
                    <a:pt x="201" y="1208622"/>
                  </a:lnTo>
                  <a:lnTo>
                    <a:pt x="1626" y="1249235"/>
                  </a:lnTo>
                  <a:lnTo>
                    <a:pt x="12879" y="1313593"/>
                  </a:lnTo>
                  <a:lnTo>
                    <a:pt x="50247" y="1372267"/>
                  </a:lnTo>
                  <a:lnTo>
                    <a:pt x="108897" y="1409642"/>
                  </a:lnTo>
                  <a:lnTo>
                    <a:pt x="173293" y="1420958"/>
                  </a:lnTo>
                  <a:lnTo>
                    <a:pt x="213413" y="1422372"/>
                  </a:lnTo>
                  <a:lnTo>
                    <a:pt x="263761" y="1422574"/>
                  </a:lnTo>
                  <a:lnTo>
                    <a:pt x="930652" y="1422574"/>
                  </a:lnTo>
                  <a:lnTo>
                    <a:pt x="981725" y="1422372"/>
                  </a:lnTo>
                  <a:lnTo>
                    <a:pt x="1022207" y="1420958"/>
                  </a:lnTo>
                  <a:lnTo>
                    <a:pt x="1086668" y="1409642"/>
                  </a:lnTo>
                  <a:lnTo>
                    <a:pt x="1145410" y="1372267"/>
                  </a:lnTo>
                  <a:lnTo>
                    <a:pt x="1182791" y="1313593"/>
                  </a:lnTo>
                  <a:lnTo>
                    <a:pt x="1194065" y="1249088"/>
                  </a:lnTo>
                  <a:lnTo>
                    <a:pt x="1195469" y="1209117"/>
                  </a:lnTo>
                  <a:lnTo>
                    <a:pt x="1195670" y="1158750"/>
                  </a:lnTo>
                  <a:lnTo>
                    <a:pt x="1195665" y="263834"/>
                  </a:lnTo>
                  <a:lnTo>
                    <a:pt x="1195469" y="213960"/>
                  </a:lnTo>
                  <a:lnTo>
                    <a:pt x="1194043" y="173345"/>
                  </a:lnTo>
                  <a:lnTo>
                    <a:pt x="1182791" y="108991"/>
                  </a:lnTo>
                  <a:lnTo>
                    <a:pt x="1145410" y="50316"/>
                  </a:lnTo>
                  <a:lnTo>
                    <a:pt x="1086668" y="12931"/>
                  </a:lnTo>
                  <a:lnTo>
                    <a:pt x="1022364" y="1616"/>
                  </a:lnTo>
                  <a:lnTo>
                    <a:pt x="982255" y="202"/>
                  </a:lnTo>
                  <a:lnTo>
                    <a:pt x="931908" y="0"/>
                  </a:lnTo>
                  <a:close/>
                </a:path>
              </a:pathLst>
            </a:custGeom>
            <a:solidFill>
              <a:srgbClr val="9F8DF7"/>
            </a:solidFill>
          </p:spPr>
          <p:txBody>
            <a:bodyPr wrap="square" lIns="0" tIns="0" rIns="0" bIns="0" rtlCol="0"/>
            <a:lstStyle/>
            <a:p>
              <a:endParaRPr/>
            </a:p>
          </p:txBody>
        </p:sp>
        <p:sp>
          <p:nvSpPr>
            <p:cNvPr id="1105" name="object 13">
              <a:extLst>
                <a:ext uri="{FF2B5EF4-FFF2-40B4-BE49-F238E27FC236}">
                  <a16:creationId xmlns:a16="http://schemas.microsoft.com/office/drawing/2014/main" id="{C6F4A84F-5ED1-FE4F-B1CA-0A4F5BA213DF}"/>
                </a:ext>
              </a:extLst>
            </p:cNvPr>
            <p:cNvSpPr/>
            <p:nvPr/>
          </p:nvSpPr>
          <p:spPr>
            <a:xfrm>
              <a:off x="12800971" y="4782042"/>
              <a:ext cx="1047115" cy="1267460"/>
            </a:xfrm>
            <a:custGeom>
              <a:avLst/>
              <a:gdLst/>
              <a:ahLst/>
              <a:cxnLst/>
              <a:rect l="l" t="t" r="r" b="b"/>
              <a:pathLst>
                <a:path w="1047115" h="1267460">
                  <a:moveTo>
                    <a:pt x="0" y="0"/>
                  </a:moveTo>
                  <a:lnTo>
                    <a:pt x="1047088" y="0"/>
                  </a:lnTo>
                  <a:lnTo>
                    <a:pt x="1047088" y="1267238"/>
                  </a:lnTo>
                  <a:lnTo>
                    <a:pt x="0" y="1267238"/>
                  </a:lnTo>
                  <a:lnTo>
                    <a:pt x="0" y="0"/>
                  </a:lnTo>
                  <a:close/>
                </a:path>
              </a:pathLst>
            </a:custGeom>
            <a:solidFill>
              <a:srgbClr val="6E9CF8"/>
            </a:solidFill>
          </p:spPr>
          <p:txBody>
            <a:bodyPr wrap="square" lIns="0" tIns="0" rIns="0" bIns="0" rtlCol="0"/>
            <a:lstStyle/>
            <a:p>
              <a:endParaRPr/>
            </a:p>
          </p:txBody>
        </p:sp>
        <p:sp>
          <p:nvSpPr>
            <p:cNvPr id="1106" name="object 14">
              <a:extLst>
                <a:ext uri="{FF2B5EF4-FFF2-40B4-BE49-F238E27FC236}">
                  <a16:creationId xmlns:a16="http://schemas.microsoft.com/office/drawing/2014/main" id="{44EFCC04-E4F3-D44E-8470-DDB809DE7A49}"/>
                </a:ext>
              </a:extLst>
            </p:cNvPr>
            <p:cNvSpPr/>
            <p:nvPr/>
          </p:nvSpPr>
          <p:spPr>
            <a:xfrm>
              <a:off x="13337388" y="3563803"/>
              <a:ext cx="4660265" cy="711200"/>
            </a:xfrm>
            <a:custGeom>
              <a:avLst/>
              <a:gdLst/>
              <a:ahLst/>
              <a:cxnLst/>
              <a:rect l="l" t="t" r="r" b="b"/>
              <a:pathLst>
                <a:path w="4660265" h="711200">
                  <a:moveTo>
                    <a:pt x="4659757" y="308889"/>
                  </a:moveTo>
                  <a:lnTo>
                    <a:pt x="2402967" y="308889"/>
                  </a:lnTo>
                  <a:lnTo>
                    <a:pt x="2402967" y="0"/>
                  </a:lnTo>
                  <a:lnTo>
                    <a:pt x="0" y="0"/>
                  </a:lnTo>
                  <a:lnTo>
                    <a:pt x="0" y="401853"/>
                  </a:lnTo>
                  <a:lnTo>
                    <a:pt x="2256891" y="401853"/>
                  </a:lnTo>
                  <a:lnTo>
                    <a:pt x="2256891" y="710730"/>
                  </a:lnTo>
                  <a:lnTo>
                    <a:pt x="4659757" y="710730"/>
                  </a:lnTo>
                  <a:lnTo>
                    <a:pt x="4659757" y="308889"/>
                  </a:lnTo>
                  <a:close/>
                </a:path>
              </a:pathLst>
            </a:custGeom>
            <a:solidFill>
              <a:srgbClr val="FFFFFF"/>
            </a:solidFill>
          </p:spPr>
          <p:txBody>
            <a:bodyPr wrap="square" lIns="0" tIns="0" rIns="0" bIns="0" rtlCol="0"/>
            <a:lstStyle/>
            <a:p>
              <a:endParaRPr/>
            </a:p>
          </p:txBody>
        </p:sp>
      </p:grpSp>
      <p:grpSp>
        <p:nvGrpSpPr>
          <p:cNvPr id="1107" name="object 15">
            <a:extLst>
              <a:ext uri="{FF2B5EF4-FFF2-40B4-BE49-F238E27FC236}">
                <a16:creationId xmlns:a16="http://schemas.microsoft.com/office/drawing/2014/main" id="{5CFE84E4-CD7A-094E-B709-1FAA66A3110A}"/>
              </a:ext>
            </a:extLst>
          </p:cNvPr>
          <p:cNvGrpSpPr/>
          <p:nvPr/>
        </p:nvGrpSpPr>
        <p:grpSpPr>
          <a:xfrm>
            <a:off x="3412633" y="4313823"/>
            <a:ext cx="4069715" cy="3792220"/>
            <a:chOff x="3439981" y="3527798"/>
            <a:chExt cx="4069715" cy="3792220"/>
          </a:xfrm>
        </p:grpSpPr>
        <p:sp>
          <p:nvSpPr>
            <p:cNvPr id="1108" name="object 16">
              <a:extLst>
                <a:ext uri="{FF2B5EF4-FFF2-40B4-BE49-F238E27FC236}">
                  <a16:creationId xmlns:a16="http://schemas.microsoft.com/office/drawing/2014/main" id="{DBF5CE6A-EF73-0A4D-9F78-04BC141D2E2B}"/>
                </a:ext>
              </a:extLst>
            </p:cNvPr>
            <p:cNvSpPr/>
            <p:nvPr/>
          </p:nvSpPr>
          <p:spPr>
            <a:xfrm>
              <a:off x="3439981" y="3661329"/>
              <a:ext cx="4069620" cy="3658650"/>
            </a:xfrm>
            <a:prstGeom prst="rect">
              <a:avLst/>
            </a:prstGeom>
            <a:blipFill>
              <a:blip r:embed="rId4" cstate="print"/>
              <a:stretch>
                <a:fillRect/>
              </a:stretch>
            </a:blipFill>
          </p:spPr>
          <p:txBody>
            <a:bodyPr wrap="square" lIns="0" tIns="0" rIns="0" bIns="0" rtlCol="0"/>
            <a:lstStyle/>
            <a:p>
              <a:endParaRPr/>
            </a:p>
          </p:txBody>
        </p:sp>
        <p:sp>
          <p:nvSpPr>
            <p:cNvPr id="1109" name="object 17">
              <a:extLst>
                <a:ext uri="{FF2B5EF4-FFF2-40B4-BE49-F238E27FC236}">
                  <a16:creationId xmlns:a16="http://schemas.microsoft.com/office/drawing/2014/main" id="{2125F9CA-1950-9246-8E6B-2EECE8F9A3F4}"/>
                </a:ext>
              </a:extLst>
            </p:cNvPr>
            <p:cNvSpPr/>
            <p:nvPr/>
          </p:nvSpPr>
          <p:spPr>
            <a:xfrm>
              <a:off x="5470419" y="4677606"/>
              <a:ext cx="1468120" cy="1696720"/>
            </a:xfrm>
            <a:custGeom>
              <a:avLst/>
              <a:gdLst/>
              <a:ahLst/>
              <a:cxnLst/>
              <a:rect l="l" t="t" r="r" b="b"/>
              <a:pathLst>
                <a:path w="1468120" h="1696720">
                  <a:moveTo>
                    <a:pt x="1131180" y="0"/>
                  </a:moveTo>
                  <a:lnTo>
                    <a:pt x="338042" y="0"/>
                  </a:lnTo>
                  <a:lnTo>
                    <a:pt x="272926" y="257"/>
                  </a:lnTo>
                  <a:lnTo>
                    <a:pt x="221307" y="2061"/>
                  </a:lnTo>
                  <a:lnTo>
                    <a:pt x="178302" y="6957"/>
                  </a:lnTo>
                  <a:lnTo>
                    <a:pt x="139032" y="16491"/>
                  </a:lnTo>
                  <a:lnTo>
                    <a:pt x="98773" y="36376"/>
                  </a:lnTo>
                  <a:lnTo>
                    <a:pt x="64176" y="64179"/>
                  </a:lnTo>
                  <a:lnTo>
                    <a:pt x="36371" y="98774"/>
                  </a:lnTo>
                  <a:lnTo>
                    <a:pt x="16491" y="139032"/>
                  </a:lnTo>
                  <a:lnTo>
                    <a:pt x="6954" y="178304"/>
                  </a:lnTo>
                  <a:lnTo>
                    <a:pt x="2061" y="221125"/>
                  </a:lnTo>
                  <a:lnTo>
                    <a:pt x="257" y="272304"/>
                  </a:lnTo>
                  <a:lnTo>
                    <a:pt x="0" y="336555"/>
                  </a:lnTo>
                  <a:lnTo>
                    <a:pt x="5" y="1359707"/>
                  </a:lnTo>
                  <a:lnTo>
                    <a:pt x="257" y="1423326"/>
                  </a:lnTo>
                  <a:lnTo>
                    <a:pt x="2061" y="1474949"/>
                  </a:lnTo>
                  <a:lnTo>
                    <a:pt x="6963" y="1517981"/>
                  </a:lnTo>
                  <a:lnTo>
                    <a:pt x="16491" y="1557230"/>
                  </a:lnTo>
                  <a:lnTo>
                    <a:pt x="36371" y="1597487"/>
                  </a:lnTo>
                  <a:lnTo>
                    <a:pt x="64176" y="1632082"/>
                  </a:lnTo>
                  <a:lnTo>
                    <a:pt x="98773" y="1659886"/>
                  </a:lnTo>
                  <a:lnTo>
                    <a:pt x="139032" y="1679770"/>
                  </a:lnTo>
                  <a:lnTo>
                    <a:pt x="178279" y="1689305"/>
                  </a:lnTo>
                  <a:lnTo>
                    <a:pt x="221120" y="1694201"/>
                  </a:lnTo>
                  <a:lnTo>
                    <a:pt x="272295" y="1696004"/>
                  </a:lnTo>
                  <a:lnTo>
                    <a:pt x="336544" y="1696262"/>
                  </a:lnTo>
                  <a:lnTo>
                    <a:pt x="1129682" y="1696262"/>
                  </a:lnTo>
                  <a:lnTo>
                    <a:pt x="1194799" y="1696004"/>
                  </a:lnTo>
                  <a:lnTo>
                    <a:pt x="1246422" y="1694201"/>
                  </a:lnTo>
                  <a:lnTo>
                    <a:pt x="1289430" y="1689305"/>
                  </a:lnTo>
                  <a:lnTo>
                    <a:pt x="1328702" y="1679770"/>
                  </a:lnTo>
                  <a:lnTo>
                    <a:pt x="1368956" y="1659886"/>
                  </a:lnTo>
                  <a:lnTo>
                    <a:pt x="1403550" y="1632082"/>
                  </a:lnTo>
                  <a:lnTo>
                    <a:pt x="1431353" y="1597487"/>
                  </a:lnTo>
                  <a:lnTo>
                    <a:pt x="1451233" y="1557230"/>
                  </a:lnTo>
                  <a:lnTo>
                    <a:pt x="1460770" y="1517958"/>
                  </a:lnTo>
                  <a:lnTo>
                    <a:pt x="1465663" y="1475137"/>
                  </a:lnTo>
                  <a:lnTo>
                    <a:pt x="1467467" y="1423958"/>
                  </a:lnTo>
                  <a:lnTo>
                    <a:pt x="1467724" y="1359707"/>
                  </a:lnTo>
                  <a:lnTo>
                    <a:pt x="1467719" y="336555"/>
                  </a:lnTo>
                  <a:lnTo>
                    <a:pt x="1467467" y="272935"/>
                  </a:lnTo>
                  <a:lnTo>
                    <a:pt x="1465663" y="221312"/>
                  </a:lnTo>
                  <a:lnTo>
                    <a:pt x="1460761" y="178281"/>
                  </a:lnTo>
                  <a:lnTo>
                    <a:pt x="1451233" y="139032"/>
                  </a:lnTo>
                  <a:lnTo>
                    <a:pt x="1431353" y="98774"/>
                  </a:lnTo>
                  <a:lnTo>
                    <a:pt x="1403550" y="64179"/>
                  </a:lnTo>
                  <a:lnTo>
                    <a:pt x="1368956" y="36376"/>
                  </a:lnTo>
                  <a:lnTo>
                    <a:pt x="1328702" y="16491"/>
                  </a:lnTo>
                  <a:lnTo>
                    <a:pt x="1289454" y="6957"/>
                  </a:lnTo>
                  <a:lnTo>
                    <a:pt x="1246609" y="2061"/>
                  </a:lnTo>
                  <a:lnTo>
                    <a:pt x="1195431" y="257"/>
                  </a:lnTo>
                  <a:lnTo>
                    <a:pt x="1131180" y="0"/>
                  </a:lnTo>
                  <a:close/>
                </a:path>
              </a:pathLst>
            </a:custGeom>
            <a:solidFill>
              <a:srgbClr val="9F8DF7"/>
            </a:solidFill>
          </p:spPr>
          <p:txBody>
            <a:bodyPr wrap="square" lIns="0" tIns="0" rIns="0" bIns="0" rtlCol="0"/>
            <a:lstStyle/>
            <a:p>
              <a:endParaRPr/>
            </a:p>
          </p:txBody>
        </p:sp>
        <p:sp>
          <p:nvSpPr>
            <p:cNvPr id="1110" name="object 18">
              <a:extLst>
                <a:ext uri="{FF2B5EF4-FFF2-40B4-BE49-F238E27FC236}">
                  <a16:creationId xmlns:a16="http://schemas.microsoft.com/office/drawing/2014/main" id="{835293CD-0BE6-2E4C-AD6B-9876F9107B9E}"/>
                </a:ext>
              </a:extLst>
            </p:cNvPr>
            <p:cNvSpPr/>
            <p:nvPr/>
          </p:nvSpPr>
          <p:spPr>
            <a:xfrm>
              <a:off x="3648422" y="5147120"/>
              <a:ext cx="1047115" cy="1047115"/>
            </a:xfrm>
            <a:custGeom>
              <a:avLst/>
              <a:gdLst/>
              <a:ahLst/>
              <a:cxnLst/>
              <a:rect l="l" t="t" r="r" b="b"/>
              <a:pathLst>
                <a:path w="1047114" h="1047114">
                  <a:moveTo>
                    <a:pt x="0" y="0"/>
                  </a:moveTo>
                  <a:lnTo>
                    <a:pt x="1047088" y="0"/>
                  </a:lnTo>
                  <a:lnTo>
                    <a:pt x="1047088" y="1047088"/>
                  </a:lnTo>
                  <a:lnTo>
                    <a:pt x="0" y="1047088"/>
                  </a:lnTo>
                  <a:lnTo>
                    <a:pt x="0" y="0"/>
                  </a:lnTo>
                  <a:close/>
                </a:path>
              </a:pathLst>
            </a:custGeom>
            <a:solidFill>
              <a:srgbClr val="6E9CF8"/>
            </a:solidFill>
          </p:spPr>
          <p:txBody>
            <a:bodyPr wrap="square" lIns="0" tIns="0" rIns="0" bIns="0" rtlCol="0"/>
            <a:lstStyle/>
            <a:p>
              <a:endParaRPr/>
            </a:p>
          </p:txBody>
        </p:sp>
        <p:sp>
          <p:nvSpPr>
            <p:cNvPr id="1111" name="object 19">
              <a:extLst>
                <a:ext uri="{FF2B5EF4-FFF2-40B4-BE49-F238E27FC236}">
                  <a16:creationId xmlns:a16="http://schemas.microsoft.com/office/drawing/2014/main" id="{FD79D1D1-284A-4043-B3E2-0406A022B72D}"/>
                </a:ext>
              </a:extLst>
            </p:cNvPr>
            <p:cNvSpPr/>
            <p:nvPr/>
          </p:nvSpPr>
          <p:spPr>
            <a:xfrm>
              <a:off x="4288372" y="3527798"/>
              <a:ext cx="2403475" cy="401955"/>
            </a:xfrm>
            <a:custGeom>
              <a:avLst/>
              <a:gdLst/>
              <a:ahLst/>
              <a:cxnLst/>
              <a:rect l="l" t="t" r="r" b="b"/>
              <a:pathLst>
                <a:path w="2403475" h="401954">
                  <a:moveTo>
                    <a:pt x="0" y="0"/>
                  </a:moveTo>
                  <a:lnTo>
                    <a:pt x="2402911" y="0"/>
                  </a:lnTo>
                  <a:lnTo>
                    <a:pt x="2402911" y="401851"/>
                  </a:lnTo>
                  <a:lnTo>
                    <a:pt x="0" y="401851"/>
                  </a:lnTo>
                  <a:lnTo>
                    <a:pt x="0" y="0"/>
                  </a:lnTo>
                  <a:close/>
                </a:path>
              </a:pathLst>
            </a:custGeom>
            <a:solidFill>
              <a:srgbClr val="FFFFFF"/>
            </a:solidFill>
          </p:spPr>
          <p:txBody>
            <a:bodyPr wrap="square" lIns="0" tIns="0" rIns="0" bIns="0" rtlCol="0"/>
            <a:lstStyle/>
            <a:p>
              <a:endParaRPr/>
            </a:p>
          </p:txBody>
        </p:sp>
      </p:grpSp>
      <p:sp>
        <p:nvSpPr>
          <p:cNvPr id="1112" name="object 20">
            <a:extLst>
              <a:ext uri="{FF2B5EF4-FFF2-40B4-BE49-F238E27FC236}">
                <a16:creationId xmlns:a16="http://schemas.microsoft.com/office/drawing/2014/main" id="{BA44722D-25F2-334A-A9EC-97792801C9A3}"/>
              </a:ext>
            </a:extLst>
          </p:cNvPr>
          <p:cNvSpPr txBox="1"/>
          <p:nvPr/>
        </p:nvSpPr>
        <p:spPr>
          <a:xfrm>
            <a:off x="1069865" y="8571517"/>
            <a:ext cx="241935" cy="544195"/>
          </a:xfrm>
          <a:prstGeom prst="rect">
            <a:avLst/>
          </a:prstGeom>
        </p:spPr>
        <p:txBody>
          <a:bodyPr vert="horz" wrap="square" lIns="0" tIns="12700" rIns="0" bIns="0" rtlCol="0">
            <a:spAutoFit/>
          </a:bodyPr>
          <a:lstStyle/>
          <a:p>
            <a:pPr marL="12700">
              <a:lnSpc>
                <a:spcPct val="100000"/>
              </a:lnSpc>
              <a:spcBef>
                <a:spcPts val="100"/>
              </a:spcBef>
            </a:pPr>
            <a:r>
              <a:rPr sz="3400" spc="505" dirty="0">
                <a:latin typeface="Arial"/>
                <a:cs typeface="Arial"/>
              </a:rPr>
              <a:t>•</a:t>
            </a:r>
            <a:endParaRPr sz="3400">
              <a:latin typeface="Arial"/>
              <a:cs typeface="Arial"/>
            </a:endParaRPr>
          </a:p>
        </p:txBody>
      </p:sp>
      <p:sp>
        <p:nvSpPr>
          <p:cNvPr id="1113" name="object 21">
            <a:extLst>
              <a:ext uri="{FF2B5EF4-FFF2-40B4-BE49-F238E27FC236}">
                <a16:creationId xmlns:a16="http://schemas.microsoft.com/office/drawing/2014/main" id="{B8101874-D4DB-5A4E-B1B2-CC881AD60A4D}"/>
              </a:ext>
            </a:extLst>
          </p:cNvPr>
          <p:cNvSpPr txBox="1"/>
          <p:nvPr/>
        </p:nvSpPr>
        <p:spPr>
          <a:xfrm>
            <a:off x="1572468" y="8479896"/>
            <a:ext cx="8250380" cy="1216295"/>
          </a:xfrm>
          <a:prstGeom prst="rect">
            <a:avLst/>
          </a:prstGeom>
        </p:spPr>
        <p:txBody>
          <a:bodyPr vert="horz" wrap="square" lIns="0" tIns="11430" rIns="0" bIns="0" rtlCol="0">
            <a:spAutoFit/>
          </a:bodyPr>
          <a:lstStyle/>
          <a:p>
            <a:pPr marL="12700" marR="5080">
              <a:lnSpc>
                <a:spcPct val="100800"/>
              </a:lnSpc>
              <a:spcBef>
                <a:spcPts val="90"/>
              </a:spcBef>
            </a:pPr>
            <a:r>
              <a:rPr lang="en" sz="4000" spc="-65" dirty="0">
                <a:latin typeface="Arial"/>
                <a:cs typeface="Arial"/>
              </a:rPr>
              <a:t>Protocol</a:t>
            </a:r>
            <a:r>
              <a:rPr lang="zh-CN" altLang="en-US" sz="4000" spc="-65" dirty="0">
                <a:latin typeface="Arial"/>
                <a:cs typeface="Arial"/>
              </a:rPr>
              <a:t> </a:t>
            </a:r>
            <a:r>
              <a:rPr lang="en-US" altLang="zh-CN" sz="4000" spc="-65" dirty="0">
                <a:latin typeface="Arial"/>
                <a:cs typeface="Arial"/>
              </a:rPr>
              <a:t>1:</a:t>
            </a:r>
            <a:r>
              <a:rPr lang="zh-CN" altLang="en-US" sz="4000" spc="-65" dirty="0">
                <a:latin typeface="Arial"/>
                <a:cs typeface="Arial"/>
              </a:rPr>
              <a:t> </a:t>
            </a:r>
            <a:r>
              <a:rPr lang="en" sz="4000" spc="-65" dirty="0">
                <a:latin typeface="Arial"/>
                <a:cs typeface="Arial"/>
              </a:rPr>
              <a:t>The </a:t>
            </a:r>
            <a:r>
              <a:rPr lang="en" sz="4000" spc="55" dirty="0">
                <a:latin typeface="Arial"/>
                <a:cs typeface="Arial"/>
              </a:rPr>
              <a:t>subset </a:t>
            </a:r>
            <a:r>
              <a:rPr lang="en" sz="4000" spc="10" dirty="0">
                <a:latin typeface="Arial"/>
                <a:cs typeface="Arial"/>
              </a:rPr>
              <a:t>of </a:t>
            </a:r>
            <a:r>
              <a:rPr lang="en" sz="4000" spc="-5" dirty="0">
                <a:latin typeface="Arial"/>
                <a:cs typeface="Arial"/>
              </a:rPr>
              <a:t>Bob’s </a:t>
            </a:r>
            <a:r>
              <a:rPr lang="en" sz="4000" spc="15" dirty="0" err="1">
                <a:latin typeface="Arial"/>
                <a:cs typeface="Arial"/>
              </a:rPr>
              <a:t>txns</a:t>
            </a:r>
            <a:r>
              <a:rPr lang="en" sz="4000" spc="15" dirty="0">
                <a:latin typeface="Arial"/>
                <a:cs typeface="Arial"/>
              </a:rPr>
              <a:t> </a:t>
            </a:r>
            <a:r>
              <a:rPr lang="en" sz="4000" spc="10" dirty="0">
                <a:latin typeface="Arial"/>
                <a:cs typeface="Arial"/>
              </a:rPr>
              <a:t>that </a:t>
            </a:r>
            <a:r>
              <a:rPr lang="en" sz="4000" spc="-15" dirty="0">
                <a:latin typeface="Arial"/>
                <a:cs typeface="Arial"/>
              </a:rPr>
              <a:t>are </a:t>
            </a:r>
            <a:r>
              <a:rPr lang="en" sz="4000" spc="10" dirty="0">
                <a:latin typeface="Arial"/>
                <a:cs typeface="Arial"/>
              </a:rPr>
              <a:t>in </a:t>
            </a:r>
            <a:r>
              <a:rPr lang="en" sz="4000" spc="15" dirty="0">
                <a:latin typeface="Arial"/>
                <a:cs typeface="Arial"/>
              </a:rPr>
              <a:t>the</a:t>
            </a:r>
            <a:r>
              <a:rPr lang="en" sz="4000" spc="25" dirty="0">
                <a:latin typeface="Arial"/>
                <a:cs typeface="Arial"/>
              </a:rPr>
              <a:t> </a:t>
            </a:r>
            <a:r>
              <a:rPr lang="en" sz="4000" spc="114" dirty="0">
                <a:latin typeface="Arial"/>
                <a:cs typeface="Arial"/>
              </a:rPr>
              <a:t>block</a:t>
            </a:r>
            <a:r>
              <a:rPr lang="zh-CN" altLang="en-US" sz="4000" spc="114" dirty="0">
                <a:latin typeface="Arial"/>
                <a:cs typeface="Arial"/>
              </a:rPr>
              <a:t>（</a:t>
            </a:r>
            <a:r>
              <a:rPr lang="en-US" altLang="zh-CN" sz="4000" spc="114" dirty="0">
                <a:solidFill>
                  <a:schemeClr val="accent4"/>
                </a:solidFill>
                <a:latin typeface="Arial"/>
                <a:cs typeface="Arial"/>
              </a:rPr>
              <a:t>purple</a:t>
            </a:r>
            <a:r>
              <a:rPr lang="zh-CN" altLang="en-US" sz="4000" spc="114" dirty="0">
                <a:latin typeface="Arial"/>
                <a:cs typeface="Arial"/>
              </a:rPr>
              <a:t>）</a:t>
            </a:r>
            <a:endParaRPr sz="4000" dirty="0">
              <a:latin typeface="Arial"/>
              <a:cs typeface="Arial"/>
            </a:endParaRPr>
          </a:p>
        </p:txBody>
      </p:sp>
      <p:sp>
        <p:nvSpPr>
          <p:cNvPr id="1128" name="object 7">
            <a:extLst>
              <a:ext uri="{FF2B5EF4-FFF2-40B4-BE49-F238E27FC236}">
                <a16:creationId xmlns:a16="http://schemas.microsoft.com/office/drawing/2014/main" id="{B0ADD156-1525-9842-9005-73F349CCAA03}"/>
              </a:ext>
            </a:extLst>
          </p:cNvPr>
          <p:cNvSpPr txBox="1"/>
          <p:nvPr/>
        </p:nvSpPr>
        <p:spPr>
          <a:xfrm>
            <a:off x="1066158" y="3777474"/>
            <a:ext cx="233045" cy="523240"/>
          </a:xfrm>
          <a:prstGeom prst="rect">
            <a:avLst/>
          </a:prstGeom>
        </p:spPr>
        <p:txBody>
          <a:bodyPr vert="horz" wrap="square" lIns="0" tIns="14605" rIns="0" bIns="0" rtlCol="0">
            <a:spAutoFit/>
          </a:bodyPr>
          <a:lstStyle/>
          <a:p>
            <a:pPr marL="12700">
              <a:lnSpc>
                <a:spcPct val="100000"/>
              </a:lnSpc>
              <a:spcBef>
                <a:spcPts val="115"/>
              </a:spcBef>
            </a:pPr>
            <a:r>
              <a:rPr sz="3250" spc="490" dirty="0">
                <a:latin typeface="Arial"/>
                <a:cs typeface="Arial"/>
              </a:rPr>
              <a:t>•</a:t>
            </a:r>
            <a:endParaRPr sz="3250">
              <a:latin typeface="Arial"/>
              <a:cs typeface="Arial"/>
            </a:endParaRPr>
          </a:p>
        </p:txBody>
      </p:sp>
      <p:sp>
        <p:nvSpPr>
          <p:cNvPr id="1129" name="object 8">
            <a:extLst>
              <a:ext uri="{FF2B5EF4-FFF2-40B4-BE49-F238E27FC236}">
                <a16:creationId xmlns:a16="http://schemas.microsoft.com/office/drawing/2014/main" id="{92052114-5114-6745-BA9B-A999A633BA95}"/>
              </a:ext>
            </a:extLst>
          </p:cNvPr>
          <p:cNvSpPr txBox="1"/>
          <p:nvPr/>
        </p:nvSpPr>
        <p:spPr>
          <a:xfrm>
            <a:off x="1558290" y="3691613"/>
            <a:ext cx="16987520" cy="688975"/>
          </a:xfrm>
          <a:prstGeom prst="rect">
            <a:avLst/>
          </a:prstGeom>
        </p:spPr>
        <p:txBody>
          <a:bodyPr vert="horz" wrap="square" lIns="0" tIns="12700" rIns="0" bIns="0" rtlCol="0">
            <a:spAutoFit/>
          </a:bodyPr>
          <a:lstStyle/>
          <a:p>
            <a:pPr marL="12700">
              <a:lnSpc>
                <a:spcPct val="100000"/>
              </a:lnSpc>
              <a:spcBef>
                <a:spcPts val="100"/>
              </a:spcBef>
            </a:pPr>
            <a:r>
              <a:rPr sz="4350" dirty="0">
                <a:latin typeface="Arial"/>
                <a:cs typeface="Arial"/>
              </a:rPr>
              <a:t>Given a </a:t>
            </a:r>
            <a:r>
              <a:rPr sz="4350" spc="95" dirty="0">
                <a:latin typeface="Arial"/>
                <a:cs typeface="Arial"/>
              </a:rPr>
              <a:t>block </a:t>
            </a:r>
            <a:r>
              <a:rPr sz="4350" dirty="0">
                <a:latin typeface="Arial"/>
                <a:cs typeface="Arial"/>
              </a:rPr>
              <a:t>of txns </a:t>
            </a:r>
            <a:r>
              <a:rPr sz="4350" spc="-20" dirty="0">
                <a:latin typeface="Arial"/>
                <a:cs typeface="Arial"/>
              </a:rPr>
              <a:t>from </a:t>
            </a:r>
            <a:r>
              <a:rPr sz="4350" spc="40" dirty="0">
                <a:latin typeface="Arial"/>
                <a:cs typeface="Arial"/>
              </a:rPr>
              <a:t>Alice</a:t>
            </a:r>
            <a:r>
              <a:rPr lang="zh-CN" altLang="en-US" sz="4350" spc="40" dirty="0">
                <a:latin typeface="Arial"/>
                <a:cs typeface="Arial"/>
              </a:rPr>
              <a:t>（</a:t>
            </a:r>
            <a:r>
              <a:rPr lang="en-US" altLang="zh-CN" sz="4350" spc="40" dirty="0">
                <a:solidFill>
                  <a:schemeClr val="accent1"/>
                </a:solidFill>
                <a:latin typeface="Arial"/>
                <a:cs typeface="Arial"/>
              </a:rPr>
              <a:t>blue</a:t>
            </a:r>
            <a:r>
              <a:rPr lang="zh-CN" altLang="en-US" sz="4350" spc="40" dirty="0">
                <a:latin typeface="Arial"/>
                <a:cs typeface="Arial"/>
              </a:rPr>
              <a:t>）</a:t>
            </a:r>
            <a:endParaRPr sz="4350" dirty="0">
              <a:latin typeface="Arial"/>
              <a:cs typeface="Arial"/>
            </a:endParaRPr>
          </a:p>
        </p:txBody>
      </p:sp>
      <p:pic>
        <p:nvPicPr>
          <p:cNvPr id="54" name="图片 53">
            <a:extLst>
              <a:ext uri="{FF2B5EF4-FFF2-40B4-BE49-F238E27FC236}">
                <a16:creationId xmlns:a16="http://schemas.microsoft.com/office/drawing/2014/main" id="{ED4515A2-CCE9-0448-9C0F-EDB9A986D35B}"/>
              </a:ext>
            </a:extLst>
          </p:cNvPr>
          <p:cNvPicPr>
            <a:picLocks noChangeAspect="1"/>
          </p:cNvPicPr>
          <p:nvPr/>
        </p:nvPicPr>
        <p:blipFill>
          <a:blip r:embed="rId5"/>
          <a:stretch>
            <a:fillRect/>
          </a:stretch>
        </p:blipFill>
        <p:spPr>
          <a:xfrm>
            <a:off x="18366414" y="73600"/>
            <a:ext cx="1390266" cy="1387949"/>
          </a:xfrm>
          <a:prstGeom prst="rect">
            <a:avLst/>
          </a:prstGeom>
        </p:spPr>
      </p:pic>
      <p:sp>
        <p:nvSpPr>
          <p:cNvPr id="55" name="object 20">
            <a:extLst>
              <a:ext uri="{FF2B5EF4-FFF2-40B4-BE49-F238E27FC236}">
                <a16:creationId xmlns:a16="http://schemas.microsoft.com/office/drawing/2014/main" id="{734A89B5-E9A0-4542-BB27-942115E515B8}"/>
              </a:ext>
            </a:extLst>
          </p:cNvPr>
          <p:cNvSpPr txBox="1"/>
          <p:nvPr/>
        </p:nvSpPr>
        <p:spPr>
          <a:xfrm>
            <a:off x="14684662" y="10815939"/>
            <a:ext cx="5867400" cy="302903"/>
          </a:xfrm>
          <a:prstGeom prst="rect">
            <a:avLst/>
          </a:prstGeom>
        </p:spPr>
        <p:txBody>
          <a:bodyPr vert="horz" wrap="square" lIns="0" tIns="0" rIns="0" bIns="0" rtlCol="0">
            <a:spAutoFit/>
          </a:bodyPr>
          <a:lstStyle/>
          <a:p>
            <a:pPr marL="12700">
              <a:lnSpc>
                <a:spcPts val="2275"/>
              </a:lnSpc>
            </a:pPr>
            <a:r>
              <a:rPr lang="en-US" altLang="zh-CN" sz="2800" spc="-10" dirty="0">
                <a:solidFill>
                  <a:srgbClr val="A9A9A9"/>
                </a:solidFill>
                <a:latin typeface="Arial"/>
                <a:cs typeface="Arial"/>
              </a:rPr>
              <a:t>F</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D</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A</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V</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E</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R</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S</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T</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Y</a:t>
            </a:r>
            <a:r>
              <a:rPr lang="zh-CN" altLang="en-US" sz="2800" spc="-10" dirty="0">
                <a:solidFill>
                  <a:srgbClr val="A9A9A9"/>
                </a:solidFill>
                <a:latin typeface="Arial"/>
                <a:cs typeface="Arial"/>
              </a:rPr>
              <a:t> </a:t>
            </a:r>
            <a:endParaRPr sz="2800" dirty="0">
              <a:latin typeface="Arial"/>
              <a:cs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57904"/>
            <a:ext cx="20104100" cy="1423035"/>
          </a:xfrm>
          <a:custGeom>
            <a:avLst/>
            <a:gdLst/>
            <a:ahLst/>
            <a:cxnLst/>
            <a:rect l="l" t="t" r="r" b="b"/>
            <a:pathLst>
              <a:path w="20104100" h="1423035">
                <a:moveTo>
                  <a:pt x="0" y="1422564"/>
                </a:moveTo>
                <a:lnTo>
                  <a:pt x="0" y="0"/>
                </a:lnTo>
                <a:lnTo>
                  <a:pt x="20104099" y="0"/>
                </a:lnTo>
                <a:lnTo>
                  <a:pt x="20104099" y="1422564"/>
                </a:lnTo>
                <a:lnTo>
                  <a:pt x="0" y="1422564"/>
                </a:lnTo>
                <a:close/>
              </a:path>
            </a:pathLst>
          </a:custGeom>
          <a:solidFill>
            <a:srgbClr val="DCDEE0"/>
          </a:solidFill>
        </p:spPr>
        <p:txBody>
          <a:bodyPr wrap="square" lIns="0" tIns="0" rIns="0" bIns="0" rtlCol="0"/>
          <a:lstStyle/>
          <a:p>
            <a:endParaRPr/>
          </a:p>
        </p:txBody>
      </p:sp>
      <p:sp>
        <p:nvSpPr>
          <p:cNvPr id="4" name="object 4"/>
          <p:cNvSpPr txBox="1">
            <a:spLocks noGrp="1"/>
          </p:cNvSpPr>
          <p:nvPr>
            <p:ph type="title"/>
          </p:nvPr>
        </p:nvSpPr>
        <p:spPr>
          <a:xfrm>
            <a:off x="6343127" y="154833"/>
            <a:ext cx="7409815" cy="1156335"/>
          </a:xfrm>
          <a:prstGeom prst="rect">
            <a:avLst/>
          </a:prstGeom>
        </p:spPr>
        <p:txBody>
          <a:bodyPr vert="horz" wrap="square" lIns="0" tIns="15240" rIns="0" bIns="0" rtlCol="0">
            <a:spAutoFit/>
          </a:bodyPr>
          <a:lstStyle/>
          <a:p>
            <a:pPr marL="12700">
              <a:lnSpc>
                <a:spcPct val="100000"/>
              </a:lnSpc>
              <a:spcBef>
                <a:spcPts val="120"/>
              </a:spcBef>
            </a:pPr>
            <a:r>
              <a:rPr spc="10" dirty="0"/>
              <a:t>Compact</a:t>
            </a:r>
            <a:r>
              <a:rPr spc="-60" dirty="0"/>
              <a:t> </a:t>
            </a:r>
            <a:r>
              <a:rPr spc="5" dirty="0"/>
              <a:t>Blocks</a:t>
            </a:r>
          </a:p>
        </p:txBody>
      </p:sp>
      <p:sp>
        <p:nvSpPr>
          <p:cNvPr id="7" name="object 7"/>
          <p:cNvSpPr txBox="1"/>
          <p:nvPr/>
        </p:nvSpPr>
        <p:spPr>
          <a:xfrm>
            <a:off x="4154712" y="8824727"/>
            <a:ext cx="706755" cy="402590"/>
          </a:xfrm>
          <a:prstGeom prst="rect">
            <a:avLst/>
          </a:prstGeom>
        </p:spPr>
        <p:txBody>
          <a:bodyPr vert="horz" wrap="square" lIns="0" tIns="15240" rIns="0" bIns="0" rtlCol="0">
            <a:spAutoFit/>
          </a:bodyPr>
          <a:lstStyle/>
          <a:p>
            <a:pPr marL="12700">
              <a:lnSpc>
                <a:spcPct val="100000"/>
              </a:lnSpc>
              <a:spcBef>
                <a:spcPts val="120"/>
              </a:spcBef>
            </a:pPr>
            <a:r>
              <a:rPr sz="2450" spc="10" dirty="0">
                <a:solidFill>
                  <a:srgbClr val="C82506"/>
                </a:solidFill>
                <a:latin typeface="Arial"/>
                <a:cs typeface="Arial"/>
              </a:rPr>
              <a:t>Alice</a:t>
            </a:r>
            <a:endParaRPr sz="2450" dirty="0">
              <a:latin typeface="Arial"/>
              <a:cs typeface="Arial"/>
            </a:endParaRPr>
          </a:p>
        </p:txBody>
      </p:sp>
      <p:grpSp>
        <p:nvGrpSpPr>
          <p:cNvPr id="8" name="object 8"/>
          <p:cNvGrpSpPr/>
          <p:nvPr/>
        </p:nvGrpSpPr>
        <p:grpSpPr>
          <a:xfrm>
            <a:off x="3662694" y="6880690"/>
            <a:ext cx="1696085" cy="1889125"/>
            <a:chOff x="3662694" y="6880690"/>
            <a:chExt cx="1696085" cy="1889125"/>
          </a:xfrm>
        </p:grpSpPr>
        <p:sp>
          <p:nvSpPr>
            <p:cNvPr id="9" name="object 9"/>
            <p:cNvSpPr/>
            <p:nvPr/>
          </p:nvSpPr>
          <p:spPr>
            <a:xfrm>
              <a:off x="3678400" y="6896397"/>
              <a:ext cx="1664556" cy="1857294"/>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3678400" y="6896397"/>
              <a:ext cx="1664970" cy="1857375"/>
            </a:xfrm>
            <a:custGeom>
              <a:avLst/>
              <a:gdLst/>
              <a:ahLst/>
              <a:cxnLst/>
              <a:rect l="l" t="t" r="r" b="b"/>
              <a:pathLst>
                <a:path w="1664970" h="1857375">
                  <a:moveTo>
                    <a:pt x="0" y="0"/>
                  </a:moveTo>
                  <a:lnTo>
                    <a:pt x="0" y="1857273"/>
                  </a:lnTo>
                  <a:lnTo>
                    <a:pt x="1664546" y="1857273"/>
                  </a:lnTo>
                  <a:lnTo>
                    <a:pt x="1664546" y="0"/>
                  </a:lnTo>
                  <a:lnTo>
                    <a:pt x="0" y="0"/>
                  </a:lnTo>
                  <a:close/>
                </a:path>
              </a:pathLst>
            </a:custGeom>
            <a:ln w="31412">
              <a:solidFill>
                <a:srgbClr val="C82506"/>
              </a:solidFill>
            </a:ln>
          </p:spPr>
          <p:txBody>
            <a:bodyPr wrap="square" lIns="0" tIns="0" rIns="0" bIns="0" rtlCol="0"/>
            <a:lstStyle/>
            <a:p>
              <a:endParaRPr/>
            </a:p>
          </p:txBody>
        </p:sp>
      </p:grpSp>
      <p:grpSp>
        <p:nvGrpSpPr>
          <p:cNvPr id="11" name="object 11"/>
          <p:cNvGrpSpPr/>
          <p:nvPr/>
        </p:nvGrpSpPr>
        <p:grpSpPr>
          <a:xfrm>
            <a:off x="12957302" y="6831195"/>
            <a:ext cx="1593215" cy="1988185"/>
            <a:chOff x="12957302" y="6831195"/>
            <a:chExt cx="1593215" cy="1988185"/>
          </a:xfrm>
        </p:grpSpPr>
        <p:sp>
          <p:nvSpPr>
            <p:cNvPr id="12" name="object 12"/>
            <p:cNvSpPr/>
            <p:nvPr/>
          </p:nvSpPr>
          <p:spPr>
            <a:xfrm>
              <a:off x="12973008" y="6846891"/>
              <a:ext cx="1561387" cy="1956275"/>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12973008" y="6846901"/>
              <a:ext cx="1561465" cy="1956435"/>
            </a:xfrm>
            <a:custGeom>
              <a:avLst/>
              <a:gdLst/>
              <a:ahLst/>
              <a:cxnLst/>
              <a:rect l="l" t="t" r="r" b="b"/>
              <a:pathLst>
                <a:path w="1561465" h="1956434">
                  <a:moveTo>
                    <a:pt x="0" y="0"/>
                  </a:moveTo>
                  <a:lnTo>
                    <a:pt x="1561387" y="0"/>
                  </a:lnTo>
                  <a:lnTo>
                    <a:pt x="1561387" y="1956275"/>
                  </a:lnTo>
                  <a:lnTo>
                    <a:pt x="0" y="1956275"/>
                  </a:lnTo>
                  <a:lnTo>
                    <a:pt x="0" y="0"/>
                  </a:lnTo>
                  <a:close/>
                </a:path>
              </a:pathLst>
            </a:custGeom>
            <a:ln w="31412">
              <a:solidFill>
                <a:srgbClr val="0365C0"/>
              </a:solidFill>
            </a:ln>
          </p:spPr>
          <p:txBody>
            <a:bodyPr wrap="square" lIns="0" tIns="0" rIns="0" bIns="0" rtlCol="0"/>
            <a:lstStyle/>
            <a:p>
              <a:endParaRPr/>
            </a:p>
          </p:txBody>
        </p:sp>
      </p:grpSp>
      <p:sp>
        <p:nvSpPr>
          <p:cNvPr id="14" name="object 14"/>
          <p:cNvSpPr txBox="1"/>
          <p:nvPr/>
        </p:nvSpPr>
        <p:spPr>
          <a:xfrm>
            <a:off x="13463330" y="8824727"/>
            <a:ext cx="584835" cy="402590"/>
          </a:xfrm>
          <a:prstGeom prst="rect">
            <a:avLst/>
          </a:prstGeom>
        </p:spPr>
        <p:txBody>
          <a:bodyPr vert="horz" wrap="square" lIns="0" tIns="15240" rIns="0" bIns="0" rtlCol="0">
            <a:spAutoFit/>
          </a:bodyPr>
          <a:lstStyle/>
          <a:p>
            <a:pPr marL="12700">
              <a:lnSpc>
                <a:spcPct val="100000"/>
              </a:lnSpc>
              <a:spcBef>
                <a:spcPts val="120"/>
              </a:spcBef>
            </a:pPr>
            <a:r>
              <a:rPr sz="2450" spc="10" dirty="0">
                <a:solidFill>
                  <a:srgbClr val="0365C0"/>
                </a:solidFill>
                <a:latin typeface="Arial"/>
                <a:cs typeface="Arial"/>
              </a:rPr>
              <a:t>Bob</a:t>
            </a:r>
            <a:endParaRPr sz="2450">
              <a:latin typeface="Arial"/>
              <a:cs typeface="Arial"/>
            </a:endParaRPr>
          </a:p>
        </p:txBody>
      </p:sp>
      <p:sp>
        <p:nvSpPr>
          <p:cNvPr id="15" name="object 15"/>
          <p:cNvSpPr txBox="1"/>
          <p:nvPr/>
        </p:nvSpPr>
        <p:spPr>
          <a:xfrm>
            <a:off x="8039410" y="6688666"/>
            <a:ext cx="694690" cy="654050"/>
          </a:xfrm>
          <a:prstGeom prst="rect">
            <a:avLst/>
          </a:prstGeom>
        </p:spPr>
        <p:txBody>
          <a:bodyPr vert="horz" wrap="square" lIns="0" tIns="15240" rIns="0" bIns="0" rtlCol="0">
            <a:spAutoFit/>
          </a:bodyPr>
          <a:lstStyle/>
          <a:p>
            <a:pPr marL="12700">
              <a:lnSpc>
                <a:spcPct val="100000"/>
              </a:lnSpc>
              <a:spcBef>
                <a:spcPts val="120"/>
              </a:spcBef>
            </a:pPr>
            <a:r>
              <a:rPr sz="4100" spc="5" dirty="0">
                <a:solidFill>
                  <a:srgbClr val="C82506"/>
                </a:solidFill>
                <a:latin typeface="Arial"/>
                <a:cs typeface="Arial"/>
              </a:rPr>
              <a:t>inv</a:t>
            </a:r>
            <a:endParaRPr sz="4100">
              <a:latin typeface="Arial"/>
              <a:cs typeface="Arial"/>
            </a:endParaRPr>
          </a:p>
        </p:txBody>
      </p:sp>
      <p:sp>
        <p:nvSpPr>
          <p:cNvPr id="16" name="object 16"/>
          <p:cNvSpPr txBox="1"/>
          <p:nvPr/>
        </p:nvSpPr>
        <p:spPr>
          <a:xfrm>
            <a:off x="9044615" y="7484454"/>
            <a:ext cx="2937007" cy="646331"/>
          </a:xfrm>
          <a:prstGeom prst="rect">
            <a:avLst/>
          </a:prstGeom>
        </p:spPr>
        <p:txBody>
          <a:bodyPr vert="horz" wrap="square" lIns="0" tIns="15240" rIns="0" bIns="0" rtlCol="0">
            <a:spAutoFit/>
          </a:bodyPr>
          <a:lstStyle/>
          <a:p>
            <a:pPr marL="12700">
              <a:lnSpc>
                <a:spcPct val="100000"/>
              </a:lnSpc>
              <a:spcBef>
                <a:spcPts val="120"/>
              </a:spcBef>
            </a:pPr>
            <a:r>
              <a:rPr lang="en" sz="4100" spc="75" dirty="0">
                <a:solidFill>
                  <a:srgbClr val="0365C0"/>
                </a:solidFill>
                <a:latin typeface="Arial"/>
                <a:cs typeface="Arial"/>
              </a:rPr>
              <a:t>g</a:t>
            </a:r>
            <a:r>
              <a:rPr sz="4100" spc="75" dirty="0" err="1">
                <a:solidFill>
                  <a:srgbClr val="0365C0"/>
                </a:solidFill>
                <a:latin typeface="Arial"/>
                <a:cs typeface="Arial"/>
              </a:rPr>
              <a:t>etdata</a:t>
            </a:r>
            <a:r>
              <a:rPr lang="en-US" altLang="zh-CN" sz="4100" spc="75" dirty="0">
                <a:solidFill>
                  <a:srgbClr val="0365C0"/>
                </a:solidFill>
                <a:latin typeface="Arial"/>
                <a:cs typeface="Arial"/>
              </a:rPr>
              <a:t>, m</a:t>
            </a:r>
            <a:endParaRPr sz="4100" dirty="0">
              <a:latin typeface="Arial"/>
              <a:cs typeface="Arial"/>
            </a:endParaRPr>
          </a:p>
        </p:txBody>
      </p:sp>
      <p:sp>
        <p:nvSpPr>
          <p:cNvPr id="17" name="object 17"/>
          <p:cNvSpPr txBox="1"/>
          <p:nvPr/>
        </p:nvSpPr>
        <p:spPr>
          <a:xfrm>
            <a:off x="6318250" y="8468717"/>
            <a:ext cx="3441266" cy="646331"/>
          </a:xfrm>
          <a:prstGeom prst="rect">
            <a:avLst/>
          </a:prstGeom>
        </p:spPr>
        <p:txBody>
          <a:bodyPr vert="horz" wrap="square" lIns="0" tIns="15240" rIns="0" bIns="0" rtlCol="0">
            <a:spAutoFit/>
          </a:bodyPr>
          <a:lstStyle/>
          <a:p>
            <a:pPr marL="12700">
              <a:lnSpc>
                <a:spcPct val="100000"/>
              </a:lnSpc>
              <a:spcBef>
                <a:spcPts val="120"/>
              </a:spcBef>
            </a:pPr>
            <a:r>
              <a:rPr lang="en-US" altLang="zh-CN" sz="4100" b="1" spc="5" dirty="0">
                <a:solidFill>
                  <a:srgbClr val="C82506"/>
                </a:solidFill>
                <a:latin typeface="Arial"/>
                <a:cs typeface="Arial"/>
              </a:rPr>
              <a:t>Graphene…</a:t>
            </a:r>
            <a:endParaRPr sz="4100" dirty="0">
              <a:latin typeface="Arial"/>
              <a:cs typeface="Arial"/>
            </a:endParaRPr>
          </a:p>
        </p:txBody>
      </p:sp>
      <p:grpSp>
        <p:nvGrpSpPr>
          <p:cNvPr id="18" name="object 18"/>
          <p:cNvGrpSpPr/>
          <p:nvPr/>
        </p:nvGrpSpPr>
        <p:grpSpPr>
          <a:xfrm>
            <a:off x="9341987" y="8644040"/>
            <a:ext cx="2639695" cy="364490"/>
            <a:chOff x="9341987" y="8644040"/>
            <a:chExt cx="2639695" cy="364490"/>
          </a:xfrm>
        </p:grpSpPr>
        <p:sp>
          <p:nvSpPr>
            <p:cNvPr id="19" name="object 19"/>
            <p:cNvSpPr/>
            <p:nvPr/>
          </p:nvSpPr>
          <p:spPr>
            <a:xfrm>
              <a:off x="9341987" y="8826233"/>
              <a:ext cx="2322830" cy="0"/>
            </a:xfrm>
            <a:custGeom>
              <a:avLst/>
              <a:gdLst/>
              <a:ahLst/>
              <a:cxnLst/>
              <a:rect l="l" t="t" r="r" b="b"/>
              <a:pathLst>
                <a:path w="2322829">
                  <a:moveTo>
                    <a:pt x="0" y="0"/>
                  </a:moveTo>
                  <a:lnTo>
                    <a:pt x="2275176" y="0"/>
                  </a:lnTo>
                  <a:lnTo>
                    <a:pt x="2322295" y="0"/>
                  </a:lnTo>
                </a:path>
              </a:pathLst>
            </a:custGeom>
            <a:ln w="94237">
              <a:solidFill>
                <a:srgbClr val="000000"/>
              </a:solidFill>
            </a:ln>
          </p:spPr>
          <p:txBody>
            <a:bodyPr wrap="square" lIns="0" tIns="0" rIns="0" bIns="0" rtlCol="0"/>
            <a:lstStyle/>
            <a:p>
              <a:endParaRPr/>
            </a:p>
          </p:txBody>
        </p:sp>
        <p:sp>
          <p:nvSpPr>
            <p:cNvPr id="20" name="object 20"/>
            <p:cNvSpPr/>
            <p:nvPr/>
          </p:nvSpPr>
          <p:spPr>
            <a:xfrm>
              <a:off x="11617133" y="8644040"/>
              <a:ext cx="364490" cy="364490"/>
            </a:xfrm>
            <a:custGeom>
              <a:avLst/>
              <a:gdLst/>
              <a:ahLst/>
              <a:cxnLst/>
              <a:rect l="l" t="t" r="r" b="b"/>
              <a:pathLst>
                <a:path w="364490" h="364490">
                  <a:moveTo>
                    <a:pt x="0" y="0"/>
                  </a:moveTo>
                  <a:lnTo>
                    <a:pt x="0" y="364386"/>
                  </a:lnTo>
                  <a:lnTo>
                    <a:pt x="364386" y="182193"/>
                  </a:lnTo>
                  <a:lnTo>
                    <a:pt x="0" y="0"/>
                  </a:lnTo>
                  <a:close/>
                </a:path>
              </a:pathLst>
            </a:custGeom>
            <a:solidFill>
              <a:srgbClr val="000000"/>
            </a:solidFill>
          </p:spPr>
          <p:txBody>
            <a:bodyPr wrap="square" lIns="0" tIns="0" rIns="0" bIns="0" rtlCol="0"/>
            <a:lstStyle/>
            <a:p>
              <a:endParaRPr/>
            </a:p>
          </p:txBody>
        </p:sp>
      </p:grpSp>
      <p:grpSp>
        <p:nvGrpSpPr>
          <p:cNvPr id="21" name="object 21"/>
          <p:cNvGrpSpPr/>
          <p:nvPr/>
        </p:nvGrpSpPr>
        <p:grpSpPr>
          <a:xfrm>
            <a:off x="6174241" y="7674258"/>
            <a:ext cx="2639695" cy="364490"/>
            <a:chOff x="6174241" y="7674258"/>
            <a:chExt cx="2639695" cy="364490"/>
          </a:xfrm>
        </p:grpSpPr>
        <p:sp>
          <p:nvSpPr>
            <p:cNvPr id="22" name="object 22"/>
            <p:cNvSpPr/>
            <p:nvPr/>
          </p:nvSpPr>
          <p:spPr>
            <a:xfrm>
              <a:off x="6491509" y="7856452"/>
              <a:ext cx="2322830" cy="0"/>
            </a:xfrm>
            <a:custGeom>
              <a:avLst/>
              <a:gdLst/>
              <a:ahLst/>
              <a:cxnLst/>
              <a:rect l="l" t="t" r="r" b="b"/>
              <a:pathLst>
                <a:path w="2322829">
                  <a:moveTo>
                    <a:pt x="2322295" y="0"/>
                  </a:moveTo>
                  <a:lnTo>
                    <a:pt x="47118" y="0"/>
                  </a:lnTo>
                  <a:lnTo>
                    <a:pt x="0" y="0"/>
                  </a:lnTo>
                </a:path>
              </a:pathLst>
            </a:custGeom>
            <a:ln w="94237">
              <a:solidFill>
                <a:srgbClr val="000000"/>
              </a:solidFill>
            </a:ln>
          </p:spPr>
          <p:txBody>
            <a:bodyPr wrap="square" lIns="0" tIns="0" rIns="0" bIns="0" rtlCol="0"/>
            <a:lstStyle/>
            <a:p>
              <a:endParaRPr/>
            </a:p>
          </p:txBody>
        </p:sp>
        <p:sp>
          <p:nvSpPr>
            <p:cNvPr id="23" name="object 23"/>
            <p:cNvSpPr/>
            <p:nvPr/>
          </p:nvSpPr>
          <p:spPr>
            <a:xfrm>
              <a:off x="6174241" y="7674258"/>
              <a:ext cx="364490" cy="364490"/>
            </a:xfrm>
            <a:custGeom>
              <a:avLst/>
              <a:gdLst/>
              <a:ahLst/>
              <a:cxnLst/>
              <a:rect l="l" t="t" r="r" b="b"/>
              <a:pathLst>
                <a:path w="364490" h="364490">
                  <a:moveTo>
                    <a:pt x="364386" y="0"/>
                  </a:moveTo>
                  <a:lnTo>
                    <a:pt x="0" y="182193"/>
                  </a:lnTo>
                  <a:lnTo>
                    <a:pt x="364386" y="364386"/>
                  </a:lnTo>
                  <a:lnTo>
                    <a:pt x="364386" y="0"/>
                  </a:lnTo>
                  <a:close/>
                </a:path>
              </a:pathLst>
            </a:custGeom>
            <a:solidFill>
              <a:srgbClr val="000000"/>
            </a:solidFill>
          </p:spPr>
          <p:txBody>
            <a:bodyPr wrap="square" lIns="0" tIns="0" rIns="0" bIns="0" rtlCol="0"/>
            <a:lstStyle/>
            <a:p>
              <a:endParaRPr/>
            </a:p>
          </p:txBody>
        </p:sp>
      </p:grpSp>
      <p:grpSp>
        <p:nvGrpSpPr>
          <p:cNvPr id="24" name="object 24"/>
          <p:cNvGrpSpPr/>
          <p:nvPr/>
        </p:nvGrpSpPr>
        <p:grpSpPr>
          <a:xfrm>
            <a:off x="8953696" y="6917087"/>
            <a:ext cx="2639695" cy="364490"/>
            <a:chOff x="8953696" y="6917087"/>
            <a:chExt cx="2639695" cy="364490"/>
          </a:xfrm>
        </p:grpSpPr>
        <p:sp>
          <p:nvSpPr>
            <p:cNvPr id="25" name="object 25"/>
            <p:cNvSpPr/>
            <p:nvPr/>
          </p:nvSpPr>
          <p:spPr>
            <a:xfrm>
              <a:off x="8953696" y="7099281"/>
              <a:ext cx="2322830" cy="0"/>
            </a:xfrm>
            <a:custGeom>
              <a:avLst/>
              <a:gdLst/>
              <a:ahLst/>
              <a:cxnLst/>
              <a:rect l="l" t="t" r="r" b="b"/>
              <a:pathLst>
                <a:path w="2322829">
                  <a:moveTo>
                    <a:pt x="0" y="0"/>
                  </a:moveTo>
                  <a:lnTo>
                    <a:pt x="2275176" y="0"/>
                  </a:lnTo>
                  <a:lnTo>
                    <a:pt x="2322295" y="0"/>
                  </a:lnTo>
                </a:path>
              </a:pathLst>
            </a:custGeom>
            <a:ln w="94237">
              <a:solidFill>
                <a:srgbClr val="000000"/>
              </a:solidFill>
            </a:ln>
          </p:spPr>
          <p:txBody>
            <a:bodyPr wrap="square" lIns="0" tIns="0" rIns="0" bIns="0" rtlCol="0"/>
            <a:lstStyle/>
            <a:p>
              <a:endParaRPr/>
            </a:p>
          </p:txBody>
        </p:sp>
        <p:sp>
          <p:nvSpPr>
            <p:cNvPr id="26" name="object 26"/>
            <p:cNvSpPr/>
            <p:nvPr/>
          </p:nvSpPr>
          <p:spPr>
            <a:xfrm>
              <a:off x="11228872" y="6917087"/>
              <a:ext cx="364490" cy="364490"/>
            </a:xfrm>
            <a:custGeom>
              <a:avLst/>
              <a:gdLst/>
              <a:ahLst/>
              <a:cxnLst/>
              <a:rect l="l" t="t" r="r" b="b"/>
              <a:pathLst>
                <a:path w="364490" h="364490">
                  <a:moveTo>
                    <a:pt x="0" y="0"/>
                  </a:moveTo>
                  <a:lnTo>
                    <a:pt x="0" y="364386"/>
                  </a:lnTo>
                  <a:lnTo>
                    <a:pt x="364386" y="182193"/>
                  </a:lnTo>
                  <a:lnTo>
                    <a:pt x="0" y="0"/>
                  </a:lnTo>
                  <a:close/>
                </a:path>
              </a:pathLst>
            </a:custGeom>
            <a:solidFill>
              <a:srgbClr val="000000"/>
            </a:solidFill>
          </p:spPr>
          <p:txBody>
            <a:bodyPr wrap="square" lIns="0" tIns="0" rIns="0" bIns="0" rtlCol="0"/>
            <a:lstStyle/>
            <a:p>
              <a:endParaRPr/>
            </a:p>
          </p:txBody>
        </p:sp>
      </p:grpSp>
      <p:sp>
        <p:nvSpPr>
          <p:cNvPr id="27" name="object 27"/>
          <p:cNvSpPr txBox="1"/>
          <p:nvPr/>
        </p:nvSpPr>
        <p:spPr>
          <a:xfrm>
            <a:off x="2282937" y="7168390"/>
            <a:ext cx="1247775" cy="1282065"/>
          </a:xfrm>
          <a:prstGeom prst="rect">
            <a:avLst/>
          </a:prstGeom>
        </p:spPr>
        <p:txBody>
          <a:bodyPr vert="horz" wrap="square" lIns="0" tIns="12065" rIns="0" bIns="0" rtlCol="0">
            <a:spAutoFit/>
          </a:bodyPr>
          <a:lstStyle/>
          <a:p>
            <a:pPr marL="12700" marR="5080" indent="377825">
              <a:lnSpc>
                <a:spcPct val="100499"/>
              </a:lnSpc>
              <a:spcBef>
                <a:spcPts val="95"/>
              </a:spcBef>
            </a:pPr>
            <a:r>
              <a:rPr sz="4100" spc="10" dirty="0">
                <a:solidFill>
                  <a:srgbClr val="C82506"/>
                </a:solidFill>
                <a:latin typeface="Arial"/>
                <a:cs typeface="Arial"/>
              </a:rPr>
              <a:t>has  block</a:t>
            </a:r>
            <a:endParaRPr sz="4100">
              <a:latin typeface="Arial"/>
              <a:cs typeface="Arial"/>
            </a:endParaRPr>
          </a:p>
        </p:txBody>
      </p:sp>
      <p:sp>
        <p:nvSpPr>
          <p:cNvPr id="28" name="object 28"/>
          <p:cNvSpPr txBox="1"/>
          <p:nvPr/>
        </p:nvSpPr>
        <p:spPr>
          <a:xfrm>
            <a:off x="14688422" y="7201740"/>
            <a:ext cx="1393190" cy="1282065"/>
          </a:xfrm>
          <a:prstGeom prst="rect">
            <a:avLst/>
          </a:prstGeom>
        </p:spPr>
        <p:txBody>
          <a:bodyPr vert="horz" wrap="square" lIns="0" tIns="12065" rIns="0" bIns="0" rtlCol="0">
            <a:spAutoFit/>
          </a:bodyPr>
          <a:lstStyle/>
          <a:p>
            <a:pPr marL="12700" marR="5080">
              <a:lnSpc>
                <a:spcPct val="100499"/>
              </a:lnSpc>
              <a:spcBef>
                <a:spcPts val="95"/>
              </a:spcBef>
            </a:pPr>
            <a:r>
              <a:rPr sz="4100" spc="10" dirty="0">
                <a:solidFill>
                  <a:srgbClr val="0365C0"/>
                </a:solidFill>
                <a:latin typeface="Arial"/>
                <a:cs typeface="Arial"/>
              </a:rPr>
              <a:t>wan</a:t>
            </a:r>
            <a:r>
              <a:rPr sz="4100" dirty="0">
                <a:solidFill>
                  <a:srgbClr val="0365C0"/>
                </a:solidFill>
                <a:latin typeface="Arial"/>
                <a:cs typeface="Arial"/>
              </a:rPr>
              <a:t>t</a:t>
            </a:r>
            <a:r>
              <a:rPr sz="4100" spc="5" dirty="0">
                <a:solidFill>
                  <a:srgbClr val="0365C0"/>
                </a:solidFill>
                <a:latin typeface="Arial"/>
                <a:cs typeface="Arial"/>
              </a:rPr>
              <a:t>s  </a:t>
            </a:r>
            <a:r>
              <a:rPr sz="4100" spc="10" dirty="0">
                <a:solidFill>
                  <a:srgbClr val="0365C0"/>
                </a:solidFill>
                <a:latin typeface="Arial"/>
                <a:cs typeface="Arial"/>
              </a:rPr>
              <a:t>block</a:t>
            </a:r>
            <a:endParaRPr sz="4100">
              <a:latin typeface="Arial"/>
              <a:cs typeface="Arial"/>
            </a:endParaRPr>
          </a:p>
        </p:txBody>
      </p:sp>
      <p:grpSp>
        <p:nvGrpSpPr>
          <p:cNvPr id="29" name="object 29"/>
          <p:cNvGrpSpPr/>
          <p:nvPr/>
        </p:nvGrpSpPr>
        <p:grpSpPr>
          <a:xfrm>
            <a:off x="16568500" y="7710927"/>
            <a:ext cx="1127760" cy="1130935"/>
            <a:chOff x="16568500" y="7710927"/>
            <a:chExt cx="1127760" cy="1130935"/>
          </a:xfrm>
        </p:grpSpPr>
        <p:sp>
          <p:nvSpPr>
            <p:cNvPr id="30" name="object 30"/>
            <p:cNvSpPr/>
            <p:nvPr/>
          </p:nvSpPr>
          <p:spPr>
            <a:xfrm>
              <a:off x="16568500" y="7710927"/>
              <a:ext cx="1127190" cy="1130321"/>
            </a:xfrm>
            <a:prstGeom prst="rect">
              <a:avLst/>
            </a:prstGeom>
            <a:blipFill>
              <a:blip r:embed="rId5" cstate="print"/>
              <a:stretch>
                <a:fillRect/>
              </a:stretch>
            </a:blipFill>
          </p:spPr>
          <p:txBody>
            <a:bodyPr wrap="square" lIns="0" tIns="0" rIns="0" bIns="0" rtlCol="0"/>
            <a:lstStyle/>
            <a:p>
              <a:endParaRPr/>
            </a:p>
          </p:txBody>
        </p:sp>
        <p:sp>
          <p:nvSpPr>
            <p:cNvPr id="31" name="object 31"/>
            <p:cNvSpPr/>
            <p:nvPr/>
          </p:nvSpPr>
          <p:spPr>
            <a:xfrm>
              <a:off x="16610383" y="7731944"/>
              <a:ext cx="1043423" cy="1046480"/>
            </a:xfrm>
            <a:prstGeom prst="rect">
              <a:avLst/>
            </a:prstGeom>
            <a:blipFill>
              <a:blip r:embed="rId6" cstate="print"/>
              <a:stretch>
                <a:fillRect/>
              </a:stretch>
            </a:blipFill>
          </p:spPr>
          <p:txBody>
            <a:bodyPr wrap="square" lIns="0" tIns="0" rIns="0" bIns="0" rtlCol="0"/>
            <a:lstStyle/>
            <a:p>
              <a:endParaRPr/>
            </a:p>
          </p:txBody>
        </p:sp>
      </p:grpSp>
      <p:sp>
        <p:nvSpPr>
          <p:cNvPr id="32" name="object 32"/>
          <p:cNvSpPr txBox="1"/>
          <p:nvPr/>
        </p:nvSpPr>
        <p:spPr>
          <a:xfrm>
            <a:off x="16248584" y="8877081"/>
            <a:ext cx="1771014" cy="528320"/>
          </a:xfrm>
          <a:prstGeom prst="rect">
            <a:avLst/>
          </a:prstGeom>
        </p:spPr>
        <p:txBody>
          <a:bodyPr vert="horz" wrap="square" lIns="0" tIns="12065" rIns="0" bIns="0" rtlCol="0">
            <a:spAutoFit/>
          </a:bodyPr>
          <a:lstStyle/>
          <a:p>
            <a:pPr marL="12700">
              <a:lnSpc>
                <a:spcPct val="100000"/>
              </a:lnSpc>
              <a:spcBef>
                <a:spcPts val="95"/>
              </a:spcBef>
            </a:pPr>
            <a:r>
              <a:rPr sz="3300" spc="20" dirty="0">
                <a:solidFill>
                  <a:srgbClr val="0365C0"/>
                </a:solidFill>
                <a:latin typeface="Arial"/>
                <a:cs typeface="Arial"/>
              </a:rPr>
              <a:t>mempool</a:t>
            </a:r>
            <a:endParaRPr sz="3300">
              <a:latin typeface="Arial"/>
              <a:cs typeface="Arial"/>
            </a:endParaRPr>
          </a:p>
        </p:txBody>
      </p:sp>
      <p:sp>
        <p:nvSpPr>
          <p:cNvPr id="33" name="object 33"/>
          <p:cNvSpPr txBox="1"/>
          <p:nvPr/>
        </p:nvSpPr>
        <p:spPr>
          <a:xfrm>
            <a:off x="1086742" y="2578844"/>
            <a:ext cx="222250" cy="497205"/>
          </a:xfrm>
          <a:prstGeom prst="rect">
            <a:avLst/>
          </a:prstGeom>
        </p:spPr>
        <p:txBody>
          <a:bodyPr vert="horz" wrap="square" lIns="0" tIns="11430" rIns="0" bIns="0" rtlCol="0">
            <a:spAutoFit/>
          </a:bodyPr>
          <a:lstStyle/>
          <a:p>
            <a:pPr marL="12700">
              <a:lnSpc>
                <a:spcPct val="100000"/>
              </a:lnSpc>
              <a:spcBef>
                <a:spcPts val="90"/>
              </a:spcBef>
            </a:pPr>
            <a:r>
              <a:rPr sz="3100" spc="459" dirty="0">
                <a:latin typeface="Arial"/>
                <a:cs typeface="Arial"/>
              </a:rPr>
              <a:t>•</a:t>
            </a:r>
            <a:endParaRPr sz="3100">
              <a:latin typeface="Arial"/>
              <a:cs typeface="Arial"/>
            </a:endParaRPr>
          </a:p>
        </p:txBody>
      </p:sp>
      <p:sp>
        <p:nvSpPr>
          <p:cNvPr id="34" name="object 34"/>
          <p:cNvSpPr txBox="1"/>
          <p:nvPr/>
        </p:nvSpPr>
        <p:spPr>
          <a:xfrm>
            <a:off x="1599816" y="2500312"/>
            <a:ext cx="6388735" cy="654050"/>
          </a:xfrm>
          <a:prstGeom prst="rect">
            <a:avLst/>
          </a:prstGeom>
        </p:spPr>
        <p:txBody>
          <a:bodyPr vert="horz" wrap="square" lIns="0" tIns="15240" rIns="0" bIns="0" rtlCol="0">
            <a:spAutoFit/>
          </a:bodyPr>
          <a:lstStyle/>
          <a:p>
            <a:pPr marL="12700">
              <a:lnSpc>
                <a:spcPct val="100000"/>
              </a:lnSpc>
              <a:spcBef>
                <a:spcPts val="120"/>
              </a:spcBef>
            </a:pPr>
            <a:r>
              <a:rPr lang="en-US" altLang="zh-CN" sz="4100" spc="-5" dirty="0">
                <a:latin typeface="Arial"/>
                <a:cs typeface="Arial"/>
              </a:rPr>
              <a:t>inv</a:t>
            </a:r>
            <a:r>
              <a:rPr lang="zh-CN" altLang="en-US" sz="4100" spc="-5" dirty="0">
                <a:latin typeface="Arial"/>
                <a:cs typeface="Arial"/>
              </a:rPr>
              <a:t>：</a:t>
            </a:r>
            <a:r>
              <a:rPr lang="en-US" altLang="zh-CN" sz="4100" spc="-5" dirty="0">
                <a:latin typeface="Arial"/>
                <a:cs typeface="Arial"/>
              </a:rPr>
              <a:t>block</a:t>
            </a:r>
            <a:r>
              <a:rPr lang="zh-CN" altLang="en-US" sz="4100" spc="-5" dirty="0">
                <a:latin typeface="Arial"/>
                <a:cs typeface="Arial"/>
              </a:rPr>
              <a:t> </a:t>
            </a:r>
            <a:r>
              <a:rPr lang="en-US" altLang="zh-CN" sz="4100" spc="-5" dirty="0">
                <a:latin typeface="Arial"/>
                <a:cs typeface="Arial"/>
              </a:rPr>
              <a:t>headers</a:t>
            </a:r>
            <a:endParaRPr sz="4100" dirty="0">
              <a:latin typeface="Arial"/>
              <a:cs typeface="Arial"/>
            </a:endParaRPr>
          </a:p>
        </p:txBody>
      </p:sp>
      <p:sp>
        <p:nvSpPr>
          <p:cNvPr id="35" name="object 35"/>
          <p:cNvSpPr txBox="1"/>
          <p:nvPr/>
        </p:nvSpPr>
        <p:spPr>
          <a:xfrm>
            <a:off x="1086742" y="3835350"/>
            <a:ext cx="222250" cy="497205"/>
          </a:xfrm>
          <a:prstGeom prst="rect">
            <a:avLst/>
          </a:prstGeom>
        </p:spPr>
        <p:txBody>
          <a:bodyPr vert="horz" wrap="square" lIns="0" tIns="11430" rIns="0" bIns="0" rtlCol="0">
            <a:spAutoFit/>
          </a:bodyPr>
          <a:lstStyle/>
          <a:p>
            <a:pPr marL="12700">
              <a:lnSpc>
                <a:spcPct val="100000"/>
              </a:lnSpc>
              <a:spcBef>
                <a:spcPts val="90"/>
              </a:spcBef>
            </a:pPr>
            <a:r>
              <a:rPr sz="3100" spc="459" dirty="0">
                <a:latin typeface="Arial"/>
                <a:cs typeface="Arial"/>
              </a:rPr>
              <a:t>•</a:t>
            </a:r>
            <a:endParaRPr sz="3100">
              <a:latin typeface="Arial"/>
              <a:cs typeface="Arial"/>
            </a:endParaRPr>
          </a:p>
        </p:txBody>
      </p:sp>
      <p:sp>
        <p:nvSpPr>
          <p:cNvPr id="36" name="object 36"/>
          <p:cNvSpPr txBox="1"/>
          <p:nvPr/>
        </p:nvSpPr>
        <p:spPr>
          <a:xfrm>
            <a:off x="1599816" y="3746347"/>
            <a:ext cx="9993546" cy="646331"/>
          </a:xfrm>
          <a:prstGeom prst="rect">
            <a:avLst/>
          </a:prstGeom>
        </p:spPr>
        <p:txBody>
          <a:bodyPr vert="horz" wrap="square" lIns="0" tIns="15240" rIns="0" bIns="0" rtlCol="0">
            <a:spAutoFit/>
          </a:bodyPr>
          <a:lstStyle/>
          <a:p>
            <a:pPr marL="12700">
              <a:lnSpc>
                <a:spcPct val="100000"/>
              </a:lnSpc>
              <a:spcBef>
                <a:spcPts val="120"/>
              </a:spcBef>
            </a:pPr>
            <a:r>
              <a:rPr lang="en-US" altLang="zh-CN" sz="4100" spc="10" dirty="0" err="1">
                <a:latin typeface="Arial"/>
                <a:cs typeface="Arial"/>
              </a:rPr>
              <a:t>getdata</a:t>
            </a:r>
            <a:r>
              <a:rPr lang="zh-CN" altLang="en-US" sz="4100" spc="10" dirty="0">
                <a:latin typeface="Arial"/>
                <a:cs typeface="Arial"/>
              </a:rPr>
              <a:t>：</a:t>
            </a:r>
            <a:r>
              <a:rPr lang="en-US" altLang="zh-CN" sz="4100" spc="10" dirty="0">
                <a:latin typeface="Arial"/>
                <a:cs typeface="Arial"/>
              </a:rPr>
              <a:t>requests the block if needed</a:t>
            </a:r>
            <a:endParaRPr sz="4100" dirty="0">
              <a:latin typeface="Arial"/>
              <a:cs typeface="Arial"/>
            </a:endParaRPr>
          </a:p>
        </p:txBody>
      </p:sp>
      <p:sp>
        <p:nvSpPr>
          <p:cNvPr id="42" name="object 35">
            <a:extLst>
              <a:ext uri="{FF2B5EF4-FFF2-40B4-BE49-F238E27FC236}">
                <a16:creationId xmlns:a16="http://schemas.microsoft.com/office/drawing/2014/main" id="{DFA5BF3A-C8AB-F740-B1D3-7F1A7595E571}"/>
              </a:ext>
            </a:extLst>
          </p:cNvPr>
          <p:cNvSpPr txBox="1"/>
          <p:nvPr/>
        </p:nvSpPr>
        <p:spPr>
          <a:xfrm>
            <a:off x="1086742" y="5153350"/>
            <a:ext cx="222250" cy="497205"/>
          </a:xfrm>
          <a:prstGeom prst="rect">
            <a:avLst/>
          </a:prstGeom>
        </p:spPr>
        <p:txBody>
          <a:bodyPr vert="horz" wrap="square" lIns="0" tIns="11430" rIns="0" bIns="0" rtlCol="0">
            <a:spAutoFit/>
          </a:bodyPr>
          <a:lstStyle/>
          <a:p>
            <a:pPr marL="12700">
              <a:lnSpc>
                <a:spcPct val="100000"/>
              </a:lnSpc>
              <a:spcBef>
                <a:spcPts val="90"/>
              </a:spcBef>
            </a:pPr>
            <a:r>
              <a:rPr sz="3100" spc="459" dirty="0">
                <a:latin typeface="Arial"/>
                <a:cs typeface="Arial"/>
              </a:rPr>
              <a:t>•</a:t>
            </a:r>
            <a:endParaRPr sz="3100">
              <a:latin typeface="Arial"/>
              <a:cs typeface="Arial"/>
            </a:endParaRPr>
          </a:p>
        </p:txBody>
      </p:sp>
      <p:sp>
        <p:nvSpPr>
          <p:cNvPr id="43" name="object 36">
            <a:extLst>
              <a:ext uri="{FF2B5EF4-FFF2-40B4-BE49-F238E27FC236}">
                <a16:creationId xmlns:a16="http://schemas.microsoft.com/office/drawing/2014/main" id="{152FE59C-6A69-F74F-ABA5-B8C5029361A2}"/>
              </a:ext>
            </a:extLst>
          </p:cNvPr>
          <p:cNvSpPr txBox="1"/>
          <p:nvPr/>
        </p:nvSpPr>
        <p:spPr>
          <a:xfrm>
            <a:off x="1599816" y="5064347"/>
            <a:ext cx="9993546" cy="1290097"/>
          </a:xfrm>
          <a:prstGeom prst="rect">
            <a:avLst/>
          </a:prstGeom>
        </p:spPr>
        <p:txBody>
          <a:bodyPr vert="horz" wrap="square" lIns="0" tIns="15240" rIns="0" bIns="0" rtlCol="0">
            <a:spAutoFit/>
          </a:bodyPr>
          <a:lstStyle/>
          <a:p>
            <a:pPr marL="12700">
              <a:lnSpc>
                <a:spcPct val="100000"/>
              </a:lnSpc>
              <a:spcBef>
                <a:spcPts val="120"/>
              </a:spcBef>
            </a:pPr>
            <a:r>
              <a:rPr lang="en-US" altLang="zh-CN" sz="4100" spc="10" dirty="0">
                <a:latin typeface="Arial"/>
                <a:cs typeface="Arial"/>
              </a:rPr>
              <a:t>Alice’s block</a:t>
            </a:r>
            <a:r>
              <a:rPr lang="zh-CN" altLang="en-US" sz="4100" spc="10" dirty="0">
                <a:latin typeface="Arial"/>
                <a:cs typeface="Arial"/>
              </a:rPr>
              <a:t>：</a:t>
            </a:r>
            <a:r>
              <a:rPr lang="en-US" altLang="zh-CN" sz="4100" i="1" spc="10" dirty="0">
                <a:latin typeface="Cambria Math" panose="02040503050406030204" pitchFamily="18" charset="0"/>
                <a:ea typeface="Cambria Math" panose="02040503050406030204" pitchFamily="18" charset="0"/>
                <a:cs typeface="Arial"/>
              </a:rPr>
              <a:t>n</a:t>
            </a:r>
            <a:r>
              <a:rPr lang="zh-CN" altLang="en-US" sz="4100" spc="10" dirty="0">
                <a:latin typeface="Arial"/>
                <a:cs typeface="Arial"/>
              </a:rPr>
              <a:t> </a:t>
            </a:r>
            <a:r>
              <a:rPr lang="en-US" altLang="zh-CN" sz="4100" spc="10" dirty="0" err="1">
                <a:latin typeface="Arial"/>
                <a:cs typeface="Arial"/>
              </a:rPr>
              <a:t>txs</a:t>
            </a:r>
            <a:r>
              <a:rPr lang="en-US" altLang="zh-CN" sz="4100" spc="10" dirty="0">
                <a:latin typeface="Arial"/>
                <a:cs typeface="Arial"/>
              </a:rPr>
              <a:t> </a:t>
            </a:r>
          </a:p>
          <a:p>
            <a:pPr marL="12700">
              <a:lnSpc>
                <a:spcPct val="100000"/>
              </a:lnSpc>
              <a:spcBef>
                <a:spcPts val="120"/>
              </a:spcBef>
            </a:pPr>
            <a:r>
              <a:rPr lang="en-US" altLang="zh-CN" sz="4100" spc="10" dirty="0">
                <a:latin typeface="Arial"/>
                <a:cs typeface="Arial"/>
              </a:rPr>
              <a:t>Bob’s </a:t>
            </a:r>
            <a:r>
              <a:rPr lang="en-US" altLang="zh-CN" sz="4100" spc="10" dirty="0" err="1">
                <a:latin typeface="Arial"/>
                <a:cs typeface="Arial"/>
              </a:rPr>
              <a:t>mempool</a:t>
            </a:r>
            <a:r>
              <a:rPr lang="zh-CN" altLang="en-US" sz="4100" spc="10" dirty="0">
                <a:latin typeface="Arial"/>
                <a:cs typeface="Arial"/>
              </a:rPr>
              <a:t>：</a:t>
            </a:r>
            <a:r>
              <a:rPr lang="en-US" altLang="zh-CN" sz="4100" i="1" spc="10" dirty="0">
                <a:latin typeface="Cambria Math" panose="02040503050406030204" pitchFamily="18" charset="0"/>
                <a:ea typeface="Cambria Math" panose="02040503050406030204" pitchFamily="18" charset="0"/>
                <a:cs typeface="Arial"/>
              </a:rPr>
              <a:t>m</a:t>
            </a:r>
            <a:r>
              <a:rPr lang="zh-CN" altLang="en-US" sz="4100" spc="10" dirty="0">
                <a:latin typeface="Arial"/>
                <a:cs typeface="Arial"/>
              </a:rPr>
              <a:t> </a:t>
            </a:r>
            <a:r>
              <a:rPr lang="en-US" altLang="zh-CN" sz="4100" spc="10" dirty="0" err="1">
                <a:latin typeface="Arial"/>
                <a:cs typeface="Arial"/>
              </a:rPr>
              <a:t>txs</a:t>
            </a:r>
            <a:endParaRPr sz="4100" dirty="0">
              <a:latin typeface="Arial"/>
              <a:cs typeface="Arial"/>
            </a:endParaRPr>
          </a:p>
        </p:txBody>
      </p:sp>
      <p:pic>
        <p:nvPicPr>
          <p:cNvPr id="39" name="图片 38">
            <a:extLst>
              <a:ext uri="{FF2B5EF4-FFF2-40B4-BE49-F238E27FC236}">
                <a16:creationId xmlns:a16="http://schemas.microsoft.com/office/drawing/2014/main" id="{38F803F4-78EE-D54B-8DFE-1959480B106B}"/>
              </a:ext>
            </a:extLst>
          </p:cNvPr>
          <p:cNvPicPr>
            <a:picLocks noChangeAspect="1"/>
          </p:cNvPicPr>
          <p:nvPr/>
        </p:nvPicPr>
        <p:blipFill>
          <a:blip r:embed="rId7"/>
          <a:stretch>
            <a:fillRect/>
          </a:stretch>
        </p:blipFill>
        <p:spPr>
          <a:xfrm>
            <a:off x="18366414" y="73600"/>
            <a:ext cx="1390266" cy="1387949"/>
          </a:xfrm>
          <a:prstGeom prst="rect">
            <a:avLst/>
          </a:prstGeom>
        </p:spPr>
      </p:pic>
      <p:sp>
        <p:nvSpPr>
          <p:cNvPr id="40" name="object 20">
            <a:extLst>
              <a:ext uri="{FF2B5EF4-FFF2-40B4-BE49-F238E27FC236}">
                <a16:creationId xmlns:a16="http://schemas.microsoft.com/office/drawing/2014/main" id="{BE713F37-E474-C04D-9A9B-A93349F7E788}"/>
              </a:ext>
            </a:extLst>
          </p:cNvPr>
          <p:cNvSpPr txBox="1"/>
          <p:nvPr/>
        </p:nvSpPr>
        <p:spPr>
          <a:xfrm>
            <a:off x="14684662" y="10815939"/>
            <a:ext cx="5867400" cy="302903"/>
          </a:xfrm>
          <a:prstGeom prst="rect">
            <a:avLst/>
          </a:prstGeom>
        </p:spPr>
        <p:txBody>
          <a:bodyPr vert="horz" wrap="square" lIns="0" tIns="0" rIns="0" bIns="0" rtlCol="0">
            <a:spAutoFit/>
          </a:bodyPr>
          <a:lstStyle/>
          <a:p>
            <a:pPr marL="12700">
              <a:lnSpc>
                <a:spcPts val="2275"/>
              </a:lnSpc>
            </a:pPr>
            <a:r>
              <a:rPr lang="en-US" altLang="zh-CN" sz="2800" spc="-10" dirty="0">
                <a:solidFill>
                  <a:srgbClr val="A9A9A9"/>
                </a:solidFill>
                <a:latin typeface="Arial"/>
                <a:cs typeface="Arial"/>
              </a:rPr>
              <a:t>F</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D</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A</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V</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E</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R</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S</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T</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Y</a:t>
            </a:r>
            <a:r>
              <a:rPr lang="zh-CN" altLang="en-US" sz="2800" spc="-10" dirty="0">
                <a:solidFill>
                  <a:srgbClr val="A9A9A9"/>
                </a:solidFill>
                <a:latin typeface="Arial"/>
                <a:cs typeface="Arial"/>
              </a:rPr>
              <a:t> </a:t>
            </a:r>
            <a:endParaRPr sz="2800" dirty="0">
              <a:latin typeface="Arial"/>
              <a:cs typeface="Arial"/>
            </a:endParaRPr>
          </a:p>
        </p:txBody>
      </p:sp>
      <p:sp>
        <p:nvSpPr>
          <p:cNvPr id="41" name="object 28">
            <a:extLst>
              <a:ext uri="{FF2B5EF4-FFF2-40B4-BE49-F238E27FC236}">
                <a16:creationId xmlns:a16="http://schemas.microsoft.com/office/drawing/2014/main" id="{AA90D2A0-36B0-6E4B-81B8-10CA1B8CAC9A}"/>
              </a:ext>
            </a:extLst>
          </p:cNvPr>
          <p:cNvSpPr txBox="1"/>
          <p:nvPr/>
        </p:nvSpPr>
        <p:spPr>
          <a:xfrm>
            <a:off x="328380" y="10934815"/>
            <a:ext cx="884470" cy="256480"/>
          </a:xfrm>
          <a:prstGeom prst="rect">
            <a:avLst/>
          </a:prstGeom>
        </p:spPr>
        <p:txBody>
          <a:bodyPr vert="horz" wrap="square" lIns="0" tIns="0" rIns="0" bIns="0" rtlCol="0">
            <a:spAutoFit/>
          </a:bodyPr>
          <a:lstStyle/>
          <a:p>
            <a:pPr marL="38100">
              <a:lnSpc>
                <a:spcPts val="2014"/>
              </a:lnSpc>
            </a:pPr>
            <a:fld id="{81D60167-4931-47E6-BA6A-407CBD079E47}" type="slidenum">
              <a:rPr sz="1950" b="1" spc="15" dirty="0">
                <a:latin typeface="Arial"/>
                <a:cs typeface="Arial"/>
              </a:rPr>
              <a:t>19</a:t>
            </a:fld>
            <a:endParaRPr sz="1950" dirty="0">
              <a:latin typeface="Arial"/>
              <a:cs typeface="Arial"/>
            </a:endParaRPr>
          </a:p>
        </p:txBody>
      </p:sp>
    </p:spTree>
    <p:extLst>
      <p:ext uri="{BB962C8B-B14F-4D97-AF65-F5344CB8AC3E}">
        <p14:creationId xmlns:p14="http://schemas.microsoft.com/office/powerpoint/2010/main" val="629847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7904"/>
            <a:ext cx="20104100" cy="1423035"/>
          </a:xfrm>
          <a:custGeom>
            <a:avLst/>
            <a:gdLst/>
            <a:ahLst/>
            <a:cxnLst/>
            <a:rect l="l" t="t" r="r" b="b"/>
            <a:pathLst>
              <a:path w="20104100" h="1423035">
                <a:moveTo>
                  <a:pt x="0" y="1422564"/>
                </a:moveTo>
                <a:lnTo>
                  <a:pt x="0" y="0"/>
                </a:lnTo>
                <a:lnTo>
                  <a:pt x="20104099" y="0"/>
                </a:lnTo>
                <a:lnTo>
                  <a:pt x="20104099" y="1422564"/>
                </a:lnTo>
                <a:lnTo>
                  <a:pt x="0" y="1422564"/>
                </a:lnTo>
                <a:close/>
              </a:path>
            </a:pathLst>
          </a:custGeom>
          <a:solidFill>
            <a:srgbClr val="DCDEE0"/>
          </a:solidFill>
        </p:spPr>
        <p:txBody>
          <a:bodyPr wrap="square" lIns="0" tIns="0" rIns="0" bIns="0" rtlCol="0"/>
          <a:lstStyle/>
          <a:p>
            <a:endParaRPr/>
          </a:p>
        </p:txBody>
      </p:sp>
      <p:sp>
        <p:nvSpPr>
          <p:cNvPr id="3" name="object 3"/>
          <p:cNvSpPr txBox="1">
            <a:spLocks noGrp="1"/>
          </p:cNvSpPr>
          <p:nvPr>
            <p:ph type="title"/>
          </p:nvPr>
        </p:nvSpPr>
        <p:spPr>
          <a:xfrm>
            <a:off x="7285507" y="154833"/>
            <a:ext cx="5523865" cy="1156335"/>
          </a:xfrm>
          <a:prstGeom prst="rect">
            <a:avLst/>
          </a:prstGeom>
        </p:spPr>
        <p:txBody>
          <a:bodyPr vert="horz" wrap="square" lIns="0" tIns="15240" rIns="0" bIns="0" rtlCol="0">
            <a:spAutoFit/>
          </a:bodyPr>
          <a:lstStyle/>
          <a:p>
            <a:pPr marL="12700">
              <a:lnSpc>
                <a:spcPct val="100000"/>
              </a:lnSpc>
              <a:spcBef>
                <a:spcPts val="120"/>
              </a:spcBef>
            </a:pPr>
            <a:r>
              <a:rPr spc="10" dirty="0"/>
              <a:t>Background</a:t>
            </a:r>
          </a:p>
        </p:txBody>
      </p:sp>
      <p:sp>
        <p:nvSpPr>
          <p:cNvPr id="4" name="object 4"/>
          <p:cNvSpPr txBox="1"/>
          <p:nvPr/>
        </p:nvSpPr>
        <p:spPr>
          <a:xfrm>
            <a:off x="1210164" y="4280363"/>
            <a:ext cx="8558530" cy="2956579"/>
          </a:xfrm>
          <a:prstGeom prst="rect">
            <a:avLst/>
          </a:prstGeom>
        </p:spPr>
        <p:txBody>
          <a:bodyPr vert="horz" wrap="square" lIns="0" tIns="12065" rIns="0" bIns="0" rtlCol="0">
            <a:spAutoFit/>
          </a:bodyPr>
          <a:lstStyle/>
          <a:p>
            <a:pPr marL="537845" marR="17780" indent="-513080">
              <a:lnSpc>
                <a:spcPct val="100000"/>
              </a:lnSpc>
              <a:spcBef>
                <a:spcPts val="95"/>
              </a:spcBef>
              <a:buSzPct val="74747"/>
              <a:buChar char="•"/>
              <a:tabLst>
                <a:tab pos="537845" algn="l"/>
                <a:tab pos="538480" algn="l"/>
                <a:tab pos="1609090" algn="l"/>
                <a:tab pos="1830070" algn="l"/>
                <a:tab pos="5006340" algn="l"/>
                <a:tab pos="7484745" algn="l"/>
              </a:tabLst>
            </a:pPr>
            <a:r>
              <a:rPr sz="4950" spc="-5" dirty="0">
                <a:latin typeface="Arial"/>
                <a:cs typeface="Arial"/>
              </a:rPr>
              <a:t>P2p	</a:t>
            </a:r>
            <a:r>
              <a:rPr sz="4950" spc="70" dirty="0">
                <a:latin typeface="Arial"/>
                <a:cs typeface="Arial"/>
              </a:rPr>
              <a:t>distributed	</a:t>
            </a:r>
            <a:r>
              <a:rPr sz="4950" spc="-5" dirty="0">
                <a:latin typeface="Arial"/>
                <a:cs typeface="Arial"/>
              </a:rPr>
              <a:t>systems</a:t>
            </a:r>
            <a:endParaRPr lang="en-US" altLang="zh-CN" sz="4950" spc="-5" dirty="0">
              <a:latin typeface="Arial"/>
              <a:cs typeface="Arial"/>
            </a:endParaRPr>
          </a:p>
          <a:p>
            <a:pPr marL="24765" marR="17780">
              <a:lnSpc>
                <a:spcPct val="100000"/>
              </a:lnSpc>
              <a:spcBef>
                <a:spcPts val="95"/>
              </a:spcBef>
              <a:buSzPct val="74747"/>
              <a:tabLst>
                <a:tab pos="537845" algn="l"/>
                <a:tab pos="538480" algn="l"/>
                <a:tab pos="1609090" algn="l"/>
                <a:tab pos="1830070" algn="l"/>
                <a:tab pos="5006340" algn="l"/>
                <a:tab pos="7484745" algn="l"/>
              </a:tabLst>
            </a:pPr>
            <a:endParaRPr sz="4200" dirty="0">
              <a:latin typeface="Arial"/>
              <a:cs typeface="Arial"/>
            </a:endParaRPr>
          </a:p>
          <a:p>
            <a:pPr marL="537845" marR="819150" indent="-513080">
              <a:lnSpc>
                <a:spcPct val="100000"/>
              </a:lnSpc>
              <a:spcBef>
                <a:spcPts val="5"/>
              </a:spcBef>
              <a:buSzPct val="74747"/>
              <a:buChar char="•"/>
              <a:tabLst>
                <a:tab pos="537845" algn="l"/>
                <a:tab pos="538480" algn="l"/>
                <a:tab pos="2110105" algn="l"/>
                <a:tab pos="3749675" algn="l"/>
                <a:tab pos="5356225" algn="l"/>
                <a:tab pos="6054725" algn="l"/>
                <a:tab pos="7207250" algn="l"/>
              </a:tabLst>
            </a:pPr>
            <a:r>
              <a:rPr sz="4950" spc="20" dirty="0">
                <a:latin typeface="Arial"/>
                <a:cs typeface="Arial"/>
              </a:rPr>
              <a:t>End-points	</a:t>
            </a:r>
            <a:r>
              <a:rPr sz="4950" spc="65" dirty="0">
                <a:latin typeface="Arial"/>
                <a:cs typeface="Arial"/>
              </a:rPr>
              <a:t>need	</a:t>
            </a:r>
            <a:r>
              <a:rPr sz="4950" spc="-5" dirty="0">
                <a:latin typeface="Arial"/>
                <a:cs typeface="Arial"/>
              </a:rPr>
              <a:t>to	talk	to  </a:t>
            </a:r>
            <a:r>
              <a:rPr sz="4950" spc="65" dirty="0">
                <a:latin typeface="Arial"/>
                <a:cs typeface="Arial"/>
              </a:rPr>
              <a:t>each	</a:t>
            </a:r>
            <a:r>
              <a:rPr sz="4950" spc="-5" dirty="0">
                <a:latin typeface="Arial"/>
                <a:cs typeface="Arial"/>
              </a:rPr>
              <a:t>other</a:t>
            </a:r>
            <a:endParaRPr sz="4950" dirty="0">
              <a:latin typeface="Arial"/>
              <a:cs typeface="Arial"/>
            </a:endParaRPr>
          </a:p>
        </p:txBody>
      </p:sp>
      <p:sp>
        <p:nvSpPr>
          <p:cNvPr id="5" name="object 5"/>
          <p:cNvSpPr/>
          <p:nvPr/>
        </p:nvSpPr>
        <p:spPr>
          <a:xfrm>
            <a:off x="11002911" y="2063088"/>
            <a:ext cx="7363503" cy="8125250"/>
          </a:xfrm>
          <a:prstGeom prst="rect">
            <a:avLst/>
          </a:prstGeom>
          <a:blipFill>
            <a:blip r:embed="rId3" cstate="print"/>
            <a:stretch>
              <a:fillRect/>
            </a:stretch>
          </a:blipFill>
        </p:spPr>
        <p:txBody>
          <a:bodyPr wrap="square" lIns="0" tIns="0" rIns="0" bIns="0" rtlCol="0"/>
          <a:lstStyle/>
          <a:p>
            <a:endParaRPr dirty="0"/>
          </a:p>
        </p:txBody>
      </p:sp>
      <p:sp>
        <p:nvSpPr>
          <p:cNvPr id="9" name="object 9"/>
          <p:cNvSpPr txBox="1"/>
          <p:nvPr/>
        </p:nvSpPr>
        <p:spPr>
          <a:xfrm>
            <a:off x="328380" y="10934815"/>
            <a:ext cx="216535" cy="276860"/>
          </a:xfrm>
          <a:prstGeom prst="rect">
            <a:avLst/>
          </a:prstGeom>
        </p:spPr>
        <p:txBody>
          <a:bodyPr vert="horz" wrap="square" lIns="0" tIns="0" rIns="0" bIns="0" rtlCol="0">
            <a:spAutoFit/>
          </a:bodyPr>
          <a:lstStyle/>
          <a:p>
            <a:pPr marL="38100">
              <a:lnSpc>
                <a:spcPts val="2014"/>
              </a:lnSpc>
            </a:pPr>
            <a:fld id="{81D60167-4931-47E6-BA6A-407CBD079E47}" type="slidenum">
              <a:rPr sz="1950" b="1" spc="15" dirty="0">
                <a:latin typeface="Arial"/>
                <a:cs typeface="Arial"/>
              </a:rPr>
              <a:t>2</a:t>
            </a:fld>
            <a:endParaRPr sz="1950">
              <a:latin typeface="Arial"/>
              <a:cs typeface="Arial"/>
            </a:endParaRPr>
          </a:p>
        </p:txBody>
      </p:sp>
      <p:sp>
        <p:nvSpPr>
          <p:cNvPr id="39" name="object 20">
            <a:extLst>
              <a:ext uri="{FF2B5EF4-FFF2-40B4-BE49-F238E27FC236}">
                <a16:creationId xmlns:a16="http://schemas.microsoft.com/office/drawing/2014/main" id="{DA369D52-14D9-5C44-8651-7825647D21A7}"/>
              </a:ext>
            </a:extLst>
          </p:cNvPr>
          <p:cNvSpPr txBox="1"/>
          <p:nvPr/>
        </p:nvSpPr>
        <p:spPr>
          <a:xfrm>
            <a:off x="14684662" y="10815939"/>
            <a:ext cx="5867400" cy="302903"/>
          </a:xfrm>
          <a:prstGeom prst="rect">
            <a:avLst/>
          </a:prstGeom>
        </p:spPr>
        <p:txBody>
          <a:bodyPr vert="horz" wrap="square" lIns="0" tIns="0" rIns="0" bIns="0" rtlCol="0">
            <a:spAutoFit/>
          </a:bodyPr>
          <a:lstStyle/>
          <a:p>
            <a:pPr marL="12700">
              <a:lnSpc>
                <a:spcPts val="2275"/>
              </a:lnSpc>
            </a:pPr>
            <a:r>
              <a:rPr lang="en-US" altLang="zh-CN" sz="2800" spc="-10" dirty="0">
                <a:solidFill>
                  <a:srgbClr val="A9A9A9"/>
                </a:solidFill>
                <a:latin typeface="Arial"/>
                <a:cs typeface="Arial"/>
              </a:rPr>
              <a:t>F</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D</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A</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V</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E</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R</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S</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T</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Y</a:t>
            </a:r>
            <a:r>
              <a:rPr lang="zh-CN" altLang="en-US" sz="2800" spc="-10" dirty="0">
                <a:solidFill>
                  <a:srgbClr val="A9A9A9"/>
                </a:solidFill>
                <a:latin typeface="Arial"/>
                <a:cs typeface="Arial"/>
              </a:rPr>
              <a:t> </a:t>
            </a:r>
            <a:endParaRPr sz="2800" dirty="0">
              <a:latin typeface="Arial"/>
              <a:cs typeface="Arial"/>
            </a:endParaRPr>
          </a:p>
        </p:txBody>
      </p:sp>
      <p:pic>
        <p:nvPicPr>
          <p:cNvPr id="40" name="图片 39">
            <a:extLst>
              <a:ext uri="{FF2B5EF4-FFF2-40B4-BE49-F238E27FC236}">
                <a16:creationId xmlns:a16="http://schemas.microsoft.com/office/drawing/2014/main" id="{2C074D9B-1D3F-3B46-B484-7B71EB8814B9}"/>
              </a:ext>
            </a:extLst>
          </p:cNvPr>
          <p:cNvPicPr>
            <a:picLocks noChangeAspect="1"/>
          </p:cNvPicPr>
          <p:nvPr/>
        </p:nvPicPr>
        <p:blipFill>
          <a:blip r:embed="rId4"/>
          <a:stretch>
            <a:fillRect/>
          </a:stretch>
        </p:blipFill>
        <p:spPr>
          <a:xfrm>
            <a:off x="18366414" y="73600"/>
            <a:ext cx="1390266" cy="138794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1636" y="57904"/>
            <a:ext cx="20082510" cy="1423035"/>
          </a:xfrm>
          <a:custGeom>
            <a:avLst/>
            <a:gdLst/>
            <a:ahLst/>
            <a:cxnLst/>
            <a:rect l="l" t="t" r="r" b="b"/>
            <a:pathLst>
              <a:path w="20082510" h="1423035">
                <a:moveTo>
                  <a:pt x="0" y="0"/>
                </a:moveTo>
                <a:lnTo>
                  <a:pt x="20082462" y="0"/>
                </a:lnTo>
                <a:lnTo>
                  <a:pt x="20082462" y="1422564"/>
                </a:lnTo>
                <a:lnTo>
                  <a:pt x="0" y="1422564"/>
                </a:lnTo>
                <a:lnTo>
                  <a:pt x="0" y="0"/>
                </a:lnTo>
                <a:close/>
              </a:path>
            </a:pathLst>
          </a:custGeom>
          <a:solidFill>
            <a:srgbClr val="DCDEE0"/>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5240" rIns="0" bIns="0" rtlCol="0">
            <a:spAutoFit/>
          </a:bodyPr>
          <a:lstStyle/>
          <a:p>
            <a:pPr marL="213360">
              <a:lnSpc>
                <a:spcPct val="100000"/>
              </a:lnSpc>
              <a:spcBef>
                <a:spcPts val="120"/>
              </a:spcBef>
            </a:pPr>
            <a:r>
              <a:rPr spc="5" dirty="0"/>
              <a:t>Graphene: Protocol</a:t>
            </a:r>
            <a:r>
              <a:rPr spc="-35" dirty="0"/>
              <a:t> </a:t>
            </a:r>
            <a:r>
              <a:rPr spc="10" dirty="0"/>
              <a:t>1</a:t>
            </a:r>
          </a:p>
        </p:txBody>
      </p:sp>
      <p:sp>
        <p:nvSpPr>
          <p:cNvPr id="4" name="object 4"/>
          <p:cNvSpPr/>
          <p:nvPr/>
        </p:nvSpPr>
        <p:spPr>
          <a:xfrm>
            <a:off x="1051947" y="5216228"/>
            <a:ext cx="4072054" cy="3082953"/>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2395603" y="6405952"/>
            <a:ext cx="1393190" cy="654050"/>
          </a:xfrm>
          <a:prstGeom prst="rect">
            <a:avLst/>
          </a:prstGeom>
        </p:spPr>
        <p:txBody>
          <a:bodyPr vert="horz" wrap="square" lIns="0" tIns="15240" rIns="0" bIns="0" rtlCol="0">
            <a:spAutoFit/>
          </a:bodyPr>
          <a:lstStyle/>
          <a:p>
            <a:pPr marL="12700">
              <a:lnSpc>
                <a:spcPct val="100000"/>
              </a:lnSpc>
              <a:spcBef>
                <a:spcPts val="120"/>
              </a:spcBef>
            </a:pPr>
            <a:r>
              <a:rPr sz="4100" b="1" spc="5" dirty="0">
                <a:solidFill>
                  <a:srgbClr val="FFFFFF"/>
                </a:solidFill>
                <a:latin typeface="Arial"/>
                <a:cs typeface="Arial"/>
              </a:rPr>
              <a:t>block</a:t>
            </a:r>
            <a:endParaRPr sz="4100">
              <a:latin typeface="Arial"/>
              <a:cs typeface="Arial"/>
            </a:endParaRPr>
          </a:p>
        </p:txBody>
      </p:sp>
      <p:sp>
        <p:nvSpPr>
          <p:cNvPr id="6" name="object 6"/>
          <p:cNvSpPr/>
          <p:nvPr/>
        </p:nvSpPr>
        <p:spPr>
          <a:xfrm>
            <a:off x="12304232" y="5486932"/>
            <a:ext cx="6712193" cy="4150229"/>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14855956" y="6479249"/>
            <a:ext cx="1608455" cy="528320"/>
          </a:xfrm>
          <a:prstGeom prst="rect">
            <a:avLst/>
          </a:prstGeom>
        </p:spPr>
        <p:txBody>
          <a:bodyPr vert="horz" wrap="square" lIns="0" tIns="12065" rIns="0" bIns="0" rtlCol="0">
            <a:spAutoFit/>
          </a:bodyPr>
          <a:lstStyle/>
          <a:p>
            <a:pPr marL="12700">
              <a:lnSpc>
                <a:spcPct val="100000"/>
              </a:lnSpc>
              <a:spcBef>
                <a:spcPts val="95"/>
              </a:spcBef>
            </a:pPr>
            <a:r>
              <a:rPr sz="3300" b="1" spc="-5" dirty="0">
                <a:solidFill>
                  <a:srgbClr val="FFFFFF"/>
                </a:solidFill>
                <a:latin typeface="Arial"/>
                <a:cs typeface="Arial"/>
              </a:rPr>
              <a:t>in</a:t>
            </a:r>
            <a:r>
              <a:rPr sz="3300" b="1" spc="-70" dirty="0">
                <a:solidFill>
                  <a:srgbClr val="FFFFFF"/>
                </a:solidFill>
                <a:latin typeface="Arial"/>
                <a:cs typeface="Arial"/>
              </a:rPr>
              <a:t> </a:t>
            </a:r>
            <a:r>
              <a:rPr sz="3300" b="1" spc="-10" dirty="0">
                <a:solidFill>
                  <a:srgbClr val="FFFFFF"/>
                </a:solidFill>
                <a:latin typeface="Arial"/>
                <a:cs typeface="Arial"/>
              </a:rPr>
              <a:t>block</a:t>
            </a:r>
            <a:endParaRPr sz="3300">
              <a:latin typeface="Arial"/>
              <a:cs typeface="Arial"/>
            </a:endParaRPr>
          </a:p>
        </p:txBody>
      </p:sp>
      <p:sp>
        <p:nvSpPr>
          <p:cNvPr id="8" name="object 8"/>
          <p:cNvSpPr txBox="1"/>
          <p:nvPr/>
        </p:nvSpPr>
        <p:spPr>
          <a:xfrm>
            <a:off x="14353354" y="8206944"/>
            <a:ext cx="2609850" cy="528320"/>
          </a:xfrm>
          <a:prstGeom prst="rect">
            <a:avLst/>
          </a:prstGeom>
        </p:spPr>
        <p:txBody>
          <a:bodyPr vert="horz" wrap="square" lIns="0" tIns="12065" rIns="0" bIns="0" rtlCol="0">
            <a:spAutoFit/>
          </a:bodyPr>
          <a:lstStyle/>
          <a:p>
            <a:pPr marL="12700">
              <a:lnSpc>
                <a:spcPct val="100000"/>
              </a:lnSpc>
              <a:spcBef>
                <a:spcPts val="95"/>
              </a:spcBef>
            </a:pPr>
            <a:r>
              <a:rPr sz="3300" b="1" spc="-5" dirty="0">
                <a:solidFill>
                  <a:srgbClr val="FFFFFF"/>
                </a:solidFill>
                <a:latin typeface="Arial"/>
                <a:cs typeface="Arial"/>
              </a:rPr>
              <a:t>NOT in</a:t>
            </a:r>
            <a:r>
              <a:rPr sz="3300" b="1" spc="-65" dirty="0">
                <a:solidFill>
                  <a:srgbClr val="FFFFFF"/>
                </a:solidFill>
                <a:latin typeface="Arial"/>
                <a:cs typeface="Arial"/>
              </a:rPr>
              <a:t> </a:t>
            </a:r>
            <a:r>
              <a:rPr sz="3300" b="1" spc="-5" dirty="0">
                <a:solidFill>
                  <a:srgbClr val="FFFFFF"/>
                </a:solidFill>
                <a:latin typeface="Arial"/>
                <a:cs typeface="Arial"/>
              </a:rPr>
              <a:t>block</a:t>
            </a:r>
            <a:endParaRPr sz="3300">
              <a:latin typeface="Arial"/>
              <a:cs typeface="Arial"/>
            </a:endParaRPr>
          </a:p>
        </p:txBody>
      </p:sp>
      <p:sp>
        <p:nvSpPr>
          <p:cNvPr id="9" name="object 9"/>
          <p:cNvSpPr txBox="1"/>
          <p:nvPr/>
        </p:nvSpPr>
        <p:spPr>
          <a:xfrm>
            <a:off x="1641699" y="3180920"/>
            <a:ext cx="1713230" cy="654050"/>
          </a:xfrm>
          <a:prstGeom prst="rect">
            <a:avLst/>
          </a:prstGeom>
        </p:spPr>
        <p:txBody>
          <a:bodyPr vert="horz" wrap="square" lIns="0" tIns="15240" rIns="0" bIns="0" rtlCol="0">
            <a:spAutoFit/>
          </a:bodyPr>
          <a:lstStyle/>
          <a:p>
            <a:pPr marL="12700">
              <a:lnSpc>
                <a:spcPct val="100000"/>
              </a:lnSpc>
              <a:spcBef>
                <a:spcPts val="120"/>
              </a:spcBef>
            </a:pPr>
            <a:r>
              <a:rPr sz="4100" spc="10" dirty="0">
                <a:latin typeface="Arial"/>
                <a:cs typeface="Arial"/>
              </a:rPr>
              <a:t>Sender</a:t>
            </a:r>
            <a:endParaRPr sz="4100">
              <a:latin typeface="Arial"/>
              <a:cs typeface="Arial"/>
            </a:endParaRPr>
          </a:p>
        </p:txBody>
      </p:sp>
      <p:grpSp>
        <p:nvGrpSpPr>
          <p:cNvPr id="10" name="object 10"/>
          <p:cNvGrpSpPr/>
          <p:nvPr/>
        </p:nvGrpSpPr>
        <p:grpSpPr>
          <a:xfrm>
            <a:off x="3618779" y="2898257"/>
            <a:ext cx="1132840" cy="1260475"/>
            <a:chOff x="3618779" y="2898257"/>
            <a:chExt cx="1132840" cy="1260475"/>
          </a:xfrm>
        </p:grpSpPr>
        <p:sp>
          <p:nvSpPr>
            <p:cNvPr id="11" name="object 11"/>
            <p:cNvSpPr/>
            <p:nvPr/>
          </p:nvSpPr>
          <p:spPr>
            <a:xfrm>
              <a:off x="3634486" y="2913963"/>
              <a:ext cx="1101411" cy="1228946"/>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3634486" y="2913963"/>
              <a:ext cx="1101725" cy="1229360"/>
            </a:xfrm>
            <a:custGeom>
              <a:avLst/>
              <a:gdLst/>
              <a:ahLst/>
              <a:cxnLst/>
              <a:rect l="l" t="t" r="r" b="b"/>
              <a:pathLst>
                <a:path w="1101725" h="1229360">
                  <a:moveTo>
                    <a:pt x="0" y="0"/>
                  </a:moveTo>
                  <a:lnTo>
                    <a:pt x="0" y="1229020"/>
                  </a:lnTo>
                  <a:lnTo>
                    <a:pt x="1101401" y="1229020"/>
                  </a:lnTo>
                  <a:lnTo>
                    <a:pt x="1101401" y="0"/>
                  </a:lnTo>
                  <a:lnTo>
                    <a:pt x="0" y="0"/>
                  </a:lnTo>
                  <a:close/>
                </a:path>
              </a:pathLst>
            </a:custGeom>
            <a:ln w="31412">
              <a:solidFill>
                <a:srgbClr val="C82506"/>
              </a:solidFill>
            </a:ln>
          </p:spPr>
          <p:txBody>
            <a:bodyPr wrap="square" lIns="0" tIns="0" rIns="0" bIns="0" rtlCol="0"/>
            <a:lstStyle/>
            <a:p>
              <a:endParaRPr/>
            </a:p>
          </p:txBody>
        </p:sp>
      </p:grpSp>
      <p:sp>
        <p:nvSpPr>
          <p:cNvPr id="13" name="object 13"/>
          <p:cNvSpPr txBox="1"/>
          <p:nvPr/>
        </p:nvSpPr>
        <p:spPr>
          <a:xfrm>
            <a:off x="14081111" y="3170448"/>
            <a:ext cx="2091689" cy="654050"/>
          </a:xfrm>
          <a:prstGeom prst="rect">
            <a:avLst/>
          </a:prstGeom>
        </p:spPr>
        <p:txBody>
          <a:bodyPr vert="horz" wrap="square" lIns="0" tIns="15240" rIns="0" bIns="0" rtlCol="0">
            <a:spAutoFit/>
          </a:bodyPr>
          <a:lstStyle/>
          <a:p>
            <a:pPr marL="12700">
              <a:lnSpc>
                <a:spcPct val="100000"/>
              </a:lnSpc>
              <a:spcBef>
                <a:spcPts val="120"/>
              </a:spcBef>
            </a:pPr>
            <a:r>
              <a:rPr sz="4100" spc="10" dirty="0">
                <a:latin typeface="Arial"/>
                <a:cs typeface="Arial"/>
              </a:rPr>
              <a:t>Receiver</a:t>
            </a:r>
            <a:endParaRPr sz="4100">
              <a:latin typeface="Arial"/>
              <a:cs typeface="Arial"/>
            </a:endParaRPr>
          </a:p>
        </p:txBody>
      </p:sp>
      <p:grpSp>
        <p:nvGrpSpPr>
          <p:cNvPr id="14" name="object 14"/>
          <p:cNvGrpSpPr/>
          <p:nvPr/>
        </p:nvGrpSpPr>
        <p:grpSpPr>
          <a:xfrm>
            <a:off x="16384317" y="2898225"/>
            <a:ext cx="1012825" cy="1260475"/>
            <a:chOff x="16384317" y="2898225"/>
            <a:chExt cx="1012825" cy="1260475"/>
          </a:xfrm>
        </p:grpSpPr>
        <p:sp>
          <p:nvSpPr>
            <p:cNvPr id="15" name="object 15"/>
            <p:cNvSpPr/>
            <p:nvPr/>
          </p:nvSpPr>
          <p:spPr>
            <a:xfrm>
              <a:off x="16400024" y="2913932"/>
              <a:ext cx="980934" cy="1229020"/>
            </a:xfrm>
            <a:prstGeom prst="rect">
              <a:avLst/>
            </a:prstGeom>
            <a:blipFill>
              <a:blip r:embed="rId6" cstate="print"/>
              <a:stretch>
                <a:fillRect/>
              </a:stretch>
            </a:blipFill>
          </p:spPr>
          <p:txBody>
            <a:bodyPr wrap="square" lIns="0" tIns="0" rIns="0" bIns="0" rtlCol="0"/>
            <a:lstStyle/>
            <a:p>
              <a:endParaRPr/>
            </a:p>
          </p:txBody>
        </p:sp>
        <p:sp>
          <p:nvSpPr>
            <p:cNvPr id="16" name="object 16"/>
            <p:cNvSpPr/>
            <p:nvPr/>
          </p:nvSpPr>
          <p:spPr>
            <a:xfrm>
              <a:off x="16400024" y="2913932"/>
              <a:ext cx="981075" cy="1229360"/>
            </a:xfrm>
            <a:custGeom>
              <a:avLst/>
              <a:gdLst/>
              <a:ahLst/>
              <a:cxnLst/>
              <a:rect l="l" t="t" r="r" b="b"/>
              <a:pathLst>
                <a:path w="981075" h="1229360">
                  <a:moveTo>
                    <a:pt x="0" y="0"/>
                  </a:moveTo>
                  <a:lnTo>
                    <a:pt x="980934" y="0"/>
                  </a:lnTo>
                  <a:lnTo>
                    <a:pt x="980934" y="1229020"/>
                  </a:lnTo>
                  <a:lnTo>
                    <a:pt x="0" y="1229020"/>
                  </a:lnTo>
                  <a:lnTo>
                    <a:pt x="0" y="0"/>
                  </a:lnTo>
                  <a:close/>
                </a:path>
              </a:pathLst>
            </a:custGeom>
            <a:ln w="31412">
              <a:solidFill>
                <a:srgbClr val="0365C0"/>
              </a:solidFill>
            </a:ln>
          </p:spPr>
          <p:txBody>
            <a:bodyPr wrap="square" lIns="0" tIns="0" rIns="0" bIns="0" rtlCol="0"/>
            <a:lstStyle/>
            <a:p>
              <a:endParaRPr/>
            </a:p>
          </p:txBody>
        </p:sp>
      </p:grpSp>
      <p:sp>
        <p:nvSpPr>
          <p:cNvPr id="17" name="object 17"/>
          <p:cNvSpPr txBox="1"/>
          <p:nvPr/>
        </p:nvSpPr>
        <p:spPr>
          <a:xfrm>
            <a:off x="1086742" y="2068388"/>
            <a:ext cx="210185" cy="468630"/>
          </a:xfrm>
          <a:prstGeom prst="rect">
            <a:avLst/>
          </a:prstGeom>
        </p:spPr>
        <p:txBody>
          <a:bodyPr vert="horz" wrap="square" lIns="0" tIns="13335" rIns="0" bIns="0" rtlCol="0">
            <a:spAutoFit/>
          </a:bodyPr>
          <a:lstStyle/>
          <a:p>
            <a:pPr marL="12700">
              <a:lnSpc>
                <a:spcPct val="100000"/>
              </a:lnSpc>
              <a:spcBef>
                <a:spcPts val="105"/>
              </a:spcBef>
            </a:pPr>
            <a:r>
              <a:rPr sz="2900" spc="434" dirty="0">
                <a:latin typeface="Arial"/>
                <a:cs typeface="Arial"/>
              </a:rPr>
              <a:t>•</a:t>
            </a:r>
            <a:endParaRPr sz="2900">
              <a:latin typeface="Arial"/>
              <a:cs typeface="Arial"/>
            </a:endParaRPr>
          </a:p>
        </p:txBody>
      </p:sp>
      <p:sp>
        <p:nvSpPr>
          <p:cNvPr id="20" name="object 20"/>
          <p:cNvSpPr txBox="1">
            <a:spLocks noGrp="1"/>
          </p:cNvSpPr>
          <p:nvPr>
            <p:ph type="sldNum" sz="quarter" idx="7"/>
          </p:nvPr>
        </p:nvSpPr>
        <p:spPr>
          <a:prstGeom prst="rect">
            <a:avLst/>
          </a:prstGeom>
        </p:spPr>
        <p:txBody>
          <a:bodyPr vert="horz" wrap="square" lIns="0" tIns="0" rIns="0" bIns="0" rtlCol="0">
            <a:spAutoFit/>
          </a:bodyPr>
          <a:lstStyle/>
          <a:p>
            <a:pPr marL="38100">
              <a:lnSpc>
                <a:spcPts val="2014"/>
              </a:lnSpc>
            </a:pPr>
            <a:fld id="{81D60167-4931-47E6-BA6A-407CBD079E47}" type="slidenum">
              <a:rPr spc="15" dirty="0"/>
              <a:t>20</a:t>
            </a:fld>
            <a:endParaRPr spc="15" dirty="0"/>
          </a:p>
        </p:txBody>
      </p:sp>
      <p:sp>
        <p:nvSpPr>
          <p:cNvPr id="18" name="object 18"/>
          <p:cNvSpPr txBox="1"/>
          <p:nvPr/>
        </p:nvSpPr>
        <p:spPr>
          <a:xfrm>
            <a:off x="1620758" y="1997710"/>
            <a:ext cx="8258809" cy="616585"/>
          </a:xfrm>
          <a:prstGeom prst="rect">
            <a:avLst/>
          </a:prstGeom>
        </p:spPr>
        <p:txBody>
          <a:bodyPr vert="horz" wrap="square" lIns="0" tIns="15875" rIns="0" bIns="0" rtlCol="0">
            <a:spAutoFit/>
          </a:bodyPr>
          <a:lstStyle/>
          <a:p>
            <a:pPr marL="12700">
              <a:lnSpc>
                <a:spcPct val="100000"/>
              </a:lnSpc>
              <a:spcBef>
                <a:spcPts val="125"/>
              </a:spcBef>
            </a:pPr>
            <a:r>
              <a:rPr sz="3850" spc="-60" dirty="0">
                <a:latin typeface="Arial"/>
                <a:cs typeface="Arial"/>
              </a:rPr>
              <a:t>The </a:t>
            </a:r>
            <a:r>
              <a:rPr sz="3850" spc="95" dirty="0">
                <a:latin typeface="Arial"/>
                <a:cs typeface="Arial"/>
              </a:rPr>
              <a:t>block </a:t>
            </a:r>
            <a:r>
              <a:rPr sz="3850" spc="5" dirty="0">
                <a:latin typeface="Arial"/>
                <a:cs typeface="Arial"/>
              </a:rPr>
              <a:t>is </a:t>
            </a:r>
            <a:r>
              <a:rPr sz="3850" spc="10" dirty="0">
                <a:latin typeface="Arial"/>
                <a:cs typeface="Arial"/>
              </a:rPr>
              <a:t>a </a:t>
            </a:r>
            <a:r>
              <a:rPr sz="3850" spc="45" dirty="0">
                <a:latin typeface="Arial"/>
                <a:cs typeface="Arial"/>
              </a:rPr>
              <a:t>subset </a:t>
            </a:r>
            <a:r>
              <a:rPr sz="3850" spc="10" dirty="0">
                <a:latin typeface="Arial"/>
                <a:cs typeface="Arial"/>
              </a:rPr>
              <a:t>of the</a:t>
            </a:r>
            <a:r>
              <a:rPr sz="3850" spc="-85" dirty="0">
                <a:latin typeface="Arial"/>
                <a:cs typeface="Arial"/>
              </a:rPr>
              <a:t> </a:t>
            </a:r>
            <a:r>
              <a:rPr sz="3850" spc="40" dirty="0">
                <a:latin typeface="Arial"/>
                <a:cs typeface="Arial"/>
              </a:rPr>
              <a:t>mempool</a:t>
            </a:r>
            <a:endParaRPr sz="3850">
              <a:latin typeface="Arial"/>
              <a:cs typeface="Arial"/>
            </a:endParaRPr>
          </a:p>
        </p:txBody>
      </p:sp>
      <p:sp>
        <p:nvSpPr>
          <p:cNvPr id="19" name="object 19"/>
          <p:cNvSpPr txBox="1"/>
          <p:nvPr/>
        </p:nvSpPr>
        <p:spPr>
          <a:xfrm>
            <a:off x="18151575" y="5997588"/>
            <a:ext cx="675005" cy="2911475"/>
          </a:xfrm>
          <a:prstGeom prst="rect">
            <a:avLst/>
          </a:prstGeom>
        </p:spPr>
        <p:txBody>
          <a:bodyPr vert="vert" wrap="square" lIns="0" tIns="0" rIns="0" bIns="0" rtlCol="0">
            <a:spAutoFit/>
          </a:bodyPr>
          <a:lstStyle/>
          <a:p>
            <a:pPr marL="12700">
              <a:lnSpc>
                <a:spcPts val="5055"/>
              </a:lnSpc>
            </a:pPr>
            <a:r>
              <a:rPr sz="5100" b="1" dirty="0">
                <a:solidFill>
                  <a:srgbClr val="FFFFFF"/>
                </a:solidFill>
                <a:latin typeface="Arial"/>
                <a:cs typeface="Arial"/>
              </a:rPr>
              <a:t>mempool</a:t>
            </a:r>
            <a:endParaRPr sz="5100">
              <a:latin typeface="Arial"/>
              <a:cs typeface="Arial"/>
            </a:endParaRPr>
          </a:p>
        </p:txBody>
      </p:sp>
      <p:pic>
        <p:nvPicPr>
          <p:cNvPr id="53" name="图片 52">
            <a:extLst>
              <a:ext uri="{FF2B5EF4-FFF2-40B4-BE49-F238E27FC236}">
                <a16:creationId xmlns:a16="http://schemas.microsoft.com/office/drawing/2014/main" id="{CE16B2BF-5D52-D542-B122-2E8DECBDAC7F}"/>
              </a:ext>
            </a:extLst>
          </p:cNvPr>
          <p:cNvPicPr>
            <a:picLocks noChangeAspect="1"/>
          </p:cNvPicPr>
          <p:nvPr/>
        </p:nvPicPr>
        <p:blipFill>
          <a:blip r:embed="rId7"/>
          <a:stretch>
            <a:fillRect/>
          </a:stretch>
        </p:blipFill>
        <p:spPr>
          <a:xfrm>
            <a:off x="18366414" y="73600"/>
            <a:ext cx="1390266" cy="1387949"/>
          </a:xfrm>
          <a:prstGeom prst="rect">
            <a:avLst/>
          </a:prstGeom>
        </p:spPr>
      </p:pic>
      <p:sp>
        <p:nvSpPr>
          <p:cNvPr id="54" name="object 20">
            <a:extLst>
              <a:ext uri="{FF2B5EF4-FFF2-40B4-BE49-F238E27FC236}">
                <a16:creationId xmlns:a16="http://schemas.microsoft.com/office/drawing/2014/main" id="{57323019-9763-E747-8B8E-D29511840ACE}"/>
              </a:ext>
            </a:extLst>
          </p:cNvPr>
          <p:cNvSpPr txBox="1"/>
          <p:nvPr/>
        </p:nvSpPr>
        <p:spPr>
          <a:xfrm>
            <a:off x="14684662" y="10815939"/>
            <a:ext cx="5867400" cy="302903"/>
          </a:xfrm>
          <a:prstGeom prst="rect">
            <a:avLst/>
          </a:prstGeom>
        </p:spPr>
        <p:txBody>
          <a:bodyPr vert="horz" wrap="square" lIns="0" tIns="0" rIns="0" bIns="0" rtlCol="0">
            <a:spAutoFit/>
          </a:bodyPr>
          <a:lstStyle/>
          <a:p>
            <a:pPr marL="12700">
              <a:lnSpc>
                <a:spcPts val="2275"/>
              </a:lnSpc>
            </a:pPr>
            <a:r>
              <a:rPr lang="en-US" altLang="zh-CN" sz="2800" spc="-10" dirty="0">
                <a:solidFill>
                  <a:srgbClr val="A9A9A9"/>
                </a:solidFill>
                <a:latin typeface="Arial"/>
                <a:cs typeface="Arial"/>
              </a:rPr>
              <a:t>F</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D</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A</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V</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E</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R</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S</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T</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Y</a:t>
            </a:r>
            <a:r>
              <a:rPr lang="zh-CN" altLang="en-US" sz="2800" spc="-10" dirty="0">
                <a:solidFill>
                  <a:srgbClr val="A9A9A9"/>
                </a:solidFill>
                <a:latin typeface="Arial"/>
                <a:cs typeface="Arial"/>
              </a:rPr>
              <a:t> </a:t>
            </a:r>
            <a:endParaRPr sz="2800" dirty="0">
              <a:latin typeface="Arial"/>
              <a:cs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303290" y="5481497"/>
            <a:ext cx="6712151" cy="4155559"/>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21636" y="57904"/>
            <a:ext cx="20082510" cy="1423035"/>
          </a:xfrm>
          <a:custGeom>
            <a:avLst/>
            <a:gdLst/>
            <a:ahLst/>
            <a:cxnLst/>
            <a:rect l="l" t="t" r="r" b="b"/>
            <a:pathLst>
              <a:path w="20082510" h="1423035">
                <a:moveTo>
                  <a:pt x="0" y="0"/>
                </a:moveTo>
                <a:lnTo>
                  <a:pt x="20082462" y="0"/>
                </a:lnTo>
                <a:lnTo>
                  <a:pt x="20082462" y="1422564"/>
                </a:lnTo>
                <a:lnTo>
                  <a:pt x="0" y="1422564"/>
                </a:lnTo>
                <a:lnTo>
                  <a:pt x="0" y="0"/>
                </a:lnTo>
                <a:close/>
              </a:path>
            </a:pathLst>
          </a:custGeom>
          <a:solidFill>
            <a:srgbClr val="DCDEE0"/>
          </a:solid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15240" rIns="0" bIns="0" rtlCol="0">
            <a:spAutoFit/>
          </a:bodyPr>
          <a:lstStyle/>
          <a:p>
            <a:pPr marL="213360">
              <a:lnSpc>
                <a:spcPct val="100000"/>
              </a:lnSpc>
              <a:spcBef>
                <a:spcPts val="120"/>
              </a:spcBef>
            </a:pPr>
            <a:r>
              <a:rPr spc="5" dirty="0"/>
              <a:t>Graphene: Protocol</a:t>
            </a:r>
            <a:r>
              <a:rPr spc="-35" dirty="0"/>
              <a:t> </a:t>
            </a:r>
            <a:r>
              <a:rPr spc="10" dirty="0"/>
              <a:t>1</a:t>
            </a:r>
          </a:p>
        </p:txBody>
      </p:sp>
      <p:sp>
        <p:nvSpPr>
          <p:cNvPr id="5" name="object 5"/>
          <p:cNvSpPr/>
          <p:nvPr/>
        </p:nvSpPr>
        <p:spPr>
          <a:xfrm>
            <a:off x="1050617" y="5214909"/>
            <a:ext cx="4072054" cy="3082953"/>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2385132" y="6405952"/>
            <a:ext cx="1393190" cy="654050"/>
          </a:xfrm>
          <a:prstGeom prst="rect">
            <a:avLst/>
          </a:prstGeom>
        </p:spPr>
        <p:txBody>
          <a:bodyPr vert="horz" wrap="square" lIns="0" tIns="15240" rIns="0" bIns="0" rtlCol="0">
            <a:spAutoFit/>
          </a:bodyPr>
          <a:lstStyle/>
          <a:p>
            <a:pPr marL="12700">
              <a:lnSpc>
                <a:spcPct val="100000"/>
              </a:lnSpc>
              <a:spcBef>
                <a:spcPts val="120"/>
              </a:spcBef>
            </a:pPr>
            <a:r>
              <a:rPr sz="4100" b="1" spc="5" dirty="0">
                <a:solidFill>
                  <a:srgbClr val="FFFFFF"/>
                </a:solidFill>
                <a:latin typeface="Arial"/>
                <a:cs typeface="Arial"/>
              </a:rPr>
              <a:t>block</a:t>
            </a:r>
            <a:endParaRPr sz="4100">
              <a:latin typeface="Arial"/>
              <a:cs typeface="Arial"/>
            </a:endParaRPr>
          </a:p>
        </p:txBody>
      </p:sp>
      <p:sp>
        <p:nvSpPr>
          <p:cNvPr id="7" name="object 7"/>
          <p:cNvSpPr txBox="1"/>
          <p:nvPr/>
        </p:nvSpPr>
        <p:spPr>
          <a:xfrm>
            <a:off x="1641699" y="3180920"/>
            <a:ext cx="1713230" cy="654050"/>
          </a:xfrm>
          <a:prstGeom prst="rect">
            <a:avLst/>
          </a:prstGeom>
        </p:spPr>
        <p:txBody>
          <a:bodyPr vert="horz" wrap="square" lIns="0" tIns="15240" rIns="0" bIns="0" rtlCol="0">
            <a:spAutoFit/>
          </a:bodyPr>
          <a:lstStyle/>
          <a:p>
            <a:pPr marL="12700">
              <a:lnSpc>
                <a:spcPct val="100000"/>
              </a:lnSpc>
              <a:spcBef>
                <a:spcPts val="120"/>
              </a:spcBef>
            </a:pPr>
            <a:r>
              <a:rPr sz="4100" spc="10" dirty="0">
                <a:latin typeface="Arial"/>
                <a:cs typeface="Arial"/>
              </a:rPr>
              <a:t>Sender</a:t>
            </a:r>
            <a:endParaRPr sz="4100">
              <a:latin typeface="Arial"/>
              <a:cs typeface="Arial"/>
            </a:endParaRPr>
          </a:p>
        </p:txBody>
      </p:sp>
      <p:grpSp>
        <p:nvGrpSpPr>
          <p:cNvPr id="8" name="object 8"/>
          <p:cNvGrpSpPr/>
          <p:nvPr/>
        </p:nvGrpSpPr>
        <p:grpSpPr>
          <a:xfrm>
            <a:off x="3618779" y="2898257"/>
            <a:ext cx="1132840" cy="1260475"/>
            <a:chOff x="3618779" y="2898257"/>
            <a:chExt cx="1132840" cy="1260475"/>
          </a:xfrm>
        </p:grpSpPr>
        <p:sp>
          <p:nvSpPr>
            <p:cNvPr id="9" name="object 9"/>
            <p:cNvSpPr/>
            <p:nvPr/>
          </p:nvSpPr>
          <p:spPr>
            <a:xfrm>
              <a:off x="3634486" y="2913963"/>
              <a:ext cx="1101411" cy="1228946"/>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3634486" y="2913963"/>
              <a:ext cx="1101725" cy="1229360"/>
            </a:xfrm>
            <a:custGeom>
              <a:avLst/>
              <a:gdLst/>
              <a:ahLst/>
              <a:cxnLst/>
              <a:rect l="l" t="t" r="r" b="b"/>
              <a:pathLst>
                <a:path w="1101725" h="1229360">
                  <a:moveTo>
                    <a:pt x="0" y="0"/>
                  </a:moveTo>
                  <a:lnTo>
                    <a:pt x="0" y="1229020"/>
                  </a:lnTo>
                  <a:lnTo>
                    <a:pt x="1101401" y="1229020"/>
                  </a:lnTo>
                  <a:lnTo>
                    <a:pt x="1101401" y="0"/>
                  </a:lnTo>
                  <a:lnTo>
                    <a:pt x="0" y="0"/>
                  </a:lnTo>
                  <a:close/>
                </a:path>
              </a:pathLst>
            </a:custGeom>
            <a:ln w="31412">
              <a:solidFill>
                <a:srgbClr val="C82506"/>
              </a:solidFill>
            </a:ln>
          </p:spPr>
          <p:txBody>
            <a:bodyPr wrap="square" lIns="0" tIns="0" rIns="0" bIns="0" rtlCol="0"/>
            <a:lstStyle/>
            <a:p>
              <a:endParaRPr/>
            </a:p>
          </p:txBody>
        </p:sp>
      </p:grpSp>
      <p:sp>
        <p:nvSpPr>
          <p:cNvPr id="11" name="object 11"/>
          <p:cNvSpPr txBox="1"/>
          <p:nvPr/>
        </p:nvSpPr>
        <p:spPr>
          <a:xfrm>
            <a:off x="14081111" y="3170448"/>
            <a:ext cx="2091689" cy="654050"/>
          </a:xfrm>
          <a:prstGeom prst="rect">
            <a:avLst/>
          </a:prstGeom>
        </p:spPr>
        <p:txBody>
          <a:bodyPr vert="horz" wrap="square" lIns="0" tIns="15240" rIns="0" bIns="0" rtlCol="0">
            <a:spAutoFit/>
          </a:bodyPr>
          <a:lstStyle/>
          <a:p>
            <a:pPr marL="12700">
              <a:lnSpc>
                <a:spcPct val="100000"/>
              </a:lnSpc>
              <a:spcBef>
                <a:spcPts val="120"/>
              </a:spcBef>
            </a:pPr>
            <a:r>
              <a:rPr sz="4100" spc="10" dirty="0">
                <a:latin typeface="Arial"/>
                <a:cs typeface="Arial"/>
              </a:rPr>
              <a:t>Receiver</a:t>
            </a:r>
            <a:endParaRPr sz="4100">
              <a:latin typeface="Arial"/>
              <a:cs typeface="Arial"/>
            </a:endParaRPr>
          </a:p>
        </p:txBody>
      </p:sp>
      <p:grpSp>
        <p:nvGrpSpPr>
          <p:cNvPr id="12" name="object 12"/>
          <p:cNvGrpSpPr/>
          <p:nvPr/>
        </p:nvGrpSpPr>
        <p:grpSpPr>
          <a:xfrm>
            <a:off x="16384317" y="2898225"/>
            <a:ext cx="1012825" cy="1260475"/>
            <a:chOff x="16384317" y="2898225"/>
            <a:chExt cx="1012825" cy="1260475"/>
          </a:xfrm>
        </p:grpSpPr>
        <p:sp>
          <p:nvSpPr>
            <p:cNvPr id="13" name="object 13"/>
            <p:cNvSpPr/>
            <p:nvPr/>
          </p:nvSpPr>
          <p:spPr>
            <a:xfrm>
              <a:off x="16400024" y="2913932"/>
              <a:ext cx="980934" cy="1229020"/>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16400024" y="2913932"/>
              <a:ext cx="981075" cy="1229360"/>
            </a:xfrm>
            <a:custGeom>
              <a:avLst/>
              <a:gdLst/>
              <a:ahLst/>
              <a:cxnLst/>
              <a:rect l="l" t="t" r="r" b="b"/>
              <a:pathLst>
                <a:path w="981075" h="1229360">
                  <a:moveTo>
                    <a:pt x="0" y="0"/>
                  </a:moveTo>
                  <a:lnTo>
                    <a:pt x="980934" y="0"/>
                  </a:lnTo>
                  <a:lnTo>
                    <a:pt x="980934" y="1229020"/>
                  </a:lnTo>
                  <a:lnTo>
                    <a:pt x="0" y="1229020"/>
                  </a:lnTo>
                  <a:lnTo>
                    <a:pt x="0" y="0"/>
                  </a:lnTo>
                  <a:close/>
                </a:path>
              </a:pathLst>
            </a:custGeom>
            <a:ln w="31412">
              <a:solidFill>
                <a:srgbClr val="0365C0"/>
              </a:solidFill>
            </a:ln>
          </p:spPr>
          <p:txBody>
            <a:bodyPr wrap="square" lIns="0" tIns="0" rIns="0" bIns="0" rtlCol="0"/>
            <a:lstStyle/>
            <a:p>
              <a:endParaRPr/>
            </a:p>
          </p:txBody>
        </p:sp>
      </p:grpSp>
      <p:sp>
        <p:nvSpPr>
          <p:cNvPr id="15" name="object 15"/>
          <p:cNvSpPr txBox="1"/>
          <p:nvPr/>
        </p:nvSpPr>
        <p:spPr>
          <a:xfrm>
            <a:off x="1086742" y="2068388"/>
            <a:ext cx="210185" cy="468630"/>
          </a:xfrm>
          <a:prstGeom prst="rect">
            <a:avLst/>
          </a:prstGeom>
        </p:spPr>
        <p:txBody>
          <a:bodyPr vert="horz" wrap="square" lIns="0" tIns="13335" rIns="0" bIns="0" rtlCol="0">
            <a:spAutoFit/>
          </a:bodyPr>
          <a:lstStyle/>
          <a:p>
            <a:pPr marL="12700">
              <a:lnSpc>
                <a:spcPct val="100000"/>
              </a:lnSpc>
              <a:spcBef>
                <a:spcPts val="105"/>
              </a:spcBef>
            </a:pPr>
            <a:r>
              <a:rPr sz="2900" spc="434" dirty="0">
                <a:latin typeface="Arial"/>
                <a:cs typeface="Arial"/>
              </a:rPr>
              <a:t>•</a:t>
            </a:r>
            <a:endParaRPr sz="2900">
              <a:latin typeface="Arial"/>
              <a:cs typeface="Arial"/>
            </a:endParaRPr>
          </a:p>
        </p:txBody>
      </p:sp>
      <p:sp>
        <p:nvSpPr>
          <p:cNvPr id="17" name="object 17"/>
          <p:cNvSpPr txBox="1">
            <a:spLocks noGrp="1"/>
          </p:cNvSpPr>
          <p:nvPr>
            <p:ph type="sldNum" sz="quarter" idx="7"/>
          </p:nvPr>
        </p:nvSpPr>
        <p:spPr>
          <a:prstGeom prst="rect">
            <a:avLst/>
          </a:prstGeom>
        </p:spPr>
        <p:txBody>
          <a:bodyPr vert="horz" wrap="square" lIns="0" tIns="0" rIns="0" bIns="0" rtlCol="0">
            <a:spAutoFit/>
          </a:bodyPr>
          <a:lstStyle/>
          <a:p>
            <a:pPr marL="38100">
              <a:lnSpc>
                <a:spcPts val="2014"/>
              </a:lnSpc>
            </a:pPr>
            <a:fld id="{81D60167-4931-47E6-BA6A-407CBD079E47}" type="slidenum">
              <a:rPr spc="15" dirty="0"/>
              <a:t>21</a:t>
            </a:fld>
            <a:endParaRPr spc="15" dirty="0"/>
          </a:p>
        </p:txBody>
      </p:sp>
      <p:sp>
        <p:nvSpPr>
          <p:cNvPr id="16" name="object 16"/>
          <p:cNvSpPr txBox="1"/>
          <p:nvPr/>
        </p:nvSpPr>
        <p:spPr>
          <a:xfrm>
            <a:off x="1620758" y="1997710"/>
            <a:ext cx="8258809" cy="616585"/>
          </a:xfrm>
          <a:prstGeom prst="rect">
            <a:avLst/>
          </a:prstGeom>
        </p:spPr>
        <p:txBody>
          <a:bodyPr vert="horz" wrap="square" lIns="0" tIns="15875" rIns="0" bIns="0" rtlCol="0">
            <a:spAutoFit/>
          </a:bodyPr>
          <a:lstStyle/>
          <a:p>
            <a:pPr marL="12700">
              <a:lnSpc>
                <a:spcPct val="100000"/>
              </a:lnSpc>
              <a:spcBef>
                <a:spcPts val="125"/>
              </a:spcBef>
            </a:pPr>
            <a:r>
              <a:rPr sz="3850" spc="-60" dirty="0">
                <a:latin typeface="Arial"/>
                <a:cs typeface="Arial"/>
              </a:rPr>
              <a:t>The </a:t>
            </a:r>
            <a:r>
              <a:rPr sz="3850" spc="95" dirty="0">
                <a:latin typeface="Arial"/>
                <a:cs typeface="Arial"/>
              </a:rPr>
              <a:t>block </a:t>
            </a:r>
            <a:r>
              <a:rPr sz="3850" spc="5" dirty="0">
                <a:latin typeface="Arial"/>
                <a:cs typeface="Arial"/>
              </a:rPr>
              <a:t>is </a:t>
            </a:r>
            <a:r>
              <a:rPr sz="3850" spc="10" dirty="0">
                <a:latin typeface="Arial"/>
                <a:cs typeface="Arial"/>
              </a:rPr>
              <a:t>a </a:t>
            </a:r>
            <a:r>
              <a:rPr sz="3850" spc="45" dirty="0">
                <a:latin typeface="Arial"/>
                <a:cs typeface="Arial"/>
              </a:rPr>
              <a:t>subset </a:t>
            </a:r>
            <a:r>
              <a:rPr sz="3850" spc="10" dirty="0">
                <a:latin typeface="Arial"/>
                <a:cs typeface="Arial"/>
              </a:rPr>
              <a:t>of the</a:t>
            </a:r>
            <a:r>
              <a:rPr sz="3850" spc="-85" dirty="0">
                <a:latin typeface="Arial"/>
                <a:cs typeface="Arial"/>
              </a:rPr>
              <a:t> </a:t>
            </a:r>
            <a:r>
              <a:rPr sz="3850" spc="40" dirty="0">
                <a:latin typeface="Arial"/>
                <a:cs typeface="Arial"/>
              </a:rPr>
              <a:t>mempool</a:t>
            </a:r>
            <a:endParaRPr sz="3850">
              <a:latin typeface="Arial"/>
              <a:cs typeface="Arial"/>
            </a:endParaRPr>
          </a:p>
        </p:txBody>
      </p:sp>
      <p:pic>
        <p:nvPicPr>
          <p:cNvPr id="50" name="图片 49">
            <a:extLst>
              <a:ext uri="{FF2B5EF4-FFF2-40B4-BE49-F238E27FC236}">
                <a16:creationId xmlns:a16="http://schemas.microsoft.com/office/drawing/2014/main" id="{68391EC5-200D-EF49-B689-8CA738F14EEF}"/>
              </a:ext>
            </a:extLst>
          </p:cNvPr>
          <p:cNvPicPr>
            <a:picLocks noChangeAspect="1"/>
          </p:cNvPicPr>
          <p:nvPr/>
        </p:nvPicPr>
        <p:blipFill>
          <a:blip r:embed="rId7"/>
          <a:stretch>
            <a:fillRect/>
          </a:stretch>
        </p:blipFill>
        <p:spPr>
          <a:xfrm>
            <a:off x="18366414" y="73600"/>
            <a:ext cx="1390266" cy="1387949"/>
          </a:xfrm>
          <a:prstGeom prst="rect">
            <a:avLst/>
          </a:prstGeom>
        </p:spPr>
      </p:pic>
      <p:sp>
        <p:nvSpPr>
          <p:cNvPr id="51" name="object 20">
            <a:extLst>
              <a:ext uri="{FF2B5EF4-FFF2-40B4-BE49-F238E27FC236}">
                <a16:creationId xmlns:a16="http://schemas.microsoft.com/office/drawing/2014/main" id="{24B1AD93-B6C7-5E47-B8BA-002E4C0DCD9B}"/>
              </a:ext>
            </a:extLst>
          </p:cNvPr>
          <p:cNvSpPr txBox="1"/>
          <p:nvPr/>
        </p:nvSpPr>
        <p:spPr>
          <a:xfrm>
            <a:off x="14684662" y="10815939"/>
            <a:ext cx="5867400" cy="302903"/>
          </a:xfrm>
          <a:prstGeom prst="rect">
            <a:avLst/>
          </a:prstGeom>
        </p:spPr>
        <p:txBody>
          <a:bodyPr vert="horz" wrap="square" lIns="0" tIns="0" rIns="0" bIns="0" rtlCol="0">
            <a:spAutoFit/>
          </a:bodyPr>
          <a:lstStyle/>
          <a:p>
            <a:pPr marL="12700">
              <a:lnSpc>
                <a:spcPts val="2275"/>
              </a:lnSpc>
            </a:pPr>
            <a:r>
              <a:rPr lang="en-US" altLang="zh-CN" sz="2800" spc="-10" dirty="0">
                <a:solidFill>
                  <a:srgbClr val="A9A9A9"/>
                </a:solidFill>
                <a:latin typeface="Arial"/>
                <a:cs typeface="Arial"/>
              </a:rPr>
              <a:t>F</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D</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A</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V</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E</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R</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S</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T</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Y</a:t>
            </a:r>
            <a:r>
              <a:rPr lang="zh-CN" altLang="en-US" sz="2800" spc="-10" dirty="0">
                <a:solidFill>
                  <a:srgbClr val="A9A9A9"/>
                </a:solidFill>
                <a:latin typeface="Arial"/>
                <a:cs typeface="Arial"/>
              </a:rPr>
              <a:t> </a:t>
            </a:r>
            <a:endParaRPr sz="2800" dirty="0">
              <a:latin typeface="Arial"/>
              <a:cs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1636" y="57904"/>
            <a:ext cx="20082510" cy="1423035"/>
          </a:xfrm>
          <a:custGeom>
            <a:avLst/>
            <a:gdLst/>
            <a:ahLst/>
            <a:cxnLst/>
            <a:rect l="l" t="t" r="r" b="b"/>
            <a:pathLst>
              <a:path w="20082510" h="1423035">
                <a:moveTo>
                  <a:pt x="0" y="0"/>
                </a:moveTo>
                <a:lnTo>
                  <a:pt x="20082462" y="0"/>
                </a:lnTo>
                <a:lnTo>
                  <a:pt x="20082462" y="1422564"/>
                </a:lnTo>
                <a:lnTo>
                  <a:pt x="0" y="1422564"/>
                </a:lnTo>
                <a:lnTo>
                  <a:pt x="0" y="0"/>
                </a:lnTo>
                <a:close/>
              </a:path>
            </a:pathLst>
          </a:custGeom>
          <a:solidFill>
            <a:srgbClr val="DCDEE0"/>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5240" rIns="0" bIns="0" rtlCol="0">
            <a:spAutoFit/>
          </a:bodyPr>
          <a:lstStyle/>
          <a:p>
            <a:pPr marL="213360">
              <a:lnSpc>
                <a:spcPct val="100000"/>
              </a:lnSpc>
              <a:spcBef>
                <a:spcPts val="120"/>
              </a:spcBef>
            </a:pPr>
            <a:r>
              <a:rPr spc="5" dirty="0"/>
              <a:t>Graphene: Protocol</a:t>
            </a:r>
            <a:r>
              <a:rPr spc="-35" dirty="0"/>
              <a:t> </a:t>
            </a:r>
            <a:r>
              <a:rPr spc="10" dirty="0"/>
              <a:t>1</a:t>
            </a:r>
          </a:p>
        </p:txBody>
      </p:sp>
      <p:sp>
        <p:nvSpPr>
          <p:cNvPr id="4" name="object 4"/>
          <p:cNvSpPr/>
          <p:nvPr/>
        </p:nvSpPr>
        <p:spPr>
          <a:xfrm>
            <a:off x="1051570" y="5210490"/>
            <a:ext cx="4072054" cy="3082953"/>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432661" y="5284959"/>
            <a:ext cx="1675764" cy="1445260"/>
          </a:xfrm>
          <a:custGeom>
            <a:avLst/>
            <a:gdLst/>
            <a:ahLst/>
            <a:cxnLst/>
            <a:rect l="l" t="t" r="r" b="b"/>
            <a:pathLst>
              <a:path w="1675765" h="1445259">
                <a:moveTo>
                  <a:pt x="0" y="0"/>
                </a:moveTo>
                <a:lnTo>
                  <a:pt x="1675373" y="0"/>
                </a:lnTo>
                <a:lnTo>
                  <a:pt x="1675373" y="1445055"/>
                </a:lnTo>
                <a:lnTo>
                  <a:pt x="0" y="1445055"/>
                </a:lnTo>
                <a:lnTo>
                  <a:pt x="0" y="0"/>
                </a:lnTo>
                <a:close/>
              </a:path>
            </a:pathLst>
          </a:custGeom>
          <a:ln w="146592">
            <a:solidFill>
              <a:srgbClr val="DCBD23"/>
            </a:solidFill>
          </a:ln>
        </p:spPr>
        <p:txBody>
          <a:bodyPr wrap="square" lIns="0" tIns="0" rIns="0" bIns="0" rtlCol="0"/>
          <a:lstStyle/>
          <a:p>
            <a:endParaRPr/>
          </a:p>
        </p:txBody>
      </p:sp>
      <p:sp>
        <p:nvSpPr>
          <p:cNvPr id="6" name="object 6"/>
          <p:cNvSpPr/>
          <p:nvPr/>
        </p:nvSpPr>
        <p:spPr>
          <a:xfrm>
            <a:off x="5410620" y="7380592"/>
            <a:ext cx="1406525" cy="1445260"/>
          </a:xfrm>
          <a:custGeom>
            <a:avLst/>
            <a:gdLst/>
            <a:ahLst/>
            <a:cxnLst/>
            <a:rect l="l" t="t" r="r" b="b"/>
            <a:pathLst>
              <a:path w="1406525" h="1445259">
                <a:moveTo>
                  <a:pt x="0" y="0"/>
                </a:moveTo>
                <a:lnTo>
                  <a:pt x="1405904" y="0"/>
                </a:lnTo>
                <a:lnTo>
                  <a:pt x="1405904" y="1445055"/>
                </a:lnTo>
                <a:lnTo>
                  <a:pt x="0" y="1445055"/>
                </a:lnTo>
                <a:lnTo>
                  <a:pt x="0" y="0"/>
                </a:lnTo>
                <a:close/>
              </a:path>
            </a:pathLst>
          </a:custGeom>
          <a:ln w="146592">
            <a:solidFill>
              <a:srgbClr val="773F9B"/>
            </a:solidFill>
          </a:ln>
        </p:spPr>
        <p:txBody>
          <a:bodyPr wrap="square" lIns="0" tIns="0" rIns="0" bIns="0" rtlCol="0"/>
          <a:lstStyle/>
          <a:p>
            <a:endParaRPr/>
          </a:p>
        </p:txBody>
      </p:sp>
      <p:sp>
        <p:nvSpPr>
          <p:cNvPr id="7" name="object 7"/>
          <p:cNvSpPr txBox="1"/>
          <p:nvPr/>
        </p:nvSpPr>
        <p:spPr>
          <a:xfrm>
            <a:off x="2395603" y="5547340"/>
            <a:ext cx="4514215" cy="3187700"/>
          </a:xfrm>
          <a:prstGeom prst="rect">
            <a:avLst/>
          </a:prstGeom>
        </p:spPr>
        <p:txBody>
          <a:bodyPr vert="horz" wrap="square" lIns="0" tIns="11430" rIns="0" bIns="0" rtlCol="0">
            <a:spAutoFit/>
          </a:bodyPr>
          <a:lstStyle/>
          <a:p>
            <a:pPr marL="3258185" marR="5080" indent="41275">
              <a:lnSpc>
                <a:spcPct val="101299"/>
              </a:lnSpc>
              <a:spcBef>
                <a:spcPts val="90"/>
              </a:spcBef>
            </a:pPr>
            <a:r>
              <a:rPr sz="2850" b="1" spc="15" dirty="0">
                <a:solidFill>
                  <a:srgbClr val="DCBD23"/>
                </a:solidFill>
                <a:latin typeface="Arial"/>
                <a:cs typeface="Arial"/>
              </a:rPr>
              <a:t>Bloom  </a:t>
            </a:r>
            <a:r>
              <a:rPr sz="2850" b="1" spc="10" dirty="0">
                <a:solidFill>
                  <a:srgbClr val="DCBD23"/>
                </a:solidFill>
                <a:latin typeface="Arial"/>
                <a:cs typeface="Arial"/>
              </a:rPr>
              <a:t>Filter</a:t>
            </a:r>
            <a:r>
              <a:rPr sz="2850" b="1" spc="-80" dirty="0">
                <a:solidFill>
                  <a:srgbClr val="DCBD23"/>
                </a:solidFill>
                <a:latin typeface="Arial"/>
                <a:cs typeface="Arial"/>
              </a:rPr>
              <a:t> </a:t>
            </a:r>
            <a:r>
              <a:rPr sz="2850" b="1" i="1" spc="20" dirty="0">
                <a:solidFill>
                  <a:srgbClr val="DCBD23"/>
                </a:solidFill>
                <a:latin typeface="Arial"/>
                <a:cs typeface="Arial"/>
              </a:rPr>
              <a:t>S</a:t>
            </a:r>
            <a:endParaRPr sz="2850">
              <a:latin typeface="Arial"/>
              <a:cs typeface="Arial"/>
            </a:endParaRPr>
          </a:p>
          <a:p>
            <a:pPr marL="12700">
              <a:lnSpc>
                <a:spcPts val="4785"/>
              </a:lnSpc>
            </a:pPr>
            <a:r>
              <a:rPr sz="4100" b="1" spc="5" dirty="0">
                <a:solidFill>
                  <a:srgbClr val="FFFFFF"/>
                </a:solidFill>
                <a:latin typeface="Arial"/>
                <a:cs typeface="Arial"/>
              </a:rPr>
              <a:t>block</a:t>
            </a:r>
            <a:endParaRPr sz="4100">
              <a:latin typeface="Arial"/>
              <a:cs typeface="Arial"/>
            </a:endParaRPr>
          </a:p>
          <a:p>
            <a:pPr marL="3153410">
              <a:lnSpc>
                <a:spcPts val="4810"/>
              </a:lnSpc>
              <a:spcBef>
                <a:spcPts val="3570"/>
              </a:spcBef>
            </a:pPr>
            <a:r>
              <a:rPr sz="4100" b="1" spc="-70" dirty="0">
                <a:solidFill>
                  <a:srgbClr val="773F9B"/>
                </a:solidFill>
                <a:latin typeface="Arial"/>
                <a:cs typeface="Arial"/>
              </a:rPr>
              <a:t>IBLT</a:t>
            </a:r>
            <a:endParaRPr sz="4100">
              <a:latin typeface="Arial"/>
              <a:cs typeface="Arial"/>
            </a:endParaRPr>
          </a:p>
          <a:p>
            <a:pPr marR="687070" algn="r">
              <a:lnSpc>
                <a:spcPts val="4810"/>
              </a:lnSpc>
            </a:pPr>
            <a:r>
              <a:rPr sz="4100" b="1" i="1" spc="5" dirty="0">
                <a:solidFill>
                  <a:srgbClr val="773F9B"/>
                </a:solidFill>
                <a:latin typeface="Times New Roman"/>
                <a:cs typeface="Times New Roman"/>
              </a:rPr>
              <a:t>I</a:t>
            </a:r>
            <a:endParaRPr sz="4100">
              <a:latin typeface="Times New Roman"/>
              <a:cs typeface="Times New Roman"/>
            </a:endParaRPr>
          </a:p>
        </p:txBody>
      </p:sp>
      <p:sp>
        <p:nvSpPr>
          <p:cNvPr id="9" name="object 9"/>
          <p:cNvSpPr txBox="1"/>
          <p:nvPr/>
        </p:nvSpPr>
        <p:spPr>
          <a:xfrm>
            <a:off x="1641699" y="3180920"/>
            <a:ext cx="1713230" cy="654050"/>
          </a:xfrm>
          <a:prstGeom prst="rect">
            <a:avLst/>
          </a:prstGeom>
        </p:spPr>
        <p:txBody>
          <a:bodyPr vert="horz" wrap="square" lIns="0" tIns="15240" rIns="0" bIns="0" rtlCol="0">
            <a:spAutoFit/>
          </a:bodyPr>
          <a:lstStyle/>
          <a:p>
            <a:pPr marL="12700">
              <a:lnSpc>
                <a:spcPct val="100000"/>
              </a:lnSpc>
              <a:spcBef>
                <a:spcPts val="120"/>
              </a:spcBef>
            </a:pPr>
            <a:r>
              <a:rPr sz="4100" spc="10" dirty="0">
                <a:latin typeface="Arial"/>
                <a:cs typeface="Arial"/>
              </a:rPr>
              <a:t>Sender</a:t>
            </a:r>
            <a:endParaRPr sz="4100">
              <a:latin typeface="Arial"/>
              <a:cs typeface="Arial"/>
            </a:endParaRPr>
          </a:p>
        </p:txBody>
      </p:sp>
      <p:grpSp>
        <p:nvGrpSpPr>
          <p:cNvPr id="10" name="object 10"/>
          <p:cNvGrpSpPr/>
          <p:nvPr/>
        </p:nvGrpSpPr>
        <p:grpSpPr>
          <a:xfrm>
            <a:off x="3618779" y="2898257"/>
            <a:ext cx="1132840" cy="1260475"/>
            <a:chOff x="3618779" y="2898257"/>
            <a:chExt cx="1132840" cy="1260475"/>
          </a:xfrm>
        </p:grpSpPr>
        <p:sp>
          <p:nvSpPr>
            <p:cNvPr id="11" name="object 11"/>
            <p:cNvSpPr/>
            <p:nvPr/>
          </p:nvSpPr>
          <p:spPr>
            <a:xfrm>
              <a:off x="3634486" y="2913963"/>
              <a:ext cx="1101411" cy="1228946"/>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3634486" y="2913963"/>
              <a:ext cx="1101725" cy="1229360"/>
            </a:xfrm>
            <a:custGeom>
              <a:avLst/>
              <a:gdLst/>
              <a:ahLst/>
              <a:cxnLst/>
              <a:rect l="l" t="t" r="r" b="b"/>
              <a:pathLst>
                <a:path w="1101725" h="1229360">
                  <a:moveTo>
                    <a:pt x="0" y="0"/>
                  </a:moveTo>
                  <a:lnTo>
                    <a:pt x="0" y="1229020"/>
                  </a:lnTo>
                  <a:lnTo>
                    <a:pt x="1101401" y="1229020"/>
                  </a:lnTo>
                  <a:lnTo>
                    <a:pt x="1101401" y="0"/>
                  </a:lnTo>
                  <a:lnTo>
                    <a:pt x="0" y="0"/>
                  </a:lnTo>
                  <a:close/>
                </a:path>
              </a:pathLst>
            </a:custGeom>
            <a:ln w="31412">
              <a:solidFill>
                <a:srgbClr val="C82506"/>
              </a:solidFill>
            </a:ln>
          </p:spPr>
          <p:txBody>
            <a:bodyPr wrap="square" lIns="0" tIns="0" rIns="0" bIns="0" rtlCol="0"/>
            <a:lstStyle/>
            <a:p>
              <a:endParaRPr/>
            </a:p>
          </p:txBody>
        </p:sp>
      </p:grpSp>
      <p:sp>
        <p:nvSpPr>
          <p:cNvPr id="17" name="object 17"/>
          <p:cNvSpPr txBox="1"/>
          <p:nvPr/>
        </p:nvSpPr>
        <p:spPr>
          <a:xfrm>
            <a:off x="1086742" y="2068388"/>
            <a:ext cx="210185" cy="468630"/>
          </a:xfrm>
          <a:prstGeom prst="rect">
            <a:avLst/>
          </a:prstGeom>
        </p:spPr>
        <p:txBody>
          <a:bodyPr vert="horz" wrap="square" lIns="0" tIns="13335" rIns="0" bIns="0" rtlCol="0">
            <a:spAutoFit/>
          </a:bodyPr>
          <a:lstStyle/>
          <a:p>
            <a:pPr marL="12700">
              <a:lnSpc>
                <a:spcPct val="100000"/>
              </a:lnSpc>
              <a:spcBef>
                <a:spcPts val="105"/>
              </a:spcBef>
            </a:pPr>
            <a:r>
              <a:rPr sz="2900" spc="434" dirty="0">
                <a:latin typeface="Arial"/>
                <a:cs typeface="Arial"/>
              </a:rPr>
              <a:t>•</a:t>
            </a:r>
            <a:endParaRPr sz="2900">
              <a:latin typeface="Arial"/>
              <a:cs typeface="Arial"/>
            </a:endParaRPr>
          </a:p>
        </p:txBody>
      </p:sp>
      <p:sp>
        <p:nvSpPr>
          <p:cNvPr id="19" name="object 19"/>
          <p:cNvSpPr txBox="1">
            <a:spLocks noGrp="1"/>
          </p:cNvSpPr>
          <p:nvPr>
            <p:ph type="sldNum" sz="quarter" idx="7"/>
          </p:nvPr>
        </p:nvSpPr>
        <p:spPr>
          <a:prstGeom prst="rect">
            <a:avLst/>
          </a:prstGeom>
        </p:spPr>
        <p:txBody>
          <a:bodyPr vert="horz" wrap="square" lIns="0" tIns="0" rIns="0" bIns="0" rtlCol="0">
            <a:spAutoFit/>
          </a:bodyPr>
          <a:lstStyle/>
          <a:p>
            <a:pPr marL="38100">
              <a:lnSpc>
                <a:spcPts val="2014"/>
              </a:lnSpc>
            </a:pPr>
            <a:fld id="{81D60167-4931-47E6-BA6A-407CBD079E47}" type="slidenum">
              <a:rPr spc="15" dirty="0"/>
              <a:t>22</a:t>
            </a:fld>
            <a:endParaRPr spc="15" dirty="0"/>
          </a:p>
        </p:txBody>
      </p:sp>
      <p:sp>
        <p:nvSpPr>
          <p:cNvPr id="18" name="object 18"/>
          <p:cNvSpPr txBox="1"/>
          <p:nvPr/>
        </p:nvSpPr>
        <p:spPr>
          <a:xfrm>
            <a:off x="1620758" y="1997710"/>
            <a:ext cx="8258809" cy="616585"/>
          </a:xfrm>
          <a:prstGeom prst="rect">
            <a:avLst/>
          </a:prstGeom>
        </p:spPr>
        <p:txBody>
          <a:bodyPr vert="horz" wrap="square" lIns="0" tIns="15875" rIns="0" bIns="0" rtlCol="0">
            <a:spAutoFit/>
          </a:bodyPr>
          <a:lstStyle/>
          <a:p>
            <a:pPr marL="12700">
              <a:lnSpc>
                <a:spcPct val="100000"/>
              </a:lnSpc>
              <a:spcBef>
                <a:spcPts val="125"/>
              </a:spcBef>
            </a:pPr>
            <a:r>
              <a:rPr sz="3850" spc="-60" dirty="0">
                <a:latin typeface="Arial"/>
                <a:cs typeface="Arial"/>
              </a:rPr>
              <a:t>The </a:t>
            </a:r>
            <a:r>
              <a:rPr sz="3850" spc="95" dirty="0">
                <a:latin typeface="Arial"/>
                <a:cs typeface="Arial"/>
              </a:rPr>
              <a:t>block </a:t>
            </a:r>
            <a:r>
              <a:rPr sz="3850" spc="5" dirty="0">
                <a:latin typeface="Arial"/>
                <a:cs typeface="Arial"/>
              </a:rPr>
              <a:t>is </a:t>
            </a:r>
            <a:r>
              <a:rPr sz="3850" spc="10" dirty="0">
                <a:latin typeface="Arial"/>
                <a:cs typeface="Arial"/>
              </a:rPr>
              <a:t>a </a:t>
            </a:r>
            <a:r>
              <a:rPr sz="3850" spc="45" dirty="0">
                <a:latin typeface="Arial"/>
                <a:cs typeface="Arial"/>
              </a:rPr>
              <a:t>subset </a:t>
            </a:r>
            <a:r>
              <a:rPr sz="3850" spc="10" dirty="0">
                <a:latin typeface="Arial"/>
                <a:cs typeface="Arial"/>
              </a:rPr>
              <a:t>of the</a:t>
            </a:r>
            <a:r>
              <a:rPr sz="3850" spc="-85" dirty="0">
                <a:latin typeface="Arial"/>
                <a:cs typeface="Arial"/>
              </a:rPr>
              <a:t> </a:t>
            </a:r>
            <a:r>
              <a:rPr sz="3850" spc="40" dirty="0">
                <a:latin typeface="Arial"/>
                <a:cs typeface="Arial"/>
              </a:rPr>
              <a:t>mempool</a:t>
            </a:r>
            <a:endParaRPr sz="3850">
              <a:latin typeface="Arial"/>
              <a:cs typeface="Arial"/>
            </a:endParaRPr>
          </a:p>
        </p:txBody>
      </p:sp>
      <mc:AlternateContent xmlns:mc="http://schemas.openxmlformats.org/markup-compatibility/2006" xmlns:a14="http://schemas.microsoft.com/office/drawing/2010/main">
        <mc:Choice Requires="a14">
          <p:sp>
            <p:nvSpPr>
              <p:cNvPr id="53" name="object 9">
                <a:extLst>
                  <a:ext uri="{FF2B5EF4-FFF2-40B4-BE49-F238E27FC236}">
                    <a16:creationId xmlns:a16="http://schemas.microsoft.com/office/drawing/2014/main" id="{6838A6D0-CC9F-F14D-A24E-61137A191BD5}"/>
                  </a:ext>
                </a:extLst>
              </p:cNvPr>
              <p:cNvSpPr txBox="1"/>
              <p:nvPr/>
            </p:nvSpPr>
            <p:spPr>
              <a:xfrm>
                <a:off x="7411232" y="5547340"/>
                <a:ext cx="3067752" cy="1175065"/>
              </a:xfrm>
              <a:prstGeom prst="rect">
                <a:avLst/>
              </a:prstGeom>
            </p:spPr>
            <p:txBody>
              <a:bodyPr vert="horz" wrap="square" lIns="0" tIns="15240" rIns="0" bIns="0" rtlCol="0">
                <a:spAutoFit/>
              </a:bodyPr>
              <a:lstStyle/>
              <a:p>
                <a:pPr marL="12700">
                  <a:lnSpc>
                    <a:spcPct val="100000"/>
                  </a:lnSpc>
                  <a:spcBef>
                    <a:spcPts val="120"/>
                  </a:spcBef>
                </a:pPr>
                <a14:m>
                  <m:oMathPara xmlns:m="http://schemas.openxmlformats.org/officeDocument/2006/math">
                    <m:oMathParaPr>
                      <m:jc m:val="centerGroup"/>
                    </m:oMathParaPr>
                    <m:oMath xmlns:m="http://schemas.openxmlformats.org/officeDocument/2006/math">
                      <m:sSub>
                        <m:sSubPr>
                          <m:ctrlPr>
                            <a:rPr lang="zh-CN" altLang="zh-CN" sz="4400" i="1">
                              <a:latin typeface="Cambria Math" panose="02040503050406030204" pitchFamily="18" charset="0"/>
                            </a:rPr>
                          </m:ctrlPr>
                        </m:sSubPr>
                        <m:e>
                          <m:r>
                            <a:rPr lang="en-US" altLang="zh-CN" sz="4400" i="1">
                              <a:latin typeface="Cambria Math" panose="02040503050406030204" pitchFamily="18" charset="0"/>
                            </a:rPr>
                            <m:t>𝑓</m:t>
                          </m:r>
                        </m:e>
                        <m:sub>
                          <m:r>
                            <a:rPr lang="en-US" altLang="zh-CN" sz="4400" i="1">
                              <a:latin typeface="Cambria Math" panose="02040503050406030204" pitchFamily="18" charset="0"/>
                            </a:rPr>
                            <m:t>𝑆</m:t>
                          </m:r>
                        </m:sub>
                      </m:sSub>
                      <m:r>
                        <a:rPr lang="en-US" altLang="zh-CN" sz="4400" i="1">
                          <a:latin typeface="Cambria Math" panose="02040503050406030204" pitchFamily="18" charset="0"/>
                        </a:rPr>
                        <m:t>=</m:t>
                      </m:r>
                      <m:f>
                        <m:fPr>
                          <m:ctrlPr>
                            <a:rPr lang="zh-CN" altLang="zh-CN" sz="4400" i="1">
                              <a:latin typeface="Cambria Math" panose="02040503050406030204" pitchFamily="18" charset="0"/>
                            </a:rPr>
                          </m:ctrlPr>
                        </m:fPr>
                        <m:num>
                          <m:r>
                            <a:rPr lang="en-US" altLang="zh-CN" sz="4400" i="1">
                              <a:latin typeface="Cambria Math" panose="02040503050406030204" pitchFamily="18" charset="0"/>
                            </a:rPr>
                            <m:t>𝑎</m:t>
                          </m:r>
                        </m:num>
                        <m:den>
                          <m:r>
                            <a:rPr lang="en-US" altLang="zh-CN" sz="4400" i="1">
                              <a:latin typeface="Cambria Math" panose="02040503050406030204" pitchFamily="18" charset="0"/>
                            </a:rPr>
                            <m:t>𝑚</m:t>
                          </m:r>
                          <m:r>
                            <a:rPr lang="en-US" altLang="zh-CN" sz="4400" i="1">
                              <a:latin typeface="Cambria Math" panose="02040503050406030204" pitchFamily="18" charset="0"/>
                            </a:rPr>
                            <m:t>−</m:t>
                          </m:r>
                          <m:r>
                            <a:rPr lang="en-US" altLang="zh-CN" sz="4400" i="1">
                              <a:latin typeface="Cambria Math" panose="02040503050406030204" pitchFamily="18" charset="0"/>
                            </a:rPr>
                            <m:t>𝑛</m:t>
                          </m:r>
                        </m:den>
                      </m:f>
                    </m:oMath>
                  </m:oMathPara>
                </a14:m>
                <a:endParaRPr sz="4100" dirty="0">
                  <a:latin typeface="Arial"/>
                  <a:cs typeface="Arial"/>
                </a:endParaRPr>
              </a:p>
            </p:txBody>
          </p:sp>
        </mc:Choice>
        <mc:Fallback xmlns="">
          <p:sp>
            <p:nvSpPr>
              <p:cNvPr id="53" name="object 9">
                <a:extLst>
                  <a:ext uri="{FF2B5EF4-FFF2-40B4-BE49-F238E27FC236}">
                    <a16:creationId xmlns:a16="http://schemas.microsoft.com/office/drawing/2014/main" id="{6838A6D0-CC9F-F14D-A24E-61137A191BD5}"/>
                  </a:ext>
                </a:extLst>
              </p:cNvPr>
              <p:cNvSpPr txBox="1">
                <a:spLocks noRot="1" noChangeAspect="1" noMove="1" noResize="1" noEditPoints="1" noAdjustHandles="1" noChangeArrowheads="1" noChangeShapeType="1" noTextEdit="1"/>
              </p:cNvSpPr>
              <p:nvPr/>
            </p:nvSpPr>
            <p:spPr>
              <a:xfrm>
                <a:off x="7411232" y="5547340"/>
                <a:ext cx="3067752" cy="1175065"/>
              </a:xfrm>
              <a:prstGeom prst="rect">
                <a:avLst/>
              </a:prstGeom>
              <a:blipFill>
                <a:blip r:embed="rId5"/>
                <a:stretch>
                  <a:fillRect l="-2066" b="-10753"/>
                </a:stretch>
              </a:blipFill>
            </p:spPr>
            <p:txBody>
              <a:bodyPr/>
              <a:lstStyle/>
              <a:p>
                <a:r>
                  <a:rPr lang="zh-CN" altLang="en-US">
                    <a:noFill/>
                  </a:rPr>
                  <a:t> </a:t>
                </a:r>
              </a:p>
            </p:txBody>
          </p:sp>
        </mc:Fallback>
      </mc:AlternateContent>
      <p:pic>
        <p:nvPicPr>
          <p:cNvPr id="56" name="图片 55">
            <a:extLst>
              <a:ext uri="{FF2B5EF4-FFF2-40B4-BE49-F238E27FC236}">
                <a16:creationId xmlns:a16="http://schemas.microsoft.com/office/drawing/2014/main" id="{97CF8062-35B6-5F41-8575-AE227B5C6322}"/>
              </a:ext>
            </a:extLst>
          </p:cNvPr>
          <p:cNvPicPr>
            <a:picLocks noChangeAspect="1"/>
          </p:cNvPicPr>
          <p:nvPr/>
        </p:nvPicPr>
        <p:blipFill>
          <a:blip r:embed="rId6"/>
          <a:stretch>
            <a:fillRect/>
          </a:stretch>
        </p:blipFill>
        <p:spPr>
          <a:xfrm>
            <a:off x="10707502" y="2537018"/>
            <a:ext cx="8200278" cy="7238172"/>
          </a:xfrm>
          <a:prstGeom prst="rect">
            <a:avLst/>
          </a:prstGeom>
        </p:spPr>
      </p:pic>
      <p:pic>
        <p:nvPicPr>
          <p:cNvPr id="52" name="图片 51">
            <a:extLst>
              <a:ext uri="{FF2B5EF4-FFF2-40B4-BE49-F238E27FC236}">
                <a16:creationId xmlns:a16="http://schemas.microsoft.com/office/drawing/2014/main" id="{77FAA077-7B73-5446-9054-F47BD00B892C}"/>
              </a:ext>
            </a:extLst>
          </p:cNvPr>
          <p:cNvPicPr>
            <a:picLocks noChangeAspect="1"/>
          </p:cNvPicPr>
          <p:nvPr/>
        </p:nvPicPr>
        <p:blipFill>
          <a:blip r:embed="rId7"/>
          <a:stretch>
            <a:fillRect/>
          </a:stretch>
        </p:blipFill>
        <p:spPr>
          <a:xfrm>
            <a:off x="18366414" y="73600"/>
            <a:ext cx="1390266" cy="1387949"/>
          </a:xfrm>
          <a:prstGeom prst="rect">
            <a:avLst/>
          </a:prstGeom>
        </p:spPr>
      </p:pic>
      <p:sp>
        <p:nvSpPr>
          <p:cNvPr id="54" name="object 20">
            <a:extLst>
              <a:ext uri="{FF2B5EF4-FFF2-40B4-BE49-F238E27FC236}">
                <a16:creationId xmlns:a16="http://schemas.microsoft.com/office/drawing/2014/main" id="{01411103-7132-F243-90C6-F773C5659DC7}"/>
              </a:ext>
            </a:extLst>
          </p:cNvPr>
          <p:cNvSpPr txBox="1"/>
          <p:nvPr/>
        </p:nvSpPr>
        <p:spPr>
          <a:xfrm>
            <a:off x="14684662" y="10815939"/>
            <a:ext cx="5867400" cy="302903"/>
          </a:xfrm>
          <a:prstGeom prst="rect">
            <a:avLst/>
          </a:prstGeom>
        </p:spPr>
        <p:txBody>
          <a:bodyPr vert="horz" wrap="square" lIns="0" tIns="0" rIns="0" bIns="0" rtlCol="0">
            <a:spAutoFit/>
          </a:bodyPr>
          <a:lstStyle/>
          <a:p>
            <a:pPr marL="12700">
              <a:lnSpc>
                <a:spcPts val="2275"/>
              </a:lnSpc>
            </a:pPr>
            <a:r>
              <a:rPr lang="en-US" altLang="zh-CN" sz="2800" spc="-10" dirty="0">
                <a:solidFill>
                  <a:srgbClr val="A9A9A9"/>
                </a:solidFill>
                <a:latin typeface="Arial"/>
                <a:cs typeface="Arial"/>
              </a:rPr>
              <a:t>F</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D</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A</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V</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E</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R</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S</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T</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Y</a:t>
            </a:r>
            <a:r>
              <a:rPr lang="zh-CN" altLang="en-US" sz="2800" spc="-10" dirty="0">
                <a:solidFill>
                  <a:srgbClr val="A9A9A9"/>
                </a:solidFill>
                <a:latin typeface="Arial"/>
                <a:cs typeface="Arial"/>
              </a:rPr>
              <a:t> </a:t>
            </a:r>
            <a:endParaRPr sz="2800" dirty="0">
              <a:latin typeface="Arial"/>
              <a:cs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289468" y="5476273"/>
            <a:ext cx="6739890" cy="4150995"/>
            <a:chOff x="12289468" y="5476273"/>
            <a:chExt cx="6739890" cy="4150995"/>
          </a:xfrm>
        </p:grpSpPr>
        <p:sp>
          <p:nvSpPr>
            <p:cNvPr id="3" name="object 3"/>
            <p:cNvSpPr/>
            <p:nvPr/>
          </p:nvSpPr>
          <p:spPr>
            <a:xfrm>
              <a:off x="12303289" y="5476273"/>
              <a:ext cx="6712193" cy="4150417"/>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2362764" y="5549569"/>
              <a:ext cx="6593840" cy="2545715"/>
            </a:xfrm>
            <a:custGeom>
              <a:avLst/>
              <a:gdLst/>
              <a:ahLst/>
              <a:cxnLst/>
              <a:rect l="l" t="t" r="r" b="b"/>
              <a:pathLst>
                <a:path w="6593840" h="2545715">
                  <a:moveTo>
                    <a:pt x="0" y="0"/>
                  </a:moveTo>
                  <a:lnTo>
                    <a:pt x="6593244" y="0"/>
                  </a:lnTo>
                  <a:lnTo>
                    <a:pt x="6593244" y="2545336"/>
                  </a:lnTo>
                  <a:lnTo>
                    <a:pt x="0" y="2545336"/>
                  </a:lnTo>
                  <a:lnTo>
                    <a:pt x="0" y="0"/>
                  </a:lnTo>
                  <a:close/>
                </a:path>
              </a:pathLst>
            </a:custGeom>
            <a:ln w="146592">
              <a:solidFill>
                <a:srgbClr val="DCBD23"/>
              </a:solidFill>
            </a:ln>
          </p:spPr>
          <p:txBody>
            <a:bodyPr wrap="square" lIns="0" tIns="0" rIns="0" bIns="0" rtlCol="0"/>
            <a:lstStyle/>
            <a:p>
              <a:endParaRPr/>
            </a:p>
          </p:txBody>
        </p:sp>
      </p:grpSp>
      <p:sp>
        <p:nvSpPr>
          <p:cNvPr id="5" name="object 5"/>
          <p:cNvSpPr/>
          <p:nvPr/>
        </p:nvSpPr>
        <p:spPr>
          <a:xfrm>
            <a:off x="21636" y="57904"/>
            <a:ext cx="20082510" cy="1423035"/>
          </a:xfrm>
          <a:custGeom>
            <a:avLst/>
            <a:gdLst/>
            <a:ahLst/>
            <a:cxnLst/>
            <a:rect l="l" t="t" r="r" b="b"/>
            <a:pathLst>
              <a:path w="20082510" h="1423035">
                <a:moveTo>
                  <a:pt x="0" y="0"/>
                </a:moveTo>
                <a:lnTo>
                  <a:pt x="20082462" y="0"/>
                </a:lnTo>
                <a:lnTo>
                  <a:pt x="20082462" y="1422564"/>
                </a:lnTo>
                <a:lnTo>
                  <a:pt x="0" y="1422564"/>
                </a:lnTo>
                <a:lnTo>
                  <a:pt x="0" y="0"/>
                </a:lnTo>
                <a:close/>
              </a:path>
            </a:pathLst>
          </a:custGeom>
          <a:solidFill>
            <a:srgbClr val="DCDEE0"/>
          </a:solidFill>
        </p:spPr>
        <p:txBody>
          <a:bodyPr wrap="square" lIns="0" tIns="0" rIns="0" bIns="0" rtlCol="0"/>
          <a:lstStyle/>
          <a:p>
            <a:endParaRPr/>
          </a:p>
        </p:txBody>
      </p:sp>
      <p:sp>
        <p:nvSpPr>
          <p:cNvPr id="6" name="object 6"/>
          <p:cNvSpPr txBox="1">
            <a:spLocks noGrp="1"/>
          </p:cNvSpPr>
          <p:nvPr>
            <p:ph type="title"/>
          </p:nvPr>
        </p:nvSpPr>
        <p:spPr>
          <a:prstGeom prst="rect">
            <a:avLst/>
          </a:prstGeom>
        </p:spPr>
        <p:txBody>
          <a:bodyPr vert="horz" wrap="square" lIns="0" tIns="15240" rIns="0" bIns="0" rtlCol="0">
            <a:spAutoFit/>
          </a:bodyPr>
          <a:lstStyle/>
          <a:p>
            <a:pPr marL="213360">
              <a:lnSpc>
                <a:spcPct val="100000"/>
              </a:lnSpc>
              <a:spcBef>
                <a:spcPts val="120"/>
              </a:spcBef>
            </a:pPr>
            <a:r>
              <a:rPr spc="5" dirty="0"/>
              <a:t>Graphene: Protocol</a:t>
            </a:r>
            <a:r>
              <a:rPr spc="-35" dirty="0"/>
              <a:t> </a:t>
            </a:r>
            <a:r>
              <a:rPr spc="10" dirty="0"/>
              <a:t>1</a:t>
            </a:r>
          </a:p>
        </p:txBody>
      </p:sp>
      <p:sp>
        <p:nvSpPr>
          <p:cNvPr id="9" name="object 9"/>
          <p:cNvSpPr txBox="1"/>
          <p:nvPr/>
        </p:nvSpPr>
        <p:spPr>
          <a:xfrm>
            <a:off x="12510479" y="5693932"/>
            <a:ext cx="1268095" cy="905510"/>
          </a:xfrm>
          <a:prstGeom prst="rect">
            <a:avLst/>
          </a:prstGeom>
        </p:spPr>
        <p:txBody>
          <a:bodyPr vert="horz" wrap="square" lIns="0" tIns="11430" rIns="0" bIns="0" rtlCol="0">
            <a:spAutoFit/>
          </a:bodyPr>
          <a:lstStyle/>
          <a:p>
            <a:pPr marL="12700" marR="5080">
              <a:lnSpc>
                <a:spcPct val="101299"/>
              </a:lnSpc>
              <a:spcBef>
                <a:spcPts val="90"/>
              </a:spcBef>
            </a:pPr>
            <a:r>
              <a:rPr sz="2850" b="1" spc="15" dirty="0">
                <a:solidFill>
                  <a:srgbClr val="DCBD23"/>
                </a:solidFill>
                <a:latin typeface="Arial"/>
                <a:cs typeface="Arial"/>
              </a:rPr>
              <a:t>Bloom  </a:t>
            </a:r>
            <a:r>
              <a:rPr sz="2850" b="1" spc="10" dirty="0">
                <a:solidFill>
                  <a:srgbClr val="DCBD23"/>
                </a:solidFill>
                <a:latin typeface="Arial"/>
                <a:cs typeface="Arial"/>
              </a:rPr>
              <a:t>Filter</a:t>
            </a:r>
            <a:r>
              <a:rPr sz="2850" b="1" spc="-80" dirty="0">
                <a:solidFill>
                  <a:srgbClr val="DCBD23"/>
                </a:solidFill>
                <a:latin typeface="Arial"/>
                <a:cs typeface="Arial"/>
              </a:rPr>
              <a:t> </a:t>
            </a:r>
            <a:r>
              <a:rPr sz="2850" b="1" i="1" spc="20" dirty="0">
                <a:solidFill>
                  <a:srgbClr val="DCBD23"/>
                </a:solidFill>
                <a:latin typeface="Arial"/>
                <a:cs typeface="Arial"/>
              </a:rPr>
              <a:t>S</a:t>
            </a:r>
            <a:endParaRPr sz="2850">
              <a:latin typeface="Arial"/>
              <a:cs typeface="Arial"/>
            </a:endParaRPr>
          </a:p>
        </p:txBody>
      </p:sp>
      <p:sp>
        <p:nvSpPr>
          <p:cNvPr id="10" name="object 10"/>
          <p:cNvSpPr txBox="1"/>
          <p:nvPr/>
        </p:nvSpPr>
        <p:spPr>
          <a:xfrm>
            <a:off x="1086742" y="2068388"/>
            <a:ext cx="210185" cy="468630"/>
          </a:xfrm>
          <a:prstGeom prst="rect">
            <a:avLst/>
          </a:prstGeom>
        </p:spPr>
        <p:txBody>
          <a:bodyPr vert="horz" wrap="square" lIns="0" tIns="13335" rIns="0" bIns="0" rtlCol="0">
            <a:spAutoFit/>
          </a:bodyPr>
          <a:lstStyle/>
          <a:p>
            <a:pPr marL="12700">
              <a:lnSpc>
                <a:spcPct val="100000"/>
              </a:lnSpc>
              <a:spcBef>
                <a:spcPts val="105"/>
              </a:spcBef>
            </a:pPr>
            <a:r>
              <a:rPr sz="2900" spc="434" dirty="0">
                <a:latin typeface="Arial"/>
                <a:cs typeface="Arial"/>
              </a:rPr>
              <a:t>•</a:t>
            </a:r>
            <a:endParaRPr sz="2900">
              <a:latin typeface="Arial"/>
              <a:cs typeface="Arial"/>
            </a:endParaRPr>
          </a:p>
        </p:txBody>
      </p:sp>
      <p:sp>
        <p:nvSpPr>
          <p:cNvPr id="11" name="object 11"/>
          <p:cNvSpPr txBox="1"/>
          <p:nvPr/>
        </p:nvSpPr>
        <p:spPr>
          <a:xfrm>
            <a:off x="1620758" y="1997710"/>
            <a:ext cx="8258809" cy="616585"/>
          </a:xfrm>
          <a:prstGeom prst="rect">
            <a:avLst/>
          </a:prstGeom>
        </p:spPr>
        <p:txBody>
          <a:bodyPr vert="horz" wrap="square" lIns="0" tIns="15875" rIns="0" bIns="0" rtlCol="0">
            <a:spAutoFit/>
          </a:bodyPr>
          <a:lstStyle/>
          <a:p>
            <a:pPr marL="12700">
              <a:lnSpc>
                <a:spcPct val="100000"/>
              </a:lnSpc>
              <a:spcBef>
                <a:spcPts val="125"/>
              </a:spcBef>
            </a:pPr>
            <a:r>
              <a:rPr sz="3850" spc="-60" dirty="0">
                <a:latin typeface="Arial"/>
                <a:cs typeface="Arial"/>
              </a:rPr>
              <a:t>The </a:t>
            </a:r>
            <a:r>
              <a:rPr sz="3850" spc="95" dirty="0">
                <a:latin typeface="Arial"/>
                <a:cs typeface="Arial"/>
              </a:rPr>
              <a:t>block </a:t>
            </a:r>
            <a:r>
              <a:rPr sz="3850" spc="5" dirty="0">
                <a:latin typeface="Arial"/>
                <a:cs typeface="Arial"/>
              </a:rPr>
              <a:t>is </a:t>
            </a:r>
            <a:r>
              <a:rPr sz="3850" spc="10" dirty="0">
                <a:latin typeface="Arial"/>
                <a:cs typeface="Arial"/>
              </a:rPr>
              <a:t>a </a:t>
            </a:r>
            <a:r>
              <a:rPr sz="3850" spc="45" dirty="0">
                <a:latin typeface="Arial"/>
                <a:cs typeface="Arial"/>
              </a:rPr>
              <a:t>subset </a:t>
            </a:r>
            <a:r>
              <a:rPr sz="3850" spc="10" dirty="0">
                <a:latin typeface="Arial"/>
                <a:cs typeface="Arial"/>
              </a:rPr>
              <a:t>of the</a:t>
            </a:r>
            <a:r>
              <a:rPr sz="3850" spc="-85" dirty="0">
                <a:latin typeface="Arial"/>
                <a:cs typeface="Arial"/>
              </a:rPr>
              <a:t> </a:t>
            </a:r>
            <a:r>
              <a:rPr sz="3850" spc="40" dirty="0">
                <a:latin typeface="Arial"/>
                <a:cs typeface="Arial"/>
              </a:rPr>
              <a:t>mempool</a:t>
            </a:r>
            <a:endParaRPr sz="3850">
              <a:latin typeface="Arial"/>
              <a:cs typeface="Arial"/>
            </a:endParaRPr>
          </a:p>
        </p:txBody>
      </p:sp>
      <p:sp>
        <p:nvSpPr>
          <p:cNvPr id="16" name="object 16"/>
          <p:cNvSpPr txBox="1"/>
          <p:nvPr/>
        </p:nvSpPr>
        <p:spPr>
          <a:xfrm>
            <a:off x="14081111" y="3170448"/>
            <a:ext cx="2091689" cy="654050"/>
          </a:xfrm>
          <a:prstGeom prst="rect">
            <a:avLst/>
          </a:prstGeom>
        </p:spPr>
        <p:txBody>
          <a:bodyPr vert="horz" wrap="square" lIns="0" tIns="15240" rIns="0" bIns="0" rtlCol="0">
            <a:spAutoFit/>
          </a:bodyPr>
          <a:lstStyle/>
          <a:p>
            <a:pPr marL="12700">
              <a:lnSpc>
                <a:spcPct val="100000"/>
              </a:lnSpc>
              <a:spcBef>
                <a:spcPts val="120"/>
              </a:spcBef>
            </a:pPr>
            <a:r>
              <a:rPr sz="4100" spc="10" dirty="0">
                <a:latin typeface="Arial"/>
                <a:cs typeface="Arial"/>
              </a:rPr>
              <a:t>Receiver</a:t>
            </a:r>
            <a:endParaRPr sz="4100">
              <a:latin typeface="Arial"/>
              <a:cs typeface="Arial"/>
            </a:endParaRPr>
          </a:p>
        </p:txBody>
      </p:sp>
      <p:grpSp>
        <p:nvGrpSpPr>
          <p:cNvPr id="17" name="object 17"/>
          <p:cNvGrpSpPr/>
          <p:nvPr/>
        </p:nvGrpSpPr>
        <p:grpSpPr>
          <a:xfrm>
            <a:off x="16384317" y="2898225"/>
            <a:ext cx="1012825" cy="1260475"/>
            <a:chOff x="16384317" y="2898225"/>
            <a:chExt cx="1012825" cy="1260475"/>
          </a:xfrm>
        </p:grpSpPr>
        <p:sp>
          <p:nvSpPr>
            <p:cNvPr id="18" name="object 18"/>
            <p:cNvSpPr/>
            <p:nvPr/>
          </p:nvSpPr>
          <p:spPr>
            <a:xfrm>
              <a:off x="16400024" y="2913932"/>
              <a:ext cx="980934" cy="1229020"/>
            </a:xfrm>
            <a:prstGeom prst="rect">
              <a:avLst/>
            </a:prstGeom>
            <a:blipFill>
              <a:blip r:embed="rId4" cstate="print"/>
              <a:stretch>
                <a:fillRect/>
              </a:stretch>
            </a:blipFill>
          </p:spPr>
          <p:txBody>
            <a:bodyPr wrap="square" lIns="0" tIns="0" rIns="0" bIns="0" rtlCol="0"/>
            <a:lstStyle/>
            <a:p>
              <a:endParaRPr/>
            </a:p>
          </p:txBody>
        </p:sp>
        <p:sp>
          <p:nvSpPr>
            <p:cNvPr id="19" name="object 19"/>
            <p:cNvSpPr/>
            <p:nvPr/>
          </p:nvSpPr>
          <p:spPr>
            <a:xfrm>
              <a:off x="16400024" y="2913932"/>
              <a:ext cx="981075" cy="1229360"/>
            </a:xfrm>
            <a:custGeom>
              <a:avLst/>
              <a:gdLst/>
              <a:ahLst/>
              <a:cxnLst/>
              <a:rect l="l" t="t" r="r" b="b"/>
              <a:pathLst>
                <a:path w="981075" h="1229360">
                  <a:moveTo>
                    <a:pt x="0" y="0"/>
                  </a:moveTo>
                  <a:lnTo>
                    <a:pt x="980934" y="0"/>
                  </a:lnTo>
                  <a:lnTo>
                    <a:pt x="980934" y="1229020"/>
                  </a:lnTo>
                  <a:lnTo>
                    <a:pt x="0" y="1229020"/>
                  </a:lnTo>
                  <a:lnTo>
                    <a:pt x="0" y="0"/>
                  </a:lnTo>
                  <a:close/>
                </a:path>
              </a:pathLst>
            </a:custGeom>
            <a:ln w="31412">
              <a:solidFill>
                <a:srgbClr val="0365C0"/>
              </a:solidFill>
            </a:ln>
          </p:spPr>
          <p:txBody>
            <a:bodyPr wrap="square" lIns="0" tIns="0" rIns="0" bIns="0" rtlCol="0"/>
            <a:lstStyle/>
            <a:p>
              <a:endParaRPr/>
            </a:p>
          </p:txBody>
        </p:sp>
      </p:grpSp>
      <p:sp>
        <p:nvSpPr>
          <p:cNvPr id="22" name="object 22"/>
          <p:cNvSpPr txBox="1">
            <a:spLocks noGrp="1"/>
          </p:cNvSpPr>
          <p:nvPr>
            <p:ph type="sldNum" sz="quarter" idx="7"/>
          </p:nvPr>
        </p:nvSpPr>
        <p:spPr>
          <a:prstGeom prst="rect">
            <a:avLst/>
          </a:prstGeom>
        </p:spPr>
        <p:txBody>
          <a:bodyPr vert="horz" wrap="square" lIns="0" tIns="0" rIns="0" bIns="0" rtlCol="0">
            <a:spAutoFit/>
          </a:bodyPr>
          <a:lstStyle/>
          <a:p>
            <a:pPr marL="38100">
              <a:lnSpc>
                <a:spcPts val="2014"/>
              </a:lnSpc>
            </a:pPr>
            <a:fld id="{81D60167-4931-47E6-BA6A-407CBD079E47}" type="slidenum">
              <a:rPr spc="15" dirty="0"/>
              <a:t>23</a:t>
            </a:fld>
            <a:endParaRPr spc="15" dirty="0"/>
          </a:p>
        </p:txBody>
      </p:sp>
      <p:pic>
        <p:nvPicPr>
          <p:cNvPr id="55" name="图片 54">
            <a:extLst>
              <a:ext uri="{FF2B5EF4-FFF2-40B4-BE49-F238E27FC236}">
                <a16:creationId xmlns:a16="http://schemas.microsoft.com/office/drawing/2014/main" id="{D5F61EA0-CDF8-F741-8768-0D084A1FD505}"/>
              </a:ext>
            </a:extLst>
          </p:cNvPr>
          <p:cNvPicPr>
            <a:picLocks noChangeAspect="1"/>
          </p:cNvPicPr>
          <p:nvPr/>
        </p:nvPicPr>
        <p:blipFill>
          <a:blip r:embed="rId5"/>
          <a:stretch>
            <a:fillRect/>
          </a:stretch>
        </p:blipFill>
        <p:spPr>
          <a:xfrm>
            <a:off x="1191834" y="2913932"/>
            <a:ext cx="8200278" cy="7238172"/>
          </a:xfrm>
          <a:prstGeom prst="rect">
            <a:avLst/>
          </a:prstGeom>
        </p:spPr>
      </p:pic>
      <p:pic>
        <p:nvPicPr>
          <p:cNvPr id="56" name="图片 55">
            <a:extLst>
              <a:ext uri="{FF2B5EF4-FFF2-40B4-BE49-F238E27FC236}">
                <a16:creationId xmlns:a16="http://schemas.microsoft.com/office/drawing/2014/main" id="{015BB553-F737-C04B-99AD-144CD5E4900E}"/>
              </a:ext>
            </a:extLst>
          </p:cNvPr>
          <p:cNvPicPr>
            <a:picLocks noChangeAspect="1"/>
          </p:cNvPicPr>
          <p:nvPr/>
        </p:nvPicPr>
        <p:blipFill>
          <a:blip r:embed="rId6"/>
          <a:stretch>
            <a:fillRect/>
          </a:stretch>
        </p:blipFill>
        <p:spPr>
          <a:xfrm>
            <a:off x="18366414" y="73600"/>
            <a:ext cx="1390266" cy="1387949"/>
          </a:xfrm>
          <a:prstGeom prst="rect">
            <a:avLst/>
          </a:prstGeom>
        </p:spPr>
      </p:pic>
      <p:sp>
        <p:nvSpPr>
          <p:cNvPr id="57" name="object 20">
            <a:extLst>
              <a:ext uri="{FF2B5EF4-FFF2-40B4-BE49-F238E27FC236}">
                <a16:creationId xmlns:a16="http://schemas.microsoft.com/office/drawing/2014/main" id="{4757CB24-70C3-0C46-A122-FF271023ED68}"/>
              </a:ext>
            </a:extLst>
          </p:cNvPr>
          <p:cNvSpPr txBox="1"/>
          <p:nvPr/>
        </p:nvSpPr>
        <p:spPr>
          <a:xfrm>
            <a:off x="14684662" y="10815939"/>
            <a:ext cx="5867400" cy="302903"/>
          </a:xfrm>
          <a:prstGeom prst="rect">
            <a:avLst/>
          </a:prstGeom>
        </p:spPr>
        <p:txBody>
          <a:bodyPr vert="horz" wrap="square" lIns="0" tIns="0" rIns="0" bIns="0" rtlCol="0">
            <a:spAutoFit/>
          </a:bodyPr>
          <a:lstStyle/>
          <a:p>
            <a:pPr marL="12700">
              <a:lnSpc>
                <a:spcPts val="2275"/>
              </a:lnSpc>
            </a:pPr>
            <a:r>
              <a:rPr lang="en-US" altLang="zh-CN" sz="2800" spc="-10" dirty="0">
                <a:solidFill>
                  <a:srgbClr val="A9A9A9"/>
                </a:solidFill>
                <a:latin typeface="Arial"/>
                <a:cs typeface="Arial"/>
              </a:rPr>
              <a:t>F</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D</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A</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V</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E</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R</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S</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T</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Y</a:t>
            </a:r>
            <a:r>
              <a:rPr lang="zh-CN" altLang="en-US" sz="2800" spc="-10" dirty="0">
                <a:solidFill>
                  <a:srgbClr val="A9A9A9"/>
                </a:solidFill>
                <a:latin typeface="Arial"/>
                <a:cs typeface="Arial"/>
              </a:rPr>
              <a:t> </a:t>
            </a:r>
            <a:endParaRPr sz="2800" dirty="0">
              <a:latin typeface="Arial"/>
              <a:cs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1636" y="57904"/>
            <a:ext cx="20082510" cy="1423035"/>
          </a:xfrm>
          <a:custGeom>
            <a:avLst/>
            <a:gdLst/>
            <a:ahLst/>
            <a:cxnLst/>
            <a:rect l="l" t="t" r="r" b="b"/>
            <a:pathLst>
              <a:path w="20082510" h="1423035">
                <a:moveTo>
                  <a:pt x="0" y="0"/>
                </a:moveTo>
                <a:lnTo>
                  <a:pt x="20082462" y="0"/>
                </a:lnTo>
                <a:lnTo>
                  <a:pt x="20082462" y="1422564"/>
                </a:lnTo>
                <a:lnTo>
                  <a:pt x="0" y="1422564"/>
                </a:lnTo>
                <a:lnTo>
                  <a:pt x="0" y="0"/>
                </a:lnTo>
                <a:close/>
              </a:path>
            </a:pathLst>
          </a:custGeom>
          <a:solidFill>
            <a:srgbClr val="DCDEE0"/>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5240" rIns="0" bIns="0" rtlCol="0">
            <a:spAutoFit/>
          </a:bodyPr>
          <a:lstStyle/>
          <a:p>
            <a:pPr marL="213360">
              <a:lnSpc>
                <a:spcPct val="100000"/>
              </a:lnSpc>
              <a:spcBef>
                <a:spcPts val="120"/>
              </a:spcBef>
            </a:pPr>
            <a:r>
              <a:rPr spc="5" dirty="0"/>
              <a:t>Graphene: Protocol</a:t>
            </a:r>
            <a:r>
              <a:rPr spc="-35" dirty="0"/>
              <a:t> </a:t>
            </a:r>
            <a:r>
              <a:rPr spc="10" dirty="0"/>
              <a:t>1</a:t>
            </a:r>
          </a:p>
        </p:txBody>
      </p:sp>
      <p:sp>
        <p:nvSpPr>
          <p:cNvPr id="4" name="object 4"/>
          <p:cNvSpPr txBox="1"/>
          <p:nvPr/>
        </p:nvSpPr>
        <p:spPr>
          <a:xfrm>
            <a:off x="1086742" y="2068388"/>
            <a:ext cx="210185" cy="468630"/>
          </a:xfrm>
          <a:prstGeom prst="rect">
            <a:avLst/>
          </a:prstGeom>
        </p:spPr>
        <p:txBody>
          <a:bodyPr vert="horz" wrap="square" lIns="0" tIns="13335" rIns="0" bIns="0" rtlCol="0">
            <a:spAutoFit/>
          </a:bodyPr>
          <a:lstStyle/>
          <a:p>
            <a:pPr marL="12700">
              <a:lnSpc>
                <a:spcPct val="100000"/>
              </a:lnSpc>
              <a:spcBef>
                <a:spcPts val="105"/>
              </a:spcBef>
            </a:pPr>
            <a:r>
              <a:rPr sz="2900" spc="434" dirty="0">
                <a:latin typeface="Arial"/>
                <a:cs typeface="Arial"/>
              </a:rPr>
              <a:t>•</a:t>
            </a:r>
            <a:endParaRPr sz="2900">
              <a:latin typeface="Arial"/>
              <a:cs typeface="Arial"/>
            </a:endParaRPr>
          </a:p>
        </p:txBody>
      </p:sp>
      <p:sp>
        <p:nvSpPr>
          <p:cNvPr id="5" name="object 5"/>
          <p:cNvSpPr txBox="1"/>
          <p:nvPr/>
        </p:nvSpPr>
        <p:spPr>
          <a:xfrm>
            <a:off x="1620758" y="1997710"/>
            <a:ext cx="8258809" cy="616585"/>
          </a:xfrm>
          <a:prstGeom prst="rect">
            <a:avLst/>
          </a:prstGeom>
        </p:spPr>
        <p:txBody>
          <a:bodyPr vert="horz" wrap="square" lIns="0" tIns="15875" rIns="0" bIns="0" rtlCol="0">
            <a:spAutoFit/>
          </a:bodyPr>
          <a:lstStyle/>
          <a:p>
            <a:pPr marL="12700">
              <a:lnSpc>
                <a:spcPct val="100000"/>
              </a:lnSpc>
              <a:spcBef>
                <a:spcPts val="125"/>
              </a:spcBef>
            </a:pPr>
            <a:r>
              <a:rPr sz="3850" spc="-60" dirty="0">
                <a:latin typeface="Arial"/>
                <a:cs typeface="Arial"/>
              </a:rPr>
              <a:t>The </a:t>
            </a:r>
            <a:r>
              <a:rPr sz="3850" spc="95" dirty="0">
                <a:latin typeface="Arial"/>
                <a:cs typeface="Arial"/>
              </a:rPr>
              <a:t>block </a:t>
            </a:r>
            <a:r>
              <a:rPr sz="3850" spc="5" dirty="0">
                <a:latin typeface="Arial"/>
                <a:cs typeface="Arial"/>
              </a:rPr>
              <a:t>is </a:t>
            </a:r>
            <a:r>
              <a:rPr sz="3850" spc="10" dirty="0">
                <a:latin typeface="Arial"/>
                <a:cs typeface="Arial"/>
              </a:rPr>
              <a:t>a </a:t>
            </a:r>
            <a:r>
              <a:rPr sz="3850" spc="45" dirty="0">
                <a:latin typeface="Arial"/>
                <a:cs typeface="Arial"/>
              </a:rPr>
              <a:t>subset </a:t>
            </a:r>
            <a:r>
              <a:rPr sz="3850" spc="10" dirty="0">
                <a:latin typeface="Arial"/>
                <a:cs typeface="Arial"/>
              </a:rPr>
              <a:t>of the</a:t>
            </a:r>
            <a:r>
              <a:rPr sz="3850" spc="-85" dirty="0">
                <a:latin typeface="Arial"/>
                <a:cs typeface="Arial"/>
              </a:rPr>
              <a:t> </a:t>
            </a:r>
            <a:r>
              <a:rPr sz="3850" spc="40" dirty="0">
                <a:latin typeface="Arial"/>
                <a:cs typeface="Arial"/>
              </a:rPr>
              <a:t>mempool</a:t>
            </a:r>
            <a:endParaRPr sz="3850">
              <a:latin typeface="Arial"/>
              <a:cs typeface="Arial"/>
            </a:endParaRPr>
          </a:p>
        </p:txBody>
      </p:sp>
      <p:grpSp>
        <p:nvGrpSpPr>
          <p:cNvPr id="6" name="object 6"/>
          <p:cNvGrpSpPr/>
          <p:nvPr/>
        </p:nvGrpSpPr>
        <p:grpSpPr>
          <a:xfrm>
            <a:off x="9445607" y="3966677"/>
            <a:ext cx="9584055" cy="5660390"/>
            <a:chOff x="9445607" y="3966677"/>
            <a:chExt cx="9584055" cy="5660390"/>
          </a:xfrm>
        </p:grpSpPr>
        <p:sp>
          <p:nvSpPr>
            <p:cNvPr id="7" name="object 7"/>
            <p:cNvSpPr/>
            <p:nvPr/>
          </p:nvSpPr>
          <p:spPr>
            <a:xfrm>
              <a:off x="9604740" y="4008587"/>
              <a:ext cx="3362325" cy="1605915"/>
            </a:xfrm>
            <a:custGeom>
              <a:avLst/>
              <a:gdLst/>
              <a:ahLst/>
              <a:cxnLst/>
              <a:rect l="l" t="t" r="r" b="b"/>
              <a:pathLst>
                <a:path w="3362325" h="1605914">
                  <a:moveTo>
                    <a:pt x="6870" y="1340212"/>
                  </a:moveTo>
                  <a:lnTo>
                    <a:pt x="3752" y="1298444"/>
                  </a:lnTo>
                  <a:lnTo>
                    <a:pt x="2053" y="1252763"/>
                  </a:lnTo>
                  <a:lnTo>
                    <a:pt x="862" y="1207899"/>
                  </a:lnTo>
                  <a:lnTo>
                    <a:pt x="177" y="1163853"/>
                  </a:lnTo>
                  <a:lnTo>
                    <a:pt x="0" y="1120626"/>
                  </a:lnTo>
                  <a:lnTo>
                    <a:pt x="329" y="1078216"/>
                  </a:lnTo>
                  <a:lnTo>
                    <a:pt x="1166" y="1036625"/>
                  </a:lnTo>
                  <a:lnTo>
                    <a:pt x="2509" y="995851"/>
                  </a:lnTo>
                  <a:lnTo>
                    <a:pt x="4360" y="955896"/>
                  </a:lnTo>
                  <a:lnTo>
                    <a:pt x="6718" y="916758"/>
                  </a:lnTo>
                  <a:lnTo>
                    <a:pt x="9583" y="878439"/>
                  </a:lnTo>
                  <a:lnTo>
                    <a:pt x="16834" y="804254"/>
                  </a:lnTo>
                  <a:lnTo>
                    <a:pt x="26114" y="733341"/>
                  </a:lnTo>
                  <a:lnTo>
                    <a:pt x="37422" y="665700"/>
                  </a:lnTo>
                  <a:lnTo>
                    <a:pt x="50758" y="601330"/>
                  </a:lnTo>
                  <a:lnTo>
                    <a:pt x="66122" y="540233"/>
                  </a:lnTo>
                  <a:lnTo>
                    <a:pt x="83515" y="482408"/>
                  </a:lnTo>
                  <a:lnTo>
                    <a:pt x="102936" y="427855"/>
                  </a:lnTo>
                  <a:lnTo>
                    <a:pt x="124385" y="376574"/>
                  </a:lnTo>
                  <a:lnTo>
                    <a:pt x="147863" y="328565"/>
                  </a:lnTo>
                  <a:lnTo>
                    <a:pt x="173369" y="283828"/>
                  </a:lnTo>
                  <a:lnTo>
                    <a:pt x="200903" y="242363"/>
                  </a:lnTo>
                  <a:lnTo>
                    <a:pt x="230466" y="204170"/>
                  </a:lnTo>
                  <a:lnTo>
                    <a:pt x="262057" y="169249"/>
                  </a:lnTo>
                  <a:lnTo>
                    <a:pt x="295676" y="137600"/>
                  </a:lnTo>
                  <a:lnTo>
                    <a:pt x="331324" y="109223"/>
                  </a:lnTo>
                  <a:lnTo>
                    <a:pt x="369000" y="84118"/>
                  </a:lnTo>
                  <a:lnTo>
                    <a:pt x="408704" y="62285"/>
                  </a:lnTo>
                  <a:lnTo>
                    <a:pt x="450437" y="43724"/>
                  </a:lnTo>
                  <a:lnTo>
                    <a:pt x="494198" y="28435"/>
                  </a:lnTo>
                  <a:lnTo>
                    <a:pt x="539987" y="16418"/>
                  </a:lnTo>
                  <a:lnTo>
                    <a:pt x="587805" y="7673"/>
                  </a:lnTo>
                  <a:lnTo>
                    <a:pt x="637651" y="2200"/>
                  </a:lnTo>
                  <a:lnTo>
                    <a:pt x="689525" y="0"/>
                  </a:lnTo>
                  <a:lnTo>
                    <a:pt x="716222" y="126"/>
                  </a:lnTo>
                  <a:lnTo>
                    <a:pt x="771139" y="2833"/>
                  </a:lnTo>
                  <a:lnTo>
                    <a:pt x="828084" y="8812"/>
                  </a:lnTo>
                  <a:lnTo>
                    <a:pt x="887057" y="18063"/>
                  </a:lnTo>
                  <a:lnTo>
                    <a:pt x="948059" y="30586"/>
                  </a:lnTo>
                  <a:lnTo>
                    <a:pt x="1011089" y="46381"/>
                  </a:lnTo>
                  <a:lnTo>
                    <a:pt x="1076147" y="65448"/>
                  </a:lnTo>
                  <a:lnTo>
                    <a:pt x="1143234" y="87787"/>
                  </a:lnTo>
                  <a:lnTo>
                    <a:pt x="1212349" y="113398"/>
                  </a:lnTo>
                  <a:lnTo>
                    <a:pt x="1283492" y="142281"/>
                  </a:lnTo>
                  <a:lnTo>
                    <a:pt x="1319824" y="157950"/>
                  </a:lnTo>
                  <a:lnTo>
                    <a:pt x="1356663" y="174436"/>
                  </a:lnTo>
                  <a:lnTo>
                    <a:pt x="1394010" y="191741"/>
                  </a:lnTo>
                  <a:lnTo>
                    <a:pt x="1431863" y="209863"/>
                  </a:lnTo>
                  <a:lnTo>
                    <a:pt x="1470224" y="228804"/>
                  </a:lnTo>
                  <a:lnTo>
                    <a:pt x="1509092" y="248562"/>
                  </a:lnTo>
                  <a:lnTo>
                    <a:pt x="1548466" y="269139"/>
                  </a:lnTo>
                  <a:lnTo>
                    <a:pt x="1588348" y="290533"/>
                  </a:lnTo>
                  <a:lnTo>
                    <a:pt x="1628737" y="312746"/>
                  </a:lnTo>
                  <a:lnTo>
                    <a:pt x="1669633" y="335777"/>
                  </a:lnTo>
                  <a:lnTo>
                    <a:pt x="1711036" y="359625"/>
                  </a:lnTo>
                  <a:lnTo>
                    <a:pt x="1752946" y="384292"/>
                  </a:lnTo>
                  <a:lnTo>
                    <a:pt x="1795363" y="409776"/>
                  </a:lnTo>
                  <a:lnTo>
                    <a:pt x="1838287" y="436079"/>
                  </a:lnTo>
                  <a:lnTo>
                    <a:pt x="1881719" y="463199"/>
                  </a:lnTo>
                  <a:lnTo>
                    <a:pt x="1925657" y="491138"/>
                  </a:lnTo>
                  <a:lnTo>
                    <a:pt x="1970103" y="519894"/>
                  </a:lnTo>
                  <a:lnTo>
                    <a:pt x="2015055" y="549469"/>
                  </a:lnTo>
                  <a:lnTo>
                    <a:pt x="2060515" y="579861"/>
                  </a:lnTo>
                  <a:lnTo>
                    <a:pt x="2106482" y="611072"/>
                  </a:lnTo>
                  <a:lnTo>
                    <a:pt x="2152955" y="643100"/>
                  </a:lnTo>
                  <a:lnTo>
                    <a:pt x="2199936" y="675947"/>
                  </a:lnTo>
                  <a:lnTo>
                    <a:pt x="2247424" y="709611"/>
                  </a:lnTo>
                  <a:lnTo>
                    <a:pt x="2295419" y="744094"/>
                  </a:lnTo>
                  <a:lnTo>
                    <a:pt x="2343922" y="779394"/>
                  </a:lnTo>
                  <a:lnTo>
                    <a:pt x="2392931" y="815513"/>
                  </a:lnTo>
                  <a:lnTo>
                    <a:pt x="2442447" y="852449"/>
                  </a:lnTo>
                  <a:lnTo>
                    <a:pt x="2492470" y="890204"/>
                  </a:lnTo>
                  <a:lnTo>
                    <a:pt x="2543001" y="928776"/>
                  </a:lnTo>
                  <a:lnTo>
                    <a:pt x="2594038" y="968167"/>
                  </a:lnTo>
                  <a:lnTo>
                    <a:pt x="2645583" y="1008375"/>
                  </a:lnTo>
                  <a:lnTo>
                    <a:pt x="2697635" y="1049402"/>
                  </a:lnTo>
                  <a:lnTo>
                    <a:pt x="2750194" y="1091246"/>
                  </a:lnTo>
                  <a:lnTo>
                    <a:pt x="2803259" y="1133909"/>
                  </a:lnTo>
                  <a:lnTo>
                    <a:pt x="2856832" y="1177389"/>
                  </a:lnTo>
                  <a:lnTo>
                    <a:pt x="2910912" y="1221688"/>
                  </a:lnTo>
                  <a:lnTo>
                    <a:pt x="2965499" y="1266804"/>
                  </a:lnTo>
                  <a:lnTo>
                    <a:pt x="3020594" y="1312739"/>
                  </a:lnTo>
                  <a:lnTo>
                    <a:pt x="3076195" y="1359491"/>
                  </a:lnTo>
                  <a:lnTo>
                    <a:pt x="3132303" y="1407062"/>
                  </a:lnTo>
                  <a:lnTo>
                    <a:pt x="3188919" y="1455450"/>
                  </a:lnTo>
                  <a:lnTo>
                    <a:pt x="3246041" y="1504657"/>
                  </a:lnTo>
                  <a:lnTo>
                    <a:pt x="3303671" y="1554681"/>
                  </a:lnTo>
                  <a:lnTo>
                    <a:pt x="3361807" y="1605524"/>
                  </a:lnTo>
                </a:path>
              </a:pathLst>
            </a:custGeom>
            <a:ln w="83767">
              <a:solidFill>
                <a:srgbClr val="000000"/>
              </a:solidFill>
            </a:ln>
          </p:spPr>
          <p:txBody>
            <a:bodyPr wrap="square" lIns="0" tIns="0" rIns="0" bIns="0" rtlCol="0"/>
            <a:lstStyle/>
            <a:p>
              <a:endParaRPr/>
            </a:p>
          </p:txBody>
        </p:sp>
        <p:sp>
          <p:nvSpPr>
            <p:cNvPr id="8" name="object 8"/>
            <p:cNvSpPr/>
            <p:nvPr/>
          </p:nvSpPr>
          <p:spPr>
            <a:xfrm>
              <a:off x="9445607" y="5294875"/>
              <a:ext cx="326390" cy="338455"/>
            </a:xfrm>
            <a:custGeom>
              <a:avLst/>
              <a:gdLst/>
              <a:ahLst/>
              <a:cxnLst/>
              <a:rect l="l" t="t" r="r" b="b"/>
              <a:pathLst>
                <a:path w="326390" h="338454">
                  <a:moveTo>
                    <a:pt x="325780" y="0"/>
                  </a:moveTo>
                  <a:lnTo>
                    <a:pt x="0" y="24313"/>
                  </a:lnTo>
                  <a:lnTo>
                    <a:pt x="187208" y="337937"/>
                  </a:lnTo>
                  <a:lnTo>
                    <a:pt x="325780" y="0"/>
                  </a:lnTo>
                  <a:close/>
                </a:path>
              </a:pathLst>
            </a:custGeom>
            <a:solidFill>
              <a:srgbClr val="000000"/>
            </a:solidFill>
          </p:spPr>
          <p:txBody>
            <a:bodyPr wrap="square" lIns="0" tIns="0" rIns="0" bIns="0" rtlCol="0"/>
            <a:lstStyle/>
            <a:p>
              <a:endParaRPr/>
            </a:p>
          </p:txBody>
        </p:sp>
        <p:sp>
          <p:nvSpPr>
            <p:cNvPr id="9" name="object 9"/>
            <p:cNvSpPr/>
            <p:nvPr/>
          </p:nvSpPr>
          <p:spPr>
            <a:xfrm>
              <a:off x="12303290" y="5476273"/>
              <a:ext cx="6712193" cy="4150417"/>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12362765" y="5549569"/>
              <a:ext cx="6593840" cy="2545715"/>
            </a:xfrm>
            <a:custGeom>
              <a:avLst/>
              <a:gdLst/>
              <a:ahLst/>
              <a:cxnLst/>
              <a:rect l="l" t="t" r="r" b="b"/>
              <a:pathLst>
                <a:path w="6593840" h="2545715">
                  <a:moveTo>
                    <a:pt x="0" y="0"/>
                  </a:moveTo>
                  <a:lnTo>
                    <a:pt x="6593244" y="0"/>
                  </a:lnTo>
                  <a:lnTo>
                    <a:pt x="6593244" y="2545336"/>
                  </a:lnTo>
                  <a:lnTo>
                    <a:pt x="0" y="2545336"/>
                  </a:lnTo>
                  <a:lnTo>
                    <a:pt x="0" y="0"/>
                  </a:lnTo>
                  <a:close/>
                </a:path>
              </a:pathLst>
            </a:custGeom>
            <a:ln w="146592">
              <a:solidFill>
                <a:srgbClr val="DCBD23"/>
              </a:solidFill>
            </a:ln>
          </p:spPr>
          <p:txBody>
            <a:bodyPr wrap="square" lIns="0" tIns="0" rIns="0" bIns="0" rtlCol="0"/>
            <a:lstStyle/>
            <a:p>
              <a:endParaRPr/>
            </a:p>
          </p:txBody>
        </p:sp>
      </p:grpSp>
      <p:sp>
        <p:nvSpPr>
          <p:cNvPr id="11" name="object 11"/>
          <p:cNvSpPr/>
          <p:nvPr/>
        </p:nvSpPr>
        <p:spPr>
          <a:xfrm>
            <a:off x="1047088" y="5214501"/>
            <a:ext cx="4072054" cy="3082953"/>
          </a:xfrm>
          <a:prstGeom prst="rect">
            <a:avLst/>
          </a:prstGeom>
          <a:blipFill>
            <a:blip r:embed="rId4" cstate="print"/>
            <a:stretch>
              <a:fillRect/>
            </a:stretch>
          </a:blipFill>
        </p:spPr>
        <p:txBody>
          <a:bodyPr wrap="square" lIns="0" tIns="0" rIns="0" bIns="0" rtlCol="0"/>
          <a:lstStyle/>
          <a:p>
            <a:endParaRPr/>
          </a:p>
        </p:txBody>
      </p:sp>
      <p:sp>
        <p:nvSpPr>
          <p:cNvPr id="12" name="object 12"/>
          <p:cNvSpPr txBox="1"/>
          <p:nvPr/>
        </p:nvSpPr>
        <p:spPr>
          <a:xfrm>
            <a:off x="2385132" y="6405952"/>
            <a:ext cx="1393190" cy="654050"/>
          </a:xfrm>
          <a:prstGeom prst="rect">
            <a:avLst/>
          </a:prstGeom>
        </p:spPr>
        <p:txBody>
          <a:bodyPr vert="horz" wrap="square" lIns="0" tIns="15240" rIns="0" bIns="0" rtlCol="0">
            <a:spAutoFit/>
          </a:bodyPr>
          <a:lstStyle/>
          <a:p>
            <a:pPr marL="12700">
              <a:lnSpc>
                <a:spcPct val="100000"/>
              </a:lnSpc>
              <a:spcBef>
                <a:spcPts val="120"/>
              </a:spcBef>
            </a:pPr>
            <a:r>
              <a:rPr sz="4100" b="1" spc="5" dirty="0">
                <a:solidFill>
                  <a:srgbClr val="FFFFFF"/>
                </a:solidFill>
                <a:latin typeface="Arial"/>
                <a:cs typeface="Arial"/>
              </a:rPr>
              <a:t>block</a:t>
            </a:r>
            <a:endParaRPr sz="4100">
              <a:latin typeface="Arial"/>
              <a:cs typeface="Arial"/>
            </a:endParaRPr>
          </a:p>
        </p:txBody>
      </p:sp>
      <p:sp>
        <p:nvSpPr>
          <p:cNvPr id="13" name="object 13"/>
          <p:cNvSpPr txBox="1"/>
          <p:nvPr/>
        </p:nvSpPr>
        <p:spPr>
          <a:xfrm>
            <a:off x="14227703" y="8971319"/>
            <a:ext cx="2865755" cy="528320"/>
          </a:xfrm>
          <a:prstGeom prst="rect">
            <a:avLst/>
          </a:prstGeom>
        </p:spPr>
        <p:txBody>
          <a:bodyPr vert="horz" wrap="square" lIns="0" tIns="12065" rIns="0" bIns="0" rtlCol="0">
            <a:spAutoFit/>
          </a:bodyPr>
          <a:lstStyle/>
          <a:p>
            <a:pPr marL="12700">
              <a:lnSpc>
                <a:spcPct val="100000"/>
              </a:lnSpc>
              <a:spcBef>
                <a:spcPts val="95"/>
              </a:spcBef>
            </a:pPr>
            <a:r>
              <a:rPr sz="3300" b="1" spc="-5" dirty="0">
                <a:solidFill>
                  <a:srgbClr val="FFFFFF"/>
                </a:solidFill>
                <a:latin typeface="Arial"/>
                <a:cs typeface="Arial"/>
              </a:rPr>
              <a:t>true</a:t>
            </a:r>
            <a:r>
              <a:rPr sz="3300" b="1" spc="-65" dirty="0">
                <a:solidFill>
                  <a:srgbClr val="FFFFFF"/>
                </a:solidFill>
                <a:latin typeface="Arial"/>
                <a:cs typeface="Arial"/>
              </a:rPr>
              <a:t> </a:t>
            </a:r>
            <a:r>
              <a:rPr sz="3300" b="1" spc="-5" dirty="0">
                <a:solidFill>
                  <a:srgbClr val="FFFFFF"/>
                </a:solidFill>
                <a:latin typeface="Arial"/>
                <a:cs typeface="Arial"/>
              </a:rPr>
              <a:t>negatives</a:t>
            </a:r>
            <a:endParaRPr sz="3300">
              <a:latin typeface="Arial"/>
              <a:cs typeface="Arial"/>
            </a:endParaRPr>
          </a:p>
        </p:txBody>
      </p:sp>
      <p:sp>
        <p:nvSpPr>
          <p:cNvPr id="14" name="object 14"/>
          <p:cNvSpPr txBox="1"/>
          <p:nvPr/>
        </p:nvSpPr>
        <p:spPr>
          <a:xfrm>
            <a:off x="8238357" y="5913821"/>
            <a:ext cx="443230" cy="804545"/>
          </a:xfrm>
          <a:prstGeom prst="rect">
            <a:avLst/>
          </a:prstGeom>
        </p:spPr>
        <p:txBody>
          <a:bodyPr vert="horz" wrap="square" lIns="0" tIns="13970" rIns="0" bIns="0" rtlCol="0">
            <a:spAutoFit/>
          </a:bodyPr>
          <a:lstStyle/>
          <a:p>
            <a:pPr marL="12700">
              <a:lnSpc>
                <a:spcPct val="100000"/>
              </a:lnSpc>
              <a:spcBef>
                <a:spcPts val="110"/>
              </a:spcBef>
            </a:pPr>
            <a:r>
              <a:rPr sz="5100" spc="5" dirty="0">
                <a:latin typeface="Times New Roman"/>
                <a:cs typeface="Times New Roman"/>
              </a:rPr>
              <a:t>Δ</a:t>
            </a:r>
            <a:endParaRPr sz="5100">
              <a:latin typeface="Times New Roman"/>
              <a:cs typeface="Times New Roman"/>
            </a:endParaRPr>
          </a:p>
        </p:txBody>
      </p:sp>
      <p:sp>
        <p:nvSpPr>
          <p:cNvPr id="15" name="object 15"/>
          <p:cNvSpPr txBox="1"/>
          <p:nvPr/>
        </p:nvSpPr>
        <p:spPr>
          <a:xfrm>
            <a:off x="1641699" y="3180920"/>
            <a:ext cx="1713230" cy="654050"/>
          </a:xfrm>
          <a:prstGeom prst="rect">
            <a:avLst/>
          </a:prstGeom>
        </p:spPr>
        <p:txBody>
          <a:bodyPr vert="horz" wrap="square" lIns="0" tIns="15240" rIns="0" bIns="0" rtlCol="0">
            <a:spAutoFit/>
          </a:bodyPr>
          <a:lstStyle/>
          <a:p>
            <a:pPr marL="12700">
              <a:lnSpc>
                <a:spcPct val="100000"/>
              </a:lnSpc>
              <a:spcBef>
                <a:spcPts val="120"/>
              </a:spcBef>
            </a:pPr>
            <a:r>
              <a:rPr sz="4100" spc="10" dirty="0">
                <a:latin typeface="Arial"/>
                <a:cs typeface="Arial"/>
              </a:rPr>
              <a:t>Sender</a:t>
            </a:r>
            <a:endParaRPr sz="4100">
              <a:latin typeface="Arial"/>
              <a:cs typeface="Arial"/>
            </a:endParaRPr>
          </a:p>
        </p:txBody>
      </p:sp>
      <p:grpSp>
        <p:nvGrpSpPr>
          <p:cNvPr id="16" name="object 16"/>
          <p:cNvGrpSpPr/>
          <p:nvPr/>
        </p:nvGrpSpPr>
        <p:grpSpPr>
          <a:xfrm>
            <a:off x="3618779" y="2898257"/>
            <a:ext cx="1132840" cy="1260475"/>
            <a:chOff x="3618779" y="2898257"/>
            <a:chExt cx="1132840" cy="1260475"/>
          </a:xfrm>
        </p:grpSpPr>
        <p:sp>
          <p:nvSpPr>
            <p:cNvPr id="17" name="object 17"/>
            <p:cNvSpPr/>
            <p:nvPr/>
          </p:nvSpPr>
          <p:spPr>
            <a:xfrm>
              <a:off x="3634486" y="2913963"/>
              <a:ext cx="1101411" cy="1228946"/>
            </a:xfrm>
            <a:prstGeom prst="rect">
              <a:avLst/>
            </a:prstGeom>
            <a:blipFill>
              <a:blip r:embed="rId5" cstate="print"/>
              <a:stretch>
                <a:fillRect/>
              </a:stretch>
            </a:blipFill>
          </p:spPr>
          <p:txBody>
            <a:bodyPr wrap="square" lIns="0" tIns="0" rIns="0" bIns="0" rtlCol="0"/>
            <a:lstStyle/>
            <a:p>
              <a:endParaRPr/>
            </a:p>
          </p:txBody>
        </p:sp>
        <p:sp>
          <p:nvSpPr>
            <p:cNvPr id="18" name="object 18"/>
            <p:cNvSpPr/>
            <p:nvPr/>
          </p:nvSpPr>
          <p:spPr>
            <a:xfrm>
              <a:off x="3634486" y="2913963"/>
              <a:ext cx="1101725" cy="1229360"/>
            </a:xfrm>
            <a:custGeom>
              <a:avLst/>
              <a:gdLst/>
              <a:ahLst/>
              <a:cxnLst/>
              <a:rect l="l" t="t" r="r" b="b"/>
              <a:pathLst>
                <a:path w="1101725" h="1229360">
                  <a:moveTo>
                    <a:pt x="0" y="0"/>
                  </a:moveTo>
                  <a:lnTo>
                    <a:pt x="0" y="1229020"/>
                  </a:lnTo>
                  <a:lnTo>
                    <a:pt x="1101401" y="1229020"/>
                  </a:lnTo>
                  <a:lnTo>
                    <a:pt x="1101401" y="0"/>
                  </a:lnTo>
                  <a:lnTo>
                    <a:pt x="0" y="0"/>
                  </a:lnTo>
                  <a:close/>
                </a:path>
              </a:pathLst>
            </a:custGeom>
            <a:ln w="31412">
              <a:solidFill>
                <a:srgbClr val="C82506"/>
              </a:solidFill>
            </a:ln>
          </p:spPr>
          <p:txBody>
            <a:bodyPr wrap="square" lIns="0" tIns="0" rIns="0" bIns="0" rtlCol="0"/>
            <a:lstStyle/>
            <a:p>
              <a:endParaRPr/>
            </a:p>
          </p:txBody>
        </p:sp>
      </p:grpSp>
      <p:sp>
        <p:nvSpPr>
          <p:cNvPr id="19" name="object 19"/>
          <p:cNvSpPr txBox="1"/>
          <p:nvPr/>
        </p:nvSpPr>
        <p:spPr>
          <a:xfrm>
            <a:off x="14081111" y="3170448"/>
            <a:ext cx="2091689" cy="654050"/>
          </a:xfrm>
          <a:prstGeom prst="rect">
            <a:avLst/>
          </a:prstGeom>
        </p:spPr>
        <p:txBody>
          <a:bodyPr vert="horz" wrap="square" lIns="0" tIns="15240" rIns="0" bIns="0" rtlCol="0">
            <a:spAutoFit/>
          </a:bodyPr>
          <a:lstStyle/>
          <a:p>
            <a:pPr marL="12700">
              <a:lnSpc>
                <a:spcPct val="100000"/>
              </a:lnSpc>
              <a:spcBef>
                <a:spcPts val="120"/>
              </a:spcBef>
            </a:pPr>
            <a:r>
              <a:rPr sz="4100" spc="10" dirty="0">
                <a:latin typeface="Arial"/>
                <a:cs typeface="Arial"/>
              </a:rPr>
              <a:t>Receiver</a:t>
            </a:r>
            <a:endParaRPr sz="4100">
              <a:latin typeface="Arial"/>
              <a:cs typeface="Arial"/>
            </a:endParaRPr>
          </a:p>
        </p:txBody>
      </p:sp>
      <p:grpSp>
        <p:nvGrpSpPr>
          <p:cNvPr id="20" name="object 20"/>
          <p:cNvGrpSpPr/>
          <p:nvPr/>
        </p:nvGrpSpPr>
        <p:grpSpPr>
          <a:xfrm>
            <a:off x="8825626" y="2898225"/>
            <a:ext cx="8571230" cy="4389755"/>
            <a:chOff x="8825626" y="2898225"/>
            <a:chExt cx="8571230" cy="4389755"/>
          </a:xfrm>
        </p:grpSpPr>
        <p:sp>
          <p:nvSpPr>
            <p:cNvPr id="21" name="object 21"/>
            <p:cNvSpPr/>
            <p:nvPr/>
          </p:nvSpPr>
          <p:spPr>
            <a:xfrm>
              <a:off x="16400023" y="2913932"/>
              <a:ext cx="980934" cy="1229020"/>
            </a:xfrm>
            <a:prstGeom prst="rect">
              <a:avLst/>
            </a:prstGeom>
            <a:blipFill>
              <a:blip r:embed="rId6" cstate="print"/>
              <a:stretch>
                <a:fillRect/>
              </a:stretch>
            </a:blipFill>
          </p:spPr>
          <p:txBody>
            <a:bodyPr wrap="square" lIns="0" tIns="0" rIns="0" bIns="0" rtlCol="0"/>
            <a:lstStyle/>
            <a:p>
              <a:endParaRPr/>
            </a:p>
          </p:txBody>
        </p:sp>
        <p:sp>
          <p:nvSpPr>
            <p:cNvPr id="22" name="object 22"/>
            <p:cNvSpPr/>
            <p:nvPr/>
          </p:nvSpPr>
          <p:spPr>
            <a:xfrm>
              <a:off x="16400023" y="2913932"/>
              <a:ext cx="981075" cy="1229360"/>
            </a:xfrm>
            <a:custGeom>
              <a:avLst/>
              <a:gdLst/>
              <a:ahLst/>
              <a:cxnLst/>
              <a:rect l="l" t="t" r="r" b="b"/>
              <a:pathLst>
                <a:path w="981075" h="1229360">
                  <a:moveTo>
                    <a:pt x="0" y="0"/>
                  </a:moveTo>
                  <a:lnTo>
                    <a:pt x="980934" y="0"/>
                  </a:lnTo>
                  <a:lnTo>
                    <a:pt x="980934" y="1229020"/>
                  </a:lnTo>
                  <a:lnTo>
                    <a:pt x="0" y="1229020"/>
                  </a:lnTo>
                  <a:lnTo>
                    <a:pt x="0" y="0"/>
                  </a:lnTo>
                  <a:close/>
                </a:path>
              </a:pathLst>
            </a:custGeom>
            <a:ln w="31412">
              <a:solidFill>
                <a:srgbClr val="0365C0"/>
              </a:solidFill>
            </a:ln>
          </p:spPr>
          <p:txBody>
            <a:bodyPr wrap="square" lIns="0" tIns="0" rIns="0" bIns="0" rtlCol="0"/>
            <a:lstStyle/>
            <a:p>
              <a:endParaRPr/>
            </a:p>
          </p:txBody>
        </p:sp>
        <p:sp>
          <p:nvSpPr>
            <p:cNvPr id="23" name="object 23"/>
            <p:cNvSpPr/>
            <p:nvPr/>
          </p:nvSpPr>
          <p:spPr>
            <a:xfrm>
              <a:off x="8898922" y="5769457"/>
              <a:ext cx="1406525" cy="1445260"/>
            </a:xfrm>
            <a:custGeom>
              <a:avLst/>
              <a:gdLst/>
              <a:ahLst/>
              <a:cxnLst/>
              <a:rect l="l" t="t" r="r" b="b"/>
              <a:pathLst>
                <a:path w="1406525" h="1445259">
                  <a:moveTo>
                    <a:pt x="0" y="0"/>
                  </a:moveTo>
                  <a:lnTo>
                    <a:pt x="1405904" y="0"/>
                  </a:lnTo>
                  <a:lnTo>
                    <a:pt x="1405904" y="1445055"/>
                  </a:lnTo>
                  <a:lnTo>
                    <a:pt x="0" y="1445055"/>
                  </a:lnTo>
                  <a:lnTo>
                    <a:pt x="0" y="0"/>
                  </a:lnTo>
                  <a:close/>
                </a:path>
              </a:pathLst>
            </a:custGeom>
            <a:ln w="146592">
              <a:solidFill>
                <a:srgbClr val="000000"/>
              </a:solidFill>
            </a:ln>
          </p:spPr>
          <p:txBody>
            <a:bodyPr wrap="square" lIns="0" tIns="0" rIns="0" bIns="0" rtlCol="0"/>
            <a:lstStyle/>
            <a:p>
              <a:endParaRPr/>
            </a:p>
          </p:txBody>
        </p:sp>
      </p:grpSp>
      <p:sp>
        <p:nvSpPr>
          <p:cNvPr id="24" name="object 24"/>
          <p:cNvSpPr/>
          <p:nvPr/>
        </p:nvSpPr>
        <p:spPr>
          <a:xfrm>
            <a:off x="6617599" y="5769457"/>
            <a:ext cx="1406525" cy="1445260"/>
          </a:xfrm>
          <a:custGeom>
            <a:avLst/>
            <a:gdLst/>
            <a:ahLst/>
            <a:cxnLst/>
            <a:rect l="l" t="t" r="r" b="b"/>
            <a:pathLst>
              <a:path w="1406525" h="1445259">
                <a:moveTo>
                  <a:pt x="0" y="0"/>
                </a:moveTo>
                <a:lnTo>
                  <a:pt x="1405904" y="0"/>
                </a:lnTo>
                <a:lnTo>
                  <a:pt x="1405904" y="1445055"/>
                </a:lnTo>
                <a:lnTo>
                  <a:pt x="0" y="1445055"/>
                </a:lnTo>
                <a:lnTo>
                  <a:pt x="0" y="0"/>
                </a:lnTo>
                <a:close/>
              </a:path>
            </a:pathLst>
          </a:custGeom>
          <a:ln w="146592">
            <a:solidFill>
              <a:srgbClr val="773F9B"/>
            </a:solidFill>
          </a:ln>
        </p:spPr>
        <p:txBody>
          <a:bodyPr wrap="square" lIns="0" tIns="0" rIns="0" bIns="0" rtlCol="0"/>
          <a:lstStyle/>
          <a:p>
            <a:endParaRPr/>
          </a:p>
        </p:txBody>
      </p:sp>
      <p:sp>
        <p:nvSpPr>
          <p:cNvPr id="25" name="object 25"/>
          <p:cNvSpPr txBox="1"/>
          <p:nvPr/>
        </p:nvSpPr>
        <p:spPr>
          <a:xfrm>
            <a:off x="6741021" y="5871937"/>
            <a:ext cx="1149985" cy="1250950"/>
          </a:xfrm>
          <a:prstGeom prst="rect">
            <a:avLst/>
          </a:prstGeom>
        </p:spPr>
        <p:txBody>
          <a:bodyPr vert="horz" wrap="square" lIns="0" tIns="15240" rIns="0" bIns="0" rtlCol="0">
            <a:spAutoFit/>
          </a:bodyPr>
          <a:lstStyle/>
          <a:p>
            <a:pPr algn="ctr">
              <a:lnSpc>
                <a:spcPts val="4810"/>
              </a:lnSpc>
              <a:spcBef>
                <a:spcPts val="120"/>
              </a:spcBef>
            </a:pPr>
            <a:r>
              <a:rPr sz="4100" b="1" spc="5" dirty="0">
                <a:solidFill>
                  <a:srgbClr val="773F9B"/>
                </a:solidFill>
                <a:latin typeface="Arial"/>
                <a:cs typeface="Arial"/>
              </a:rPr>
              <a:t>IB</a:t>
            </a:r>
            <a:r>
              <a:rPr sz="4100" b="1" spc="-300" dirty="0">
                <a:solidFill>
                  <a:srgbClr val="773F9B"/>
                </a:solidFill>
                <a:latin typeface="Arial"/>
                <a:cs typeface="Arial"/>
              </a:rPr>
              <a:t>L</a:t>
            </a:r>
            <a:r>
              <a:rPr sz="4100" b="1" spc="10" dirty="0">
                <a:solidFill>
                  <a:srgbClr val="773F9B"/>
                </a:solidFill>
                <a:latin typeface="Arial"/>
                <a:cs typeface="Arial"/>
              </a:rPr>
              <a:t>T</a:t>
            </a:r>
            <a:endParaRPr sz="4100">
              <a:latin typeface="Arial"/>
              <a:cs typeface="Arial"/>
            </a:endParaRPr>
          </a:p>
          <a:p>
            <a:pPr marL="635" algn="ctr">
              <a:lnSpc>
                <a:spcPts val="4810"/>
              </a:lnSpc>
            </a:pPr>
            <a:r>
              <a:rPr sz="4100" b="1" i="1" spc="5" dirty="0">
                <a:solidFill>
                  <a:srgbClr val="773F9B"/>
                </a:solidFill>
                <a:latin typeface="Times New Roman"/>
                <a:cs typeface="Times New Roman"/>
              </a:rPr>
              <a:t>I</a:t>
            </a:r>
            <a:endParaRPr sz="4100">
              <a:latin typeface="Times New Roman"/>
              <a:cs typeface="Times New Roman"/>
            </a:endParaRPr>
          </a:p>
        </p:txBody>
      </p:sp>
      <p:sp>
        <p:nvSpPr>
          <p:cNvPr id="27" name="object 27"/>
          <p:cNvSpPr txBox="1">
            <a:spLocks noGrp="1"/>
          </p:cNvSpPr>
          <p:nvPr>
            <p:ph type="sldNum" sz="quarter" idx="7"/>
          </p:nvPr>
        </p:nvSpPr>
        <p:spPr>
          <a:prstGeom prst="rect">
            <a:avLst/>
          </a:prstGeom>
        </p:spPr>
        <p:txBody>
          <a:bodyPr vert="horz" wrap="square" lIns="0" tIns="0" rIns="0" bIns="0" rtlCol="0">
            <a:spAutoFit/>
          </a:bodyPr>
          <a:lstStyle/>
          <a:p>
            <a:pPr marL="38100">
              <a:lnSpc>
                <a:spcPts val="2014"/>
              </a:lnSpc>
            </a:pPr>
            <a:fld id="{81D60167-4931-47E6-BA6A-407CBD079E47}" type="slidenum">
              <a:rPr spc="15" dirty="0"/>
              <a:t>24</a:t>
            </a:fld>
            <a:endParaRPr spc="15" dirty="0"/>
          </a:p>
        </p:txBody>
      </p:sp>
      <p:sp>
        <p:nvSpPr>
          <p:cNvPr id="26" name="object 26"/>
          <p:cNvSpPr txBox="1"/>
          <p:nvPr/>
        </p:nvSpPr>
        <p:spPr>
          <a:xfrm>
            <a:off x="9023674" y="5871937"/>
            <a:ext cx="1149985" cy="1250950"/>
          </a:xfrm>
          <a:prstGeom prst="rect">
            <a:avLst/>
          </a:prstGeom>
        </p:spPr>
        <p:txBody>
          <a:bodyPr vert="horz" wrap="square" lIns="0" tIns="15240" rIns="0" bIns="0" rtlCol="0">
            <a:spAutoFit/>
          </a:bodyPr>
          <a:lstStyle/>
          <a:p>
            <a:pPr algn="ctr">
              <a:lnSpc>
                <a:spcPts val="4810"/>
              </a:lnSpc>
              <a:spcBef>
                <a:spcPts val="120"/>
              </a:spcBef>
            </a:pPr>
            <a:r>
              <a:rPr sz="4100" b="1" spc="5" dirty="0">
                <a:latin typeface="Arial"/>
                <a:cs typeface="Arial"/>
              </a:rPr>
              <a:t>IB</a:t>
            </a:r>
            <a:r>
              <a:rPr sz="4100" b="1" spc="-300" dirty="0">
                <a:latin typeface="Arial"/>
                <a:cs typeface="Arial"/>
              </a:rPr>
              <a:t>L</a:t>
            </a:r>
            <a:r>
              <a:rPr sz="4100" b="1" spc="10" dirty="0">
                <a:latin typeface="Arial"/>
                <a:cs typeface="Arial"/>
              </a:rPr>
              <a:t>T</a:t>
            </a:r>
            <a:endParaRPr sz="4100">
              <a:latin typeface="Arial"/>
              <a:cs typeface="Arial"/>
            </a:endParaRPr>
          </a:p>
          <a:p>
            <a:pPr marL="7620" algn="ctr">
              <a:lnSpc>
                <a:spcPts val="4810"/>
              </a:lnSpc>
            </a:pPr>
            <a:r>
              <a:rPr sz="4100" b="1" i="1" spc="5" dirty="0">
                <a:latin typeface="Times New Roman"/>
                <a:cs typeface="Times New Roman"/>
              </a:rPr>
              <a:t>I’</a:t>
            </a:r>
            <a:endParaRPr sz="4100">
              <a:latin typeface="Times New Roman"/>
              <a:cs typeface="Times New Roman"/>
            </a:endParaRPr>
          </a:p>
        </p:txBody>
      </p:sp>
      <p:pic>
        <p:nvPicPr>
          <p:cNvPr id="60" name="图片 59">
            <a:extLst>
              <a:ext uri="{FF2B5EF4-FFF2-40B4-BE49-F238E27FC236}">
                <a16:creationId xmlns:a16="http://schemas.microsoft.com/office/drawing/2014/main" id="{FC8DAFEE-5CF1-FA4F-AE9D-8DBF2B66BC51}"/>
              </a:ext>
            </a:extLst>
          </p:cNvPr>
          <p:cNvPicPr>
            <a:picLocks noChangeAspect="1"/>
          </p:cNvPicPr>
          <p:nvPr/>
        </p:nvPicPr>
        <p:blipFill>
          <a:blip r:embed="rId7"/>
          <a:stretch>
            <a:fillRect/>
          </a:stretch>
        </p:blipFill>
        <p:spPr>
          <a:xfrm>
            <a:off x="18366414" y="73600"/>
            <a:ext cx="1390266" cy="1387949"/>
          </a:xfrm>
          <a:prstGeom prst="rect">
            <a:avLst/>
          </a:prstGeom>
        </p:spPr>
      </p:pic>
      <p:sp>
        <p:nvSpPr>
          <p:cNvPr id="61" name="object 20">
            <a:extLst>
              <a:ext uri="{FF2B5EF4-FFF2-40B4-BE49-F238E27FC236}">
                <a16:creationId xmlns:a16="http://schemas.microsoft.com/office/drawing/2014/main" id="{3821ED0A-B816-2945-851D-E71B91DDBD81}"/>
              </a:ext>
            </a:extLst>
          </p:cNvPr>
          <p:cNvSpPr txBox="1"/>
          <p:nvPr/>
        </p:nvSpPr>
        <p:spPr>
          <a:xfrm>
            <a:off x="14684662" y="10815939"/>
            <a:ext cx="5867400" cy="302903"/>
          </a:xfrm>
          <a:prstGeom prst="rect">
            <a:avLst/>
          </a:prstGeom>
        </p:spPr>
        <p:txBody>
          <a:bodyPr vert="horz" wrap="square" lIns="0" tIns="0" rIns="0" bIns="0" rtlCol="0">
            <a:spAutoFit/>
          </a:bodyPr>
          <a:lstStyle/>
          <a:p>
            <a:pPr marL="12700">
              <a:lnSpc>
                <a:spcPts val="2275"/>
              </a:lnSpc>
            </a:pPr>
            <a:r>
              <a:rPr lang="en-US" altLang="zh-CN" sz="2800" spc="-10" dirty="0">
                <a:solidFill>
                  <a:srgbClr val="A9A9A9"/>
                </a:solidFill>
                <a:latin typeface="Arial"/>
                <a:cs typeface="Arial"/>
              </a:rPr>
              <a:t>F</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D</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A</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V</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E</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R</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S</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T</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Y</a:t>
            </a:r>
            <a:r>
              <a:rPr lang="zh-CN" altLang="en-US" sz="2800" spc="-10" dirty="0">
                <a:solidFill>
                  <a:srgbClr val="A9A9A9"/>
                </a:solidFill>
                <a:latin typeface="Arial"/>
                <a:cs typeface="Arial"/>
              </a:rPr>
              <a:t> </a:t>
            </a:r>
            <a:endParaRPr sz="2800" dirty="0">
              <a:latin typeface="Arial"/>
              <a:cs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47088" y="5214501"/>
            <a:ext cx="4072054" cy="3082953"/>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2385132" y="6405952"/>
            <a:ext cx="1393190" cy="654050"/>
          </a:xfrm>
          <a:prstGeom prst="rect">
            <a:avLst/>
          </a:prstGeom>
        </p:spPr>
        <p:txBody>
          <a:bodyPr vert="horz" wrap="square" lIns="0" tIns="15240" rIns="0" bIns="0" rtlCol="0">
            <a:spAutoFit/>
          </a:bodyPr>
          <a:lstStyle/>
          <a:p>
            <a:pPr marL="12700">
              <a:lnSpc>
                <a:spcPct val="100000"/>
              </a:lnSpc>
              <a:spcBef>
                <a:spcPts val="120"/>
              </a:spcBef>
            </a:pPr>
            <a:r>
              <a:rPr sz="4100" b="1" spc="5" dirty="0">
                <a:solidFill>
                  <a:srgbClr val="FFFFFF"/>
                </a:solidFill>
                <a:latin typeface="Arial"/>
                <a:cs typeface="Arial"/>
              </a:rPr>
              <a:t>block</a:t>
            </a:r>
            <a:endParaRPr sz="4100">
              <a:latin typeface="Arial"/>
              <a:cs typeface="Arial"/>
            </a:endParaRPr>
          </a:p>
        </p:txBody>
      </p:sp>
      <p:sp>
        <p:nvSpPr>
          <p:cNvPr id="4" name="object 4"/>
          <p:cNvSpPr/>
          <p:nvPr/>
        </p:nvSpPr>
        <p:spPr>
          <a:xfrm>
            <a:off x="12303290" y="5476273"/>
            <a:ext cx="6712193" cy="4150418"/>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21636" y="57904"/>
            <a:ext cx="20082510" cy="1423035"/>
          </a:xfrm>
          <a:custGeom>
            <a:avLst/>
            <a:gdLst/>
            <a:ahLst/>
            <a:cxnLst/>
            <a:rect l="l" t="t" r="r" b="b"/>
            <a:pathLst>
              <a:path w="20082510" h="1423035">
                <a:moveTo>
                  <a:pt x="0" y="0"/>
                </a:moveTo>
                <a:lnTo>
                  <a:pt x="20082462" y="0"/>
                </a:lnTo>
                <a:lnTo>
                  <a:pt x="20082462" y="1422564"/>
                </a:lnTo>
                <a:lnTo>
                  <a:pt x="0" y="1422564"/>
                </a:lnTo>
                <a:lnTo>
                  <a:pt x="0" y="0"/>
                </a:lnTo>
                <a:close/>
              </a:path>
            </a:pathLst>
          </a:custGeom>
          <a:solidFill>
            <a:srgbClr val="DCDEE0"/>
          </a:solidFill>
        </p:spPr>
        <p:txBody>
          <a:bodyPr wrap="square" lIns="0" tIns="0" rIns="0" bIns="0" rtlCol="0"/>
          <a:lstStyle/>
          <a:p>
            <a:endParaRPr/>
          </a:p>
        </p:txBody>
      </p:sp>
      <p:sp>
        <p:nvSpPr>
          <p:cNvPr id="6" name="object 6"/>
          <p:cNvSpPr txBox="1">
            <a:spLocks noGrp="1"/>
          </p:cNvSpPr>
          <p:nvPr>
            <p:ph type="title"/>
          </p:nvPr>
        </p:nvSpPr>
        <p:spPr>
          <a:prstGeom prst="rect">
            <a:avLst/>
          </a:prstGeom>
        </p:spPr>
        <p:txBody>
          <a:bodyPr vert="horz" wrap="square" lIns="0" tIns="15240" rIns="0" bIns="0" rtlCol="0">
            <a:spAutoFit/>
          </a:bodyPr>
          <a:lstStyle/>
          <a:p>
            <a:pPr marL="213360">
              <a:lnSpc>
                <a:spcPct val="100000"/>
              </a:lnSpc>
              <a:spcBef>
                <a:spcPts val="120"/>
              </a:spcBef>
            </a:pPr>
            <a:r>
              <a:rPr spc="5" dirty="0"/>
              <a:t>Graphene: Protocol</a:t>
            </a:r>
            <a:r>
              <a:rPr spc="-35" dirty="0"/>
              <a:t> </a:t>
            </a:r>
            <a:r>
              <a:rPr spc="10" dirty="0"/>
              <a:t>1</a:t>
            </a:r>
          </a:p>
        </p:txBody>
      </p:sp>
      <p:sp>
        <p:nvSpPr>
          <p:cNvPr id="7" name="object 7"/>
          <p:cNvSpPr txBox="1"/>
          <p:nvPr/>
        </p:nvSpPr>
        <p:spPr>
          <a:xfrm>
            <a:off x="8238357" y="5913821"/>
            <a:ext cx="443230" cy="804545"/>
          </a:xfrm>
          <a:prstGeom prst="rect">
            <a:avLst/>
          </a:prstGeom>
        </p:spPr>
        <p:txBody>
          <a:bodyPr vert="horz" wrap="square" lIns="0" tIns="13970" rIns="0" bIns="0" rtlCol="0">
            <a:spAutoFit/>
          </a:bodyPr>
          <a:lstStyle/>
          <a:p>
            <a:pPr marL="12700">
              <a:lnSpc>
                <a:spcPct val="100000"/>
              </a:lnSpc>
              <a:spcBef>
                <a:spcPts val="110"/>
              </a:spcBef>
            </a:pPr>
            <a:r>
              <a:rPr sz="5100" spc="5" dirty="0">
                <a:latin typeface="Times New Roman"/>
                <a:cs typeface="Times New Roman"/>
              </a:rPr>
              <a:t>Δ</a:t>
            </a:r>
            <a:endParaRPr sz="5100">
              <a:latin typeface="Times New Roman"/>
              <a:cs typeface="Times New Roman"/>
            </a:endParaRPr>
          </a:p>
        </p:txBody>
      </p:sp>
      <p:grpSp>
        <p:nvGrpSpPr>
          <p:cNvPr id="8" name="object 8"/>
          <p:cNvGrpSpPr/>
          <p:nvPr/>
        </p:nvGrpSpPr>
        <p:grpSpPr>
          <a:xfrm>
            <a:off x="10478529" y="6289253"/>
            <a:ext cx="1716405" cy="402590"/>
            <a:chOff x="10478529" y="6289253"/>
            <a:chExt cx="1716405" cy="402590"/>
          </a:xfrm>
        </p:grpSpPr>
        <p:sp>
          <p:nvSpPr>
            <p:cNvPr id="9" name="object 9"/>
            <p:cNvSpPr/>
            <p:nvPr/>
          </p:nvSpPr>
          <p:spPr>
            <a:xfrm>
              <a:off x="10478529" y="6490294"/>
              <a:ext cx="1366520" cy="0"/>
            </a:xfrm>
            <a:custGeom>
              <a:avLst/>
              <a:gdLst/>
              <a:ahLst/>
              <a:cxnLst/>
              <a:rect l="l" t="t" r="r" b="b"/>
              <a:pathLst>
                <a:path w="1366520">
                  <a:moveTo>
                    <a:pt x="0" y="0"/>
                  </a:moveTo>
                  <a:lnTo>
                    <a:pt x="1314043" y="0"/>
                  </a:lnTo>
                  <a:lnTo>
                    <a:pt x="1366398" y="0"/>
                  </a:lnTo>
                </a:path>
              </a:pathLst>
            </a:custGeom>
            <a:ln w="104708">
              <a:solidFill>
                <a:srgbClr val="000000"/>
              </a:solidFill>
            </a:ln>
          </p:spPr>
          <p:txBody>
            <a:bodyPr wrap="square" lIns="0" tIns="0" rIns="0" bIns="0" rtlCol="0"/>
            <a:lstStyle/>
            <a:p>
              <a:endParaRPr/>
            </a:p>
          </p:txBody>
        </p:sp>
        <p:sp>
          <p:nvSpPr>
            <p:cNvPr id="10" name="object 10"/>
            <p:cNvSpPr/>
            <p:nvPr/>
          </p:nvSpPr>
          <p:spPr>
            <a:xfrm>
              <a:off x="11792625" y="6289253"/>
              <a:ext cx="402590" cy="402590"/>
            </a:xfrm>
            <a:custGeom>
              <a:avLst/>
              <a:gdLst/>
              <a:ahLst/>
              <a:cxnLst/>
              <a:rect l="l" t="t" r="r" b="b"/>
              <a:pathLst>
                <a:path w="402590" h="402590">
                  <a:moveTo>
                    <a:pt x="0" y="0"/>
                  </a:moveTo>
                  <a:lnTo>
                    <a:pt x="0" y="402081"/>
                  </a:lnTo>
                  <a:lnTo>
                    <a:pt x="402081" y="201040"/>
                  </a:lnTo>
                  <a:lnTo>
                    <a:pt x="0" y="0"/>
                  </a:lnTo>
                  <a:close/>
                </a:path>
              </a:pathLst>
            </a:custGeom>
            <a:solidFill>
              <a:srgbClr val="000000"/>
            </a:solidFill>
          </p:spPr>
          <p:txBody>
            <a:bodyPr wrap="square" lIns="0" tIns="0" rIns="0" bIns="0" rtlCol="0"/>
            <a:lstStyle/>
            <a:p>
              <a:endParaRPr/>
            </a:p>
          </p:txBody>
        </p:sp>
      </p:grpSp>
      <p:sp>
        <p:nvSpPr>
          <p:cNvPr id="11" name="object 11"/>
          <p:cNvSpPr txBox="1"/>
          <p:nvPr/>
        </p:nvSpPr>
        <p:spPr>
          <a:xfrm>
            <a:off x="1086742" y="2068388"/>
            <a:ext cx="210185" cy="468630"/>
          </a:xfrm>
          <a:prstGeom prst="rect">
            <a:avLst/>
          </a:prstGeom>
        </p:spPr>
        <p:txBody>
          <a:bodyPr vert="horz" wrap="square" lIns="0" tIns="13335" rIns="0" bIns="0" rtlCol="0">
            <a:spAutoFit/>
          </a:bodyPr>
          <a:lstStyle/>
          <a:p>
            <a:pPr marL="12700">
              <a:lnSpc>
                <a:spcPct val="100000"/>
              </a:lnSpc>
              <a:spcBef>
                <a:spcPts val="105"/>
              </a:spcBef>
            </a:pPr>
            <a:r>
              <a:rPr sz="2900" spc="434" dirty="0">
                <a:latin typeface="Arial"/>
                <a:cs typeface="Arial"/>
              </a:rPr>
              <a:t>•</a:t>
            </a:r>
            <a:endParaRPr sz="2900">
              <a:latin typeface="Arial"/>
              <a:cs typeface="Arial"/>
            </a:endParaRPr>
          </a:p>
        </p:txBody>
      </p:sp>
      <p:sp>
        <p:nvSpPr>
          <p:cNvPr id="12" name="object 12"/>
          <p:cNvSpPr txBox="1"/>
          <p:nvPr/>
        </p:nvSpPr>
        <p:spPr>
          <a:xfrm>
            <a:off x="1620758" y="1997710"/>
            <a:ext cx="8258809" cy="616585"/>
          </a:xfrm>
          <a:prstGeom prst="rect">
            <a:avLst/>
          </a:prstGeom>
        </p:spPr>
        <p:txBody>
          <a:bodyPr vert="horz" wrap="square" lIns="0" tIns="15875" rIns="0" bIns="0" rtlCol="0">
            <a:spAutoFit/>
          </a:bodyPr>
          <a:lstStyle/>
          <a:p>
            <a:pPr marL="12700">
              <a:lnSpc>
                <a:spcPct val="100000"/>
              </a:lnSpc>
              <a:spcBef>
                <a:spcPts val="125"/>
              </a:spcBef>
            </a:pPr>
            <a:r>
              <a:rPr sz="3850" spc="-60" dirty="0">
                <a:latin typeface="Arial"/>
                <a:cs typeface="Arial"/>
              </a:rPr>
              <a:t>The </a:t>
            </a:r>
            <a:r>
              <a:rPr sz="3850" spc="95" dirty="0">
                <a:latin typeface="Arial"/>
                <a:cs typeface="Arial"/>
              </a:rPr>
              <a:t>block </a:t>
            </a:r>
            <a:r>
              <a:rPr sz="3850" spc="5" dirty="0">
                <a:latin typeface="Arial"/>
                <a:cs typeface="Arial"/>
              </a:rPr>
              <a:t>is </a:t>
            </a:r>
            <a:r>
              <a:rPr sz="3850" spc="10" dirty="0">
                <a:latin typeface="Arial"/>
                <a:cs typeface="Arial"/>
              </a:rPr>
              <a:t>a </a:t>
            </a:r>
            <a:r>
              <a:rPr sz="3850" spc="45" dirty="0">
                <a:latin typeface="Arial"/>
                <a:cs typeface="Arial"/>
              </a:rPr>
              <a:t>subset </a:t>
            </a:r>
            <a:r>
              <a:rPr sz="3850" spc="10" dirty="0">
                <a:latin typeface="Arial"/>
                <a:cs typeface="Arial"/>
              </a:rPr>
              <a:t>of the</a:t>
            </a:r>
            <a:r>
              <a:rPr sz="3850" spc="-85" dirty="0">
                <a:latin typeface="Arial"/>
                <a:cs typeface="Arial"/>
              </a:rPr>
              <a:t> </a:t>
            </a:r>
            <a:r>
              <a:rPr sz="3850" spc="40" dirty="0">
                <a:latin typeface="Arial"/>
                <a:cs typeface="Arial"/>
              </a:rPr>
              <a:t>mempool</a:t>
            </a:r>
            <a:endParaRPr sz="3850">
              <a:latin typeface="Arial"/>
              <a:cs typeface="Arial"/>
            </a:endParaRPr>
          </a:p>
        </p:txBody>
      </p:sp>
      <p:sp>
        <p:nvSpPr>
          <p:cNvPr id="13" name="object 13"/>
          <p:cNvSpPr txBox="1"/>
          <p:nvPr/>
        </p:nvSpPr>
        <p:spPr>
          <a:xfrm>
            <a:off x="14855956" y="6468778"/>
            <a:ext cx="1608455" cy="528320"/>
          </a:xfrm>
          <a:prstGeom prst="rect">
            <a:avLst/>
          </a:prstGeom>
        </p:spPr>
        <p:txBody>
          <a:bodyPr vert="horz" wrap="square" lIns="0" tIns="12065" rIns="0" bIns="0" rtlCol="0">
            <a:spAutoFit/>
          </a:bodyPr>
          <a:lstStyle/>
          <a:p>
            <a:pPr marL="12700">
              <a:lnSpc>
                <a:spcPct val="100000"/>
              </a:lnSpc>
              <a:spcBef>
                <a:spcPts val="95"/>
              </a:spcBef>
            </a:pPr>
            <a:r>
              <a:rPr sz="3300" b="1" spc="-5" dirty="0">
                <a:solidFill>
                  <a:srgbClr val="FFFFFF"/>
                </a:solidFill>
                <a:latin typeface="Arial"/>
                <a:cs typeface="Arial"/>
              </a:rPr>
              <a:t>in</a:t>
            </a:r>
            <a:r>
              <a:rPr sz="3300" b="1" spc="-70" dirty="0">
                <a:solidFill>
                  <a:srgbClr val="FFFFFF"/>
                </a:solidFill>
                <a:latin typeface="Arial"/>
                <a:cs typeface="Arial"/>
              </a:rPr>
              <a:t> </a:t>
            </a:r>
            <a:r>
              <a:rPr sz="3300" b="1" spc="-10" dirty="0">
                <a:solidFill>
                  <a:srgbClr val="FFFFFF"/>
                </a:solidFill>
                <a:latin typeface="Arial"/>
                <a:cs typeface="Arial"/>
              </a:rPr>
              <a:t>block</a:t>
            </a:r>
            <a:endParaRPr sz="3300">
              <a:latin typeface="Arial"/>
              <a:cs typeface="Arial"/>
            </a:endParaRPr>
          </a:p>
        </p:txBody>
      </p:sp>
      <p:sp>
        <p:nvSpPr>
          <p:cNvPr id="14" name="object 14"/>
          <p:cNvSpPr txBox="1"/>
          <p:nvPr/>
        </p:nvSpPr>
        <p:spPr>
          <a:xfrm>
            <a:off x="14353354" y="8196474"/>
            <a:ext cx="2609850" cy="528320"/>
          </a:xfrm>
          <a:prstGeom prst="rect">
            <a:avLst/>
          </a:prstGeom>
        </p:spPr>
        <p:txBody>
          <a:bodyPr vert="horz" wrap="square" lIns="0" tIns="12065" rIns="0" bIns="0" rtlCol="0">
            <a:spAutoFit/>
          </a:bodyPr>
          <a:lstStyle/>
          <a:p>
            <a:pPr marL="12700">
              <a:lnSpc>
                <a:spcPct val="100000"/>
              </a:lnSpc>
              <a:spcBef>
                <a:spcPts val="95"/>
              </a:spcBef>
            </a:pPr>
            <a:r>
              <a:rPr sz="3300" b="1" spc="-5" dirty="0">
                <a:solidFill>
                  <a:srgbClr val="FFFFFF"/>
                </a:solidFill>
                <a:latin typeface="Arial"/>
                <a:cs typeface="Arial"/>
              </a:rPr>
              <a:t>NOT in</a:t>
            </a:r>
            <a:r>
              <a:rPr sz="3300" b="1" spc="-65" dirty="0">
                <a:solidFill>
                  <a:srgbClr val="FFFFFF"/>
                </a:solidFill>
                <a:latin typeface="Arial"/>
                <a:cs typeface="Arial"/>
              </a:rPr>
              <a:t> </a:t>
            </a:r>
            <a:r>
              <a:rPr sz="3300" b="1" spc="-5" dirty="0">
                <a:solidFill>
                  <a:srgbClr val="FFFFFF"/>
                </a:solidFill>
                <a:latin typeface="Arial"/>
                <a:cs typeface="Arial"/>
              </a:rPr>
              <a:t>block</a:t>
            </a:r>
            <a:endParaRPr sz="3300">
              <a:latin typeface="Arial"/>
              <a:cs typeface="Arial"/>
            </a:endParaRPr>
          </a:p>
        </p:txBody>
      </p:sp>
      <p:sp>
        <p:nvSpPr>
          <p:cNvPr id="15" name="object 15"/>
          <p:cNvSpPr txBox="1"/>
          <p:nvPr/>
        </p:nvSpPr>
        <p:spPr>
          <a:xfrm>
            <a:off x="1641699" y="3180920"/>
            <a:ext cx="1713230" cy="654050"/>
          </a:xfrm>
          <a:prstGeom prst="rect">
            <a:avLst/>
          </a:prstGeom>
        </p:spPr>
        <p:txBody>
          <a:bodyPr vert="horz" wrap="square" lIns="0" tIns="15240" rIns="0" bIns="0" rtlCol="0">
            <a:spAutoFit/>
          </a:bodyPr>
          <a:lstStyle/>
          <a:p>
            <a:pPr marL="12700">
              <a:lnSpc>
                <a:spcPct val="100000"/>
              </a:lnSpc>
              <a:spcBef>
                <a:spcPts val="120"/>
              </a:spcBef>
            </a:pPr>
            <a:r>
              <a:rPr sz="4100" spc="10" dirty="0">
                <a:latin typeface="Arial"/>
                <a:cs typeface="Arial"/>
              </a:rPr>
              <a:t>Sender</a:t>
            </a:r>
            <a:endParaRPr sz="4100">
              <a:latin typeface="Arial"/>
              <a:cs typeface="Arial"/>
            </a:endParaRPr>
          </a:p>
        </p:txBody>
      </p:sp>
      <p:grpSp>
        <p:nvGrpSpPr>
          <p:cNvPr id="16" name="object 16"/>
          <p:cNvGrpSpPr/>
          <p:nvPr/>
        </p:nvGrpSpPr>
        <p:grpSpPr>
          <a:xfrm>
            <a:off x="3618779" y="2898257"/>
            <a:ext cx="1132840" cy="1260475"/>
            <a:chOff x="3618779" y="2898257"/>
            <a:chExt cx="1132840" cy="1260475"/>
          </a:xfrm>
        </p:grpSpPr>
        <p:sp>
          <p:nvSpPr>
            <p:cNvPr id="17" name="object 17"/>
            <p:cNvSpPr/>
            <p:nvPr/>
          </p:nvSpPr>
          <p:spPr>
            <a:xfrm>
              <a:off x="3634486" y="2913963"/>
              <a:ext cx="1101411" cy="1228946"/>
            </a:xfrm>
            <a:prstGeom prst="rect">
              <a:avLst/>
            </a:prstGeom>
            <a:blipFill>
              <a:blip r:embed="rId5" cstate="print"/>
              <a:stretch>
                <a:fillRect/>
              </a:stretch>
            </a:blipFill>
          </p:spPr>
          <p:txBody>
            <a:bodyPr wrap="square" lIns="0" tIns="0" rIns="0" bIns="0" rtlCol="0"/>
            <a:lstStyle/>
            <a:p>
              <a:endParaRPr/>
            </a:p>
          </p:txBody>
        </p:sp>
        <p:sp>
          <p:nvSpPr>
            <p:cNvPr id="18" name="object 18"/>
            <p:cNvSpPr/>
            <p:nvPr/>
          </p:nvSpPr>
          <p:spPr>
            <a:xfrm>
              <a:off x="3634486" y="2913963"/>
              <a:ext cx="1101725" cy="1229360"/>
            </a:xfrm>
            <a:custGeom>
              <a:avLst/>
              <a:gdLst/>
              <a:ahLst/>
              <a:cxnLst/>
              <a:rect l="l" t="t" r="r" b="b"/>
              <a:pathLst>
                <a:path w="1101725" h="1229360">
                  <a:moveTo>
                    <a:pt x="0" y="0"/>
                  </a:moveTo>
                  <a:lnTo>
                    <a:pt x="0" y="1229020"/>
                  </a:lnTo>
                  <a:lnTo>
                    <a:pt x="1101401" y="1229020"/>
                  </a:lnTo>
                  <a:lnTo>
                    <a:pt x="1101401" y="0"/>
                  </a:lnTo>
                  <a:lnTo>
                    <a:pt x="0" y="0"/>
                  </a:lnTo>
                  <a:close/>
                </a:path>
              </a:pathLst>
            </a:custGeom>
            <a:ln w="31412">
              <a:solidFill>
                <a:srgbClr val="C82506"/>
              </a:solidFill>
            </a:ln>
          </p:spPr>
          <p:txBody>
            <a:bodyPr wrap="square" lIns="0" tIns="0" rIns="0" bIns="0" rtlCol="0"/>
            <a:lstStyle/>
            <a:p>
              <a:endParaRPr/>
            </a:p>
          </p:txBody>
        </p:sp>
      </p:grpSp>
      <p:sp>
        <p:nvSpPr>
          <p:cNvPr id="19" name="object 19"/>
          <p:cNvSpPr txBox="1"/>
          <p:nvPr/>
        </p:nvSpPr>
        <p:spPr>
          <a:xfrm>
            <a:off x="14081111" y="3170448"/>
            <a:ext cx="2091689" cy="654050"/>
          </a:xfrm>
          <a:prstGeom prst="rect">
            <a:avLst/>
          </a:prstGeom>
        </p:spPr>
        <p:txBody>
          <a:bodyPr vert="horz" wrap="square" lIns="0" tIns="15240" rIns="0" bIns="0" rtlCol="0">
            <a:spAutoFit/>
          </a:bodyPr>
          <a:lstStyle/>
          <a:p>
            <a:pPr marL="12700">
              <a:lnSpc>
                <a:spcPct val="100000"/>
              </a:lnSpc>
              <a:spcBef>
                <a:spcPts val="120"/>
              </a:spcBef>
            </a:pPr>
            <a:r>
              <a:rPr sz="4100" spc="10" dirty="0">
                <a:latin typeface="Arial"/>
                <a:cs typeface="Arial"/>
              </a:rPr>
              <a:t>Receiver</a:t>
            </a:r>
            <a:endParaRPr sz="4100">
              <a:latin typeface="Arial"/>
              <a:cs typeface="Arial"/>
            </a:endParaRPr>
          </a:p>
        </p:txBody>
      </p:sp>
      <p:grpSp>
        <p:nvGrpSpPr>
          <p:cNvPr id="20" name="object 20"/>
          <p:cNvGrpSpPr/>
          <p:nvPr/>
        </p:nvGrpSpPr>
        <p:grpSpPr>
          <a:xfrm>
            <a:off x="16384317" y="2898225"/>
            <a:ext cx="1012825" cy="1260475"/>
            <a:chOff x="16384317" y="2898225"/>
            <a:chExt cx="1012825" cy="1260475"/>
          </a:xfrm>
        </p:grpSpPr>
        <p:sp>
          <p:nvSpPr>
            <p:cNvPr id="21" name="object 21"/>
            <p:cNvSpPr/>
            <p:nvPr/>
          </p:nvSpPr>
          <p:spPr>
            <a:xfrm>
              <a:off x="16400024" y="2913932"/>
              <a:ext cx="980934" cy="1229020"/>
            </a:xfrm>
            <a:prstGeom prst="rect">
              <a:avLst/>
            </a:prstGeom>
            <a:blipFill>
              <a:blip r:embed="rId6" cstate="print"/>
              <a:stretch>
                <a:fillRect/>
              </a:stretch>
            </a:blipFill>
          </p:spPr>
          <p:txBody>
            <a:bodyPr wrap="square" lIns="0" tIns="0" rIns="0" bIns="0" rtlCol="0"/>
            <a:lstStyle/>
            <a:p>
              <a:endParaRPr/>
            </a:p>
          </p:txBody>
        </p:sp>
        <p:sp>
          <p:nvSpPr>
            <p:cNvPr id="22" name="object 22"/>
            <p:cNvSpPr/>
            <p:nvPr/>
          </p:nvSpPr>
          <p:spPr>
            <a:xfrm>
              <a:off x="16400024" y="2913932"/>
              <a:ext cx="981075" cy="1229360"/>
            </a:xfrm>
            <a:custGeom>
              <a:avLst/>
              <a:gdLst/>
              <a:ahLst/>
              <a:cxnLst/>
              <a:rect l="l" t="t" r="r" b="b"/>
              <a:pathLst>
                <a:path w="981075" h="1229360">
                  <a:moveTo>
                    <a:pt x="0" y="0"/>
                  </a:moveTo>
                  <a:lnTo>
                    <a:pt x="980934" y="0"/>
                  </a:lnTo>
                  <a:lnTo>
                    <a:pt x="980934" y="1229020"/>
                  </a:lnTo>
                  <a:lnTo>
                    <a:pt x="0" y="1229020"/>
                  </a:lnTo>
                  <a:lnTo>
                    <a:pt x="0" y="0"/>
                  </a:lnTo>
                  <a:close/>
                </a:path>
              </a:pathLst>
            </a:custGeom>
            <a:ln w="31412">
              <a:solidFill>
                <a:srgbClr val="0365C0"/>
              </a:solidFill>
            </a:ln>
          </p:spPr>
          <p:txBody>
            <a:bodyPr wrap="square" lIns="0" tIns="0" rIns="0" bIns="0" rtlCol="0"/>
            <a:lstStyle/>
            <a:p>
              <a:endParaRPr/>
            </a:p>
          </p:txBody>
        </p:sp>
      </p:grpSp>
      <p:sp>
        <p:nvSpPr>
          <p:cNvPr id="23" name="object 23"/>
          <p:cNvSpPr/>
          <p:nvPr/>
        </p:nvSpPr>
        <p:spPr>
          <a:xfrm>
            <a:off x="6617599" y="5769457"/>
            <a:ext cx="1406525" cy="1445260"/>
          </a:xfrm>
          <a:custGeom>
            <a:avLst/>
            <a:gdLst/>
            <a:ahLst/>
            <a:cxnLst/>
            <a:rect l="l" t="t" r="r" b="b"/>
            <a:pathLst>
              <a:path w="1406525" h="1445259">
                <a:moveTo>
                  <a:pt x="0" y="0"/>
                </a:moveTo>
                <a:lnTo>
                  <a:pt x="1405904" y="0"/>
                </a:lnTo>
                <a:lnTo>
                  <a:pt x="1405904" y="1445055"/>
                </a:lnTo>
                <a:lnTo>
                  <a:pt x="0" y="1445055"/>
                </a:lnTo>
                <a:lnTo>
                  <a:pt x="0" y="0"/>
                </a:lnTo>
                <a:close/>
              </a:path>
            </a:pathLst>
          </a:custGeom>
          <a:ln w="146592">
            <a:solidFill>
              <a:srgbClr val="773F9B"/>
            </a:solidFill>
          </a:ln>
        </p:spPr>
        <p:txBody>
          <a:bodyPr wrap="square" lIns="0" tIns="0" rIns="0" bIns="0" rtlCol="0"/>
          <a:lstStyle/>
          <a:p>
            <a:endParaRPr/>
          </a:p>
        </p:txBody>
      </p:sp>
      <p:sp>
        <p:nvSpPr>
          <p:cNvPr id="24" name="object 24"/>
          <p:cNvSpPr txBox="1"/>
          <p:nvPr/>
        </p:nvSpPr>
        <p:spPr>
          <a:xfrm>
            <a:off x="6741021" y="5871937"/>
            <a:ext cx="1149985" cy="1250950"/>
          </a:xfrm>
          <a:prstGeom prst="rect">
            <a:avLst/>
          </a:prstGeom>
        </p:spPr>
        <p:txBody>
          <a:bodyPr vert="horz" wrap="square" lIns="0" tIns="15240" rIns="0" bIns="0" rtlCol="0">
            <a:spAutoFit/>
          </a:bodyPr>
          <a:lstStyle/>
          <a:p>
            <a:pPr algn="ctr">
              <a:lnSpc>
                <a:spcPts val="4810"/>
              </a:lnSpc>
              <a:spcBef>
                <a:spcPts val="120"/>
              </a:spcBef>
            </a:pPr>
            <a:r>
              <a:rPr sz="4100" b="1" spc="5" dirty="0">
                <a:solidFill>
                  <a:srgbClr val="773F9B"/>
                </a:solidFill>
                <a:latin typeface="Arial"/>
                <a:cs typeface="Arial"/>
              </a:rPr>
              <a:t>IB</a:t>
            </a:r>
            <a:r>
              <a:rPr sz="4100" b="1" spc="-300" dirty="0">
                <a:solidFill>
                  <a:srgbClr val="773F9B"/>
                </a:solidFill>
                <a:latin typeface="Arial"/>
                <a:cs typeface="Arial"/>
              </a:rPr>
              <a:t>L</a:t>
            </a:r>
            <a:r>
              <a:rPr sz="4100" b="1" spc="10" dirty="0">
                <a:solidFill>
                  <a:srgbClr val="773F9B"/>
                </a:solidFill>
                <a:latin typeface="Arial"/>
                <a:cs typeface="Arial"/>
              </a:rPr>
              <a:t>T</a:t>
            </a:r>
            <a:endParaRPr sz="4100">
              <a:latin typeface="Arial"/>
              <a:cs typeface="Arial"/>
            </a:endParaRPr>
          </a:p>
          <a:p>
            <a:pPr marL="635" algn="ctr">
              <a:lnSpc>
                <a:spcPts val="4810"/>
              </a:lnSpc>
            </a:pPr>
            <a:r>
              <a:rPr sz="4100" b="1" i="1" spc="5" dirty="0">
                <a:solidFill>
                  <a:srgbClr val="773F9B"/>
                </a:solidFill>
                <a:latin typeface="Times New Roman"/>
                <a:cs typeface="Times New Roman"/>
              </a:rPr>
              <a:t>I</a:t>
            </a:r>
            <a:endParaRPr sz="4100">
              <a:latin typeface="Times New Roman"/>
              <a:cs typeface="Times New Roman"/>
            </a:endParaRPr>
          </a:p>
        </p:txBody>
      </p:sp>
      <p:sp>
        <p:nvSpPr>
          <p:cNvPr id="25" name="object 25"/>
          <p:cNvSpPr/>
          <p:nvPr/>
        </p:nvSpPr>
        <p:spPr>
          <a:xfrm>
            <a:off x="8898922" y="5769457"/>
            <a:ext cx="1406525" cy="1445260"/>
          </a:xfrm>
          <a:custGeom>
            <a:avLst/>
            <a:gdLst/>
            <a:ahLst/>
            <a:cxnLst/>
            <a:rect l="l" t="t" r="r" b="b"/>
            <a:pathLst>
              <a:path w="1406525" h="1445259">
                <a:moveTo>
                  <a:pt x="0" y="0"/>
                </a:moveTo>
                <a:lnTo>
                  <a:pt x="1405904" y="0"/>
                </a:lnTo>
                <a:lnTo>
                  <a:pt x="1405904" y="1445055"/>
                </a:lnTo>
                <a:lnTo>
                  <a:pt x="0" y="1445055"/>
                </a:lnTo>
                <a:lnTo>
                  <a:pt x="0" y="0"/>
                </a:lnTo>
                <a:close/>
              </a:path>
            </a:pathLst>
          </a:custGeom>
          <a:ln w="146592">
            <a:solidFill>
              <a:srgbClr val="000000"/>
            </a:solidFill>
          </a:ln>
        </p:spPr>
        <p:txBody>
          <a:bodyPr wrap="square" lIns="0" tIns="0" rIns="0" bIns="0" rtlCol="0"/>
          <a:lstStyle/>
          <a:p>
            <a:endParaRPr/>
          </a:p>
        </p:txBody>
      </p:sp>
      <p:sp>
        <p:nvSpPr>
          <p:cNvPr id="26" name="object 26"/>
          <p:cNvSpPr txBox="1"/>
          <p:nvPr/>
        </p:nvSpPr>
        <p:spPr>
          <a:xfrm>
            <a:off x="9023674" y="5871937"/>
            <a:ext cx="1149985" cy="1250950"/>
          </a:xfrm>
          <a:prstGeom prst="rect">
            <a:avLst/>
          </a:prstGeom>
        </p:spPr>
        <p:txBody>
          <a:bodyPr vert="horz" wrap="square" lIns="0" tIns="15240" rIns="0" bIns="0" rtlCol="0">
            <a:spAutoFit/>
          </a:bodyPr>
          <a:lstStyle/>
          <a:p>
            <a:pPr algn="ctr">
              <a:lnSpc>
                <a:spcPts val="4810"/>
              </a:lnSpc>
              <a:spcBef>
                <a:spcPts val="120"/>
              </a:spcBef>
            </a:pPr>
            <a:r>
              <a:rPr sz="4100" b="1" spc="5" dirty="0">
                <a:latin typeface="Arial"/>
                <a:cs typeface="Arial"/>
              </a:rPr>
              <a:t>IB</a:t>
            </a:r>
            <a:r>
              <a:rPr sz="4100" b="1" spc="-300" dirty="0">
                <a:latin typeface="Arial"/>
                <a:cs typeface="Arial"/>
              </a:rPr>
              <a:t>L</a:t>
            </a:r>
            <a:r>
              <a:rPr sz="4100" b="1" spc="10" dirty="0">
                <a:latin typeface="Arial"/>
                <a:cs typeface="Arial"/>
              </a:rPr>
              <a:t>T</a:t>
            </a:r>
            <a:endParaRPr sz="4100">
              <a:latin typeface="Arial"/>
              <a:cs typeface="Arial"/>
            </a:endParaRPr>
          </a:p>
          <a:p>
            <a:pPr marL="7620" algn="ctr">
              <a:lnSpc>
                <a:spcPts val="4810"/>
              </a:lnSpc>
            </a:pPr>
            <a:r>
              <a:rPr sz="4100" b="1" i="1" spc="5" dirty="0">
                <a:latin typeface="Times New Roman"/>
                <a:cs typeface="Times New Roman"/>
              </a:rPr>
              <a:t>I’</a:t>
            </a:r>
            <a:endParaRPr sz="4100">
              <a:latin typeface="Times New Roman"/>
              <a:cs typeface="Times New Roman"/>
            </a:endParaRPr>
          </a:p>
        </p:txBody>
      </p:sp>
      <p:sp>
        <p:nvSpPr>
          <p:cNvPr id="27" name="object 27"/>
          <p:cNvSpPr txBox="1">
            <a:spLocks noGrp="1"/>
          </p:cNvSpPr>
          <p:nvPr>
            <p:ph type="sldNum" sz="quarter" idx="7"/>
          </p:nvPr>
        </p:nvSpPr>
        <p:spPr>
          <a:prstGeom prst="rect">
            <a:avLst/>
          </a:prstGeom>
        </p:spPr>
        <p:txBody>
          <a:bodyPr vert="horz" wrap="square" lIns="0" tIns="0" rIns="0" bIns="0" rtlCol="0">
            <a:spAutoFit/>
          </a:bodyPr>
          <a:lstStyle/>
          <a:p>
            <a:pPr marL="38100">
              <a:lnSpc>
                <a:spcPts val="2014"/>
              </a:lnSpc>
            </a:pPr>
            <a:fld id="{81D60167-4931-47E6-BA6A-407CBD079E47}" type="slidenum">
              <a:rPr spc="15" dirty="0"/>
              <a:t>25</a:t>
            </a:fld>
            <a:endParaRPr spc="15" dirty="0"/>
          </a:p>
        </p:txBody>
      </p:sp>
      <p:pic>
        <p:nvPicPr>
          <p:cNvPr id="60" name="图片 59">
            <a:extLst>
              <a:ext uri="{FF2B5EF4-FFF2-40B4-BE49-F238E27FC236}">
                <a16:creationId xmlns:a16="http://schemas.microsoft.com/office/drawing/2014/main" id="{69AFC23A-6174-734A-B189-F94C0A27560A}"/>
              </a:ext>
            </a:extLst>
          </p:cNvPr>
          <p:cNvPicPr>
            <a:picLocks noChangeAspect="1"/>
          </p:cNvPicPr>
          <p:nvPr/>
        </p:nvPicPr>
        <p:blipFill>
          <a:blip r:embed="rId7"/>
          <a:stretch>
            <a:fillRect/>
          </a:stretch>
        </p:blipFill>
        <p:spPr>
          <a:xfrm>
            <a:off x="18366414" y="73600"/>
            <a:ext cx="1390266" cy="1387949"/>
          </a:xfrm>
          <a:prstGeom prst="rect">
            <a:avLst/>
          </a:prstGeom>
        </p:spPr>
      </p:pic>
      <p:sp>
        <p:nvSpPr>
          <p:cNvPr id="61" name="object 20">
            <a:extLst>
              <a:ext uri="{FF2B5EF4-FFF2-40B4-BE49-F238E27FC236}">
                <a16:creationId xmlns:a16="http://schemas.microsoft.com/office/drawing/2014/main" id="{EF7CDC58-8721-8A4D-B1E9-EB7C596A3AC7}"/>
              </a:ext>
            </a:extLst>
          </p:cNvPr>
          <p:cNvSpPr txBox="1"/>
          <p:nvPr/>
        </p:nvSpPr>
        <p:spPr>
          <a:xfrm>
            <a:off x="14684662" y="10815939"/>
            <a:ext cx="5867400" cy="302903"/>
          </a:xfrm>
          <a:prstGeom prst="rect">
            <a:avLst/>
          </a:prstGeom>
        </p:spPr>
        <p:txBody>
          <a:bodyPr vert="horz" wrap="square" lIns="0" tIns="0" rIns="0" bIns="0" rtlCol="0">
            <a:spAutoFit/>
          </a:bodyPr>
          <a:lstStyle/>
          <a:p>
            <a:pPr marL="12700">
              <a:lnSpc>
                <a:spcPts val="2275"/>
              </a:lnSpc>
            </a:pPr>
            <a:r>
              <a:rPr lang="en-US" altLang="zh-CN" sz="2800" spc="-10" dirty="0">
                <a:solidFill>
                  <a:srgbClr val="A9A9A9"/>
                </a:solidFill>
                <a:latin typeface="Arial"/>
                <a:cs typeface="Arial"/>
              </a:rPr>
              <a:t>F</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D</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A</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V</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E</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R</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S</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T</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Y</a:t>
            </a:r>
            <a:r>
              <a:rPr lang="zh-CN" altLang="en-US" sz="2800" spc="-10" dirty="0">
                <a:solidFill>
                  <a:srgbClr val="A9A9A9"/>
                </a:solidFill>
                <a:latin typeface="Arial"/>
                <a:cs typeface="Arial"/>
              </a:rPr>
              <a:t> </a:t>
            </a:r>
            <a:endParaRPr sz="2800" dirty="0">
              <a:latin typeface="Arial"/>
              <a:cs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636" y="57904"/>
            <a:ext cx="20082510" cy="1423035"/>
          </a:xfrm>
          <a:custGeom>
            <a:avLst/>
            <a:gdLst/>
            <a:ahLst/>
            <a:cxnLst/>
            <a:rect l="l" t="t" r="r" b="b"/>
            <a:pathLst>
              <a:path w="20082510" h="1423035">
                <a:moveTo>
                  <a:pt x="0" y="0"/>
                </a:moveTo>
                <a:lnTo>
                  <a:pt x="20082462" y="0"/>
                </a:lnTo>
                <a:lnTo>
                  <a:pt x="20082462" y="1422564"/>
                </a:lnTo>
                <a:lnTo>
                  <a:pt x="0" y="1422564"/>
                </a:lnTo>
                <a:lnTo>
                  <a:pt x="0" y="0"/>
                </a:lnTo>
                <a:close/>
              </a:path>
            </a:pathLst>
          </a:custGeom>
          <a:solidFill>
            <a:srgbClr val="DCDEE0"/>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5240" rIns="0" bIns="0" rtlCol="0">
            <a:spAutoFit/>
          </a:bodyPr>
          <a:lstStyle/>
          <a:p>
            <a:pPr marL="213360">
              <a:lnSpc>
                <a:spcPct val="100000"/>
              </a:lnSpc>
              <a:spcBef>
                <a:spcPts val="120"/>
              </a:spcBef>
            </a:pPr>
            <a:r>
              <a:rPr spc="5" dirty="0"/>
              <a:t>Graphene: Protocol</a:t>
            </a:r>
            <a:r>
              <a:rPr spc="-35" dirty="0"/>
              <a:t> </a:t>
            </a:r>
            <a:r>
              <a:rPr spc="10" dirty="0"/>
              <a:t>1</a:t>
            </a:r>
          </a:p>
        </p:txBody>
      </p:sp>
      <p:sp>
        <p:nvSpPr>
          <p:cNvPr id="4" name="object 4"/>
          <p:cNvSpPr/>
          <p:nvPr/>
        </p:nvSpPr>
        <p:spPr>
          <a:xfrm>
            <a:off x="1051570" y="5210490"/>
            <a:ext cx="4072054" cy="3082953"/>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432661" y="5284959"/>
            <a:ext cx="1675764" cy="1445260"/>
          </a:xfrm>
          <a:custGeom>
            <a:avLst/>
            <a:gdLst/>
            <a:ahLst/>
            <a:cxnLst/>
            <a:rect l="l" t="t" r="r" b="b"/>
            <a:pathLst>
              <a:path w="1675765" h="1445259">
                <a:moveTo>
                  <a:pt x="0" y="0"/>
                </a:moveTo>
                <a:lnTo>
                  <a:pt x="1675373" y="0"/>
                </a:lnTo>
                <a:lnTo>
                  <a:pt x="1675373" y="1445055"/>
                </a:lnTo>
                <a:lnTo>
                  <a:pt x="0" y="1445055"/>
                </a:lnTo>
                <a:lnTo>
                  <a:pt x="0" y="0"/>
                </a:lnTo>
                <a:close/>
              </a:path>
            </a:pathLst>
          </a:custGeom>
          <a:ln w="146592">
            <a:solidFill>
              <a:srgbClr val="DCBD23"/>
            </a:solidFill>
          </a:ln>
        </p:spPr>
        <p:txBody>
          <a:bodyPr wrap="square" lIns="0" tIns="0" rIns="0" bIns="0" rtlCol="0"/>
          <a:lstStyle/>
          <a:p>
            <a:endParaRPr/>
          </a:p>
        </p:txBody>
      </p:sp>
      <p:sp>
        <p:nvSpPr>
          <p:cNvPr id="6" name="object 6"/>
          <p:cNvSpPr/>
          <p:nvPr/>
        </p:nvSpPr>
        <p:spPr>
          <a:xfrm>
            <a:off x="5410620" y="7380592"/>
            <a:ext cx="1406525" cy="1445260"/>
          </a:xfrm>
          <a:custGeom>
            <a:avLst/>
            <a:gdLst/>
            <a:ahLst/>
            <a:cxnLst/>
            <a:rect l="l" t="t" r="r" b="b"/>
            <a:pathLst>
              <a:path w="1406525" h="1445259">
                <a:moveTo>
                  <a:pt x="0" y="0"/>
                </a:moveTo>
                <a:lnTo>
                  <a:pt x="1405904" y="0"/>
                </a:lnTo>
                <a:lnTo>
                  <a:pt x="1405904" y="1445055"/>
                </a:lnTo>
                <a:lnTo>
                  <a:pt x="0" y="1445055"/>
                </a:lnTo>
                <a:lnTo>
                  <a:pt x="0" y="0"/>
                </a:lnTo>
                <a:close/>
              </a:path>
            </a:pathLst>
          </a:custGeom>
          <a:ln w="146592">
            <a:solidFill>
              <a:srgbClr val="773F9B"/>
            </a:solidFill>
          </a:ln>
        </p:spPr>
        <p:txBody>
          <a:bodyPr wrap="square" lIns="0" tIns="0" rIns="0" bIns="0" rtlCol="0"/>
          <a:lstStyle/>
          <a:p>
            <a:endParaRPr/>
          </a:p>
        </p:txBody>
      </p:sp>
      <p:sp>
        <p:nvSpPr>
          <p:cNvPr id="7" name="object 7"/>
          <p:cNvSpPr txBox="1"/>
          <p:nvPr/>
        </p:nvSpPr>
        <p:spPr>
          <a:xfrm>
            <a:off x="2395603" y="5547340"/>
            <a:ext cx="4514215" cy="3187700"/>
          </a:xfrm>
          <a:prstGeom prst="rect">
            <a:avLst/>
          </a:prstGeom>
        </p:spPr>
        <p:txBody>
          <a:bodyPr vert="horz" wrap="square" lIns="0" tIns="11430" rIns="0" bIns="0" rtlCol="0">
            <a:spAutoFit/>
          </a:bodyPr>
          <a:lstStyle/>
          <a:p>
            <a:pPr marL="3258185" marR="5080" indent="41275">
              <a:lnSpc>
                <a:spcPct val="101299"/>
              </a:lnSpc>
              <a:spcBef>
                <a:spcPts val="90"/>
              </a:spcBef>
            </a:pPr>
            <a:r>
              <a:rPr sz="2850" b="1" spc="15" dirty="0">
                <a:solidFill>
                  <a:srgbClr val="DCBD23"/>
                </a:solidFill>
                <a:latin typeface="Arial"/>
                <a:cs typeface="Arial"/>
              </a:rPr>
              <a:t>Bloom  </a:t>
            </a:r>
            <a:r>
              <a:rPr sz="2850" b="1" spc="10" dirty="0">
                <a:solidFill>
                  <a:srgbClr val="DCBD23"/>
                </a:solidFill>
                <a:latin typeface="Arial"/>
                <a:cs typeface="Arial"/>
              </a:rPr>
              <a:t>Filter</a:t>
            </a:r>
            <a:r>
              <a:rPr sz="2850" b="1" spc="-80" dirty="0">
                <a:solidFill>
                  <a:srgbClr val="DCBD23"/>
                </a:solidFill>
                <a:latin typeface="Arial"/>
                <a:cs typeface="Arial"/>
              </a:rPr>
              <a:t> </a:t>
            </a:r>
            <a:r>
              <a:rPr sz="2850" b="1" i="1" spc="20" dirty="0">
                <a:solidFill>
                  <a:srgbClr val="DCBD23"/>
                </a:solidFill>
                <a:latin typeface="Arial"/>
                <a:cs typeface="Arial"/>
              </a:rPr>
              <a:t>S</a:t>
            </a:r>
            <a:endParaRPr sz="2850">
              <a:latin typeface="Arial"/>
              <a:cs typeface="Arial"/>
            </a:endParaRPr>
          </a:p>
          <a:p>
            <a:pPr marL="12700">
              <a:lnSpc>
                <a:spcPts val="4785"/>
              </a:lnSpc>
            </a:pPr>
            <a:r>
              <a:rPr sz="4100" b="1" spc="5" dirty="0">
                <a:solidFill>
                  <a:srgbClr val="FFFFFF"/>
                </a:solidFill>
                <a:latin typeface="Arial"/>
                <a:cs typeface="Arial"/>
              </a:rPr>
              <a:t>block</a:t>
            </a:r>
            <a:endParaRPr sz="4100">
              <a:latin typeface="Arial"/>
              <a:cs typeface="Arial"/>
            </a:endParaRPr>
          </a:p>
          <a:p>
            <a:pPr marL="3153410">
              <a:lnSpc>
                <a:spcPts val="4810"/>
              </a:lnSpc>
              <a:spcBef>
                <a:spcPts val="3570"/>
              </a:spcBef>
            </a:pPr>
            <a:r>
              <a:rPr sz="4100" b="1" spc="-70" dirty="0">
                <a:solidFill>
                  <a:srgbClr val="773F9B"/>
                </a:solidFill>
                <a:latin typeface="Arial"/>
                <a:cs typeface="Arial"/>
              </a:rPr>
              <a:t>IBLT</a:t>
            </a:r>
            <a:endParaRPr sz="4100">
              <a:latin typeface="Arial"/>
              <a:cs typeface="Arial"/>
            </a:endParaRPr>
          </a:p>
          <a:p>
            <a:pPr marR="687070" algn="r">
              <a:lnSpc>
                <a:spcPts val="4810"/>
              </a:lnSpc>
            </a:pPr>
            <a:r>
              <a:rPr sz="4100" b="1" i="1" spc="5" dirty="0">
                <a:solidFill>
                  <a:srgbClr val="773F9B"/>
                </a:solidFill>
                <a:latin typeface="Times New Roman"/>
                <a:cs typeface="Times New Roman"/>
              </a:rPr>
              <a:t>I</a:t>
            </a:r>
            <a:endParaRPr sz="4100">
              <a:latin typeface="Times New Roman"/>
              <a:cs typeface="Times New Roman"/>
            </a:endParaRPr>
          </a:p>
        </p:txBody>
      </p:sp>
      <p:sp>
        <p:nvSpPr>
          <p:cNvPr id="9" name="object 9"/>
          <p:cNvSpPr txBox="1"/>
          <p:nvPr/>
        </p:nvSpPr>
        <p:spPr>
          <a:xfrm>
            <a:off x="1641699" y="3180920"/>
            <a:ext cx="1713230" cy="654050"/>
          </a:xfrm>
          <a:prstGeom prst="rect">
            <a:avLst/>
          </a:prstGeom>
        </p:spPr>
        <p:txBody>
          <a:bodyPr vert="horz" wrap="square" lIns="0" tIns="15240" rIns="0" bIns="0" rtlCol="0">
            <a:spAutoFit/>
          </a:bodyPr>
          <a:lstStyle/>
          <a:p>
            <a:pPr marL="12700">
              <a:lnSpc>
                <a:spcPct val="100000"/>
              </a:lnSpc>
              <a:spcBef>
                <a:spcPts val="120"/>
              </a:spcBef>
            </a:pPr>
            <a:r>
              <a:rPr sz="4100" spc="10" dirty="0">
                <a:latin typeface="Arial"/>
                <a:cs typeface="Arial"/>
              </a:rPr>
              <a:t>Sender</a:t>
            </a:r>
            <a:endParaRPr sz="4100">
              <a:latin typeface="Arial"/>
              <a:cs typeface="Arial"/>
            </a:endParaRPr>
          </a:p>
        </p:txBody>
      </p:sp>
      <p:grpSp>
        <p:nvGrpSpPr>
          <p:cNvPr id="10" name="object 10"/>
          <p:cNvGrpSpPr/>
          <p:nvPr/>
        </p:nvGrpSpPr>
        <p:grpSpPr>
          <a:xfrm>
            <a:off x="3618779" y="2898257"/>
            <a:ext cx="1132840" cy="1260475"/>
            <a:chOff x="3618779" y="2898257"/>
            <a:chExt cx="1132840" cy="1260475"/>
          </a:xfrm>
        </p:grpSpPr>
        <p:sp>
          <p:nvSpPr>
            <p:cNvPr id="11" name="object 11"/>
            <p:cNvSpPr/>
            <p:nvPr/>
          </p:nvSpPr>
          <p:spPr>
            <a:xfrm>
              <a:off x="3634486" y="2913963"/>
              <a:ext cx="1101411" cy="1228946"/>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3634486" y="2913963"/>
              <a:ext cx="1101725" cy="1229360"/>
            </a:xfrm>
            <a:custGeom>
              <a:avLst/>
              <a:gdLst/>
              <a:ahLst/>
              <a:cxnLst/>
              <a:rect l="l" t="t" r="r" b="b"/>
              <a:pathLst>
                <a:path w="1101725" h="1229360">
                  <a:moveTo>
                    <a:pt x="0" y="0"/>
                  </a:moveTo>
                  <a:lnTo>
                    <a:pt x="0" y="1229020"/>
                  </a:lnTo>
                  <a:lnTo>
                    <a:pt x="1101401" y="1229020"/>
                  </a:lnTo>
                  <a:lnTo>
                    <a:pt x="1101401" y="0"/>
                  </a:lnTo>
                  <a:lnTo>
                    <a:pt x="0" y="0"/>
                  </a:lnTo>
                  <a:close/>
                </a:path>
              </a:pathLst>
            </a:custGeom>
            <a:ln w="31412">
              <a:solidFill>
                <a:srgbClr val="C82506"/>
              </a:solidFill>
            </a:ln>
          </p:spPr>
          <p:txBody>
            <a:bodyPr wrap="square" lIns="0" tIns="0" rIns="0" bIns="0" rtlCol="0"/>
            <a:lstStyle/>
            <a:p>
              <a:endParaRPr/>
            </a:p>
          </p:txBody>
        </p:sp>
      </p:grpSp>
      <p:sp>
        <p:nvSpPr>
          <p:cNvPr id="17" name="object 17"/>
          <p:cNvSpPr txBox="1"/>
          <p:nvPr/>
        </p:nvSpPr>
        <p:spPr>
          <a:xfrm>
            <a:off x="1086742" y="2068388"/>
            <a:ext cx="210185" cy="468630"/>
          </a:xfrm>
          <a:prstGeom prst="rect">
            <a:avLst/>
          </a:prstGeom>
        </p:spPr>
        <p:txBody>
          <a:bodyPr vert="horz" wrap="square" lIns="0" tIns="13335" rIns="0" bIns="0" rtlCol="0">
            <a:spAutoFit/>
          </a:bodyPr>
          <a:lstStyle/>
          <a:p>
            <a:pPr marL="12700">
              <a:lnSpc>
                <a:spcPct val="100000"/>
              </a:lnSpc>
              <a:spcBef>
                <a:spcPts val="105"/>
              </a:spcBef>
            </a:pPr>
            <a:r>
              <a:rPr sz="2900" spc="434" dirty="0">
                <a:latin typeface="Arial"/>
                <a:cs typeface="Arial"/>
              </a:rPr>
              <a:t>•</a:t>
            </a:r>
            <a:endParaRPr sz="2900">
              <a:latin typeface="Arial"/>
              <a:cs typeface="Arial"/>
            </a:endParaRPr>
          </a:p>
        </p:txBody>
      </p:sp>
      <p:sp>
        <p:nvSpPr>
          <p:cNvPr id="19" name="object 19"/>
          <p:cNvSpPr txBox="1">
            <a:spLocks noGrp="1"/>
          </p:cNvSpPr>
          <p:nvPr>
            <p:ph type="sldNum" sz="quarter" idx="7"/>
          </p:nvPr>
        </p:nvSpPr>
        <p:spPr>
          <a:prstGeom prst="rect">
            <a:avLst/>
          </a:prstGeom>
        </p:spPr>
        <p:txBody>
          <a:bodyPr vert="horz" wrap="square" lIns="0" tIns="0" rIns="0" bIns="0" rtlCol="0">
            <a:spAutoFit/>
          </a:bodyPr>
          <a:lstStyle/>
          <a:p>
            <a:pPr marL="38100">
              <a:lnSpc>
                <a:spcPts val="2014"/>
              </a:lnSpc>
            </a:pPr>
            <a:fld id="{81D60167-4931-47E6-BA6A-407CBD079E47}" type="slidenum">
              <a:rPr spc="15" dirty="0"/>
              <a:t>26</a:t>
            </a:fld>
            <a:endParaRPr spc="15" dirty="0"/>
          </a:p>
        </p:txBody>
      </p:sp>
      <p:sp>
        <p:nvSpPr>
          <p:cNvPr id="18" name="object 18"/>
          <p:cNvSpPr txBox="1"/>
          <p:nvPr/>
        </p:nvSpPr>
        <p:spPr>
          <a:xfrm>
            <a:off x="1620758" y="1997710"/>
            <a:ext cx="8258809" cy="616585"/>
          </a:xfrm>
          <a:prstGeom prst="rect">
            <a:avLst/>
          </a:prstGeom>
        </p:spPr>
        <p:txBody>
          <a:bodyPr vert="horz" wrap="square" lIns="0" tIns="15875" rIns="0" bIns="0" rtlCol="0">
            <a:spAutoFit/>
          </a:bodyPr>
          <a:lstStyle/>
          <a:p>
            <a:pPr marL="12700">
              <a:lnSpc>
                <a:spcPct val="100000"/>
              </a:lnSpc>
              <a:spcBef>
                <a:spcPts val="125"/>
              </a:spcBef>
            </a:pPr>
            <a:r>
              <a:rPr sz="3850" spc="-60" dirty="0">
                <a:latin typeface="Arial"/>
                <a:cs typeface="Arial"/>
              </a:rPr>
              <a:t>The </a:t>
            </a:r>
            <a:r>
              <a:rPr sz="3850" spc="95" dirty="0">
                <a:latin typeface="Arial"/>
                <a:cs typeface="Arial"/>
              </a:rPr>
              <a:t>block </a:t>
            </a:r>
            <a:r>
              <a:rPr sz="3850" spc="5" dirty="0">
                <a:latin typeface="Arial"/>
                <a:cs typeface="Arial"/>
              </a:rPr>
              <a:t>is </a:t>
            </a:r>
            <a:r>
              <a:rPr sz="3850" spc="10" dirty="0">
                <a:latin typeface="Arial"/>
                <a:cs typeface="Arial"/>
              </a:rPr>
              <a:t>a </a:t>
            </a:r>
            <a:r>
              <a:rPr sz="3850" spc="45" dirty="0">
                <a:latin typeface="Arial"/>
                <a:cs typeface="Arial"/>
              </a:rPr>
              <a:t>subset </a:t>
            </a:r>
            <a:r>
              <a:rPr sz="3850" spc="10" dirty="0">
                <a:latin typeface="Arial"/>
                <a:cs typeface="Arial"/>
              </a:rPr>
              <a:t>of the</a:t>
            </a:r>
            <a:r>
              <a:rPr sz="3850" spc="-85" dirty="0">
                <a:latin typeface="Arial"/>
                <a:cs typeface="Arial"/>
              </a:rPr>
              <a:t> </a:t>
            </a:r>
            <a:r>
              <a:rPr sz="3850" spc="40" dirty="0">
                <a:latin typeface="Arial"/>
                <a:cs typeface="Arial"/>
              </a:rPr>
              <a:t>mempool</a:t>
            </a:r>
            <a:endParaRPr sz="3850">
              <a:latin typeface="Arial"/>
              <a:cs typeface="Arial"/>
            </a:endParaRPr>
          </a:p>
        </p:txBody>
      </p:sp>
      <mc:AlternateContent xmlns:mc="http://schemas.openxmlformats.org/markup-compatibility/2006" xmlns:a14="http://schemas.microsoft.com/office/drawing/2010/main">
        <mc:Choice Requires="a14">
          <p:sp>
            <p:nvSpPr>
              <p:cNvPr id="53" name="object 9">
                <a:extLst>
                  <a:ext uri="{FF2B5EF4-FFF2-40B4-BE49-F238E27FC236}">
                    <a16:creationId xmlns:a16="http://schemas.microsoft.com/office/drawing/2014/main" id="{6838A6D0-CC9F-F14D-A24E-61137A191BD5}"/>
                  </a:ext>
                </a:extLst>
              </p:cNvPr>
              <p:cNvSpPr txBox="1"/>
              <p:nvPr/>
            </p:nvSpPr>
            <p:spPr>
              <a:xfrm>
                <a:off x="9036795" y="4022251"/>
                <a:ext cx="11016460" cy="5264454"/>
              </a:xfrm>
              <a:prstGeom prst="rect">
                <a:avLst/>
              </a:prstGeom>
            </p:spPr>
            <p:txBody>
              <a:bodyPr vert="horz" wrap="square" lIns="0" tIns="15240" rIns="0" bIns="0" rtlCol="0">
                <a:spAutoFit/>
              </a:bodyPr>
              <a:lstStyle/>
              <a:p>
                <a:pPr marL="12700">
                  <a:lnSpc>
                    <a:spcPct val="100000"/>
                  </a:lnSpc>
                  <a:spcBef>
                    <a:spcPts val="120"/>
                  </a:spcBef>
                </a:pPr>
                <a14:m>
                  <m:oMath xmlns:m="http://schemas.openxmlformats.org/officeDocument/2006/math">
                    <m:sSub>
                      <m:sSubPr>
                        <m:ctrlPr>
                          <a:rPr lang="zh-CN" altLang="zh-CN" sz="4400" i="1" smtClean="0">
                            <a:latin typeface="Cambria Math" panose="02040503050406030204" pitchFamily="18" charset="0"/>
                          </a:rPr>
                        </m:ctrlPr>
                      </m:sSubPr>
                      <m:e>
                        <m:r>
                          <a:rPr lang="en-US" altLang="zh-CN" sz="4400" i="1">
                            <a:latin typeface="Cambria Math" panose="02040503050406030204" pitchFamily="18" charset="0"/>
                          </a:rPr>
                          <m:t>𝑓</m:t>
                        </m:r>
                      </m:e>
                      <m:sub>
                        <m:r>
                          <a:rPr lang="en-US" altLang="zh-CN" sz="4400" i="1">
                            <a:latin typeface="Cambria Math" panose="02040503050406030204" pitchFamily="18" charset="0"/>
                          </a:rPr>
                          <m:t>𝑆</m:t>
                        </m:r>
                      </m:sub>
                    </m:sSub>
                    <m:r>
                      <a:rPr lang="en-US" altLang="zh-CN" sz="4400" i="1">
                        <a:latin typeface="Cambria Math" panose="02040503050406030204" pitchFamily="18" charset="0"/>
                      </a:rPr>
                      <m:t>=</m:t>
                    </m:r>
                    <m:f>
                      <m:fPr>
                        <m:ctrlPr>
                          <a:rPr lang="zh-CN" altLang="zh-CN" sz="4400" i="1">
                            <a:latin typeface="Cambria Math" panose="02040503050406030204" pitchFamily="18" charset="0"/>
                          </a:rPr>
                        </m:ctrlPr>
                      </m:fPr>
                      <m:num>
                        <m:r>
                          <a:rPr lang="en-US" altLang="zh-CN" sz="4400" i="1">
                            <a:latin typeface="Cambria Math" panose="02040503050406030204" pitchFamily="18" charset="0"/>
                          </a:rPr>
                          <m:t>𝑎</m:t>
                        </m:r>
                      </m:num>
                      <m:den>
                        <m:r>
                          <a:rPr lang="en-US" altLang="zh-CN" sz="4400" i="1">
                            <a:latin typeface="Cambria Math" panose="02040503050406030204" pitchFamily="18" charset="0"/>
                          </a:rPr>
                          <m:t>𝑚</m:t>
                        </m:r>
                        <m:r>
                          <a:rPr lang="en-US" altLang="zh-CN" sz="4400" i="1">
                            <a:latin typeface="Cambria Math" panose="02040503050406030204" pitchFamily="18" charset="0"/>
                          </a:rPr>
                          <m:t>−</m:t>
                        </m:r>
                        <m:r>
                          <a:rPr lang="en-US" altLang="zh-CN" sz="4400" i="1">
                            <a:latin typeface="Cambria Math" panose="02040503050406030204" pitchFamily="18" charset="0"/>
                          </a:rPr>
                          <m:t>𝑛</m:t>
                        </m:r>
                      </m:den>
                    </m:f>
                  </m:oMath>
                </a14:m>
                <a:r>
                  <a:rPr lang="en-US" sz="4100" dirty="0">
                    <a:latin typeface="Arial"/>
                    <a:cs typeface="Arial"/>
                  </a:rPr>
                  <a:t>, </a:t>
                </a:r>
                <a14:m>
                  <m:oMath xmlns:m="http://schemas.openxmlformats.org/officeDocument/2006/math">
                    <m:sSup>
                      <m:sSupPr>
                        <m:ctrlPr>
                          <a:rPr lang="zh-CN" altLang="zh-CN" sz="4400" i="1">
                            <a:latin typeface="Cambria Math" panose="02040503050406030204" pitchFamily="18" charset="0"/>
                          </a:rPr>
                        </m:ctrlPr>
                      </m:sSupPr>
                      <m:e>
                        <m:r>
                          <a:rPr lang="en-US" altLang="zh-CN" sz="4400" i="1">
                            <a:latin typeface="Cambria Math" panose="02040503050406030204" pitchFamily="18" charset="0"/>
                          </a:rPr>
                          <m:t>𝑎</m:t>
                        </m:r>
                      </m:e>
                      <m:sup>
                        <m:r>
                          <a:rPr lang="en-US" altLang="zh-CN" sz="4400" i="1">
                            <a:latin typeface="Cambria Math" panose="02040503050406030204" pitchFamily="18" charset="0"/>
                          </a:rPr>
                          <m:t>∗</m:t>
                        </m:r>
                      </m:sup>
                    </m:sSup>
                    <m:r>
                      <a:rPr lang="en-US" altLang="zh-CN" sz="4400" i="1">
                        <a:latin typeface="Cambria Math" panose="02040503050406030204" pitchFamily="18" charset="0"/>
                      </a:rPr>
                      <m:t>=</m:t>
                    </m:r>
                    <m:d>
                      <m:dPr>
                        <m:ctrlPr>
                          <a:rPr lang="en-US" altLang="zh-CN" sz="4400" i="1">
                            <a:latin typeface="Cambria Math" panose="02040503050406030204" pitchFamily="18" charset="0"/>
                          </a:rPr>
                        </m:ctrlPr>
                      </m:dPr>
                      <m:e>
                        <m:r>
                          <a:rPr lang="en-US" altLang="zh-CN" sz="4400" i="1">
                            <a:latin typeface="Cambria Math" panose="02040503050406030204" pitchFamily="18" charset="0"/>
                          </a:rPr>
                          <m:t>1+</m:t>
                        </m:r>
                        <m:r>
                          <a:rPr lang="en-US" altLang="zh-CN" sz="4400" i="1">
                            <a:latin typeface="Cambria Math" panose="02040503050406030204" pitchFamily="18" charset="0"/>
                          </a:rPr>
                          <m:t>𝛿</m:t>
                        </m:r>
                      </m:e>
                    </m:d>
                    <m:r>
                      <a:rPr lang="en-US" altLang="zh-CN" sz="4400" i="1">
                        <a:latin typeface="Cambria Math" panose="02040503050406030204" pitchFamily="18" charset="0"/>
                      </a:rPr>
                      <m:t>𝑎</m:t>
                    </m:r>
                  </m:oMath>
                </a14:m>
                <a:endParaRPr lang="en-US" altLang="zh-CN" sz="4400" i="1" dirty="0">
                  <a:latin typeface="Cambria Math" panose="02040503050406030204" pitchFamily="18" charset="0"/>
                </a:endParaRPr>
              </a:p>
              <a:p>
                <a:pPr marL="12700">
                  <a:lnSpc>
                    <a:spcPct val="100000"/>
                  </a:lnSpc>
                  <a:spcBef>
                    <a:spcPts val="120"/>
                  </a:spcBef>
                </a:pPr>
                <a:endParaRPr lang="en-US" altLang="zh-CN" sz="4400" i="1" dirty="0">
                  <a:latin typeface="Cambria Math" panose="02040503050406030204" pitchFamily="18" charset="0"/>
                </a:endParaRPr>
              </a:p>
              <a:p>
                <a:pPr marL="12700">
                  <a:lnSpc>
                    <a:spcPct val="100000"/>
                  </a:lnSpc>
                  <a:spcBef>
                    <a:spcPts val="120"/>
                  </a:spcBef>
                </a:pPr>
                <a14:m>
                  <m:oMath xmlns:m="http://schemas.openxmlformats.org/officeDocument/2006/math">
                    <m:sSub>
                      <m:sSubPr>
                        <m:ctrlPr>
                          <a:rPr lang="en-US" altLang="zh-CN" sz="4100" i="1" dirty="0" smtClean="0">
                            <a:latin typeface="Cambria Math" panose="02040503050406030204" pitchFamily="18" charset="0"/>
                            <a:cs typeface="Arial"/>
                          </a:rPr>
                        </m:ctrlPr>
                      </m:sSubPr>
                      <m:e>
                        <m:r>
                          <a:rPr lang="en-US" altLang="zh-CN" sz="4100" i="1" dirty="0">
                            <a:latin typeface="Cambria Math" panose="02040503050406030204" pitchFamily="18" charset="0"/>
                            <a:cs typeface="Arial"/>
                          </a:rPr>
                          <m:t>𝑇</m:t>
                        </m:r>
                      </m:e>
                      <m:sub>
                        <m:r>
                          <a:rPr lang="en-US" altLang="zh-CN" sz="4100" i="1" dirty="0">
                            <a:latin typeface="Cambria Math" panose="02040503050406030204" pitchFamily="18" charset="0"/>
                            <a:cs typeface="Arial"/>
                          </a:rPr>
                          <m:t>𝐼</m:t>
                        </m:r>
                      </m:sub>
                    </m:sSub>
                    <m:r>
                      <a:rPr lang="en-US" sz="4100" i="1" dirty="0" smtClean="0">
                        <a:latin typeface="Cambria Math" panose="02040503050406030204" pitchFamily="18" charset="0"/>
                        <a:cs typeface="Arial"/>
                      </a:rPr>
                      <m:t> =</m:t>
                    </m:r>
                    <m:r>
                      <a:rPr lang="en-US" sz="4100" i="1" dirty="0" smtClean="0">
                        <a:latin typeface="Cambria Math" panose="02040503050406030204" pitchFamily="18" charset="0"/>
                        <a:cs typeface="Arial"/>
                      </a:rPr>
                      <m:t>𝑟</m:t>
                    </m:r>
                    <m:r>
                      <a:rPr lang="el-GR" sz="4100" i="1" dirty="0">
                        <a:latin typeface="Cambria Math" panose="02040503050406030204" pitchFamily="18" charset="0"/>
                        <a:cs typeface="Arial"/>
                      </a:rPr>
                      <m:t>𝜏</m:t>
                    </m:r>
                    <m:r>
                      <a:rPr lang="el-GR" sz="4100" i="1" dirty="0">
                        <a:latin typeface="Cambria Math" panose="02040503050406030204" pitchFamily="18" charset="0"/>
                        <a:cs typeface="Arial"/>
                      </a:rPr>
                      <m:t>(1+</m:t>
                    </m:r>
                    <m:r>
                      <a:rPr lang="el-GR" sz="4100" i="1" dirty="0">
                        <a:latin typeface="Cambria Math" panose="02040503050406030204" pitchFamily="18" charset="0"/>
                        <a:cs typeface="Arial"/>
                      </a:rPr>
                      <m:t>𝛿</m:t>
                    </m:r>
                    <m:r>
                      <a:rPr lang="el-GR" sz="4100" i="1" dirty="0">
                        <a:latin typeface="Cambria Math" panose="02040503050406030204" pitchFamily="18" charset="0"/>
                        <a:cs typeface="Arial"/>
                      </a:rPr>
                      <m:t>)</m:t>
                    </m:r>
                    <m:r>
                      <a:rPr lang="en-US" sz="4100" i="1" dirty="0">
                        <a:latin typeface="Cambria Math" panose="02040503050406030204" pitchFamily="18" charset="0"/>
                        <a:cs typeface="Arial"/>
                      </a:rPr>
                      <m:t>𝑎</m:t>
                    </m:r>
                  </m:oMath>
                </a14:m>
                <a:r>
                  <a:rPr lang="en-US" sz="4100" dirty="0">
                    <a:latin typeface="Arial"/>
                    <a:cs typeface="Arial"/>
                  </a:rPr>
                  <a:t>, </a:t>
                </a:r>
                <a14:m>
                  <m:oMath xmlns:m="http://schemas.openxmlformats.org/officeDocument/2006/math">
                    <m:sSub>
                      <m:sSubPr>
                        <m:ctrlPr>
                          <a:rPr lang="zh-CN" altLang="zh-CN" sz="4400" i="1">
                            <a:latin typeface="Cambria Math" panose="02040503050406030204" pitchFamily="18" charset="0"/>
                          </a:rPr>
                        </m:ctrlPr>
                      </m:sSubPr>
                      <m:e>
                        <m:r>
                          <a:rPr lang="en-US" altLang="zh-CN" sz="4400" i="1">
                            <a:latin typeface="Cambria Math" panose="02040503050406030204" pitchFamily="18" charset="0"/>
                          </a:rPr>
                          <m:t>𝑇</m:t>
                        </m:r>
                      </m:e>
                      <m:sub>
                        <m:r>
                          <a:rPr lang="en-US" altLang="zh-CN" sz="4400" i="1">
                            <a:latin typeface="Cambria Math" panose="02040503050406030204" pitchFamily="18" charset="0"/>
                          </a:rPr>
                          <m:t>𝐵𝐹</m:t>
                        </m:r>
                      </m:sub>
                    </m:sSub>
                    <m:r>
                      <a:rPr lang="en-US" altLang="zh-CN" sz="4400" i="1">
                        <a:latin typeface="Cambria Math" panose="02040503050406030204" pitchFamily="18" charset="0"/>
                      </a:rPr>
                      <m:t>=</m:t>
                    </m:r>
                    <m:f>
                      <m:fPr>
                        <m:ctrlPr>
                          <a:rPr lang="zh-CN" altLang="zh-CN" sz="4400" i="1">
                            <a:latin typeface="Cambria Math" panose="02040503050406030204" pitchFamily="18" charset="0"/>
                          </a:rPr>
                        </m:ctrlPr>
                      </m:fPr>
                      <m:num>
                        <m:r>
                          <a:rPr lang="zh-CN" altLang="en-US" sz="4400" i="1">
                            <a:latin typeface="Cambria Math" panose="02040503050406030204" pitchFamily="18" charset="0"/>
                          </a:rPr>
                          <m:t>−</m:t>
                        </m:r>
                        <m:r>
                          <a:rPr lang="en-US" altLang="zh-CN" sz="4400" i="1">
                            <a:latin typeface="Cambria Math" panose="02040503050406030204" pitchFamily="18" charset="0"/>
                          </a:rPr>
                          <m:t>𝑛</m:t>
                        </m:r>
                        <m:func>
                          <m:funcPr>
                            <m:ctrlPr>
                              <a:rPr lang="zh-CN" altLang="zh-CN" sz="4400" i="1">
                                <a:latin typeface="Cambria Math" panose="02040503050406030204" pitchFamily="18" charset="0"/>
                              </a:rPr>
                            </m:ctrlPr>
                          </m:funcPr>
                          <m:fName>
                            <m:r>
                              <m:rPr>
                                <m:sty m:val="p"/>
                              </m:rPr>
                              <a:rPr lang="en-US" altLang="zh-CN" sz="4400">
                                <a:latin typeface="Cambria Math" panose="02040503050406030204" pitchFamily="18" charset="0"/>
                              </a:rPr>
                              <m:t>ln</m:t>
                            </m:r>
                          </m:fName>
                          <m:e>
                            <m:sSub>
                              <m:sSubPr>
                                <m:ctrlPr>
                                  <a:rPr lang="zh-CN" altLang="zh-CN" sz="4400" i="1">
                                    <a:latin typeface="Cambria Math" panose="02040503050406030204" pitchFamily="18" charset="0"/>
                                  </a:rPr>
                                </m:ctrlPr>
                              </m:sSubPr>
                              <m:e>
                                <m:r>
                                  <a:rPr lang="en-US" altLang="zh-CN" sz="4400" i="1">
                                    <a:latin typeface="Cambria Math" panose="02040503050406030204" pitchFamily="18" charset="0"/>
                                  </a:rPr>
                                  <m:t>𝑓</m:t>
                                </m:r>
                              </m:e>
                              <m:sub>
                                <m:r>
                                  <a:rPr lang="en-US" altLang="zh-CN" sz="4400" i="1">
                                    <a:latin typeface="Cambria Math" panose="02040503050406030204" pitchFamily="18" charset="0"/>
                                  </a:rPr>
                                  <m:t>𝑆</m:t>
                                </m:r>
                              </m:sub>
                            </m:sSub>
                          </m:e>
                        </m:func>
                      </m:num>
                      <m:den>
                        <m:r>
                          <a:rPr lang="en-US" altLang="zh-CN" sz="4400" i="1">
                            <a:latin typeface="Cambria Math" panose="02040503050406030204" pitchFamily="18" charset="0"/>
                          </a:rPr>
                          <m:t>8(</m:t>
                        </m:r>
                        <m:sSup>
                          <m:sSupPr>
                            <m:ctrlPr>
                              <a:rPr lang="zh-CN" altLang="zh-CN" sz="4400" i="1">
                                <a:latin typeface="Cambria Math" panose="02040503050406030204" pitchFamily="18" charset="0"/>
                              </a:rPr>
                            </m:ctrlPr>
                          </m:sSupPr>
                          <m:e>
                            <m:func>
                              <m:funcPr>
                                <m:ctrlPr>
                                  <a:rPr lang="zh-CN" altLang="zh-CN" sz="4400" i="1">
                                    <a:latin typeface="Cambria Math" panose="02040503050406030204" pitchFamily="18" charset="0"/>
                                  </a:rPr>
                                </m:ctrlPr>
                              </m:funcPr>
                              <m:fName>
                                <m:r>
                                  <m:rPr>
                                    <m:sty m:val="p"/>
                                  </m:rPr>
                                  <a:rPr lang="en-US" altLang="zh-CN" sz="4400">
                                    <a:latin typeface="Cambria Math" panose="02040503050406030204" pitchFamily="18" charset="0"/>
                                  </a:rPr>
                                  <m:t>ln</m:t>
                                </m:r>
                              </m:fName>
                              <m:e>
                                <m:r>
                                  <a:rPr lang="en-US" altLang="zh-CN" sz="4400" i="1">
                                    <a:latin typeface="Cambria Math" panose="02040503050406030204" pitchFamily="18" charset="0"/>
                                  </a:rPr>
                                  <m:t>2)</m:t>
                                </m:r>
                              </m:e>
                            </m:func>
                          </m:e>
                          <m:sup>
                            <m:r>
                              <a:rPr lang="en-US" altLang="zh-CN" sz="4400" i="1">
                                <a:latin typeface="Cambria Math" panose="02040503050406030204" pitchFamily="18" charset="0"/>
                              </a:rPr>
                              <m:t>2</m:t>
                            </m:r>
                          </m:sup>
                        </m:sSup>
                      </m:den>
                    </m:f>
                  </m:oMath>
                </a14:m>
                <a:endParaRPr lang="en-US" sz="4100" dirty="0">
                  <a:latin typeface="Arial"/>
                  <a:cs typeface="Arial"/>
                </a:endParaRPr>
              </a:p>
              <a:p>
                <a:pPr marL="12700">
                  <a:lnSpc>
                    <a:spcPct val="100000"/>
                  </a:lnSpc>
                  <a:spcBef>
                    <a:spcPts val="120"/>
                  </a:spcBef>
                </a:pPr>
                <a:endParaRPr lang="en-US" altLang="zh-CN" sz="4100" dirty="0">
                  <a:latin typeface="Arial"/>
                  <a:cs typeface="Arial"/>
                </a:endParaRPr>
              </a:p>
              <a:p>
                <a:pPr marL="12700">
                  <a:spcBef>
                    <a:spcPts val="120"/>
                  </a:spcBef>
                </a:pPr>
                <a14:m>
                  <m:oMath xmlns:m="http://schemas.openxmlformats.org/officeDocument/2006/math">
                    <m:r>
                      <a:rPr lang="en-US" altLang="zh-CN" sz="4000" i="1" dirty="0">
                        <a:latin typeface="Cambria Math" panose="02040503050406030204" pitchFamily="18" charset="0"/>
                      </a:rPr>
                      <m:t>𝑇</m:t>
                    </m:r>
                    <m:r>
                      <a:rPr lang="zh-CN" altLang="en-US" sz="4000" i="1" dirty="0">
                        <a:latin typeface="Cambria Math" panose="02040503050406030204" pitchFamily="18" charset="0"/>
                      </a:rPr>
                      <m:t> </m:t>
                    </m:r>
                    <m:r>
                      <a:rPr lang="en-US" altLang="zh-CN" sz="4000" i="1" dirty="0">
                        <a:latin typeface="Cambria Math" panose="02040503050406030204" pitchFamily="18" charset="0"/>
                      </a:rPr>
                      <m:t>=</m:t>
                    </m:r>
                    <m:r>
                      <a:rPr lang="zh-CN" altLang="en-US" sz="4000" i="1" dirty="0">
                        <a:latin typeface="Cambria Math" panose="02040503050406030204" pitchFamily="18" charset="0"/>
                      </a:rPr>
                      <m:t> </m:t>
                    </m:r>
                    <m:sSub>
                      <m:sSubPr>
                        <m:ctrlPr>
                          <a:rPr lang="en-US" altLang="zh-CN" sz="4000" i="1" dirty="0">
                            <a:latin typeface="Cambria Math" panose="02040503050406030204" pitchFamily="18" charset="0"/>
                          </a:rPr>
                        </m:ctrlPr>
                      </m:sSubPr>
                      <m:e>
                        <m:r>
                          <a:rPr lang="en-US" altLang="zh-CN" sz="4000" i="1" dirty="0">
                            <a:latin typeface="Cambria Math" panose="02040503050406030204" pitchFamily="18" charset="0"/>
                          </a:rPr>
                          <m:t>𝑇</m:t>
                        </m:r>
                      </m:e>
                      <m:sub>
                        <m:r>
                          <a:rPr lang="en-US" altLang="zh-CN" sz="4000" i="1" dirty="0">
                            <a:latin typeface="Cambria Math" panose="02040503050406030204" pitchFamily="18" charset="0"/>
                          </a:rPr>
                          <m:t>𝐵𝐹</m:t>
                        </m:r>
                      </m:sub>
                    </m:sSub>
                    <m:r>
                      <a:rPr lang="zh-CN" altLang="en-US" sz="4000" i="1" dirty="0">
                        <a:latin typeface="Cambria Math" panose="02040503050406030204" pitchFamily="18" charset="0"/>
                      </a:rPr>
                      <m:t> </m:t>
                    </m:r>
                    <m:r>
                      <a:rPr lang="en-US" altLang="zh-CN" sz="4000" i="1" dirty="0">
                        <a:latin typeface="Cambria Math" panose="02040503050406030204" pitchFamily="18" charset="0"/>
                      </a:rPr>
                      <m:t>+</m:t>
                    </m:r>
                    <m:r>
                      <a:rPr lang="zh-CN" altLang="en-US" sz="4000" i="1" dirty="0">
                        <a:latin typeface="Cambria Math" panose="02040503050406030204" pitchFamily="18" charset="0"/>
                      </a:rPr>
                      <m:t> </m:t>
                    </m:r>
                    <m:sSub>
                      <m:sSubPr>
                        <m:ctrlPr>
                          <a:rPr lang="en-US" altLang="zh-CN" sz="4000" i="1" dirty="0">
                            <a:latin typeface="Cambria Math" panose="02040503050406030204" pitchFamily="18" charset="0"/>
                          </a:rPr>
                        </m:ctrlPr>
                      </m:sSubPr>
                      <m:e>
                        <m:r>
                          <a:rPr lang="en-US" altLang="zh-CN" sz="4000" i="1" dirty="0">
                            <a:latin typeface="Cambria Math" panose="02040503050406030204" pitchFamily="18" charset="0"/>
                          </a:rPr>
                          <m:t>𝑇</m:t>
                        </m:r>
                      </m:e>
                      <m:sub>
                        <m:r>
                          <a:rPr lang="en-US" altLang="zh-CN" sz="4000" i="1" dirty="0">
                            <a:latin typeface="Cambria Math" panose="02040503050406030204" pitchFamily="18" charset="0"/>
                          </a:rPr>
                          <m:t>𝐼</m:t>
                        </m:r>
                      </m:sub>
                    </m:sSub>
                    <m:r>
                      <a:rPr lang="en-US" altLang="zh-CN" sz="4000" b="0" i="1" dirty="0" smtClean="0">
                        <a:latin typeface="Cambria Math" panose="02040503050406030204" pitchFamily="18" charset="0"/>
                      </a:rPr>
                      <m:t>=</m:t>
                    </m:r>
                    <m:f>
                      <m:fPr>
                        <m:ctrlPr>
                          <a:rPr lang="zh-CN" altLang="zh-CN" sz="4000" i="1">
                            <a:latin typeface="Cambria Math" panose="02040503050406030204" pitchFamily="18" charset="0"/>
                          </a:rPr>
                        </m:ctrlPr>
                      </m:fPr>
                      <m:num>
                        <m:r>
                          <a:rPr lang="zh-CN" altLang="en-US" sz="4000" i="1">
                            <a:latin typeface="Cambria Math" panose="02040503050406030204" pitchFamily="18" charset="0"/>
                          </a:rPr>
                          <m:t>−</m:t>
                        </m:r>
                        <m:r>
                          <a:rPr lang="en-US" altLang="zh-CN" sz="4000" i="1">
                            <a:latin typeface="Cambria Math" panose="02040503050406030204" pitchFamily="18" charset="0"/>
                          </a:rPr>
                          <m:t>𝑛</m:t>
                        </m:r>
                        <m:func>
                          <m:funcPr>
                            <m:ctrlPr>
                              <a:rPr lang="zh-CN" altLang="zh-CN" sz="4000" i="1">
                                <a:latin typeface="Cambria Math" panose="02040503050406030204" pitchFamily="18" charset="0"/>
                              </a:rPr>
                            </m:ctrlPr>
                          </m:funcPr>
                          <m:fName>
                            <m:r>
                              <m:rPr>
                                <m:sty m:val="p"/>
                              </m:rPr>
                              <a:rPr lang="en-US" altLang="zh-CN" sz="4000">
                                <a:latin typeface="Cambria Math" panose="02040503050406030204" pitchFamily="18" charset="0"/>
                              </a:rPr>
                              <m:t>ln</m:t>
                            </m:r>
                          </m:fName>
                          <m:e>
                            <m:r>
                              <a:rPr lang="en-US" altLang="zh-CN" sz="4000" b="0" i="1" smtClean="0">
                                <a:latin typeface="Cambria Math" panose="02040503050406030204" pitchFamily="18" charset="0"/>
                              </a:rPr>
                              <m:t>(</m:t>
                            </m:r>
                            <m:f>
                              <m:fPr>
                                <m:ctrlPr>
                                  <a:rPr lang="en-US" altLang="zh-CN" sz="4000" b="0" i="1" smtClean="0">
                                    <a:latin typeface="Cambria Math" panose="02040503050406030204" pitchFamily="18" charset="0"/>
                                  </a:rPr>
                                </m:ctrlPr>
                              </m:fPr>
                              <m:num>
                                <m:r>
                                  <a:rPr lang="en-US" altLang="zh-CN" sz="4000" b="0" i="1" smtClean="0">
                                    <a:latin typeface="Cambria Math" panose="02040503050406030204" pitchFamily="18" charset="0"/>
                                  </a:rPr>
                                  <m:t>𝑎</m:t>
                                </m:r>
                              </m:num>
                              <m:den>
                                <m:r>
                                  <a:rPr lang="en-US" altLang="zh-CN" sz="4000" b="0" i="1" smtClean="0">
                                    <a:latin typeface="Cambria Math" panose="02040503050406030204" pitchFamily="18" charset="0"/>
                                  </a:rPr>
                                  <m:t>𝑚</m:t>
                                </m:r>
                                <m:r>
                                  <a:rPr lang="en-US" altLang="zh-CN" sz="4000" b="0" i="1" smtClean="0">
                                    <a:latin typeface="Cambria Math" panose="02040503050406030204" pitchFamily="18" charset="0"/>
                                  </a:rPr>
                                  <m:t>−</m:t>
                                </m:r>
                                <m:r>
                                  <a:rPr lang="en-US" altLang="zh-CN" sz="4000" b="0" i="1" smtClean="0">
                                    <a:latin typeface="Cambria Math" panose="02040503050406030204" pitchFamily="18" charset="0"/>
                                  </a:rPr>
                                  <m:t>𝑛</m:t>
                                </m:r>
                              </m:den>
                            </m:f>
                            <m:r>
                              <a:rPr lang="en-US" altLang="zh-CN" sz="4000" b="0" i="1" smtClean="0">
                                <a:latin typeface="Cambria Math" panose="02040503050406030204" pitchFamily="18" charset="0"/>
                              </a:rPr>
                              <m:t>)</m:t>
                            </m:r>
                          </m:e>
                        </m:func>
                      </m:num>
                      <m:den>
                        <m:r>
                          <a:rPr lang="en-US" altLang="zh-CN" sz="4000" i="1">
                            <a:latin typeface="Cambria Math" panose="02040503050406030204" pitchFamily="18" charset="0"/>
                          </a:rPr>
                          <m:t>8(</m:t>
                        </m:r>
                        <m:sSup>
                          <m:sSupPr>
                            <m:ctrlPr>
                              <a:rPr lang="zh-CN" altLang="zh-CN" sz="4000" i="1">
                                <a:latin typeface="Cambria Math" panose="02040503050406030204" pitchFamily="18" charset="0"/>
                              </a:rPr>
                            </m:ctrlPr>
                          </m:sSupPr>
                          <m:e>
                            <m:func>
                              <m:funcPr>
                                <m:ctrlPr>
                                  <a:rPr lang="zh-CN" altLang="zh-CN" sz="4000" i="1">
                                    <a:latin typeface="Cambria Math" panose="02040503050406030204" pitchFamily="18" charset="0"/>
                                  </a:rPr>
                                </m:ctrlPr>
                              </m:funcPr>
                              <m:fName>
                                <m:r>
                                  <m:rPr>
                                    <m:sty m:val="p"/>
                                  </m:rPr>
                                  <a:rPr lang="en-US" altLang="zh-CN" sz="4000">
                                    <a:latin typeface="Cambria Math" panose="02040503050406030204" pitchFamily="18" charset="0"/>
                                  </a:rPr>
                                  <m:t>ln</m:t>
                                </m:r>
                              </m:fName>
                              <m:e>
                                <m:r>
                                  <a:rPr lang="en-US" altLang="zh-CN" sz="4000" i="1">
                                    <a:latin typeface="Cambria Math" panose="02040503050406030204" pitchFamily="18" charset="0"/>
                                  </a:rPr>
                                  <m:t>2)</m:t>
                                </m:r>
                              </m:e>
                            </m:func>
                          </m:e>
                          <m:sup>
                            <m:r>
                              <a:rPr lang="en-US" altLang="zh-CN" sz="4000" i="1">
                                <a:latin typeface="Cambria Math" panose="02040503050406030204" pitchFamily="18" charset="0"/>
                              </a:rPr>
                              <m:t>2</m:t>
                            </m:r>
                          </m:sup>
                        </m:sSup>
                      </m:den>
                    </m:f>
                  </m:oMath>
                </a14:m>
                <a:r>
                  <a:rPr lang="zh-CN" altLang="en-US" sz="4100" dirty="0">
                    <a:latin typeface="Arial"/>
                    <a:cs typeface="Arial"/>
                  </a:rPr>
                  <a:t> </a:t>
                </a:r>
                <a:r>
                  <a:rPr lang="en-US" altLang="zh-CN" sz="4100" dirty="0">
                    <a:latin typeface="Arial"/>
                    <a:cs typeface="Arial"/>
                  </a:rPr>
                  <a:t>+</a:t>
                </a:r>
                <a:r>
                  <a:rPr lang="zh-CN" altLang="en-US" sz="4100" dirty="0">
                    <a:latin typeface="Arial"/>
                    <a:cs typeface="Arial"/>
                  </a:rPr>
                  <a:t> </a:t>
                </a:r>
                <a14:m>
                  <m:oMath xmlns:m="http://schemas.openxmlformats.org/officeDocument/2006/math">
                    <m:r>
                      <a:rPr lang="en-US" altLang="zh-CN" sz="4100" i="1" dirty="0">
                        <a:latin typeface="Cambria Math" panose="02040503050406030204" pitchFamily="18" charset="0"/>
                        <a:cs typeface="Arial"/>
                      </a:rPr>
                      <m:t>𝑟</m:t>
                    </m:r>
                    <m:r>
                      <a:rPr lang="el-GR" altLang="zh-CN" sz="4100" i="1" dirty="0">
                        <a:latin typeface="Cambria Math" panose="02040503050406030204" pitchFamily="18" charset="0"/>
                        <a:cs typeface="Arial"/>
                      </a:rPr>
                      <m:t>𝜏</m:t>
                    </m:r>
                    <m:r>
                      <a:rPr lang="el-GR" altLang="zh-CN" sz="4100" i="1" dirty="0">
                        <a:latin typeface="Cambria Math" panose="02040503050406030204" pitchFamily="18" charset="0"/>
                        <a:cs typeface="Arial"/>
                      </a:rPr>
                      <m:t>(1+</m:t>
                    </m:r>
                    <m:r>
                      <a:rPr lang="el-GR" altLang="zh-CN" sz="4100" i="1" dirty="0">
                        <a:latin typeface="Cambria Math" panose="02040503050406030204" pitchFamily="18" charset="0"/>
                        <a:cs typeface="Arial"/>
                      </a:rPr>
                      <m:t>𝛿</m:t>
                    </m:r>
                    <m:r>
                      <a:rPr lang="el-GR" altLang="zh-CN" sz="4100" i="1" dirty="0">
                        <a:latin typeface="Cambria Math" panose="02040503050406030204" pitchFamily="18" charset="0"/>
                        <a:cs typeface="Arial"/>
                      </a:rPr>
                      <m:t>)</m:t>
                    </m:r>
                    <m:r>
                      <a:rPr lang="en-US" altLang="zh-CN" sz="4100" i="1" dirty="0">
                        <a:latin typeface="Cambria Math" panose="02040503050406030204" pitchFamily="18" charset="0"/>
                        <a:cs typeface="Arial"/>
                      </a:rPr>
                      <m:t>𝑎</m:t>
                    </m:r>
                  </m:oMath>
                </a14:m>
                <a:endParaRPr lang="en-US" altLang="zh-CN" sz="4100" dirty="0">
                  <a:latin typeface="Arial"/>
                  <a:cs typeface="Arial"/>
                </a:endParaRPr>
              </a:p>
              <a:p>
                <a:pPr marL="12700">
                  <a:lnSpc>
                    <a:spcPct val="100000"/>
                  </a:lnSpc>
                  <a:spcBef>
                    <a:spcPts val="120"/>
                  </a:spcBef>
                </a:pPr>
                <a:endParaRPr sz="4100" dirty="0">
                  <a:latin typeface="Arial"/>
                  <a:cs typeface="Arial"/>
                </a:endParaRPr>
              </a:p>
            </p:txBody>
          </p:sp>
        </mc:Choice>
        <mc:Fallback xmlns="">
          <p:sp>
            <p:nvSpPr>
              <p:cNvPr id="53" name="object 9">
                <a:extLst>
                  <a:ext uri="{FF2B5EF4-FFF2-40B4-BE49-F238E27FC236}">
                    <a16:creationId xmlns:a16="http://schemas.microsoft.com/office/drawing/2014/main" id="{6838A6D0-CC9F-F14D-A24E-61137A191BD5}"/>
                  </a:ext>
                </a:extLst>
              </p:cNvPr>
              <p:cNvSpPr txBox="1">
                <a:spLocks noRot="1" noChangeAspect="1" noMove="1" noResize="1" noEditPoints="1" noAdjustHandles="1" noChangeArrowheads="1" noChangeShapeType="1" noTextEdit="1"/>
              </p:cNvSpPr>
              <p:nvPr/>
            </p:nvSpPr>
            <p:spPr>
              <a:xfrm>
                <a:off x="9036795" y="4022251"/>
                <a:ext cx="11016460" cy="5264454"/>
              </a:xfrm>
              <a:prstGeom prst="rect">
                <a:avLst/>
              </a:prstGeom>
              <a:blipFill>
                <a:blip r:embed="rId5"/>
                <a:stretch>
                  <a:fillRect l="-2304" t="-723"/>
                </a:stretch>
              </a:blipFill>
            </p:spPr>
            <p:txBody>
              <a:bodyPr/>
              <a:lstStyle/>
              <a:p>
                <a:r>
                  <a:rPr lang="zh-CN" altLang="en-US">
                    <a:noFill/>
                  </a:rPr>
                  <a:t> </a:t>
                </a:r>
              </a:p>
            </p:txBody>
          </p:sp>
        </mc:Fallback>
      </mc:AlternateContent>
      <p:pic>
        <p:nvPicPr>
          <p:cNvPr id="52" name="图片 51">
            <a:extLst>
              <a:ext uri="{FF2B5EF4-FFF2-40B4-BE49-F238E27FC236}">
                <a16:creationId xmlns:a16="http://schemas.microsoft.com/office/drawing/2014/main" id="{6FD03A9D-268D-6547-AD53-45FA3541F521}"/>
              </a:ext>
            </a:extLst>
          </p:cNvPr>
          <p:cNvPicPr>
            <a:picLocks noChangeAspect="1"/>
          </p:cNvPicPr>
          <p:nvPr/>
        </p:nvPicPr>
        <p:blipFill>
          <a:blip r:embed="rId6"/>
          <a:stretch>
            <a:fillRect/>
          </a:stretch>
        </p:blipFill>
        <p:spPr>
          <a:xfrm>
            <a:off x="18366414" y="73600"/>
            <a:ext cx="1390266" cy="1387949"/>
          </a:xfrm>
          <a:prstGeom prst="rect">
            <a:avLst/>
          </a:prstGeom>
        </p:spPr>
      </p:pic>
      <p:sp>
        <p:nvSpPr>
          <p:cNvPr id="54" name="object 20">
            <a:extLst>
              <a:ext uri="{FF2B5EF4-FFF2-40B4-BE49-F238E27FC236}">
                <a16:creationId xmlns:a16="http://schemas.microsoft.com/office/drawing/2014/main" id="{1475E208-1ACA-9644-AA78-75E9488FAC9E}"/>
              </a:ext>
            </a:extLst>
          </p:cNvPr>
          <p:cNvSpPr txBox="1"/>
          <p:nvPr/>
        </p:nvSpPr>
        <p:spPr>
          <a:xfrm>
            <a:off x="14684662" y="10815939"/>
            <a:ext cx="5867400" cy="302903"/>
          </a:xfrm>
          <a:prstGeom prst="rect">
            <a:avLst/>
          </a:prstGeom>
        </p:spPr>
        <p:txBody>
          <a:bodyPr vert="horz" wrap="square" lIns="0" tIns="0" rIns="0" bIns="0" rtlCol="0">
            <a:spAutoFit/>
          </a:bodyPr>
          <a:lstStyle/>
          <a:p>
            <a:pPr marL="12700">
              <a:lnSpc>
                <a:spcPts val="2275"/>
              </a:lnSpc>
            </a:pPr>
            <a:r>
              <a:rPr lang="en-US" altLang="zh-CN" sz="2800" spc="-10" dirty="0">
                <a:solidFill>
                  <a:srgbClr val="A9A9A9"/>
                </a:solidFill>
                <a:latin typeface="Arial"/>
                <a:cs typeface="Arial"/>
              </a:rPr>
              <a:t>F</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D</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A</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V</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E</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R</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S</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T</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Y</a:t>
            </a:r>
            <a:r>
              <a:rPr lang="zh-CN" altLang="en-US" sz="2800" spc="-10" dirty="0">
                <a:solidFill>
                  <a:srgbClr val="A9A9A9"/>
                </a:solidFill>
                <a:latin typeface="Arial"/>
                <a:cs typeface="Arial"/>
              </a:rPr>
              <a:t> </a:t>
            </a:r>
            <a:endParaRPr sz="2800" dirty="0">
              <a:latin typeface="Arial"/>
              <a:cs typeface="Arial"/>
            </a:endParaRPr>
          </a:p>
        </p:txBody>
      </p:sp>
    </p:spTree>
    <p:extLst>
      <p:ext uri="{BB962C8B-B14F-4D97-AF65-F5344CB8AC3E}">
        <p14:creationId xmlns:p14="http://schemas.microsoft.com/office/powerpoint/2010/main" val="20292185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636" y="57904"/>
            <a:ext cx="20082510" cy="1423035"/>
          </a:xfrm>
          <a:custGeom>
            <a:avLst/>
            <a:gdLst/>
            <a:ahLst/>
            <a:cxnLst/>
            <a:rect l="l" t="t" r="r" b="b"/>
            <a:pathLst>
              <a:path w="20082510" h="1423035">
                <a:moveTo>
                  <a:pt x="0" y="0"/>
                </a:moveTo>
                <a:lnTo>
                  <a:pt x="20082462" y="0"/>
                </a:lnTo>
                <a:lnTo>
                  <a:pt x="20082462" y="1422564"/>
                </a:lnTo>
                <a:lnTo>
                  <a:pt x="0" y="1422564"/>
                </a:lnTo>
                <a:lnTo>
                  <a:pt x="0" y="0"/>
                </a:lnTo>
                <a:close/>
              </a:path>
            </a:pathLst>
          </a:custGeom>
          <a:solidFill>
            <a:srgbClr val="DCDEE0"/>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5240" rIns="0" bIns="0" rtlCol="0">
            <a:spAutoFit/>
          </a:bodyPr>
          <a:lstStyle/>
          <a:p>
            <a:pPr marL="213360">
              <a:lnSpc>
                <a:spcPct val="100000"/>
              </a:lnSpc>
              <a:spcBef>
                <a:spcPts val="120"/>
              </a:spcBef>
            </a:pPr>
            <a:r>
              <a:rPr spc="5" dirty="0"/>
              <a:t>Graphene: Protocol</a:t>
            </a:r>
            <a:r>
              <a:rPr spc="-35" dirty="0"/>
              <a:t> </a:t>
            </a:r>
            <a:r>
              <a:rPr spc="10" dirty="0"/>
              <a:t>1</a:t>
            </a:r>
          </a:p>
        </p:txBody>
      </p:sp>
      <p:sp>
        <p:nvSpPr>
          <p:cNvPr id="4" name="object 4"/>
          <p:cNvSpPr/>
          <p:nvPr/>
        </p:nvSpPr>
        <p:spPr>
          <a:xfrm>
            <a:off x="1051570" y="5210490"/>
            <a:ext cx="4072054" cy="3082953"/>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432661" y="5284959"/>
            <a:ext cx="1675764" cy="1445260"/>
          </a:xfrm>
          <a:custGeom>
            <a:avLst/>
            <a:gdLst/>
            <a:ahLst/>
            <a:cxnLst/>
            <a:rect l="l" t="t" r="r" b="b"/>
            <a:pathLst>
              <a:path w="1675765" h="1445259">
                <a:moveTo>
                  <a:pt x="0" y="0"/>
                </a:moveTo>
                <a:lnTo>
                  <a:pt x="1675373" y="0"/>
                </a:lnTo>
                <a:lnTo>
                  <a:pt x="1675373" y="1445055"/>
                </a:lnTo>
                <a:lnTo>
                  <a:pt x="0" y="1445055"/>
                </a:lnTo>
                <a:lnTo>
                  <a:pt x="0" y="0"/>
                </a:lnTo>
                <a:close/>
              </a:path>
            </a:pathLst>
          </a:custGeom>
          <a:ln w="146592">
            <a:solidFill>
              <a:srgbClr val="DCBD23"/>
            </a:solidFill>
          </a:ln>
        </p:spPr>
        <p:txBody>
          <a:bodyPr wrap="square" lIns="0" tIns="0" rIns="0" bIns="0" rtlCol="0"/>
          <a:lstStyle/>
          <a:p>
            <a:endParaRPr/>
          </a:p>
        </p:txBody>
      </p:sp>
      <p:sp>
        <p:nvSpPr>
          <p:cNvPr id="6" name="object 6"/>
          <p:cNvSpPr/>
          <p:nvPr/>
        </p:nvSpPr>
        <p:spPr>
          <a:xfrm>
            <a:off x="5410620" y="7380592"/>
            <a:ext cx="1406525" cy="1445260"/>
          </a:xfrm>
          <a:custGeom>
            <a:avLst/>
            <a:gdLst/>
            <a:ahLst/>
            <a:cxnLst/>
            <a:rect l="l" t="t" r="r" b="b"/>
            <a:pathLst>
              <a:path w="1406525" h="1445259">
                <a:moveTo>
                  <a:pt x="0" y="0"/>
                </a:moveTo>
                <a:lnTo>
                  <a:pt x="1405904" y="0"/>
                </a:lnTo>
                <a:lnTo>
                  <a:pt x="1405904" y="1445055"/>
                </a:lnTo>
                <a:lnTo>
                  <a:pt x="0" y="1445055"/>
                </a:lnTo>
                <a:lnTo>
                  <a:pt x="0" y="0"/>
                </a:lnTo>
                <a:close/>
              </a:path>
            </a:pathLst>
          </a:custGeom>
          <a:ln w="146592">
            <a:solidFill>
              <a:srgbClr val="773F9B"/>
            </a:solidFill>
          </a:ln>
        </p:spPr>
        <p:txBody>
          <a:bodyPr wrap="square" lIns="0" tIns="0" rIns="0" bIns="0" rtlCol="0"/>
          <a:lstStyle/>
          <a:p>
            <a:endParaRPr/>
          </a:p>
        </p:txBody>
      </p:sp>
      <p:sp>
        <p:nvSpPr>
          <p:cNvPr id="7" name="object 7"/>
          <p:cNvSpPr txBox="1"/>
          <p:nvPr/>
        </p:nvSpPr>
        <p:spPr>
          <a:xfrm>
            <a:off x="2395603" y="5547340"/>
            <a:ext cx="4514215" cy="3187700"/>
          </a:xfrm>
          <a:prstGeom prst="rect">
            <a:avLst/>
          </a:prstGeom>
        </p:spPr>
        <p:txBody>
          <a:bodyPr vert="horz" wrap="square" lIns="0" tIns="11430" rIns="0" bIns="0" rtlCol="0">
            <a:spAutoFit/>
          </a:bodyPr>
          <a:lstStyle/>
          <a:p>
            <a:pPr marL="3258185" marR="5080" indent="41275">
              <a:lnSpc>
                <a:spcPct val="101299"/>
              </a:lnSpc>
              <a:spcBef>
                <a:spcPts val="90"/>
              </a:spcBef>
            </a:pPr>
            <a:r>
              <a:rPr sz="2850" b="1" spc="15" dirty="0">
                <a:solidFill>
                  <a:srgbClr val="DCBD23"/>
                </a:solidFill>
                <a:latin typeface="Arial"/>
                <a:cs typeface="Arial"/>
              </a:rPr>
              <a:t>Bloom  </a:t>
            </a:r>
            <a:r>
              <a:rPr sz="2850" b="1" spc="10" dirty="0">
                <a:solidFill>
                  <a:srgbClr val="DCBD23"/>
                </a:solidFill>
                <a:latin typeface="Arial"/>
                <a:cs typeface="Arial"/>
              </a:rPr>
              <a:t>Filter</a:t>
            </a:r>
            <a:r>
              <a:rPr sz="2850" b="1" spc="-80" dirty="0">
                <a:solidFill>
                  <a:srgbClr val="DCBD23"/>
                </a:solidFill>
                <a:latin typeface="Arial"/>
                <a:cs typeface="Arial"/>
              </a:rPr>
              <a:t> </a:t>
            </a:r>
            <a:r>
              <a:rPr sz="2850" b="1" i="1" spc="20" dirty="0">
                <a:solidFill>
                  <a:srgbClr val="DCBD23"/>
                </a:solidFill>
                <a:latin typeface="Arial"/>
                <a:cs typeface="Arial"/>
              </a:rPr>
              <a:t>S</a:t>
            </a:r>
            <a:endParaRPr sz="2850">
              <a:latin typeface="Arial"/>
              <a:cs typeface="Arial"/>
            </a:endParaRPr>
          </a:p>
          <a:p>
            <a:pPr marL="12700">
              <a:lnSpc>
                <a:spcPts val="4785"/>
              </a:lnSpc>
            </a:pPr>
            <a:r>
              <a:rPr sz="4100" b="1" spc="5" dirty="0">
                <a:solidFill>
                  <a:srgbClr val="FFFFFF"/>
                </a:solidFill>
                <a:latin typeface="Arial"/>
                <a:cs typeface="Arial"/>
              </a:rPr>
              <a:t>block</a:t>
            </a:r>
            <a:endParaRPr sz="4100">
              <a:latin typeface="Arial"/>
              <a:cs typeface="Arial"/>
            </a:endParaRPr>
          </a:p>
          <a:p>
            <a:pPr marL="3153410">
              <a:lnSpc>
                <a:spcPts val="4810"/>
              </a:lnSpc>
              <a:spcBef>
                <a:spcPts val="3570"/>
              </a:spcBef>
            </a:pPr>
            <a:r>
              <a:rPr sz="4100" b="1" spc="-70" dirty="0">
                <a:solidFill>
                  <a:srgbClr val="773F9B"/>
                </a:solidFill>
                <a:latin typeface="Arial"/>
                <a:cs typeface="Arial"/>
              </a:rPr>
              <a:t>IBLT</a:t>
            </a:r>
            <a:endParaRPr sz="4100">
              <a:latin typeface="Arial"/>
              <a:cs typeface="Arial"/>
            </a:endParaRPr>
          </a:p>
          <a:p>
            <a:pPr marR="687070" algn="r">
              <a:lnSpc>
                <a:spcPts val="4810"/>
              </a:lnSpc>
            </a:pPr>
            <a:r>
              <a:rPr sz="4100" b="1" i="1" spc="5" dirty="0">
                <a:solidFill>
                  <a:srgbClr val="773F9B"/>
                </a:solidFill>
                <a:latin typeface="Times New Roman"/>
                <a:cs typeface="Times New Roman"/>
              </a:rPr>
              <a:t>I</a:t>
            </a:r>
            <a:endParaRPr sz="4100">
              <a:latin typeface="Times New Roman"/>
              <a:cs typeface="Times New Roman"/>
            </a:endParaRPr>
          </a:p>
        </p:txBody>
      </p:sp>
      <p:sp>
        <p:nvSpPr>
          <p:cNvPr id="9" name="object 9"/>
          <p:cNvSpPr txBox="1"/>
          <p:nvPr/>
        </p:nvSpPr>
        <p:spPr>
          <a:xfrm>
            <a:off x="1641699" y="3180920"/>
            <a:ext cx="1713230" cy="654050"/>
          </a:xfrm>
          <a:prstGeom prst="rect">
            <a:avLst/>
          </a:prstGeom>
        </p:spPr>
        <p:txBody>
          <a:bodyPr vert="horz" wrap="square" lIns="0" tIns="15240" rIns="0" bIns="0" rtlCol="0">
            <a:spAutoFit/>
          </a:bodyPr>
          <a:lstStyle/>
          <a:p>
            <a:pPr marL="12700">
              <a:lnSpc>
                <a:spcPct val="100000"/>
              </a:lnSpc>
              <a:spcBef>
                <a:spcPts val="120"/>
              </a:spcBef>
            </a:pPr>
            <a:r>
              <a:rPr sz="4100" spc="10" dirty="0">
                <a:latin typeface="Arial"/>
                <a:cs typeface="Arial"/>
              </a:rPr>
              <a:t>Sender</a:t>
            </a:r>
            <a:endParaRPr sz="4100">
              <a:latin typeface="Arial"/>
              <a:cs typeface="Arial"/>
            </a:endParaRPr>
          </a:p>
        </p:txBody>
      </p:sp>
      <p:grpSp>
        <p:nvGrpSpPr>
          <p:cNvPr id="10" name="object 10"/>
          <p:cNvGrpSpPr/>
          <p:nvPr/>
        </p:nvGrpSpPr>
        <p:grpSpPr>
          <a:xfrm>
            <a:off x="3618779" y="2898257"/>
            <a:ext cx="1132840" cy="1260475"/>
            <a:chOff x="3618779" y="2898257"/>
            <a:chExt cx="1132840" cy="1260475"/>
          </a:xfrm>
        </p:grpSpPr>
        <p:sp>
          <p:nvSpPr>
            <p:cNvPr id="11" name="object 11"/>
            <p:cNvSpPr/>
            <p:nvPr/>
          </p:nvSpPr>
          <p:spPr>
            <a:xfrm>
              <a:off x="3634486" y="2913963"/>
              <a:ext cx="1101411" cy="1228946"/>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3634486" y="2913963"/>
              <a:ext cx="1101725" cy="1229360"/>
            </a:xfrm>
            <a:custGeom>
              <a:avLst/>
              <a:gdLst/>
              <a:ahLst/>
              <a:cxnLst/>
              <a:rect l="l" t="t" r="r" b="b"/>
              <a:pathLst>
                <a:path w="1101725" h="1229360">
                  <a:moveTo>
                    <a:pt x="0" y="0"/>
                  </a:moveTo>
                  <a:lnTo>
                    <a:pt x="0" y="1229020"/>
                  </a:lnTo>
                  <a:lnTo>
                    <a:pt x="1101401" y="1229020"/>
                  </a:lnTo>
                  <a:lnTo>
                    <a:pt x="1101401" y="0"/>
                  </a:lnTo>
                  <a:lnTo>
                    <a:pt x="0" y="0"/>
                  </a:lnTo>
                  <a:close/>
                </a:path>
              </a:pathLst>
            </a:custGeom>
            <a:ln w="31412">
              <a:solidFill>
                <a:srgbClr val="C82506"/>
              </a:solidFill>
            </a:ln>
          </p:spPr>
          <p:txBody>
            <a:bodyPr wrap="square" lIns="0" tIns="0" rIns="0" bIns="0" rtlCol="0"/>
            <a:lstStyle/>
            <a:p>
              <a:endParaRPr/>
            </a:p>
          </p:txBody>
        </p:sp>
      </p:grpSp>
      <p:sp>
        <p:nvSpPr>
          <p:cNvPr id="17" name="object 17"/>
          <p:cNvSpPr txBox="1"/>
          <p:nvPr/>
        </p:nvSpPr>
        <p:spPr>
          <a:xfrm>
            <a:off x="1086742" y="2068388"/>
            <a:ext cx="210185" cy="468630"/>
          </a:xfrm>
          <a:prstGeom prst="rect">
            <a:avLst/>
          </a:prstGeom>
        </p:spPr>
        <p:txBody>
          <a:bodyPr vert="horz" wrap="square" lIns="0" tIns="13335" rIns="0" bIns="0" rtlCol="0">
            <a:spAutoFit/>
          </a:bodyPr>
          <a:lstStyle/>
          <a:p>
            <a:pPr marL="12700">
              <a:lnSpc>
                <a:spcPct val="100000"/>
              </a:lnSpc>
              <a:spcBef>
                <a:spcPts val="105"/>
              </a:spcBef>
            </a:pPr>
            <a:r>
              <a:rPr sz="2900" spc="434" dirty="0">
                <a:latin typeface="Arial"/>
                <a:cs typeface="Arial"/>
              </a:rPr>
              <a:t>•</a:t>
            </a:r>
            <a:endParaRPr sz="2900">
              <a:latin typeface="Arial"/>
              <a:cs typeface="Arial"/>
            </a:endParaRPr>
          </a:p>
        </p:txBody>
      </p:sp>
      <p:sp>
        <p:nvSpPr>
          <p:cNvPr id="19" name="object 19"/>
          <p:cNvSpPr txBox="1">
            <a:spLocks noGrp="1"/>
          </p:cNvSpPr>
          <p:nvPr>
            <p:ph type="sldNum" sz="quarter" idx="7"/>
          </p:nvPr>
        </p:nvSpPr>
        <p:spPr>
          <a:prstGeom prst="rect">
            <a:avLst/>
          </a:prstGeom>
        </p:spPr>
        <p:txBody>
          <a:bodyPr vert="horz" wrap="square" lIns="0" tIns="0" rIns="0" bIns="0" rtlCol="0">
            <a:spAutoFit/>
          </a:bodyPr>
          <a:lstStyle/>
          <a:p>
            <a:pPr marL="38100">
              <a:lnSpc>
                <a:spcPts val="2014"/>
              </a:lnSpc>
            </a:pPr>
            <a:fld id="{81D60167-4931-47E6-BA6A-407CBD079E47}" type="slidenum">
              <a:rPr spc="15" dirty="0"/>
              <a:t>27</a:t>
            </a:fld>
            <a:endParaRPr spc="15" dirty="0"/>
          </a:p>
        </p:txBody>
      </p:sp>
      <p:sp>
        <p:nvSpPr>
          <p:cNvPr id="18" name="object 18"/>
          <p:cNvSpPr txBox="1"/>
          <p:nvPr/>
        </p:nvSpPr>
        <p:spPr>
          <a:xfrm>
            <a:off x="1620758" y="1997710"/>
            <a:ext cx="8258809" cy="616585"/>
          </a:xfrm>
          <a:prstGeom prst="rect">
            <a:avLst/>
          </a:prstGeom>
        </p:spPr>
        <p:txBody>
          <a:bodyPr vert="horz" wrap="square" lIns="0" tIns="15875" rIns="0" bIns="0" rtlCol="0">
            <a:spAutoFit/>
          </a:bodyPr>
          <a:lstStyle/>
          <a:p>
            <a:pPr marL="12700">
              <a:lnSpc>
                <a:spcPct val="100000"/>
              </a:lnSpc>
              <a:spcBef>
                <a:spcPts val="125"/>
              </a:spcBef>
            </a:pPr>
            <a:r>
              <a:rPr sz="3850" spc="-60" dirty="0">
                <a:latin typeface="Arial"/>
                <a:cs typeface="Arial"/>
              </a:rPr>
              <a:t>The </a:t>
            </a:r>
            <a:r>
              <a:rPr sz="3850" spc="95" dirty="0">
                <a:latin typeface="Arial"/>
                <a:cs typeface="Arial"/>
              </a:rPr>
              <a:t>block </a:t>
            </a:r>
            <a:r>
              <a:rPr sz="3850" spc="5" dirty="0">
                <a:latin typeface="Arial"/>
                <a:cs typeface="Arial"/>
              </a:rPr>
              <a:t>is </a:t>
            </a:r>
            <a:r>
              <a:rPr sz="3850" spc="10" dirty="0">
                <a:latin typeface="Arial"/>
                <a:cs typeface="Arial"/>
              </a:rPr>
              <a:t>a </a:t>
            </a:r>
            <a:r>
              <a:rPr sz="3850" spc="45" dirty="0">
                <a:latin typeface="Arial"/>
                <a:cs typeface="Arial"/>
              </a:rPr>
              <a:t>subset </a:t>
            </a:r>
            <a:r>
              <a:rPr sz="3850" spc="10" dirty="0">
                <a:latin typeface="Arial"/>
                <a:cs typeface="Arial"/>
              </a:rPr>
              <a:t>of the</a:t>
            </a:r>
            <a:r>
              <a:rPr sz="3850" spc="-85" dirty="0">
                <a:latin typeface="Arial"/>
                <a:cs typeface="Arial"/>
              </a:rPr>
              <a:t> </a:t>
            </a:r>
            <a:r>
              <a:rPr sz="3850" spc="40" dirty="0">
                <a:latin typeface="Arial"/>
                <a:cs typeface="Arial"/>
              </a:rPr>
              <a:t>mempool</a:t>
            </a:r>
            <a:endParaRPr sz="3850">
              <a:latin typeface="Arial"/>
              <a:cs typeface="Arial"/>
            </a:endParaRPr>
          </a:p>
        </p:txBody>
      </p:sp>
      <mc:AlternateContent xmlns:mc="http://schemas.openxmlformats.org/markup-compatibility/2006" xmlns:a14="http://schemas.microsoft.com/office/drawing/2010/main">
        <mc:Choice Requires="a14">
          <p:sp>
            <p:nvSpPr>
              <p:cNvPr id="53" name="object 9">
                <a:extLst>
                  <a:ext uri="{FF2B5EF4-FFF2-40B4-BE49-F238E27FC236}">
                    <a16:creationId xmlns:a16="http://schemas.microsoft.com/office/drawing/2014/main" id="{6838A6D0-CC9F-F14D-A24E-61137A191BD5}"/>
                  </a:ext>
                </a:extLst>
              </p:cNvPr>
              <p:cNvSpPr txBox="1"/>
              <p:nvPr/>
            </p:nvSpPr>
            <p:spPr>
              <a:xfrm>
                <a:off x="9036795" y="4022251"/>
                <a:ext cx="11016460" cy="3771674"/>
              </a:xfrm>
              <a:prstGeom prst="rect">
                <a:avLst/>
              </a:prstGeom>
            </p:spPr>
            <p:txBody>
              <a:bodyPr vert="horz" wrap="square" lIns="0" tIns="15240" rIns="0" bIns="0" rtlCol="0">
                <a:spAutoFit/>
              </a:bodyPr>
              <a:lstStyle/>
              <a:p>
                <a:pPr marL="12700">
                  <a:spcBef>
                    <a:spcPts val="120"/>
                  </a:spcBef>
                </a:pPr>
                <a14:m>
                  <m:oMath xmlns:m="http://schemas.openxmlformats.org/officeDocument/2006/math">
                    <m:r>
                      <a:rPr lang="en-US" altLang="zh-CN" sz="4000" i="1" dirty="0" smtClean="0">
                        <a:latin typeface="Cambria Math" panose="02040503050406030204" pitchFamily="18" charset="0"/>
                      </a:rPr>
                      <m:t>𝑇</m:t>
                    </m:r>
                    <m:r>
                      <a:rPr lang="en-US" altLang="zh-CN" sz="4000" b="0" i="1" dirty="0" smtClean="0">
                        <a:latin typeface="Cambria Math" panose="02040503050406030204" pitchFamily="18" charset="0"/>
                      </a:rPr>
                      <m:t>(</m:t>
                    </m:r>
                    <m:r>
                      <a:rPr lang="en-US" altLang="zh-CN" sz="4000" b="0" i="1" dirty="0" smtClean="0">
                        <a:latin typeface="Cambria Math" panose="02040503050406030204" pitchFamily="18" charset="0"/>
                      </a:rPr>
                      <m:t>𝑎</m:t>
                    </m:r>
                    <m:r>
                      <a:rPr lang="en-US" altLang="zh-CN" sz="4000" b="0" i="1" dirty="0" smtClean="0">
                        <a:latin typeface="Cambria Math" panose="02040503050406030204" pitchFamily="18" charset="0"/>
                      </a:rPr>
                      <m:t>)</m:t>
                    </m:r>
                    <m:r>
                      <a:rPr lang="zh-CN" altLang="en-US" sz="4000" i="1" dirty="0">
                        <a:latin typeface="Cambria Math" panose="02040503050406030204" pitchFamily="18" charset="0"/>
                      </a:rPr>
                      <m:t> </m:t>
                    </m:r>
                    <m:r>
                      <a:rPr lang="en-US" altLang="zh-CN" sz="4000" i="1" dirty="0">
                        <a:latin typeface="Cambria Math" panose="02040503050406030204" pitchFamily="18" charset="0"/>
                      </a:rPr>
                      <m:t>=</m:t>
                    </m:r>
                    <m:r>
                      <a:rPr lang="zh-CN" altLang="en-US" sz="4000" i="1" dirty="0">
                        <a:latin typeface="Cambria Math" panose="02040503050406030204" pitchFamily="18" charset="0"/>
                      </a:rPr>
                      <m:t> </m:t>
                    </m:r>
                    <m:sSub>
                      <m:sSubPr>
                        <m:ctrlPr>
                          <a:rPr lang="en-US" altLang="zh-CN" sz="4000" i="1" dirty="0">
                            <a:latin typeface="Cambria Math" panose="02040503050406030204" pitchFamily="18" charset="0"/>
                          </a:rPr>
                        </m:ctrlPr>
                      </m:sSubPr>
                      <m:e>
                        <m:r>
                          <a:rPr lang="en-US" altLang="zh-CN" sz="4000" i="1" dirty="0">
                            <a:latin typeface="Cambria Math" panose="02040503050406030204" pitchFamily="18" charset="0"/>
                          </a:rPr>
                          <m:t>𝑇</m:t>
                        </m:r>
                      </m:e>
                      <m:sub>
                        <m:r>
                          <a:rPr lang="en-US" altLang="zh-CN" sz="4000" i="1" dirty="0">
                            <a:latin typeface="Cambria Math" panose="02040503050406030204" pitchFamily="18" charset="0"/>
                          </a:rPr>
                          <m:t>𝐵𝐹</m:t>
                        </m:r>
                      </m:sub>
                    </m:sSub>
                    <m:r>
                      <a:rPr lang="zh-CN" altLang="en-US" sz="4000" i="1" dirty="0">
                        <a:latin typeface="Cambria Math" panose="02040503050406030204" pitchFamily="18" charset="0"/>
                      </a:rPr>
                      <m:t> </m:t>
                    </m:r>
                    <m:r>
                      <a:rPr lang="en-US" altLang="zh-CN" sz="4000" i="1" dirty="0">
                        <a:latin typeface="Cambria Math" panose="02040503050406030204" pitchFamily="18" charset="0"/>
                      </a:rPr>
                      <m:t>+</m:t>
                    </m:r>
                    <m:r>
                      <a:rPr lang="zh-CN" altLang="en-US" sz="4000" i="1" dirty="0">
                        <a:latin typeface="Cambria Math" panose="02040503050406030204" pitchFamily="18" charset="0"/>
                      </a:rPr>
                      <m:t> </m:t>
                    </m:r>
                    <m:sSub>
                      <m:sSubPr>
                        <m:ctrlPr>
                          <a:rPr lang="en-US" altLang="zh-CN" sz="4000" i="1" dirty="0">
                            <a:latin typeface="Cambria Math" panose="02040503050406030204" pitchFamily="18" charset="0"/>
                          </a:rPr>
                        </m:ctrlPr>
                      </m:sSubPr>
                      <m:e>
                        <m:r>
                          <a:rPr lang="en-US" altLang="zh-CN" sz="4000" i="1" dirty="0">
                            <a:latin typeface="Cambria Math" panose="02040503050406030204" pitchFamily="18" charset="0"/>
                          </a:rPr>
                          <m:t>𝑇</m:t>
                        </m:r>
                      </m:e>
                      <m:sub>
                        <m:r>
                          <a:rPr lang="en-US" altLang="zh-CN" sz="4000" i="1" dirty="0">
                            <a:latin typeface="Cambria Math" panose="02040503050406030204" pitchFamily="18" charset="0"/>
                          </a:rPr>
                          <m:t>𝐼</m:t>
                        </m:r>
                      </m:sub>
                    </m:sSub>
                    <m:r>
                      <a:rPr lang="en-US" altLang="zh-CN" sz="4000" b="0" i="1" dirty="0" smtClean="0">
                        <a:latin typeface="Cambria Math" panose="02040503050406030204" pitchFamily="18" charset="0"/>
                      </a:rPr>
                      <m:t>=</m:t>
                    </m:r>
                    <m:f>
                      <m:fPr>
                        <m:ctrlPr>
                          <a:rPr lang="zh-CN" altLang="zh-CN" sz="4000" i="1">
                            <a:latin typeface="Cambria Math" panose="02040503050406030204" pitchFamily="18" charset="0"/>
                          </a:rPr>
                        </m:ctrlPr>
                      </m:fPr>
                      <m:num>
                        <m:r>
                          <a:rPr lang="zh-CN" altLang="en-US" sz="4000" i="1">
                            <a:latin typeface="Cambria Math" panose="02040503050406030204" pitchFamily="18" charset="0"/>
                          </a:rPr>
                          <m:t>−</m:t>
                        </m:r>
                        <m:r>
                          <a:rPr lang="en-US" altLang="zh-CN" sz="4000" i="1">
                            <a:latin typeface="Cambria Math" panose="02040503050406030204" pitchFamily="18" charset="0"/>
                          </a:rPr>
                          <m:t>𝑛</m:t>
                        </m:r>
                        <m:func>
                          <m:funcPr>
                            <m:ctrlPr>
                              <a:rPr lang="zh-CN" altLang="zh-CN" sz="4000" i="1">
                                <a:latin typeface="Cambria Math" panose="02040503050406030204" pitchFamily="18" charset="0"/>
                              </a:rPr>
                            </m:ctrlPr>
                          </m:funcPr>
                          <m:fName>
                            <m:r>
                              <m:rPr>
                                <m:sty m:val="p"/>
                              </m:rPr>
                              <a:rPr lang="en-US" altLang="zh-CN" sz="4000">
                                <a:latin typeface="Cambria Math" panose="02040503050406030204" pitchFamily="18" charset="0"/>
                              </a:rPr>
                              <m:t>ln</m:t>
                            </m:r>
                          </m:fName>
                          <m:e>
                            <m:r>
                              <a:rPr lang="en-US" altLang="zh-CN" sz="4000" b="0" i="1" smtClean="0">
                                <a:latin typeface="Cambria Math" panose="02040503050406030204" pitchFamily="18" charset="0"/>
                              </a:rPr>
                              <m:t>(</m:t>
                            </m:r>
                            <m:f>
                              <m:fPr>
                                <m:ctrlPr>
                                  <a:rPr lang="en-US" altLang="zh-CN" sz="4000" b="0" i="1" smtClean="0">
                                    <a:latin typeface="Cambria Math" panose="02040503050406030204" pitchFamily="18" charset="0"/>
                                  </a:rPr>
                                </m:ctrlPr>
                              </m:fPr>
                              <m:num>
                                <m:r>
                                  <a:rPr lang="en-US" altLang="zh-CN" sz="4000" b="0" i="1" smtClean="0">
                                    <a:latin typeface="Cambria Math" panose="02040503050406030204" pitchFamily="18" charset="0"/>
                                  </a:rPr>
                                  <m:t>𝑎</m:t>
                                </m:r>
                              </m:num>
                              <m:den>
                                <m:r>
                                  <a:rPr lang="en-US" altLang="zh-CN" sz="4000" b="0" i="1" smtClean="0">
                                    <a:latin typeface="Cambria Math" panose="02040503050406030204" pitchFamily="18" charset="0"/>
                                  </a:rPr>
                                  <m:t>𝑚</m:t>
                                </m:r>
                                <m:r>
                                  <a:rPr lang="en-US" altLang="zh-CN" sz="4000" b="0" i="1" smtClean="0">
                                    <a:latin typeface="Cambria Math" panose="02040503050406030204" pitchFamily="18" charset="0"/>
                                  </a:rPr>
                                  <m:t>−</m:t>
                                </m:r>
                                <m:r>
                                  <a:rPr lang="en-US" altLang="zh-CN" sz="4000" b="0" i="1" smtClean="0">
                                    <a:latin typeface="Cambria Math" panose="02040503050406030204" pitchFamily="18" charset="0"/>
                                  </a:rPr>
                                  <m:t>𝑛</m:t>
                                </m:r>
                              </m:den>
                            </m:f>
                            <m:r>
                              <a:rPr lang="en-US" altLang="zh-CN" sz="4000" b="0" i="1" smtClean="0">
                                <a:latin typeface="Cambria Math" panose="02040503050406030204" pitchFamily="18" charset="0"/>
                              </a:rPr>
                              <m:t>)</m:t>
                            </m:r>
                          </m:e>
                        </m:func>
                      </m:num>
                      <m:den>
                        <m:r>
                          <a:rPr lang="en-US" altLang="zh-CN" sz="4000" i="1">
                            <a:latin typeface="Cambria Math" panose="02040503050406030204" pitchFamily="18" charset="0"/>
                          </a:rPr>
                          <m:t>8(</m:t>
                        </m:r>
                        <m:sSup>
                          <m:sSupPr>
                            <m:ctrlPr>
                              <a:rPr lang="zh-CN" altLang="zh-CN" sz="4000" i="1">
                                <a:latin typeface="Cambria Math" panose="02040503050406030204" pitchFamily="18" charset="0"/>
                              </a:rPr>
                            </m:ctrlPr>
                          </m:sSupPr>
                          <m:e>
                            <m:func>
                              <m:funcPr>
                                <m:ctrlPr>
                                  <a:rPr lang="zh-CN" altLang="zh-CN" sz="4000" i="1">
                                    <a:latin typeface="Cambria Math" panose="02040503050406030204" pitchFamily="18" charset="0"/>
                                  </a:rPr>
                                </m:ctrlPr>
                              </m:funcPr>
                              <m:fName>
                                <m:r>
                                  <m:rPr>
                                    <m:sty m:val="p"/>
                                  </m:rPr>
                                  <a:rPr lang="en-US" altLang="zh-CN" sz="4000">
                                    <a:latin typeface="Cambria Math" panose="02040503050406030204" pitchFamily="18" charset="0"/>
                                  </a:rPr>
                                  <m:t>ln</m:t>
                                </m:r>
                              </m:fName>
                              <m:e>
                                <m:r>
                                  <a:rPr lang="en-US" altLang="zh-CN" sz="4000" i="1">
                                    <a:latin typeface="Cambria Math" panose="02040503050406030204" pitchFamily="18" charset="0"/>
                                  </a:rPr>
                                  <m:t>2)</m:t>
                                </m:r>
                              </m:e>
                            </m:func>
                          </m:e>
                          <m:sup>
                            <m:r>
                              <a:rPr lang="en-US" altLang="zh-CN" sz="4000" i="1">
                                <a:latin typeface="Cambria Math" panose="02040503050406030204" pitchFamily="18" charset="0"/>
                              </a:rPr>
                              <m:t>2</m:t>
                            </m:r>
                          </m:sup>
                        </m:sSup>
                      </m:den>
                    </m:f>
                  </m:oMath>
                </a14:m>
                <a:r>
                  <a:rPr lang="zh-CN" altLang="en-US" sz="4100" dirty="0">
                    <a:latin typeface="Arial"/>
                    <a:cs typeface="Arial"/>
                  </a:rPr>
                  <a:t> </a:t>
                </a:r>
                <a:r>
                  <a:rPr lang="en-US" altLang="zh-CN" sz="4100" dirty="0">
                    <a:latin typeface="Arial"/>
                    <a:cs typeface="Arial"/>
                  </a:rPr>
                  <a:t>+</a:t>
                </a:r>
                <a:r>
                  <a:rPr lang="zh-CN" altLang="en-US" sz="4100" dirty="0">
                    <a:latin typeface="Arial"/>
                    <a:cs typeface="Arial"/>
                  </a:rPr>
                  <a:t> </a:t>
                </a:r>
                <a14:m>
                  <m:oMath xmlns:m="http://schemas.openxmlformats.org/officeDocument/2006/math">
                    <m:r>
                      <a:rPr lang="en-US" altLang="zh-CN" sz="4100" i="1" dirty="0">
                        <a:latin typeface="Cambria Math" panose="02040503050406030204" pitchFamily="18" charset="0"/>
                        <a:cs typeface="Arial"/>
                      </a:rPr>
                      <m:t>𝑟</m:t>
                    </m:r>
                    <m:r>
                      <a:rPr lang="el-GR" altLang="zh-CN" sz="4100" i="1" dirty="0">
                        <a:latin typeface="Cambria Math" panose="02040503050406030204" pitchFamily="18" charset="0"/>
                        <a:cs typeface="Arial"/>
                      </a:rPr>
                      <m:t>𝜏</m:t>
                    </m:r>
                    <m:r>
                      <a:rPr lang="el-GR" altLang="zh-CN" sz="4100" i="1" dirty="0">
                        <a:latin typeface="Cambria Math" panose="02040503050406030204" pitchFamily="18" charset="0"/>
                        <a:cs typeface="Arial"/>
                      </a:rPr>
                      <m:t>(1+</m:t>
                    </m:r>
                    <m:r>
                      <a:rPr lang="el-GR" altLang="zh-CN" sz="4100" i="1" dirty="0">
                        <a:latin typeface="Cambria Math" panose="02040503050406030204" pitchFamily="18" charset="0"/>
                        <a:cs typeface="Arial"/>
                      </a:rPr>
                      <m:t>𝛿</m:t>
                    </m:r>
                    <m:r>
                      <a:rPr lang="el-GR" altLang="zh-CN" sz="4100" i="1" dirty="0">
                        <a:latin typeface="Cambria Math" panose="02040503050406030204" pitchFamily="18" charset="0"/>
                        <a:cs typeface="Arial"/>
                      </a:rPr>
                      <m:t>)</m:t>
                    </m:r>
                    <m:r>
                      <a:rPr lang="en-US" altLang="zh-CN" sz="4100" i="1" dirty="0">
                        <a:latin typeface="Cambria Math" panose="02040503050406030204" pitchFamily="18" charset="0"/>
                        <a:cs typeface="Arial"/>
                      </a:rPr>
                      <m:t>𝑎</m:t>
                    </m:r>
                  </m:oMath>
                </a14:m>
                <a:endParaRPr lang="en-US" altLang="zh-CN" sz="4100" dirty="0">
                  <a:latin typeface="Arial"/>
                  <a:cs typeface="Arial"/>
                </a:endParaRPr>
              </a:p>
              <a:p>
                <a:pPr marL="12700">
                  <a:lnSpc>
                    <a:spcPct val="100000"/>
                  </a:lnSpc>
                  <a:spcBef>
                    <a:spcPts val="120"/>
                  </a:spcBef>
                </a:pPr>
                <a:endParaRPr lang="en-US" altLang="zh-CN" sz="4100" dirty="0">
                  <a:latin typeface="Arial"/>
                  <a:cs typeface="Arial"/>
                </a:endParaRPr>
              </a:p>
              <a:p>
                <a:pPr marL="12700">
                  <a:lnSpc>
                    <a:spcPct val="100000"/>
                  </a:lnSpc>
                  <a:spcBef>
                    <a:spcPts val="120"/>
                  </a:spcBef>
                </a:pPr>
                <a14:m>
                  <m:oMath xmlns:m="http://schemas.openxmlformats.org/officeDocument/2006/math">
                    <m:r>
                      <a:rPr lang="en" sz="4100" i="1" dirty="0" smtClean="0">
                        <a:latin typeface="Cambria Math" panose="02040503050406030204" pitchFamily="18" charset="0"/>
                        <a:cs typeface="Arial"/>
                      </a:rPr>
                      <m:t>𝑎</m:t>
                    </m:r>
                    <m:r>
                      <a:rPr lang="en" sz="4100" i="1" dirty="0" smtClean="0">
                        <a:latin typeface="Cambria Math" panose="02040503050406030204" pitchFamily="18" charset="0"/>
                        <a:cs typeface="Arial"/>
                      </a:rPr>
                      <m:t> = </m:t>
                    </m:r>
                    <m:r>
                      <a:rPr lang="en" sz="4100" i="1" dirty="0" smtClean="0">
                        <a:latin typeface="Cambria Math" panose="02040503050406030204" pitchFamily="18" charset="0"/>
                        <a:cs typeface="Arial"/>
                      </a:rPr>
                      <m:t>𝑛</m:t>
                    </m:r>
                    <m:r>
                      <a:rPr lang="en" sz="4100" i="1" dirty="0" smtClean="0">
                        <a:latin typeface="Cambria Math" panose="02040503050406030204" pitchFamily="18" charset="0"/>
                        <a:cs typeface="Arial"/>
                      </a:rPr>
                      <m:t>/(8</m:t>
                    </m:r>
                    <m:r>
                      <a:rPr lang="en" sz="4100" i="1" dirty="0" smtClean="0">
                        <a:latin typeface="Cambria Math" panose="02040503050406030204" pitchFamily="18" charset="0"/>
                        <a:cs typeface="Arial"/>
                      </a:rPr>
                      <m:t>𝑟</m:t>
                    </m:r>
                    <m:r>
                      <a:rPr lang="el-GR" sz="4100" i="1" dirty="0">
                        <a:latin typeface="Cambria Math" panose="02040503050406030204" pitchFamily="18" charset="0"/>
                        <a:cs typeface="Arial"/>
                      </a:rPr>
                      <m:t>𝜏</m:t>
                    </m:r>
                    <m:r>
                      <a:rPr lang="el-GR" sz="4100" i="1" dirty="0">
                        <a:latin typeface="Cambria Math" panose="02040503050406030204" pitchFamily="18" charset="0"/>
                        <a:cs typeface="Arial"/>
                      </a:rPr>
                      <m:t> </m:t>
                    </m:r>
                    <m:sSup>
                      <m:sSupPr>
                        <m:ctrlPr>
                          <a:rPr lang="en" altLang="zh-CN" sz="4100" i="1" dirty="0" smtClean="0">
                            <a:latin typeface="Cambria Math" panose="02040503050406030204" pitchFamily="18" charset="0"/>
                            <a:cs typeface="Arial"/>
                          </a:rPr>
                        </m:ctrlPr>
                      </m:sSupPr>
                      <m:e>
                        <m:r>
                          <a:rPr lang="en" altLang="zh-CN" sz="4100" i="1" dirty="0">
                            <a:latin typeface="Cambria Math" panose="02040503050406030204" pitchFamily="18" charset="0"/>
                            <a:cs typeface="Arial"/>
                          </a:rPr>
                          <m:t>𝑙𝑛</m:t>
                        </m:r>
                      </m:e>
                      <m:sup>
                        <m:r>
                          <a:rPr lang="en-US" altLang="zh-CN" sz="4100" b="0" i="1" dirty="0" smtClean="0">
                            <a:latin typeface="Cambria Math" panose="02040503050406030204" pitchFamily="18" charset="0"/>
                            <a:cs typeface="Arial"/>
                          </a:rPr>
                          <m:t>2</m:t>
                        </m:r>
                      </m:sup>
                    </m:sSup>
                    <m:r>
                      <a:rPr lang="en" sz="4100" i="1" dirty="0">
                        <a:latin typeface="Cambria Math" panose="02040503050406030204" pitchFamily="18" charset="0"/>
                        <a:cs typeface="Arial"/>
                      </a:rPr>
                      <m:t>2)</m:t>
                    </m:r>
                  </m:oMath>
                </a14:m>
                <a:r>
                  <a:rPr lang="en-US" sz="4100" i="1" dirty="0">
                    <a:latin typeface="Arial"/>
                    <a:cs typeface="Arial"/>
                  </a:rPr>
                  <a:t>, </a:t>
                </a:r>
                <a14:m>
                  <m:oMath xmlns:m="http://schemas.openxmlformats.org/officeDocument/2006/math">
                    <m:r>
                      <a:rPr lang="el-GR" altLang="zh-CN" sz="4100" i="1" dirty="0">
                        <a:latin typeface="Cambria Math" panose="02040503050406030204" pitchFamily="18" charset="0"/>
                        <a:cs typeface="Arial"/>
                      </a:rPr>
                      <m:t>𝛿</m:t>
                    </m:r>
                  </m:oMath>
                </a14:m>
                <a:r>
                  <a:rPr lang="zh-CN" altLang="en-US" sz="4100" i="1" dirty="0">
                    <a:latin typeface="Arial"/>
                    <a:cs typeface="Arial"/>
                  </a:rPr>
                  <a:t> </a:t>
                </a:r>
                <a:r>
                  <a:rPr lang="en-US" altLang="zh-CN" sz="4100" i="1" dirty="0">
                    <a:latin typeface="Arial"/>
                    <a:cs typeface="Arial"/>
                  </a:rPr>
                  <a:t>=</a:t>
                </a:r>
                <a:r>
                  <a:rPr lang="zh-CN" altLang="en-US" sz="4100" i="1" dirty="0">
                    <a:latin typeface="Arial"/>
                    <a:cs typeface="Arial"/>
                  </a:rPr>
                  <a:t> </a:t>
                </a:r>
                <a:r>
                  <a:rPr lang="en-US" altLang="zh-CN" sz="4100" i="1" dirty="0">
                    <a:latin typeface="Arial"/>
                    <a:cs typeface="Arial"/>
                  </a:rPr>
                  <a:t>0</a:t>
                </a:r>
              </a:p>
              <a:p>
                <a:pPr marL="12700">
                  <a:lnSpc>
                    <a:spcPct val="100000"/>
                  </a:lnSpc>
                  <a:spcBef>
                    <a:spcPts val="120"/>
                  </a:spcBef>
                </a:pPr>
                <a:endParaRPr lang="en-US" altLang="zh-CN" sz="4100" i="1" dirty="0">
                  <a:latin typeface="Arial"/>
                  <a:cs typeface="Arial"/>
                </a:endParaRPr>
              </a:p>
              <a:p>
                <a:pPr marL="12700">
                  <a:spcBef>
                    <a:spcPts val="120"/>
                  </a:spcBef>
                </a:pPr>
                <a14:m>
                  <m:oMathPara xmlns:m="http://schemas.openxmlformats.org/officeDocument/2006/math">
                    <m:oMathParaPr>
                      <m:jc m:val="left"/>
                    </m:oMathParaPr>
                    <m:oMath xmlns:m="http://schemas.openxmlformats.org/officeDocument/2006/math">
                      <m:r>
                        <a:rPr lang="en" altLang="zh-CN" sz="4100" i="1" dirty="0">
                          <a:latin typeface="Cambria Math" panose="02040503050406030204" pitchFamily="18" charset="0"/>
                          <a:cs typeface="Arial"/>
                        </a:rPr>
                        <m:t>𝑎𝑐𝑐𝑢𝑟𝑎𝑡𝑒</m:t>
                      </m:r>
                      <m:r>
                        <a:rPr lang="en" altLang="zh-CN" sz="4100" i="1" dirty="0">
                          <a:latin typeface="Cambria Math" panose="02040503050406030204" pitchFamily="18" charset="0"/>
                          <a:cs typeface="Arial"/>
                        </a:rPr>
                        <m:t> </m:t>
                      </m:r>
                      <m:r>
                        <a:rPr lang="en" altLang="zh-CN" sz="4100" i="1" dirty="0">
                          <a:latin typeface="Cambria Math" panose="02040503050406030204" pitchFamily="18" charset="0"/>
                          <a:cs typeface="Arial"/>
                        </a:rPr>
                        <m:t>𝑜𝑛𝑙𝑦</m:t>
                      </m:r>
                      <m:r>
                        <a:rPr lang="en" altLang="zh-CN" sz="4100" i="1" dirty="0">
                          <a:latin typeface="Cambria Math" panose="02040503050406030204" pitchFamily="18" charset="0"/>
                          <a:cs typeface="Arial"/>
                        </a:rPr>
                        <m:t> </m:t>
                      </m:r>
                      <m:r>
                        <a:rPr lang="en" altLang="zh-CN" sz="4100" i="1" dirty="0">
                          <a:latin typeface="Cambria Math" panose="02040503050406030204" pitchFamily="18" charset="0"/>
                          <a:cs typeface="Arial"/>
                        </a:rPr>
                        <m:t>𝑓𝑜𝑟</m:t>
                      </m:r>
                      <m:r>
                        <a:rPr lang="en-US" altLang="zh-CN" sz="4100" b="0" i="1" dirty="0" smtClean="0">
                          <a:latin typeface="Cambria Math" panose="02040503050406030204" pitchFamily="18" charset="0"/>
                          <a:cs typeface="Arial"/>
                        </a:rPr>
                        <m:t> </m:t>
                      </m:r>
                      <m:r>
                        <a:rPr lang="en" altLang="zh-CN" sz="4100" i="1" dirty="0">
                          <a:latin typeface="Cambria Math" panose="02040503050406030204" pitchFamily="18" charset="0"/>
                          <a:cs typeface="Arial"/>
                        </a:rPr>
                        <m:t>𝑎</m:t>
                      </m:r>
                      <m:r>
                        <a:rPr lang="en" altLang="zh-CN" sz="4100" i="1" dirty="0">
                          <a:latin typeface="Cambria Math" panose="02040503050406030204" pitchFamily="18" charset="0"/>
                          <a:cs typeface="Arial"/>
                        </a:rPr>
                        <m:t> &gt;100</m:t>
                      </m:r>
                    </m:oMath>
                  </m:oMathPara>
                </a14:m>
                <a:endParaRPr lang="en-US" altLang="zh-CN" sz="4100" i="1" dirty="0">
                  <a:latin typeface="Arial"/>
                  <a:cs typeface="Arial"/>
                </a:endParaRPr>
              </a:p>
            </p:txBody>
          </p:sp>
        </mc:Choice>
        <mc:Fallback xmlns="">
          <p:sp>
            <p:nvSpPr>
              <p:cNvPr id="53" name="object 9">
                <a:extLst>
                  <a:ext uri="{FF2B5EF4-FFF2-40B4-BE49-F238E27FC236}">
                    <a16:creationId xmlns:a16="http://schemas.microsoft.com/office/drawing/2014/main" id="{6838A6D0-CC9F-F14D-A24E-61137A191BD5}"/>
                  </a:ext>
                </a:extLst>
              </p:cNvPr>
              <p:cNvSpPr txBox="1">
                <a:spLocks noRot="1" noChangeAspect="1" noMove="1" noResize="1" noEditPoints="1" noAdjustHandles="1" noChangeArrowheads="1" noChangeShapeType="1" noTextEdit="1"/>
              </p:cNvSpPr>
              <p:nvPr/>
            </p:nvSpPr>
            <p:spPr>
              <a:xfrm>
                <a:off x="9036795" y="4022251"/>
                <a:ext cx="11016460" cy="3771674"/>
              </a:xfrm>
              <a:prstGeom prst="rect">
                <a:avLst/>
              </a:prstGeom>
              <a:blipFill>
                <a:blip r:embed="rId5"/>
                <a:stretch>
                  <a:fillRect l="-1498" b="-5369"/>
                </a:stretch>
              </a:blipFill>
            </p:spPr>
            <p:txBody>
              <a:bodyPr/>
              <a:lstStyle/>
              <a:p>
                <a:r>
                  <a:rPr lang="zh-CN" altLang="en-US">
                    <a:noFill/>
                  </a:rPr>
                  <a:t> </a:t>
                </a:r>
              </a:p>
            </p:txBody>
          </p:sp>
        </mc:Fallback>
      </mc:AlternateContent>
      <p:pic>
        <p:nvPicPr>
          <p:cNvPr id="52" name="图片 51">
            <a:extLst>
              <a:ext uri="{FF2B5EF4-FFF2-40B4-BE49-F238E27FC236}">
                <a16:creationId xmlns:a16="http://schemas.microsoft.com/office/drawing/2014/main" id="{C3AD9A6E-2AD1-974C-8DAD-C62C2A3EF031}"/>
              </a:ext>
            </a:extLst>
          </p:cNvPr>
          <p:cNvPicPr>
            <a:picLocks noChangeAspect="1"/>
          </p:cNvPicPr>
          <p:nvPr/>
        </p:nvPicPr>
        <p:blipFill>
          <a:blip r:embed="rId6"/>
          <a:stretch>
            <a:fillRect/>
          </a:stretch>
        </p:blipFill>
        <p:spPr>
          <a:xfrm>
            <a:off x="18366414" y="73600"/>
            <a:ext cx="1390266" cy="1387949"/>
          </a:xfrm>
          <a:prstGeom prst="rect">
            <a:avLst/>
          </a:prstGeom>
        </p:spPr>
      </p:pic>
      <p:sp>
        <p:nvSpPr>
          <p:cNvPr id="54" name="object 20">
            <a:extLst>
              <a:ext uri="{FF2B5EF4-FFF2-40B4-BE49-F238E27FC236}">
                <a16:creationId xmlns:a16="http://schemas.microsoft.com/office/drawing/2014/main" id="{9B16FBB6-A5C7-CE47-9E4C-CC6D148C9F6B}"/>
              </a:ext>
            </a:extLst>
          </p:cNvPr>
          <p:cNvSpPr txBox="1"/>
          <p:nvPr/>
        </p:nvSpPr>
        <p:spPr>
          <a:xfrm>
            <a:off x="14684662" y="10815939"/>
            <a:ext cx="5867400" cy="302903"/>
          </a:xfrm>
          <a:prstGeom prst="rect">
            <a:avLst/>
          </a:prstGeom>
        </p:spPr>
        <p:txBody>
          <a:bodyPr vert="horz" wrap="square" lIns="0" tIns="0" rIns="0" bIns="0" rtlCol="0">
            <a:spAutoFit/>
          </a:bodyPr>
          <a:lstStyle/>
          <a:p>
            <a:pPr marL="12700">
              <a:lnSpc>
                <a:spcPts val="2275"/>
              </a:lnSpc>
            </a:pPr>
            <a:r>
              <a:rPr lang="en-US" altLang="zh-CN" sz="2800" spc="-10" dirty="0">
                <a:solidFill>
                  <a:srgbClr val="A9A9A9"/>
                </a:solidFill>
                <a:latin typeface="Arial"/>
                <a:cs typeface="Arial"/>
              </a:rPr>
              <a:t>F</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D</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A</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V</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E</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R</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S</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T</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Y</a:t>
            </a:r>
            <a:r>
              <a:rPr lang="zh-CN" altLang="en-US" sz="2800" spc="-10" dirty="0">
                <a:solidFill>
                  <a:srgbClr val="A9A9A9"/>
                </a:solidFill>
                <a:latin typeface="Arial"/>
                <a:cs typeface="Arial"/>
              </a:rPr>
              <a:t> </a:t>
            </a:r>
            <a:endParaRPr sz="2800" dirty="0">
              <a:latin typeface="Arial"/>
              <a:cs typeface="Arial"/>
            </a:endParaRPr>
          </a:p>
        </p:txBody>
      </p:sp>
    </p:spTree>
    <p:extLst>
      <p:ext uri="{BB962C8B-B14F-4D97-AF65-F5344CB8AC3E}">
        <p14:creationId xmlns:p14="http://schemas.microsoft.com/office/powerpoint/2010/main" val="28613650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636" y="57904"/>
            <a:ext cx="20082510" cy="1423035"/>
          </a:xfrm>
          <a:custGeom>
            <a:avLst/>
            <a:gdLst/>
            <a:ahLst/>
            <a:cxnLst/>
            <a:rect l="l" t="t" r="r" b="b"/>
            <a:pathLst>
              <a:path w="20082510" h="1423035">
                <a:moveTo>
                  <a:pt x="0" y="0"/>
                </a:moveTo>
                <a:lnTo>
                  <a:pt x="20082462" y="0"/>
                </a:lnTo>
                <a:lnTo>
                  <a:pt x="20082462" y="1422564"/>
                </a:lnTo>
                <a:lnTo>
                  <a:pt x="0" y="1422564"/>
                </a:lnTo>
                <a:lnTo>
                  <a:pt x="0" y="0"/>
                </a:lnTo>
                <a:close/>
              </a:path>
            </a:pathLst>
          </a:custGeom>
          <a:solidFill>
            <a:srgbClr val="DCDEE0"/>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5240" rIns="0" bIns="0" rtlCol="0">
            <a:spAutoFit/>
          </a:bodyPr>
          <a:lstStyle/>
          <a:p>
            <a:pPr marL="213360">
              <a:lnSpc>
                <a:spcPct val="100000"/>
              </a:lnSpc>
              <a:spcBef>
                <a:spcPts val="120"/>
              </a:spcBef>
            </a:pPr>
            <a:r>
              <a:rPr spc="5" dirty="0"/>
              <a:t>Graphene: Protocol</a:t>
            </a:r>
            <a:r>
              <a:rPr spc="-35" dirty="0"/>
              <a:t> </a:t>
            </a:r>
            <a:r>
              <a:rPr spc="10" dirty="0"/>
              <a:t>1</a:t>
            </a:r>
          </a:p>
        </p:txBody>
      </p:sp>
      <p:sp>
        <p:nvSpPr>
          <p:cNvPr id="17" name="object 17"/>
          <p:cNvSpPr txBox="1"/>
          <p:nvPr/>
        </p:nvSpPr>
        <p:spPr>
          <a:xfrm>
            <a:off x="1086742" y="2068388"/>
            <a:ext cx="210185" cy="468630"/>
          </a:xfrm>
          <a:prstGeom prst="rect">
            <a:avLst/>
          </a:prstGeom>
        </p:spPr>
        <p:txBody>
          <a:bodyPr vert="horz" wrap="square" lIns="0" tIns="13335" rIns="0" bIns="0" rtlCol="0">
            <a:spAutoFit/>
          </a:bodyPr>
          <a:lstStyle/>
          <a:p>
            <a:pPr marL="12700">
              <a:lnSpc>
                <a:spcPct val="100000"/>
              </a:lnSpc>
              <a:spcBef>
                <a:spcPts val="105"/>
              </a:spcBef>
            </a:pPr>
            <a:r>
              <a:rPr sz="2900" spc="434" dirty="0">
                <a:latin typeface="Arial"/>
                <a:cs typeface="Arial"/>
              </a:rPr>
              <a:t>•</a:t>
            </a:r>
            <a:endParaRPr sz="2900">
              <a:latin typeface="Arial"/>
              <a:cs typeface="Arial"/>
            </a:endParaRPr>
          </a:p>
        </p:txBody>
      </p:sp>
      <p:sp>
        <p:nvSpPr>
          <p:cNvPr id="19" name="object 19"/>
          <p:cNvSpPr txBox="1">
            <a:spLocks noGrp="1"/>
          </p:cNvSpPr>
          <p:nvPr>
            <p:ph type="sldNum" sz="quarter" idx="7"/>
          </p:nvPr>
        </p:nvSpPr>
        <p:spPr>
          <a:prstGeom prst="rect">
            <a:avLst/>
          </a:prstGeom>
        </p:spPr>
        <p:txBody>
          <a:bodyPr vert="horz" wrap="square" lIns="0" tIns="0" rIns="0" bIns="0" rtlCol="0">
            <a:spAutoFit/>
          </a:bodyPr>
          <a:lstStyle/>
          <a:p>
            <a:pPr marL="38100">
              <a:lnSpc>
                <a:spcPts val="2014"/>
              </a:lnSpc>
            </a:pPr>
            <a:fld id="{81D60167-4931-47E6-BA6A-407CBD079E47}" type="slidenum">
              <a:rPr spc="15" dirty="0"/>
              <a:t>28</a:t>
            </a:fld>
            <a:endParaRPr spc="15" dirty="0"/>
          </a:p>
        </p:txBody>
      </p:sp>
      <p:sp>
        <p:nvSpPr>
          <p:cNvPr id="18" name="object 18"/>
          <p:cNvSpPr txBox="1"/>
          <p:nvPr/>
        </p:nvSpPr>
        <p:spPr>
          <a:xfrm>
            <a:off x="1620758" y="1997710"/>
            <a:ext cx="8258809" cy="693138"/>
          </a:xfrm>
          <a:prstGeom prst="rect">
            <a:avLst/>
          </a:prstGeom>
        </p:spPr>
        <p:txBody>
          <a:bodyPr vert="horz" wrap="square" lIns="0" tIns="15875" rIns="0" bIns="0" rtlCol="0">
            <a:spAutoFit/>
          </a:bodyPr>
          <a:lstStyle/>
          <a:p>
            <a:pPr marL="12700">
              <a:lnSpc>
                <a:spcPct val="100000"/>
              </a:lnSpc>
              <a:spcBef>
                <a:spcPts val="125"/>
              </a:spcBef>
            </a:pPr>
            <a:r>
              <a:rPr lang="en" sz="4400" b="1" spc="-60" dirty="0">
                <a:latin typeface="Arial"/>
                <a:cs typeface="Arial"/>
              </a:rPr>
              <a:t>THEOREM 1</a:t>
            </a:r>
            <a:r>
              <a:rPr lang="en-US" sz="4400" b="1" spc="-60" dirty="0">
                <a:latin typeface="Arial"/>
                <a:cs typeface="Arial"/>
              </a:rPr>
              <a:t>: </a:t>
            </a:r>
            <a:r>
              <a:rPr lang="en" sz="4400" b="1" spc="-60" dirty="0">
                <a:latin typeface="Arial"/>
                <a:cs typeface="Arial"/>
              </a:rPr>
              <a:t>Derivation of a∗</a:t>
            </a:r>
            <a:endParaRPr sz="4400" b="1" dirty="0">
              <a:latin typeface="Arial"/>
              <a:cs typeface="Arial"/>
            </a:endParaRPr>
          </a:p>
        </p:txBody>
      </p:sp>
      <p:pic>
        <p:nvPicPr>
          <p:cNvPr id="8" name="图片 7">
            <a:extLst>
              <a:ext uri="{FF2B5EF4-FFF2-40B4-BE49-F238E27FC236}">
                <a16:creationId xmlns:a16="http://schemas.microsoft.com/office/drawing/2014/main" id="{92C0B8C0-30F6-8048-A2C8-CEF718B91986}"/>
              </a:ext>
            </a:extLst>
          </p:cNvPr>
          <p:cNvPicPr>
            <a:picLocks noChangeAspect="1"/>
          </p:cNvPicPr>
          <p:nvPr/>
        </p:nvPicPr>
        <p:blipFill>
          <a:blip r:embed="rId3"/>
          <a:stretch>
            <a:fillRect/>
          </a:stretch>
        </p:blipFill>
        <p:spPr>
          <a:xfrm>
            <a:off x="3785283" y="5851608"/>
            <a:ext cx="12890500" cy="3136900"/>
          </a:xfrm>
          <a:prstGeom prst="rect">
            <a:avLst/>
          </a:prstGeom>
        </p:spPr>
      </p:pic>
      <p:sp>
        <p:nvSpPr>
          <p:cNvPr id="52" name="object 9">
            <a:extLst>
              <a:ext uri="{FF2B5EF4-FFF2-40B4-BE49-F238E27FC236}">
                <a16:creationId xmlns:a16="http://schemas.microsoft.com/office/drawing/2014/main" id="{F053D45A-60FC-7D49-93A6-915A38FBD74C}"/>
              </a:ext>
            </a:extLst>
          </p:cNvPr>
          <p:cNvSpPr txBox="1"/>
          <p:nvPr/>
        </p:nvSpPr>
        <p:spPr>
          <a:xfrm>
            <a:off x="1573280" y="2963373"/>
            <a:ext cx="17514531" cy="2539157"/>
          </a:xfrm>
          <a:prstGeom prst="rect">
            <a:avLst/>
          </a:prstGeom>
        </p:spPr>
        <p:txBody>
          <a:bodyPr vert="horz" wrap="square" lIns="0" tIns="15240" rIns="0" bIns="0" rtlCol="0">
            <a:spAutoFit/>
          </a:bodyPr>
          <a:lstStyle/>
          <a:p>
            <a:pPr marL="12700">
              <a:lnSpc>
                <a:spcPct val="100000"/>
              </a:lnSpc>
              <a:spcBef>
                <a:spcPts val="120"/>
              </a:spcBef>
            </a:pPr>
            <a:r>
              <a:rPr lang="en" sz="4100" i="1" spc="10" dirty="0">
                <a:latin typeface="Arial"/>
                <a:cs typeface="Arial"/>
              </a:rPr>
              <a:t>Let m be the size of a </a:t>
            </a:r>
            <a:r>
              <a:rPr lang="en" sz="4100" i="1" spc="10" dirty="0" err="1">
                <a:latin typeface="Arial"/>
                <a:cs typeface="Arial"/>
              </a:rPr>
              <a:t>mempool</a:t>
            </a:r>
            <a:r>
              <a:rPr lang="en" sz="4100" i="1" spc="10" dirty="0">
                <a:latin typeface="Arial"/>
                <a:cs typeface="Arial"/>
              </a:rPr>
              <a:t> that contains all n transactions from a block. If a is the number of false positives that result from passing the </a:t>
            </a:r>
            <a:r>
              <a:rPr lang="en" sz="4100" i="1" spc="10" dirty="0" err="1">
                <a:latin typeface="Arial"/>
                <a:cs typeface="Arial"/>
              </a:rPr>
              <a:t>mempool</a:t>
            </a:r>
            <a:r>
              <a:rPr lang="en" sz="4100" i="1" spc="10" dirty="0">
                <a:latin typeface="Arial"/>
                <a:cs typeface="Arial"/>
              </a:rPr>
              <a:t> through Bloom filter S with FPR </a:t>
            </a:r>
            <a:r>
              <a:rPr lang="en" sz="4100" i="1" spc="10" dirty="0" err="1">
                <a:latin typeface="Arial"/>
                <a:cs typeface="Arial"/>
              </a:rPr>
              <a:t>f</a:t>
            </a:r>
            <a:r>
              <a:rPr lang="en" sz="4100" i="1" spc="10" baseline="-25000" dirty="0" err="1">
                <a:latin typeface="Arial"/>
                <a:cs typeface="Arial"/>
              </a:rPr>
              <a:t>S</a:t>
            </a:r>
            <a:r>
              <a:rPr lang="en" sz="4100" i="1" spc="10" dirty="0">
                <a:latin typeface="Arial"/>
                <a:cs typeface="Arial"/>
              </a:rPr>
              <a:t> , then a</a:t>
            </a:r>
            <a:r>
              <a:rPr lang="en" sz="4100" i="1" spc="10" baseline="30000" dirty="0">
                <a:latin typeface="Arial"/>
                <a:cs typeface="Arial"/>
              </a:rPr>
              <a:t>∗</a:t>
            </a:r>
            <a:r>
              <a:rPr lang="en" sz="4100" i="1" spc="10" dirty="0">
                <a:latin typeface="Arial"/>
                <a:cs typeface="Arial"/>
              </a:rPr>
              <a:t> ≥ a with probability </a:t>
            </a:r>
            <a:r>
              <a:rPr lang="el-GR" sz="4100" i="1" spc="10" dirty="0">
                <a:latin typeface="Arial"/>
                <a:cs typeface="Arial"/>
              </a:rPr>
              <a:t>β </a:t>
            </a:r>
            <a:r>
              <a:rPr lang="en" sz="4100" i="1" spc="10" dirty="0">
                <a:latin typeface="Arial"/>
                <a:cs typeface="Arial"/>
              </a:rPr>
              <a:t>when</a:t>
            </a:r>
            <a:endParaRPr sz="4100" i="1" dirty="0">
              <a:latin typeface="Arial"/>
              <a:cs typeface="Arial"/>
            </a:endParaRPr>
          </a:p>
        </p:txBody>
      </p:sp>
      <p:pic>
        <p:nvPicPr>
          <p:cNvPr id="54" name="图片 53">
            <a:extLst>
              <a:ext uri="{FF2B5EF4-FFF2-40B4-BE49-F238E27FC236}">
                <a16:creationId xmlns:a16="http://schemas.microsoft.com/office/drawing/2014/main" id="{9028DCFF-D8E4-9545-9F93-EBBADDC30162}"/>
              </a:ext>
            </a:extLst>
          </p:cNvPr>
          <p:cNvPicPr>
            <a:picLocks noChangeAspect="1"/>
          </p:cNvPicPr>
          <p:nvPr/>
        </p:nvPicPr>
        <p:blipFill>
          <a:blip r:embed="rId4"/>
          <a:stretch>
            <a:fillRect/>
          </a:stretch>
        </p:blipFill>
        <p:spPr>
          <a:xfrm>
            <a:off x="18366414" y="73600"/>
            <a:ext cx="1390266" cy="1387949"/>
          </a:xfrm>
          <a:prstGeom prst="rect">
            <a:avLst/>
          </a:prstGeom>
        </p:spPr>
      </p:pic>
      <p:sp>
        <p:nvSpPr>
          <p:cNvPr id="55" name="object 20">
            <a:extLst>
              <a:ext uri="{FF2B5EF4-FFF2-40B4-BE49-F238E27FC236}">
                <a16:creationId xmlns:a16="http://schemas.microsoft.com/office/drawing/2014/main" id="{65FCC144-0F53-424E-A1BE-004CDA6D73FD}"/>
              </a:ext>
            </a:extLst>
          </p:cNvPr>
          <p:cNvSpPr txBox="1"/>
          <p:nvPr/>
        </p:nvSpPr>
        <p:spPr>
          <a:xfrm>
            <a:off x="14684662" y="10815939"/>
            <a:ext cx="5867400" cy="302903"/>
          </a:xfrm>
          <a:prstGeom prst="rect">
            <a:avLst/>
          </a:prstGeom>
        </p:spPr>
        <p:txBody>
          <a:bodyPr vert="horz" wrap="square" lIns="0" tIns="0" rIns="0" bIns="0" rtlCol="0">
            <a:spAutoFit/>
          </a:bodyPr>
          <a:lstStyle/>
          <a:p>
            <a:pPr marL="12700">
              <a:lnSpc>
                <a:spcPts val="2275"/>
              </a:lnSpc>
            </a:pPr>
            <a:r>
              <a:rPr lang="en-US" altLang="zh-CN" sz="2800" spc="-10" dirty="0">
                <a:solidFill>
                  <a:srgbClr val="A9A9A9"/>
                </a:solidFill>
                <a:latin typeface="Arial"/>
                <a:cs typeface="Arial"/>
              </a:rPr>
              <a:t>F</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D</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A</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V</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E</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R</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S</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T</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Y</a:t>
            </a:r>
            <a:r>
              <a:rPr lang="zh-CN" altLang="en-US" sz="2800" spc="-10" dirty="0">
                <a:solidFill>
                  <a:srgbClr val="A9A9A9"/>
                </a:solidFill>
                <a:latin typeface="Arial"/>
                <a:cs typeface="Arial"/>
              </a:rPr>
              <a:t> </a:t>
            </a:r>
            <a:endParaRPr sz="2800" dirty="0">
              <a:latin typeface="Arial"/>
              <a:cs typeface="Arial"/>
            </a:endParaRPr>
          </a:p>
        </p:txBody>
      </p:sp>
    </p:spTree>
    <p:extLst>
      <p:ext uri="{BB962C8B-B14F-4D97-AF65-F5344CB8AC3E}">
        <p14:creationId xmlns:p14="http://schemas.microsoft.com/office/powerpoint/2010/main" val="19774219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636" y="57904"/>
            <a:ext cx="20082510" cy="1423035"/>
          </a:xfrm>
          <a:custGeom>
            <a:avLst/>
            <a:gdLst/>
            <a:ahLst/>
            <a:cxnLst/>
            <a:rect l="l" t="t" r="r" b="b"/>
            <a:pathLst>
              <a:path w="20082510" h="1423035">
                <a:moveTo>
                  <a:pt x="0" y="0"/>
                </a:moveTo>
                <a:lnTo>
                  <a:pt x="20082462" y="0"/>
                </a:lnTo>
                <a:lnTo>
                  <a:pt x="20082462" y="1422564"/>
                </a:lnTo>
                <a:lnTo>
                  <a:pt x="0" y="1422564"/>
                </a:lnTo>
                <a:lnTo>
                  <a:pt x="0" y="0"/>
                </a:lnTo>
                <a:close/>
              </a:path>
            </a:pathLst>
          </a:custGeom>
          <a:solidFill>
            <a:srgbClr val="DCDEE0"/>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5240" rIns="0" bIns="0" rtlCol="0">
            <a:spAutoFit/>
          </a:bodyPr>
          <a:lstStyle/>
          <a:p>
            <a:pPr marL="213360">
              <a:lnSpc>
                <a:spcPct val="100000"/>
              </a:lnSpc>
              <a:spcBef>
                <a:spcPts val="120"/>
              </a:spcBef>
            </a:pPr>
            <a:r>
              <a:rPr spc="5" dirty="0"/>
              <a:t>Graphene: Protocol</a:t>
            </a:r>
            <a:r>
              <a:rPr spc="-35" dirty="0"/>
              <a:t> </a:t>
            </a:r>
            <a:r>
              <a:rPr spc="10" dirty="0"/>
              <a:t>1</a:t>
            </a:r>
          </a:p>
        </p:txBody>
      </p:sp>
      <p:sp>
        <p:nvSpPr>
          <p:cNvPr id="17" name="object 17"/>
          <p:cNvSpPr txBox="1"/>
          <p:nvPr/>
        </p:nvSpPr>
        <p:spPr>
          <a:xfrm>
            <a:off x="1086742" y="2068388"/>
            <a:ext cx="210185" cy="468630"/>
          </a:xfrm>
          <a:prstGeom prst="rect">
            <a:avLst/>
          </a:prstGeom>
        </p:spPr>
        <p:txBody>
          <a:bodyPr vert="horz" wrap="square" lIns="0" tIns="13335" rIns="0" bIns="0" rtlCol="0">
            <a:spAutoFit/>
          </a:bodyPr>
          <a:lstStyle/>
          <a:p>
            <a:pPr marL="12700">
              <a:lnSpc>
                <a:spcPct val="100000"/>
              </a:lnSpc>
              <a:spcBef>
                <a:spcPts val="105"/>
              </a:spcBef>
            </a:pPr>
            <a:r>
              <a:rPr sz="2900" spc="434" dirty="0">
                <a:latin typeface="Arial"/>
                <a:cs typeface="Arial"/>
              </a:rPr>
              <a:t>•</a:t>
            </a:r>
            <a:endParaRPr sz="2900">
              <a:latin typeface="Arial"/>
              <a:cs typeface="Arial"/>
            </a:endParaRPr>
          </a:p>
        </p:txBody>
      </p:sp>
      <p:sp>
        <p:nvSpPr>
          <p:cNvPr id="19" name="object 19"/>
          <p:cNvSpPr txBox="1">
            <a:spLocks noGrp="1"/>
          </p:cNvSpPr>
          <p:nvPr>
            <p:ph type="sldNum" sz="quarter" idx="7"/>
          </p:nvPr>
        </p:nvSpPr>
        <p:spPr>
          <a:prstGeom prst="rect">
            <a:avLst/>
          </a:prstGeom>
        </p:spPr>
        <p:txBody>
          <a:bodyPr vert="horz" wrap="square" lIns="0" tIns="0" rIns="0" bIns="0" rtlCol="0">
            <a:spAutoFit/>
          </a:bodyPr>
          <a:lstStyle/>
          <a:p>
            <a:pPr marL="38100">
              <a:lnSpc>
                <a:spcPts val="2014"/>
              </a:lnSpc>
            </a:pPr>
            <a:fld id="{81D60167-4931-47E6-BA6A-407CBD079E47}" type="slidenum">
              <a:rPr spc="15" dirty="0"/>
              <a:t>29</a:t>
            </a:fld>
            <a:endParaRPr spc="15" dirty="0"/>
          </a:p>
        </p:txBody>
      </p:sp>
      <p:sp>
        <p:nvSpPr>
          <p:cNvPr id="18" name="object 18"/>
          <p:cNvSpPr txBox="1"/>
          <p:nvPr/>
        </p:nvSpPr>
        <p:spPr>
          <a:xfrm>
            <a:off x="1620758" y="1997710"/>
            <a:ext cx="10342559" cy="693138"/>
          </a:xfrm>
          <a:prstGeom prst="rect">
            <a:avLst/>
          </a:prstGeom>
        </p:spPr>
        <p:txBody>
          <a:bodyPr vert="horz" wrap="square" lIns="0" tIns="15875" rIns="0" bIns="0" rtlCol="0">
            <a:spAutoFit/>
          </a:bodyPr>
          <a:lstStyle/>
          <a:p>
            <a:pPr marL="12700">
              <a:lnSpc>
                <a:spcPct val="100000"/>
              </a:lnSpc>
              <a:spcBef>
                <a:spcPts val="125"/>
              </a:spcBef>
            </a:pPr>
            <a:r>
              <a:rPr lang="en" sz="4400" b="1" spc="-60" dirty="0">
                <a:latin typeface="Arial"/>
                <a:cs typeface="Arial"/>
              </a:rPr>
              <a:t>THEOREM 1</a:t>
            </a:r>
            <a:r>
              <a:rPr lang="en-US" sz="4400" b="1" spc="-60" dirty="0">
                <a:latin typeface="Arial"/>
                <a:cs typeface="Arial"/>
              </a:rPr>
              <a:t>: </a:t>
            </a:r>
            <a:r>
              <a:rPr lang="en" sz="4400" b="1" spc="-60" dirty="0">
                <a:latin typeface="Arial"/>
                <a:cs typeface="Arial"/>
              </a:rPr>
              <a:t>Derivation of a∗</a:t>
            </a:r>
            <a:r>
              <a:rPr lang="en-US" sz="4400" b="1" spc="-60" dirty="0">
                <a:latin typeface="Arial"/>
                <a:cs typeface="Arial"/>
              </a:rPr>
              <a:t>, </a:t>
            </a:r>
            <a:r>
              <a:rPr lang="en" altLang="zh-CN" sz="4400" b="1" spc="-60" dirty="0">
                <a:latin typeface="Arial"/>
                <a:cs typeface="Arial"/>
              </a:rPr>
              <a:t>PROOF</a:t>
            </a:r>
            <a:endParaRPr sz="4400" b="1" dirty="0">
              <a:latin typeface="Arial"/>
              <a:cs typeface="Arial"/>
            </a:endParaRPr>
          </a:p>
        </p:txBody>
      </p:sp>
      <p:sp>
        <p:nvSpPr>
          <p:cNvPr id="52" name="object 9">
            <a:extLst>
              <a:ext uri="{FF2B5EF4-FFF2-40B4-BE49-F238E27FC236}">
                <a16:creationId xmlns:a16="http://schemas.microsoft.com/office/drawing/2014/main" id="{F053D45A-60FC-7D49-93A6-915A38FBD74C}"/>
              </a:ext>
            </a:extLst>
          </p:cNvPr>
          <p:cNvSpPr txBox="1"/>
          <p:nvPr/>
        </p:nvSpPr>
        <p:spPr>
          <a:xfrm>
            <a:off x="1573280" y="2963373"/>
            <a:ext cx="17514531" cy="1277273"/>
          </a:xfrm>
          <a:prstGeom prst="rect">
            <a:avLst/>
          </a:prstGeom>
        </p:spPr>
        <p:txBody>
          <a:bodyPr vert="horz" wrap="square" lIns="0" tIns="15240" rIns="0" bIns="0" rtlCol="0">
            <a:spAutoFit/>
          </a:bodyPr>
          <a:lstStyle/>
          <a:p>
            <a:pPr marL="12700">
              <a:lnSpc>
                <a:spcPct val="100000"/>
              </a:lnSpc>
              <a:spcBef>
                <a:spcPts val="120"/>
              </a:spcBef>
            </a:pPr>
            <a:r>
              <a:rPr lang="en" sz="4100" b="1" i="1" spc="10" dirty="0">
                <a:latin typeface="Arial"/>
                <a:cs typeface="Arial"/>
              </a:rPr>
              <a:t>LEMMA</a:t>
            </a:r>
            <a:r>
              <a:rPr lang="zh-CN" altLang="en-US" sz="4100" b="1" i="1" spc="10" dirty="0">
                <a:latin typeface="Arial"/>
                <a:cs typeface="Arial"/>
              </a:rPr>
              <a:t> </a:t>
            </a:r>
            <a:r>
              <a:rPr lang="en-US" altLang="zh-CN" sz="4100" b="1" i="1" spc="10" dirty="0">
                <a:latin typeface="Arial"/>
                <a:cs typeface="Arial"/>
              </a:rPr>
              <a:t>1:</a:t>
            </a:r>
            <a:r>
              <a:rPr lang="zh-CN" altLang="en-US" sz="4100" b="1" i="1" spc="10" dirty="0">
                <a:latin typeface="Arial"/>
                <a:cs typeface="Arial"/>
              </a:rPr>
              <a:t> </a:t>
            </a:r>
            <a:r>
              <a:rPr lang="en" sz="4100" i="1" spc="10" dirty="0">
                <a:latin typeface="Arial"/>
                <a:cs typeface="Arial"/>
              </a:rPr>
              <a:t>Let A be the sum of </a:t>
            </a:r>
            <a:r>
              <a:rPr lang="en" sz="4100" i="1" spc="10" dirty="0" err="1">
                <a:latin typeface="Arial"/>
                <a:cs typeface="Arial"/>
              </a:rPr>
              <a:t>i</a:t>
            </a:r>
            <a:r>
              <a:rPr lang="en" sz="4100" i="1" spc="10" dirty="0">
                <a:latin typeface="Arial"/>
                <a:cs typeface="Arial"/>
              </a:rPr>
              <a:t> independent Bernoulli trials A</a:t>
            </a:r>
            <a:r>
              <a:rPr lang="en" sz="4100" i="1" spc="10" baseline="-25000" dirty="0">
                <a:latin typeface="Arial"/>
                <a:cs typeface="Arial"/>
              </a:rPr>
              <a:t>1</a:t>
            </a:r>
            <a:r>
              <a:rPr lang="en" sz="4100" i="1" spc="10" dirty="0">
                <a:latin typeface="Arial"/>
                <a:cs typeface="Arial"/>
              </a:rPr>
              <a:t>, . . . , A</a:t>
            </a:r>
            <a:r>
              <a:rPr lang="en" sz="4100" i="1" spc="10" baseline="-25000" dirty="0">
                <a:latin typeface="Arial"/>
                <a:cs typeface="Arial"/>
              </a:rPr>
              <a:t>i</a:t>
            </a:r>
            <a:r>
              <a:rPr lang="en" sz="4100" i="1" spc="10" dirty="0">
                <a:latin typeface="Arial"/>
                <a:cs typeface="Arial"/>
              </a:rPr>
              <a:t> , with mean </a:t>
            </a:r>
            <a:r>
              <a:rPr lang="el-GR" sz="4100" i="1" spc="10" dirty="0">
                <a:latin typeface="Arial"/>
                <a:cs typeface="Arial"/>
              </a:rPr>
              <a:t>μ = </a:t>
            </a:r>
            <a:r>
              <a:rPr lang="en" sz="4100" i="1" spc="10" dirty="0">
                <a:latin typeface="Arial"/>
                <a:cs typeface="Arial"/>
              </a:rPr>
              <a:t>E[A]. Then for </a:t>
            </a:r>
            <a:r>
              <a:rPr lang="el-GR" sz="4100" i="1" spc="10" dirty="0">
                <a:latin typeface="Arial"/>
                <a:cs typeface="Arial"/>
              </a:rPr>
              <a:t>δ &gt; 0</a:t>
            </a:r>
            <a:endParaRPr sz="4100" i="1" dirty="0">
              <a:latin typeface="Arial"/>
              <a:cs typeface="Arial"/>
            </a:endParaRPr>
          </a:p>
        </p:txBody>
      </p:sp>
      <p:pic>
        <p:nvPicPr>
          <p:cNvPr id="4" name="图片 3">
            <a:extLst>
              <a:ext uri="{FF2B5EF4-FFF2-40B4-BE49-F238E27FC236}">
                <a16:creationId xmlns:a16="http://schemas.microsoft.com/office/drawing/2014/main" id="{86EE8288-E7B1-E746-9665-F6AEC2732E47}"/>
              </a:ext>
            </a:extLst>
          </p:cNvPr>
          <p:cNvPicPr>
            <a:picLocks noChangeAspect="1"/>
          </p:cNvPicPr>
          <p:nvPr/>
        </p:nvPicPr>
        <p:blipFill>
          <a:blip r:embed="rId3"/>
          <a:stretch>
            <a:fillRect/>
          </a:stretch>
        </p:blipFill>
        <p:spPr>
          <a:xfrm>
            <a:off x="1489484" y="6118608"/>
            <a:ext cx="7905337" cy="4114800"/>
          </a:xfrm>
          <a:prstGeom prst="rect">
            <a:avLst/>
          </a:prstGeom>
        </p:spPr>
      </p:pic>
      <p:pic>
        <p:nvPicPr>
          <p:cNvPr id="5" name="图片 4">
            <a:extLst>
              <a:ext uri="{FF2B5EF4-FFF2-40B4-BE49-F238E27FC236}">
                <a16:creationId xmlns:a16="http://schemas.microsoft.com/office/drawing/2014/main" id="{319AEEEC-4078-4748-AF29-0F117AD181F7}"/>
              </a:ext>
            </a:extLst>
          </p:cNvPr>
          <p:cNvPicPr>
            <a:picLocks noChangeAspect="1"/>
          </p:cNvPicPr>
          <p:nvPr/>
        </p:nvPicPr>
        <p:blipFill>
          <a:blip r:embed="rId4"/>
          <a:stretch>
            <a:fillRect/>
          </a:stretch>
        </p:blipFill>
        <p:spPr>
          <a:xfrm>
            <a:off x="11963317" y="7169541"/>
            <a:ext cx="6695515" cy="813027"/>
          </a:xfrm>
          <a:prstGeom prst="rect">
            <a:avLst/>
          </a:prstGeom>
        </p:spPr>
      </p:pic>
      <p:sp>
        <p:nvSpPr>
          <p:cNvPr id="53" name="object 9">
            <a:extLst>
              <a:ext uri="{FF2B5EF4-FFF2-40B4-BE49-F238E27FC236}">
                <a16:creationId xmlns:a16="http://schemas.microsoft.com/office/drawing/2014/main" id="{1183A11F-7F0A-554B-9600-4869B8D74DAD}"/>
              </a:ext>
            </a:extLst>
          </p:cNvPr>
          <p:cNvSpPr txBox="1"/>
          <p:nvPr/>
        </p:nvSpPr>
        <p:spPr>
          <a:xfrm>
            <a:off x="1604351" y="5597698"/>
            <a:ext cx="17514531" cy="646331"/>
          </a:xfrm>
          <a:prstGeom prst="rect">
            <a:avLst/>
          </a:prstGeom>
        </p:spPr>
        <p:txBody>
          <a:bodyPr vert="horz" wrap="square" lIns="0" tIns="15240" rIns="0" bIns="0" rtlCol="0">
            <a:spAutoFit/>
          </a:bodyPr>
          <a:lstStyle/>
          <a:p>
            <a:pPr marL="12700">
              <a:lnSpc>
                <a:spcPct val="100000"/>
              </a:lnSpc>
              <a:spcBef>
                <a:spcPts val="120"/>
              </a:spcBef>
            </a:pPr>
            <a:r>
              <a:rPr lang="en" sz="4100" i="1" spc="10" dirty="0">
                <a:latin typeface="Arial"/>
                <a:cs typeface="Arial"/>
              </a:rPr>
              <a:t>Starting from the well-known Chernoff bound</a:t>
            </a:r>
            <a:endParaRPr sz="4100" i="1" dirty="0">
              <a:latin typeface="Arial"/>
              <a:cs typeface="Arial"/>
            </a:endParaRPr>
          </a:p>
        </p:txBody>
      </p:sp>
      <p:pic>
        <p:nvPicPr>
          <p:cNvPr id="7" name="图片 6">
            <a:extLst>
              <a:ext uri="{FF2B5EF4-FFF2-40B4-BE49-F238E27FC236}">
                <a16:creationId xmlns:a16="http://schemas.microsoft.com/office/drawing/2014/main" id="{45E9C27D-D089-4C41-8628-27958A135AD4}"/>
              </a:ext>
            </a:extLst>
          </p:cNvPr>
          <p:cNvPicPr>
            <a:picLocks noChangeAspect="1"/>
          </p:cNvPicPr>
          <p:nvPr/>
        </p:nvPicPr>
        <p:blipFill>
          <a:blip r:embed="rId5"/>
          <a:stretch>
            <a:fillRect/>
          </a:stretch>
        </p:blipFill>
        <p:spPr>
          <a:xfrm>
            <a:off x="5342037" y="4234691"/>
            <a:ext cx="6345241" cy="1435655"/>
          </a:xfrm>
          <a:prstGeom prst="rect">
            <a:avLst/>
          </a:prstGeom>
        </p:spPr>
      </p:pic>
      <p:pic>
        <p:nvPicPr>
          <p:cNvPr id="54" name="图片 53">
            <a:extLst>
              <a:ext uri="{FF2B5EF4-FFF2-40B4-BE49-F238E27FC236}">
                <a16:creationId xmlns:a16="http://schemas.microsoft.com/office/drawing/2014/main" id="{D4701817-74CC-0D49-BDD4-81CA7CA92251}"/>
              </a:ext>
            </a:extLst>
          </p:cNvPr>
          <p:cNvPicPr>
            <a:picLocks noChangeAspect="1"/>
          </p:cNvPicPr>
          <p:nvPr/>
        </p:nvPicPr>
        <p:blipFill>
          <a:blip r:embed="rId6"/>
          <a:stretch>
            <a:fillRect/>
          </a:stretch>
        </p:blipFill>
        <p:spPr>
          <a:xfrm>
            <a:off x="18366414" y="73600"/>
            <a:ext cx="1390266" cy="1387949"/>
          </a:xfrm>
          <a:prstGeom prst="rect">
            <a:avLst/>
          </a:prstGeom>
        </p:spPr>
      </p:pic>
      <p:sp>
        <p:nvSpPr>
          <p:cNvPr id="55" name="object 20">
            <a:extLst>
              <a:ext uri="{FF2B5EF4-FFF2-40B4-BE49-F238E27FC236}">
                <a16:creationId xmlns:a16="http://schemas.microsoft.com/office/drawing/2014/main" id="{BAC1C42C-8B86-7C46-88E5-42E855F64532}"/>
              </a:ext>
            </a:extLst>
          </p:cNvPr>
          <p:cNvSpPr txBox="1"/>
          <p:nvPr/>
        </p:nvSpPr>
        <p:spPr>
          <a:xfrm>
            <a:off x="14684662" y="10815939"/>
            <a:ext cx="5867400" cy="302903"/>
          </a:xfrm>
          <a:prstGeom prst="rect">
            <a:avLst/>
          </a:prstGeom>
        </p:spPr>
        <p:txBody>
          <a:bodyPr vert="horz" wrap="square" lIns="0" tIns="0" rIns="0" bIns="0" rtlCol="0">
            <a:spAutoFit/>
          </a:bodyPr>
          <a:lstStyle/>
          <a:p>
            <a:pPr marL="12700">
              <a:lnSpc>
                <a:spcPts val="2275"/>
              </a:lnSpc>
            </a:pPr>
            <a:r>
              <a:rPr lang="en-US" altLang="zh-CN" sz="2800" spc="-10" dirty="0">
                <a:solidFill>
                  <a:srgbClr val="A9A9A9"/>
                </a:solidFill>
                <a:latin typeface="Arial"/>
                <a:cs typeface="Arial"/>
              </a:rPr>
              <a:t>F</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D</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A</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V</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E</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R</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S</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T</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Y</a:t>
            </a:r>
            <a:r>
              <a:rPr lang="zh-CN" altLang="en-US" sz="2800" spc="-10" dirty="0">
                <a:solidFill>
                  <a:srgbClr val="A9A9A9"/>
                </a:solidFill>
                <a:latin typeface="Arial"/>
                <a:cs typeface="Arial"/>
              </a:rPr>
              <a:t> </a:t>
            </a:r>
            <a:endParaRPr sz="2800" dirty="0">
              <a:latin typeface="Arial"/>
              <a:cs typeface="Arial"/>
            </a:endParaRPr>
          </a:p>
        </p:txBody>
      </p:sp>
    </p:spTree>
    <p:extLst>
      <p:ext uri="{BB962C8B-B14F-4D97-AF65-F5344CB8AC3E}">
        <p14:creationId xmlns:p14="http://schemas.microsoft.com/office/powerpoint/2010/main" val="4291381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201922" y="3463634"/>
            <a:ext cx="6894195" cy="1533525"/>
          </a:xfrm>
          <a:prstGeom prst="rect">
            <a:avLst/>
          </a:prstGeom>
        </p:spPr>
        <p:txBody>
          <a:bodyPr vert="horz" wrap="square" lIns="0" tIns="12065" rIns="0" bIns="0" rtlCol="0">
            <a:spAutoFit/>
          </a:bodyPr>
          <a:lstStyle/>
          <a:p>
            <a:pPr marL="525145" marR="5080" indent="-513080">
              <a:lnSpc>
                <a:spcPct val="100000"/>
              </a:lnSpc>
              <a:spcBef>
                <a:spcPts val="95"/>
              </a:spcBef>
              <a:buSzPct val="74747"/>
              <a:buChar char="•"/>
              <a:tabLst>
                <a:tab pos="525145" algn="l"/>
                <a:tab pos="525780" algn="l"/>
                <a:tab pos="3143885" algn="l"/>
                <a:tab pos="3842385" algn="l"/>
                <a:tab pos="4239260" algn="l"/>
                <a:tab pos="5984240" algn="l"/>
              </a:tabLst>
            </a:pPr>
            <a:r>
              <a:rPr sz="4950" spc="-735" dirty="0">
                <a:latin typeface="Arial"/>
                <a:cs typeface="Arial"/>
              </a:rPr>
              <a:t>T</a:t>
            </a:r>
            <a:r>
              <a:rPr sz="4950" spc="20" dirty="0">
                <a:latin typeface="Arial"/>
                <a:cs typeface="Arial"/>
              </a:rPr>
              <a:t>ransactions</a:t>
            </a:r>
            <a:r>
              <a:rPr sz="4950" dirty="0">
                <a:latin typeface="Arial"/>
                <a:cs typeface="Arial"/>
              </a:rPr>
              <a:t>	</a:t>
            </a:r>
            <a:r>
              <a:rPr sz="4950" spc="-5" dirty="0">
                <a:latin typeface="Arial"/>
                <a:cs typeface="Arial"/>
              </a:rPr>
              <a:t>(txns)</a:t>
            </a:r>
            <a:r>
              <a:rPr sz="4950" dirty="0">
                <a:latin typeface="Arial"/>
                <a:cs typeface="Arial"/>
              </a:rPr>
              <a:t>	</a:t>
            </a:r>
            <a:r>
              <a:rPr sz="4950" spc="-5" dirty="0">
                <a:latin typeface="Arial"/>
                <a:cs typeface="Arial"/>
              </a:rPr>
              <a:t>a</a:t>
            </a:r>
            <a:r>
              <a:rPr sz="4950" spc="-95" dirty="0">
                <a:latin typeface="Arial"/>
                <a:cs typeface="Arial"/>
              </a:rPr>
              <a:t>r</a:t>
            </a:r>
            <a:r>
              <a:rPr sz="4950" spc="-5" dirty="0">
                <a:latin typeface="Arial"/>
                <a:cs typeface="Arial"/>
              </a:rPr>
              <a:t>e  transfers	of	money</a:t>
            </a:r>
            <a:endParaRPr sz="4950">
              <a:latin typeface="Arial"/>
              <a:cs typeface="Arial"/>
            </a:endParaRPr>
          </a:p>
        </p:txBody>
      </p:sp>
      <p:sp>
        <p:nvSpPr>
          <p:cNvPr id="3" name="object 3"/>
          <p:cNvSpPr/>
          <p:nvPr/>
        </p:nvSpPr>
        <p:spPr>
          <a:xfrm>
            <a:off x="0" y="57904"/>
            <a:ext cx="20104100" cy="1423035"/>
          </a:xfrm>
          <a:custGeom>
            <a:avLst/>
            <a:gdLst/>
            <a:ahLst/>
            <a:cxnLst/>
            <a:rect l="l" t="t" r="r" b="b"/>
            <a:pathLst>
              <a:path w="20104100" h="1423035">
                <a:moveTo>
                  <a:pt x="0" y="1422564"/>
                </a:moveTo>
                <a:lnTo>
                  <a:pt x="0" y="0"/>
                </a:lnTo>
                <a:lnTo>
                  <a:pt x="20104099" y="0"/>
                </a:lnTo>
                <a:lnTo>
                  <a:pt x="20104099" y="1422564"/>
                </a:lnTo>
                <a:lnTo>
                  <a:pt x="0" y="1422564"/>
                </a:lnTo>
                <a:close/>
              </a:path>
            </a:pathLst>
          </a:custGeom>
          <a:solidFill>
            <a:srgbClr val="DCDEE0"/>
          </a:solidFill>
        </p:spPr>
        <p:txBody>
          <a:bodyPr wrap="square" lIns="0" tIns="0" rIns="0" bIns="0" rtlCol="0"/>
          <a:lstStyle/>
          <a:p>
            <a:endParaRPr/>
          </a:p>
        </p:txBody>
      </p:sp>
      <p:sp>
        <p:nvSpPr>
          <p:cNvPr id="4" name="object 4"/>
          <p:cNvSpPr txBox="1">
            <a:spLocks noGrp="1"/>
          </p:cNvSpPr>
          <p:nvPr>
            <p:ph type="title"/>
          </p:nvPr>
        </p:nvSpPr>
        <p:spPr>
          <a:xfrm>
            <a:off x="5903350" y="154833"/>
            <a:ext cx="8298815" cy="1156335"/>
          </a:xfrm>
          <a:prstGeom prst="rect">
            <a:avLst/>
          </a:prstGeom>
        </p:spPr>
        <p:txBody>
          <a:bodyPr vert="horz" wrap="square" lIns="0" tIns="15240" rIns="0" bIns="0" rtlCol="0">
            <a:spAutoFit/>
          </a:bodyPr>
          <a:lstStyle/>
          <a:p>
            <a:pPr marL="12700">
              <a:lnSpc>
                <a:spcPct val="100000"/>
              </a:lnSpc>
              <a:spcBef>
                <a:spcPts val="120"/>
              </a:spcBef>
            </a:pPr>
            <a:r>
              <a:rPr spc="5" dirty="0"/>
              <a:t>Background:</a:t>
            </a:r>
            <a:r>
              <a:rPr spc="-30" dirty="0"/>
              <a:t> </a:t>
            </a:r>
            <a:r>
              <a:rPr spc="5" dirty="0"/>
              <a:t>Txns</a:t>
            </a:r>
          </a:p>
        </p:txBody>
      </p:sp>
      <p:sp>
        <p:nvSpPr>
          <p:cNvPr id="5" name="object 5"/>
          <p:cNvSpPr txBox="1"/>
          <p:nvPr/>
        </p:nvSpPr>
        <p:spPr>
          <a:xfrm>
            <a:off x="1201922" y="5547340"/>
            <a:ext cx="6312535" cy="1533525"/>
          </a:xfrm>
          <a:prstGeom prst="rect">
            <a:avLst/>
          </a:prstGeom>
        </p:spPr>
        <p:txBody>
          <a:bodyPr vert="horz" wrap="square" lIns="0" tIns="12065" rIns="0" bIns="0" rtlCol="0">
            <a:spAutoFit/>
          </a:bodyPr>
          <a:lstStyle/>
          <a:p>
            <a:pPr marL="514984" marR="5080" indent="-502920">
              <a:lnSpc>
                <a:spcPct val="100000"/>
              </a:lnSpc>
              <a:spcBef>
                <a:spcPts val="95"/>
              </a:spcBef>
              <a:buSzPct val="74747"/>
              <a:buChar char="•"/>
              <a:tabLst>
                <a:tab pos="514984" algn="l"/>
                <a:tab pos="515620" algn="l"/>
                <a:tab pos="4076065" algn="l"/>
                <a:tab pos="5402580" algn="l"/>
              </a:tabLst>
            </a:pPr>
            <a:r>
              <a:rPr sz="4950" spc="45" dirty="0">
                <a:latin typeface="Arial"/>
                <a:cs typeface="Arial"/>
              </a:rPr>
              <a:t>Unvalidated	</a:t>
            </a:r>
            <a:r>
              <a:rPr sz="4950" spc="-5" dirty="0" err="1">
                <a:latin typeface="Arial"/>
                <a:cs typeface="Arial"/>
              </a:rPr>
              <a:t>txns</a:t>
            </a:r>
            <a:r>
              <a:rPr sz="4950" spc="-5" dirty="0">
                <a:latin typeface="Arial"/>
                <a:cs typeface="Arial"/>
              </a:rPr>
              <a:t>	a</a:t>
            </a:r>
            <a:r>
              <a:rPr sz="4950" spc="-95" dirty="0">
                <a:latin typeface="Arial"/>
                <a:cs typeface="Arial"/>
              </a:rPr>
              <a:t>r</a:t>
            </a:r>
            <a:r>
              <a:rPr sz="4950" spc="-5" dirty="0">
                <a:latin typeface="Arial"/>
                <a:cs typeface="Arial"/>
              </a:rPr>
              <a:t>e  </a:t>
            </a:r>
            <a:r>
              <a:rPr sz="4950" spc="75" dirty="0">
                <a:latin typeface="Arial"/>
                <a:cs typeface="Arial"/>
              </a:rPr>
              <a:t>broadcast</a:t>
            </a:r>
            <a:endParaRPr sz="4950" dirty="0">
              <a:latin typeface="Arial"/>
              <a:cs typeface="Arial"/>
            </a:endParaRPr>
          </a:p>
        </p:txBody>
      </p:sp>
      <p:sp>
        <p:nvSpPr>
          <p:cNvPr id="6" name="object 6"/>
          <p:cNvSpPr/>
          <p:nvPr/>
        </p:nvSpPr>
        <p:spPr>
          <a:xfrm>
            <a:off x="11002911" y="2063088"/>
            <a:ext cx="7363503" cy="8125250"/>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13484271" y="2427016"/>
            <a:ext cx="575310" cy="465455"/>
          </a:xfrm>
          <a:prstGeom prst="rect">
            <a:avLst/>
          </a:prstGeom>
        </p:spPr>
        <p:txBody>
          <a:bodyPr vert="horz" wrap="square" lIns="0" tIns="17145" rIns="0" bIns="0" rtlCol="0">
            <a:spAutoFit/>
          </a:bodyPr>
          <a:lstStyle/>
          <a:p>
            <a:pPr marL="12700">
              <a:lnSpc>
                <a:spcPct val="100000"/>
              </a:lnSpc>
              <a:spcBef>
                <a:spcPts val="135"/>
              </a:spcBef>
            </a:pPr>
            <a:r>
              <a:rPr sz="2850" b="1" spc="15" dirty="0">
                <a:solidFill>
                  <a:srgbClr val="BD5B0C"/>
                </a:solidFill>
                <a:latin typeface="Arial"/>
                <a:cs typeface="Arial"/>
              </a:rPr>
              <a:t>txn</a:t>
            </a:r>
            <a:endParaRPr sz="2850">
              <a:latin typeface="Arial"/>
              <a:cs typeface="Arial"/>
            </a:endParaRPr>
          </a:p>
        </p:txBody>
      </p:sp>
      <p:sp>
        <p:nvSpPr>
          <p:cNvPr id="17" name="object 17"/>
          <p:cNvSpPr txBox="1"/>
          <p:nvPr/>
        </p:nvSpPr>
        <p:spPr>
          <a:xfrm>
            <a:off x="328380" y="10934815"/>
            <a:ext cx="216535" cy="276860"/>
          </a:xfrm>
          <a:prstGeom prst="rect">
            <a:avLst/>
          </a:prstGeom>
        </p:spPr>
        <p:txBody>
          <a:bodyPr vert="horz" wrap="square" lIns="0" tIns="0" rIns="0" bIns="0" rtlCol="0">
            <a:spAutoFit/>
          </a:bodyPr>
          <a:lstStyle/>
          <a:p>
            <a:pPr marL="38100">
              <a:lnSpc>
                <a:spcPts val="2014"/>
              </a:lnSpc>
            </a:pPr>
            <a:fld id="{81D60167-4931-47E6-BA6A-407CBD079E47}" type="slidenum">
              <a:rPr sz="1950" b="1" spc="15" dirty="0">
                <a:latin typeface="Arial"/>
                <a:cs typeface="Arial"/>
              </a:rPr>
              <a:t>3</a:t>
            </a:fld>
            <a:endParaRPr sz="1950">
              <a:latin typeface="Arial"/>
              <a:cs typeface="Arial"/>
            </a:endParaRPr>
          </a:p>
        </p:txBody>
      </p:sp>
      <p:sp>
        <p:nvSpPr>
          <p:cNvPr id="8" name="object 8"/>
          <p:cNvSpPr txBox="1"/>
          <p:nvPr/>
        </p:nvSpPr>
        <p:spPr>
          <a:xfrm>
            <a:off x="15107259" y="3725406"/>
            <a:ext cx="575310" cy="465455"/>
          </a:xfrm>
          <a:prstGeom prst="rect">
            <a:avLst/>
          </a:prstGeom>
        </p:spPr>
        <p:txBody>
          <a:bodyPr vert="horz" wrap="square" lIns="0" tIns="17145" rIns="0" bIns="0" rtlCol="0">
            <a:spAutoFit/>
          </a:bodyPr>
          <a:lstStyle/>
          <a:p>
            <a:pPr marL="12700">
              <a:lnSpc>
                <a:spcPct val="100000"/>
              </a:lnSpc>
              <a:spcBef>
                <a:spcPts val="135"/>
              </a:spcBef>
            </a:pPr>
            <a:r>
              <a:rPr sz="2850" b="1" spc="15" dirty="0">
                <a:solidFill>
                  <a:srgbClr val="BD5B0C"/>
                </a:solidFill>
                <a:latin typeface="Arial"/>
                <a:cs typeface="Arial"/>
              </a:rPr>
              <a:t>txn</a:t>
            </a:r>
            <a:endParaRPr sz="2850">
              <a:latin typeface="Arial"/>
              <a:cs typeface="Arial"/>
            </a:endParaRPr>
          </a:p>
        </p:txBody>
      </p:sp>
      <p:sp>
        <p:nvSpPr>
          <p:cNvPr id="9" name="object 9"/>
          <p:cNvSpPr txBox="1"/>
          <p:nvPr/>
        </p:nvSpPr>
        <p:spPr>
          <a:xfrm>
            <a:off x="13484271" y="4196596"/>
            <a:ext cx="575310" cy="465455"/>
          </a:xfrm>
          <a:prstGeom prst="rect">
            <a:avLst/>
          </a:prstGeom>
        </p:spPr>
        <p:txBody>
          <a:bodyPr vert="horz" wrap="square" lIns="0" tIns="17145" rIns="0" bIns="0" rtlCol="0">
            <a:spAutoFit/>
          </a:bodyPr>
          <a:lstStyle/>
          <a:p>
            <a:pPr marL="12700">
              <a:lnSpc>
                <a:spcPct val="100000"/>
              </a:lnSpc>
              <a:spcBef>
                <a:spcPts val="135"/>
              </a:spcBef>
            </a:pPr>
            <a:r>
              <a:rPr sz="2850" b="1" spc="15" dirty="0">
                <a:solidFill>
                  <a:srgbClr val="BD5B0C"/>
                </a:solidFill>
                <a:latin typeface="Arial"/>
                <a:cs typeface="Arial"/>
              </a:rPr>
              <a:t>txn</a:t>
            </a:r>
            <a:endParaRPr sz="2850">
              <a:latin typeface="Arial"/>
              <a:cs typeface="Arial"/>
            </a:endParaRPr>
          </a:p>
        </p:txBody>
      </p:sp>
      <p:sp>
        <p:nvSpPr>
          <p:cNvPr id="10" name="object 10"/>
          <p:cNvSpPr txBox="1"/>
          <p:nvPr/>
        </p:nvSpPr>
        <p:spPr>
          <a:xfrm>
            <a:off x="11756575" y="5076150"/>
            <a:ext cx="575310" cy="465455"/>
          </a:xfrm>
          <a:prstGeom prst="rect">
            <a:avLst/>
          </a:prstGeom>
        </p:spPr>
        <p:txBody>
          <a:bodyPr vert="horz" wrap="square" lIns="0" tIns="17145" rIns="0" bIns="0" rtlCol="0">
            <a:spAutoFit/>
          </a:bodyPr>
          <a:lstStyle/>
          <a:p>
            <a:pPr marL="12700">
              <a:lnSpc>
                <a:spcPct val="100000"/>
              </a:lnSpc>
              <a:spcBef>
                <a:spcPts val="135"/>
              </a:spcBef>
            </a:pPr>
            <a:r>
              <a:rPr sz="2850" b="1" spc="15" dirty="0">
                <a:solidFill>
                  <a:srgbClr val="BD5B0C"/>
                </a:solidFill>
                <a:latin typeface="Arial"/>
                <a:cs typeface="Arial"/>
              </a:rPr>
              <a:t>txn</a:t>
            </a:r>
            <a:endParaRPr sz="2850">
              <a:latin typeface="Arial"/>
              <a:cs typeface="Arial"/>
            </a:endParaRPr>
          </a:p>
        </p:txBody>
      </p:sp>
      <p:sp>
        <p:nvSpPr>
          <p:cNvPr id="11" name="object 11"/>
          <p:cNvSpPr txBox="1"/>
          <p:nvPr/>
        </p:nvSpPr>
        <p:spPr>
          <a:xfrm>
            <a:off x="11243502" y="7599633"/>
            <a:ext cx="2711450" cy="1344930"/>
          </a:xfrm>
          <a:prstGeom prst="rect">
            <a:avLst/>
          </a:prstGeom>
        </p:spPr>
        <p:txBody>
          <a:bodyPr vert="horz" wrap="square" lIns="0" tIns="17145" rIns="0" bIns="0" rtlCol="0">
            <a:spAutoFit/>
          </a:bodyPr>
          <a:lstStyle/>
          <a:p>
            <a:pPr marL="12700">
              <a:lnSpc>
                <a:spcPct val="100000"/>
              </a:lnSpc>
              <a:spcBef>
                <a:spcPts val="135"/>
              </a:spcBef>
            </a:pPr>
            <a:r>
              <a:rPr sz="2850" b="1" spc="15" dirty="0">
                <a:solidFill>
                  <a:srgbClr val="BD5B0C"/>
                </a:solidFill>
                <a:latin typeface="Arial"/>
                <a:cs typeface="Arial"/>
              </a:rPr>
              <a:t>txn</a:t>
            </a:r>
            <a:endParaRPr sz="2850">
              <a:latin typeface="Arial"/>
              <a:cs typeface="Arial"/>
            </a:endParaRPr>
          </a:p>
          <a:p>
            <a:pPr>
              <a:lnSpc>
                <a:spcPct val="100000"/>
              </a:lnSpc>
              <a:spcBef>
                <a:spcPts val="55"/>
              </a:spcBef>
            </a:pPr>
            <a:endParaRPr sz="3000">
              <a:latin typeface="Arial"/>
              <a:cs typeface="Arial"/>
            </a:endParaRPr>
          </a:p>
          <a:p>
            <a:pPr marR="5080" algn="r">
              <a:lnSpc>
                <a:spcPct val="100000"/>
              </a:lnSpc>
            </a:pPr>
            <a:r>
              <a:rPr sz="2850" b="1" spc="15" dirty="0">
                <a:solidFill>
                  <a:srgbClr val="BD5B0C"/>
                </a:solidFill>
                <a:latin typeface="Arial"/>
                <a:cs typeface="Arial"/>
              </a:rPr>
              <a:t>txn</a:t>
            </a:r>
            <a:endParaRPr sz="2850">
              <a:latin typeface="Arial"/>
              <a:cs typeface="Arial"/>
            </a:endParaRPr>
          </a:p>
        </p:txBody>
      </p:sp>
      <p:sp>
        <p:nvSpPr>
          <p:cNvPr id="12" name="object 12"/>
          <p:cNvSpPr txBox="1"/>
          <p:nvPr/>
        </p:nvSpPr>
        <p:spPr>
          <a:xfrm>
            <a:off x="15473739" y="6290772"/>
            <a:ext cx="575310" cy="465455"/>
          </a:xfrm>
          <a:prstGeom prst="rect">
            <a:avLst/>
          </a:prstGeom>
        </p:spPr>
        <p:txBody>
          <a:bodyPr vert="horz" wrap="square" lIns="0" tIns="17145" rIns="0" bIns="0" rtlCol="0">
            <a:spAutoFit/>
          </a:bodyPr>
          <a:lstStyle/>
          <a:p>
            <a:pPr marL="12700">
              <a:lnSpc>
                <a:spcPct val="100000"/>
              </a:lnSpc>
              <a:spcBef>
                <a:spcPts val="135"/>
              </a:spcBef>
            </a:pPr>
            <a:r>
              <a:rPr sz="2850" b="1" spc="15" dirty="0">
                <a:solidFill>
                  <a:srgbClr val="BD5B0C"/>
                </a:solidFill>
                <a:latin typeface="Arial"/>
                <a:cs typeface="Arial"/>
              </a:rPr>
              <a:t>txn</a:t>
            </a:r>
            <a:endParaRPr sz="2850">
              <a:latin typeface="Arial"/>
              <a:cs typeface="Arial"/>
            </a:endParaRPr>
          </a:p>
        </p:txBody>
      </p:sp>
      <p:sp>
        <p:nvSpPr>
          <p:cNvPr id="13" name="object 13"/>
          <p:cNvSpPr txBox="1"/>
          <p:nvPr/>
        </p:nvSpPr>
        <p:spPr>
          <a:xfrm>
            <a:off x="17463208" y="6699137"/>
            <a:ext cx="575310" cy="465455"/>
          </a:xfrm>
          <a:prstGeom prst="rect">
            <a:avLst/>
          </a:prstGeom>
        </p:spPr>
        <p:txBody>
          <a:bodyPr vert="horz" wrap="square" lIns="0" tIns="17145" rIns="0" bIns="0" rtlCol="0">
            <a:spAutoFit/>
          </a:bodyPr>
          <a:lstStyle/>
          <a:p>
            <a:pPr marL="12700">
              <a:lnSpc>
                <a:spcPct val="100000"/>
              </a:lnSpc>
              <a:spcBef>
                <a:spcPts val="135"/>
              </a:spcBef>
            </a:pPr>
            <a:r>
              <a:rPr sz="2850" b="1" spc="15" dirty="0">
                <a:solidFill>
                  <a:srgbClr val="BD5B0C"/>
                </a:solidFill>
                <a:latin typeface="Arial"/>
                <a:cs typeface="Arial"/>
              </a:rPr>
              <a:t>txn</a:t>
            </a:r>
            <a:endParaRPr sz="2850">
              <a:latin typeface="Arial"/>
              <a:cs typeface="Arial"/>
            </a:endParaRPr>
          </a:p>
        </p:txBody>
      </p:sp>
      <p:pic>
        <p:nvPicPr>
          <p:cNvPr id="47" name="图片 46">
            <a:extLst>
              <a:ext uri="{FF2B5EF4-FFF2-40B4-BE49-F238E27FC236}">
                <a16:creationId xmlns:a16="http://schemas.microsoft.com/office/drawing/2014/main" id="{56547A9F-6041-EB44-B3A2-CD39915564CD}"/>
              </a:ext>
            </a:extLst>
          </p:cNvPr>
          <p:cNvPicPr>
            <a:picLocks noChangeAspect="1"/>
          </p:cNvPicPr>
          <p:nvPr/>
        </p:nvPicPr>
        <p:blipFill>
          <a:blip r:embed="rId4"/>
          <a:stretch>
            <a:fillRect/>
          </a:stretch>
        </p:blipFill>
        <p:spPr>
          <a:xfrm>
            <a:off x="18366414" y="73600"/>
            <a:ext cx="1390266" cy="1387949"/>
          </a:xfrm>
          <a:prstGeom prst="rect">
            <a:avLst/>
          </a:prstGeom>
        </p:spPr>
      </p:pic>
      <p:sp>
        <p:nvSpPr>
          <p:cNvPr id="48" name="object 20">
            <a:extLst>
              <a:ext uri="{FF2B5EF4-FFF2-40B4-BE49-F238E27FC236}">
                <a16:creationId xmlns:a16="http://schemas.microsoft.com/office/drawing/2014/main" id="{F7E011F1-86D5-9440-87CF-DF18984DEE36}"/>
              </a:ext>
            </a:extLst>
          </p:cNvPr>
          <p:cNvSpPr txBox="1"/>
          <p:nvPr/>
        </p:nvSpPr>
        <p:spPr>
          <a:xfrm>
            <a:off x="14684662" y="10815939"/>
            <a:ext cx="5867400" cy="302903"/>
          </a:xfrm>
          <a:prstGeom prst="rect">
            <a:avLst/>
          </a:prstGeom>
        </p:spPr>
        <p:txBody>
          <a:bodyPr vert="horz" wrap="square" lIns="0" tIns="0" rIns="0" bIns="0" rtlCol="0">
            <a:spAutoFit/>
          </a:bodyPr>
          <a:lstStyle/>
          <a:p>
            <a:pPr marL="12700">
              <a:lnSpc>
                <a:spcPts val="2275"/>
              </a:lnSpc>
            </a:pPr>
            <a:r>
              <a:rPr lang="en-US" altLang="zh-CN" sz="2800" spc="-10" dirty="0">
                <a:solidFill>
                  <a:srgbClr val="A9A9A9"/>
                </a:solidFill>
                <a:latin typeface="Arial"/>
                <a:cs typeface="Arial"/>
              </a:rPr>
              <a:t>F</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D</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A</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V</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E</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R</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S</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T</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Y</a:t>
            </a:r>
            <a:r>
              <a:rPr lang="zh-CN" altLang="en-US" sz="2800" spc="-10" dirty="0">
                <a:solidFill>
                  <a:srgbClr val="A9A9A9"/>
                </a:solidFill>
                <a:latin typeface="Arial"/>
                <a:cs typeface="Arial"/>
              </a:rPr>
              <a:t> </a:t>
            </a:r>
            <a:endParaRPr sz="2800" dirty="0">
              <a:latin typeface="Arial"/>
              <a:cs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636" y="57904"/>
            <a:ext cx="20082510" cy="1423035"/>
          </a:xfrm>
          <a:custGeom>
            <a:avLst/>
            <a:gdLst/>
            <a:ahLst/>
            <a:cxnLst/>
            <a:rect l="l" t="t" r="r" b="b"/>
            <a:pathLst>
              <a:path w="20082510" h="1423035">
                <a:moveTo>
                  <a:pt x="0" y="0"/>
                </a:moveTo>
                <a:lnTo>
                  <a:pt x="20082462" y="0"/>
                </a:lnTo>
                <a:lnTo>
                  <a:pt x="20082462" y="1422564"/>
                </a:lnTo>
                <a:lnTo>
                  <a:pt x="0" y="1422564"/>
                </a:lnTo>
                <a:lnTo>
                  <a:pt x="0" y="0"/>
                </a:lnTo>
                <a:close/>
              </a:path>
            </a:pathLst>
          </a:custGeom>
          <a:solidFill>
            <a:srgbClr val="DCDEE0"/>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5240" rIns="0" bIns="0" rtlCol="0">
            <a:spAutoFit/>
          </a:bodyPr>
          <a:lstStyle/>
          <a:p>
            <a:pPr marL="213360">
              <a:lnSpc>
                <a:spcPct val="100000"/>
              </a:lnSpc>
              <a:spcBef>
                <a:spcPts val="120"/>
              </a:spcBef>
            </a:pPr>
            <a:r>
              <a:rPr spc="5" dirty="0"/>
              <a:t>Graphene: Protocol</a:t>
            </a:r>
            <a:r>
              <a:rPr spc="-35" dirty="0"/>
              <a:t> </a:t>
            </a:r>
            <a:r>
              <a:rPr spc="10" dirty="0"/>
              <a:t>1</a:t>
            </a:r>
          </a:p>
        </p:txBody>
      </p:sp>
      <p:sp>
        <p:nvSpPr>
          <p:cNvPr id="17" name="object 17"/>
          <p:cNvSpPr txBox="1"/>
          <p:nvPr/>
        </p:nvSpPr>
        <p:spPr>
          <a:xfrm>
            <a:off x="1086742" y="2068388"/>
            <a:ext cx="210185" cy="468630"/>
          </a:xfrm>
          <a:prstGeom prst="rect">
            <a:avLst/>
          </a:prstGeom>
        </p:spPr>
        <p:txBody>
          <a:bodyPr vert="horz" wrap="square" lIns="0" tIns="13335" rIns="0" bIns="0" rtlCol="0">
            <a:spAutoFit/>
          </a:bodyPr>
          <a:lstStyle/>
          <a:p>
            <a:pPr marL="12700">
              <a:lnSpc>
                <a:spcPct val="100000"/>
              </a:lnSpc>
              <a:spcBef>
                <a:spcPts val="105"/>
              </a:spcBef>
            </a:pPr>
            <a:r>
              <a:rPr sz="2900" spc="434" dirty="0">
                <a:latin typeface="Arial"/>
                <a:cs typeface="Arial"/>
              </a:rPr>
              <a:t>•</a:t>
            </a:r>
            <a:endParaRPr sz="2900">
              <a:latin typeface="Arial"/>
              <a:cs typeface="Arial"/>
            </a:endParaRPr>
          </a:p>
        </p:txBody>
      </p:sp>
      <p:sp>
        <p:nvSpPr>
          <p:cNvPr id="19" name="object 19"/>
          <p:cNvSpPr txBox="1">
            <a:spLocks noGrp="1"/>
          </p:cNvSpPr>
          <p:nvPr>
            <p:ph type="sldNum" sz="quarter" idx="7"/>
          </p:nvPr>
        </p:nvSpPr>
        <p:spPr>
          <a:prstGeom prst="rect">
            <a:avLst/>
          </a:prstGeom>
        </p:spPr>
        <p:txBody>
          <a:bodyPr vert="horz" wrap="square" lIns="0" tIns="0" rIns="0" bIns="0" rtlCol="0">
            <a:spAutoFit/>
          </a:bodyPr>
          <a:lstStyle/>
          <a:p>
            <a:pPr marL="38100">
              <a:lnSpc>
                <a:spcPts val="2014"/>
              </a:lnSpc>
            </a:pPr>
            <a:fld id="{81D60167-4931-47E6-BA6A-407CBD079E47}" type="slidenum">
              <a:rPr spc="15" dirty="0"/>
              <a:t>30</a:t>
            </a:fld>
            <a:endParaRPr spc="15" dirty="0"/>
          </a:p>
        </p:txBody>
      </p:sp>
      <p:sp>
        <p:nvSpPr>
          <p:cNvPr id="18" name="object 18"/>
          <p:cNvSpPr txBox="1"/>
          <p:nvPr/>
        </p:nvSpPr>
        <p:spPr>
          <a:xfrm>
            <a:off x="1620758" y="1997710"/>
            <a:ext cx="12241292" cy="693138"/>
          </a:xfrm>
          <a:prstGeom prst="rect">
            <a:avLst/>
          </a:prstGeom>
        </p:spPr>
        <p:txBody>
          <a:bodyPr vert="horz" wrap="square" lIns="0" tIns="15875" rIns="0" bIns="0" rtlCol="0">
            <a:spAutoFit/>
          </a:bodyPr>
          <a:lstStyle/>
          <a:p>
            <a:pPr marL="12700">
              <a:lnSpc>
                <a:spcPct val="100000"/>
              </a:lnSpc>
              <a:spcBef>
                <a:spcPts val="125"/>
              </a:spcBef>
            </a:pPr>
            <a:r>
              <a:rPr lang="en" sz="4400" b="1" spc="-60" dirty="0">
                <a:latin typeface="Arial"/>
                <a:cs typeface="Arial"/>
              </a:rPr>
              <a:t>THEOREM 1: Derivation of a∗</a:t>
            </a:r>
            <a:r>
              <a:rPr lang="en-US" sz="4400" b="1" spc="-60" dirty="0">
                <a:latin typeface="Arial"/>
                <a:cs typeface="Arial"/>
              </a:rPr>
              <a:t>, </a:t>
            </a:r>
            <a:r>
              <a:rPr lang="en" altLang="zh-CN" sz="4400" b="1" spc="-60" dirty="0">
                <a:latin typeface="Arial"/>
                <a:cs typeface="Arial"/>
              </a:rPr>
              <a:t>PROOF</a:t>
            </a:r>
            <a:endParaRPr sz="4400" b="1" dirty="0">
              <a:latin typeface="Arial"/>
              <a:cs typeface="Arial"/>
            </a:endParaRPr>
          </a:p>
        </p:txBody>
      </p:sp>
      <mc:AlternateContent xmlns:mc="http://schemas.openxmlformats.org/markup-compatibility/2006" xmlns:a14="http://schemas.microsoft.com/office/drawing/2010/main">
        <mc:Choice Requires="a14">
          <p:sp>
            <p:nvSpPr>
              <p:cNvPr id="52" name="object 9">
                <a:extLst>
                  <a:ext uri="{FF2B5EF4-FFF2-40B4-BE49-F238E27FC236}">
                    <a16:creationId xmlns:a16="http://schemas.microsoft.com/office/drawing/2014/main" id="{F053D45A-60FC-7D49-93A6-915A38FBD74C}"/>
                  </a:ext>
                </a:extLst>
              </p:cNvPr>
              <p:cNvSpPr txBox="1"/>
              <p:nvPr/>
            </p:nvSpPr>
            <p:spPr>
              <a:xfrm>
                <a:off x="1573280" y="2963373"/>
                <a:ext cx="17514531" cy="2564805"/>
              </a:xfrm>
              <a:prstGeom prst="rect">
                <a:avLst/>
              </a:prstGeom>
            </p:spPr>
            <p:txBody>
              <a:bodyPr vert="horz" wrap="square" lIns="0" tIns="15240" rIns="0" bIns="0" rtlCol="0">
                <a:spAutoFit/>
              </a:bodyPr>
              <a:lstStyle/>
              <a:p>
                <a:pPr marL="12700">
                  <a:lnSpc>
                    <a:spcPct val="100000"/>
                  </a:lnSpc>
                  <a:spcBef>
                    <a:spcPts val="120"/>
                  </a:spcBef>
                </a:pPr>
                <a:r>
                  <a:rPr lang="en" sz="4100" i="1" spc="10" dirty="0">
                    <a:latin typeface="Arial"/>
                    <a:cs typeface="Arial"/>
                  </a:rPr>
                  <a:t>There are m − n potential false positives that pass through</a:t>
                </a:r>
              </a:p>
              <a:p>
                <a:pPr marL="12700">
                  <a:lnSpc>
                    <a:spcPct val="100000"/>
                  </a:lnSpc>
                  <a:spcBef>
                    <a:spcPts val="120"/>
                  </a:spcBef>
                </a:pPr>
                <a:r>
                  <a:rPr lang="en" sz="4100" i="1" spc="10" dirty="0">
                    <a:latin typeface="Arial"/>
                    <a:cs typeface="Arial"/>
                  </a:rPr>
                  <a:t>S. They are a set A</a:t>
                </a:r>
                <a:r>
                  <a:rPr lang="en" sz="4100" i="1" spc="10" baseline="-25000" dirty="0">
                    <a:latin typeface="Arial"/>
                    <a:cs typeface="Arial"/>
                  </a:rPr>
                  <a:t>1</a:t>
                </a:r>
                <a:r>
                  <a:rPr lang="en" sz="4100" i="1" spc="10" dirty="0">
                    <a:latin typeface="Arial"/>
                    <a:cs typeface="Arial"/>
                  </a:rPr>
                  <a:t>, . . . , A</a:t>
                </a:r>
                <a:r>
                  <a:rPr lang="en" sz="4100" i="1" spc="10" baseline="-25000" dirty="0">
                    <a:latin typeface="Arial"/>
                    <a:cs typeface="Arial"/>
                  </a:rPr>
                  <a:t>m−n </a:t>
                </a:r>
                <a:r>
                  <a:rPr lang="en" sz="4100" i="1" spc="10" dirty="0">
                    <a:latin typeface="Arial"/>
                    <a:cs typeface="Arial"/>
                  </a:rPr>
                  <a:t>of independent Bernoulli trials such</a:t>
                </a:r>
                <a:r>
                  <a:rPr lang="zh-CN" altLang="en-US" sz="4100" i="1" spc="10" dirty="0">
                    <a:latin typeface="Arial"/>
                    <a:cs typeface="Arial"/>
                  </a:rPr>
                  <a:t> </a:t>
                </a:r>
                <a:r>
                  <a:rPr lang="en" sz="4100" i="1" spc="10" dirty="0">
                    <a:latin typeface="Arial"/>
                    <a:cs typeface="Arial"/>
                  </a:rPr>
                  <a:t>that</a:t>
                </a:r>
                <a:r>
                  <a:rPr lang="zh-CN" altLang="en-US" sz="4100" i="1" spc="10" dirty="0">
                    <a:latin typeface="Arial"/>
                    <a:cs typeface="Arial"/>
                  </a:rPr>
                  <a:t>  </a:t>
                </a:r>
                <a:r>
                  <a:rPr lang="en" sz="4100" i="1" spc="10" dirty="0" err="1">
                    <a:latin typeface="Arial"/>
                    <a:cs typeface="Arial"/>
                  </a:rPr>
                  <a:t>Pr</a:t>
                </a:r>
                <a:r>
                  <a:rPr lang="en" sz="4100" i="1" spc="10" dirty="0">
                    <a:latin typeface="Arial"/>
                    <a:cs typeface="Arial"/>
                  </a:rPr>
                  <a:t>[A</a:t>
                </a:r>
                <a:r>
                  <a:rPr lang="en" sz="4100" i="1" spc="10" baseline="-25000" dirty="0">
                    <a:latin typeface="Arial"/>
                    <a:cs typeface="Arial"/>
                  </a:rPr>
                  <a:t>i</a:t>
                </a:r>
                <a:r>
                  <a:rPr lang="en" sz="4100" i="1" spc="10" dirty="0">
                    <a:latin typeface="Arial"/>
                    <a:cs typeface="Arial"/>
                  </a:rPr>
                  <a:t> = 1] = </a:t>
                </a:r>
                <a:r>
                  <a:rPr lang="en" sz="4100" i="1" spc="10" dirty="0" err="1">
                    <a:latin typeface="Arial"/>
                    <a:cs typeface="Arial"/>
                  </a:rPr>
                  <a:t>f</a:t>
                </a:r>
                <a:r>
                  <a:rPr lang="en" sz="4100" i="1" spc="10" baseline="-25000" dirty="0" err="1">
                    <a:latin typeface="Arial"/>
                    <a:cs typeface="Arial"/>
                  </a:rPr>
                  <a:t>S</a:t>
                </a:r>
                <a:r>
                  <a:rPr lang="en" sz="4100" i="1" spc="10" dirty="0">
                    <a:latin typeface="Arial"/>
                    <a:cs typeface="Arial"/>
                  </a:rPr>
                  <a:t>.</a:t>
                </a:r>
                <a:r>
                  <a:rPr lang="zh-CN" altLang="en-US" sz="4100" i="1" spc="10" dirty="0">
                    <a:latin typeface="Arial"/>
                    <a:cs typeface="Arial"/>
                  </a:rPr>
                  <a:t> </a:t>
                </a:r>
                <a:r>
                  <a:rPr lang="en" sz="4100" i="1" spc="10" dirty="0">
                    <a:latin typeface="Arial"/>
                    <a:cs typeface="Arial"/>
                  </a:rPr>
                  <a:t>Let</a:t>
                </a:r>
                <a:r>
                  <a:rPr lang="zh-CN" altLang="en-US" sz="4100" i="1" spc="10" dirty="0">
                    <a:latin typeface="Arial"/>
                    <a:cs typeface="Arial"/>
                  </a:rPr>
                  <a:t> </a:t>
                </a:r>
                <a14:m>
                  <m:oMath xmlns:m="http://schemas.openxmlformats.org/officeDocument/2006/math">
                    <m:r>
                      <a:rPr lang="el-GR" sz="4100" i="1" spc="10" dirty="0" smtClean="0">
                        <a:latin typeface="Cambria Math" panose="02040503050406030204" pitchFamily="18" charset="0"/>
                        <a:ea typeface="Cambria Math" panose="02040503050406030204" pitchFamily="18" charset="0"/>
                        <a:cs typeface="Arial"/>
                      </a:rPr>
                      <m:t>𝛴</m:t>
                    </m:r>
                    <m:sPre>
                      <m:sPrePr>
                        <m:ctrlPr>
                          <a:rPr lang="en" sz="4100" i="1" spc="10" dirty="0" smtClean="0">
                            <a:latin typeface="Cambria Math" panose="02040503050406030204" pitchFamily="18" charset="0"/>
                            <a:cs typeface="Arial"/>
                          </a:rPr>
                        </m:ctrlPr>
                      </m:sPrePr>
                      <m:sub>
                        <m:r>
                          <a:rPr lang="en" sz="4100" i="1" spc="10" dirty="0">
                            <a:latin typeface="Cambria Math" panose="02040503050406030204" pitchFamily="18" charset="0"/>
                            <a:cs typeface="Arial"/>
                          </a:rPr>
                          <m:t>𝑖</m:t>
                        </m:r>
                        <m:r>
                          <a:rPr lang="en-US" altLang="zh-CN" sz="4100" b="0" i="1" spc="10" dirty="0" smtClean="0">
                            <a:latin typeface="Cambria Math" panose="02040503050406030204" pitchFamily="18" charset="0"/>
                            <a:cs typeface="Arial"/>
                          </a:rPr>
                          <m:t>−</m:t>
                        </m:r>
                        <m:r>
                          <a:rPr lang="en" sz="4100" i="1" spc="10" dirty="0" smtClean="0">
                            <a:latin typeface="Cambria Math" panose="02040503050406030204" pitchFamily="18" charset="0"/>
                            <a:cs typeface="Arial"/>
                          </a:rPr>
                          <m:t>1</m:t>
                        </m:r>
                      </m:sub>
                      <m:sup>
                        <m:r>
                          <a:rPr lang="en" sz="4100" i="1" spc="10" dirty="0">
                            <a:latin typeface="Cambria Math" panose="02040503050406030204" pitchFamily="18" charset="0"/>
                            <a:cs typeface="Arial"/>
                          </a:rPr>
                          <m:t>𝑚</m:t>
                        </m:r>
                        <m:r>
                          <a:rPr lang="en" sz="4100" i="1" spc="10" dirty="0">
                            <a:latin typeface="Cambria Math" panose="02040503050406030204" pitchFamily="18" charset="0"/>
                            <a:cs typeface="Arial"/>
                          </a:rPr>
                          <m:t>−</m:t>
                        </m:r>
                        <m:r>
                          <a:rPr lang="en" sz="4100" i="1" spc="10" dirty="0" smtClean="0">
                            <a:latin typeface="Cambria Math" panose="02040503050406030204" pitchFamily="18" charset="0"/>
                            <a:cs typeface="Arial"/>
                          </a:rPr>
                          <m:t>𝑛</m:t>
                        </m:r>
                      </m:sup>
                      <m:e>
                        <m:sSub>
                          <m:sSubPr>
                            <m:ctrlPr>
                              <a:rPr lang="en" altLang="zh-CN" sz="4100" i="1" spc="10" dirty="0" smtClean="0">
                                <a:latin typeface="Cambria Math" panose="02040503050406030204" pitchFamily="18" charset="0"/>
                                <a:cs typeface="Arial"/>
                              </a:rPr>
                            </m:ctrlPr>
                          </m:sSubPr>
                          <m:e>
                            <m:r>
                              <a:rPr lang="en" altLang="zh-CN" sz="4100" i="1" spc="10" dirty="0">
                                <a:latin typeface="Cambria Math" panose="02040503050406030204" pitchFamily="18" charset="0"/>
                                <a:cs typeface="Arial"/>
                              </a:rPr>
                              <m:t>𝐴</m:t>
                            </m:r>
                          </m:e>
                          <m:sub>
                            <m:r>
                              <a:rPr lang="en" altLang="zh-CN" sz="4100" i="1" spc="10" dirty="0">
                                <a:latin typeface="Cambria Math" panose="02040503050406030204" pitchFamily="18" charset="0"/>
                                <a:cs typeface="Arial"/>
                              </a:rPr>
                              <m:t>𝑖</m:t>
                            </m:r>
                          </m:sub>
                        </m:sSub>
                        <m:r>
                          <a:rPr lang="en-US" altLang="zh-CN" sz="4100" b="0" i="1" spc="10" dirty="0" smtClean="0">
                            <a:latin typeface="Cambria Math" panose="02040503050406030204" pitchFamily="18" charset="0"/>
                            <a:cs typeface="Arial"/>
                          </a:rPr>
                          <m:t>=</m:t>
                        </m:r>
                        <m:r>
                          <a:rPr lang="en-US" altLang="zh-CN" sz="4100" i="1" spc="10" dirty="0">
                            <a:latin typeface="Cambria Math" panose="02040503050406030204" pitchFamily="18" charset="0"/>
                            <a:cs typeface="Arial"/>
                          </a:rPr>
                          <m:t>𝐴</m:t>
                        </m:r>
                      </m:e>
                    </m:sPre>
                    <m:r>
                      <a:rPr lang="zh-CN" altLang="en-US" sz="4100" b="0" i="1" spc="10" dirty="0" smtClean="0">
                        <a:latin typeface="Cambria Math" panose="02040503050406030204" pitchFamily="18" charset="0"/>
                        <a:cs typeface="Arial"/>
                      </a:rPr>
                      <m:t> </m:t>
                    </m:r>
                  </m:oMath>
                </a14:m>
                <a:r>
                  <a:rPr lang="en" sz="4100" i="1" spc="10" dirty="0">
                    <a:latin typeface="Arial"/>
                    <a:cs typeface="Arial"/>
                  </a:rPr>
                  <a:t>and</a:t>
                </a:r>
                <a:r>
                  <a:rPr lang="zh-CN" altLang="en-US" sz="4100" i="1" spc="10" dirty="0">
                    <a:latin typeface="Arial"/>
                    <a:cs typeface="Arial"/>
                  </a:rPr>
                  <a:t> </a:t>
                </a:r>
                <a:r>
                  <a:rPr lang="el-GR" sz="4100" i="1" spc="10" dirty="0">
                    <a:latin typeface="Arial"/>
                    <a:cs typeface="Arial"/>
                  </a:rPr>
                  <a:t>μ = </a:t>
                </a:r>
                <a:r>
                  <a:rPr lang="en" sz="4100" i="1" spc="10" dirty="0">
                    <a:latin typeface="Arial"/>
                    <a:cs typeface="Arial"/>
                  </a:rPr>
                  <a:t>E[A] = </a:t>
                </a:r>
                <a:r>
                  <a:rPr lang="en" sz="4100" i="1" spc="10" dirty="0" err="1">
                    <a:latin typeface="Arial"/>
                    <a:cs typeface="Arial"/>
                  </a:rPr>
                  <a:t>f</a:t>
                </a:r>
                <a:r>
                  <a:rPr lang="en" sz="4100" i="1" spc="10" baseline="-25000" dirty="0" err="1">
                    <a:latin typeface="Arial"/>
                    <a:cs typeface="Arial"/>
                  </a:rPr>
                  <a:t>S</a:t>
                </a:r>
                <a:r>
                  <a:rPr lang="en" sz="4100" i="1" spc="10" dirty="0">
                    <a:latin typeface="Arial"/>
                    <a:cs typeface="Arial"/>
                  </a:rPr>
                  <a:t>(m−n) =</a:t>
                </a:r>
                <a:r>
                  <a:rPr lang="zh-CN" altLang="en-US" sz="4100" i="1" spc="10" dirty="0">
                    <a:latin typeface="Arial"/>
                    <a:cs typeface="Arial"/>
                  </a:rPr>
                  <a:t> </a:t>
                </a:r>
                <a:r>
                  <a:rPr lang="en" sz="4100" i="1" spc="10" dirty="0">
                    <a:latin typeface="Arial"/>
                    <a:cs typeface="Arial"/>
                  </a:rPr>
                  <a:t>a. From Lemma 1, we have</a:t>
                </a:r>
                <a:endParaRPr sz="4100" i="1" dirty="0">
                  <a:latin typeface="Arial"/>
                  <a:cs typeface="Arial"/>
                </a:endParaRPr>
              </a:p>
            </p:txBody>
          </p:sp>
        </mc:Choice>
        <mc:Fallback xmlns="">
          <p:sp>
            <p:nvSpPr>
              <p:cNvPr id="52" name="object 9">
                <a:extLst>
                  <a:ext uri="{FF2B5EF4-FFF2-40B4-BE49-F238E27FC236}">
                    <a16:creationId xmlns:a16="http://schemas.microsoft.com/office/drawing/2014/main" id="{F053D45A-60FC-7D49-93A6-915A38FBD74C}"/>
                  </a:ext>
                </a:extLst>
              </p:cNvPr>
              <p:cNvSpPr txBox="1">
                <a:spLocks noRot="1" noChangeAspect="1" noMove="1" noResize="1" noEditPoints="1" noAdjustHandles="1" noChangeArrowheads="1" noChangeShapeType="1" noTextEdit="1"/>
              </p:cNvSpPr>
              <p:nvPr/>
            </p:nvSpPr>
            <p:spPr>
              <a:xfrm>
                <a:off x="1573280" y="2963373"/>
                <a:ext cx="17514531" cy="2564805"/>
              </a:xfrm>
              <a:prstGeom prst="rect">
                <a:avLst/>
              </a:prstGeom>
              <a:blipFill>
                <a:blip r:embed="rId3"/>
                <a:stretch>
                  <a:fillRect l="-1667" t="-4926" r="-290" b="-10837"/>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2C09F746-C1B1-634C-B24D-F248116CEFA1}"/>
              </a:ext>
            </a:extLst>
          </p:cNvPr>
          <p:cNvPicPr>
            <a:picLocks noChangeAspect="1"/>
          </p:cNvPicPr>
          <p:nvPr/>
        </p:nvPicPr>
        <p:blipFill>
          <a:blip r:embed="rId4"/>
          <a:stretch>
            <a:fillRect/>
          </a:stretch>
        </p:blipFill>
        <p:spPr>
          <a:xfrm>
            <a:off x="5348484" y="5528178"/>
            <a:ext cx="6934157" cy="1467296"/>
          </a:xfrm>
          <a:prstGeom prst="rect">
            <a:avLst/>
          </a:prstGeom>
        </p:spPr>
      </p:pic>
      <p:pic>
        <p:nvPicPr>
          <p:cNvPr id="8" name="图片 7">
            <a:extLst>
              <a:ext uri="{FF2B5EF4-FFF2-40B4-BE49-F238E27FC236}">
                <a16:creationId xmlns:a16="http://schemas.microsoft.com/office/drawing/2014/main" id="{F714510E-2FEE-4543-A9CD-3262F51991B7}"/>
              </a:ext>
            </a:extLst>
          </p:cNvPr>
          <p:cNvPicPr>
            <a:picLocks noChangeAspect="1"/>
          </p:cNvPicPr>
          <p:nvPr/>
        </p:nvPicPr>
        <p:blipFill>
          <a:blip r:embed="rId5"/>
          <a:stretch>
            <a:fillRect/>
          </a:stretch>
        </p:blipFill>
        <p:spPr>
          <a:xfrm>
            <a:off x="1622032" y="7331075"/>
            <a:ext cx="9444646" cy="2509577"/>
          </a:xfrm>
          <a:prstGeom prst="rect">
            <a:avLst/>
          </a:prstGeom>
        </p:spPr>
      </p:pic>
      <p:pic>
        <p:nvPicPr>
          <p:cNvPr id="54" name="图片 53">
            <a:extLst>
              <a:ext uri="{FF2B5EF4-FFF2-40B4-BE49-F238E27FC236}">
                <a16:creationId xmlns:a16="http://schemas.microsoft.com/office/drawing/2014/main" id="{C2D6D0CC-E9F1-8A47-822A-A8E6D156A8CC}"/>
              </a:ext>
            </a:extLst>
          </p:cNvPr>
          <p:cNvPicPr>
            <a:picLocks noChangeAspect="1"/>
          </p:cNvPicPr>
          <p:nvPr/>
        </p:nvPicPr>
        <p:blipFill>
          <a:blip r:embed="rId6"/>
          <a:stretch>
            <a:fillRect/>
          </a:stretch>
        </p:blipFill>
        <p:spPr>
          <a:xfrm>
            <a:off x="18366414" y="73600"/>
            <a:ext cx="1390266" cy="1387949"/>
          </a:xfrm>
          <a:prstGeom prst="rect">
            <a:avLst/>
          </a:prstGeom>
        </p:spPr>
      </p:pic>
      <p:sp>
        <p:nvSpPr>
          <p:cNvPr id="55" name="object 20">
            <a:extLst>
              <a:ext uri="{FF2B5EF4-FFF2-40B4-BE49-F238E27FC236}">
                <a16:creationId xmlns:a16="http://schemas.microsoft.com/office/drawing/2014/main" id="{6A8391AC-E5DE-6C42-A0FA-F6CA2C208CA9}"/>
              </a:ext>
            </a:extLst>
          </p:cNvPr>
          <p:cNvSpPr txBox="1"/>
          <p:nvPr/>
        </p:nvSpPr>
        <p:spPr>
          <a:xfrm>
            <a:off x="14684662" y="10815939"/>
            <a:ext cx="5867400" cy="302903"/>
          </a:xfrm>
          <a:prstGeom prst="rect">
            <a:avLst/>
          </a:prstGeom>
        </p:spPr>
        <p:txBody>
          <a:bodyPr vert="horz" wrap="square" lIns="0" tIns="0" rIns="0" bIns="0" rtlCol="0">
            <a:spAutoFit/>
          </a:bodyPr>
          <a:lstStyle/>
          <a:p>
            <a:pPr marL="12700">
              <a:lnSpc>
                <a:spcPts val="2275"/>
              </a:lnSpc>
            </a:pPr>
            <a:r>
              <a:rPr lang="en-US" altLang="zh-CN" sz="2800" spc="-10" dirty="0">
                <a:solidFill>
                  <a:srgbClr val="A9A9A9"/>
                </a:solidFill>
                <a:latin typeface="Arial"/>
                <a:cs typeface="Arial"/>
              </a:rPr>
              <a:t>F</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D</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A</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V</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E</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R</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S</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T</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Y</a:t>
            </a:r>
            <a:r>
              <a:rPr lang="zh-CN" altLang="en-US" sz="2800" spc="-10" dirty="0">
                <a:solidFill>
                  <a:srgbClr val="A9A9A9"/>
                </a:solidFill>
                <a:latin typeface="Arial"/>
                <a:cs typeface="Arial"/>
              </a:rPr>
              <a:t> </a:t>
            </a:r>
            <a:endParaRPr sz="2800" dirty="0">
              <a:latin typeface="Arial"/>
              <a:cs typeface="Arial"/>
            </a:endParaRPr>
          </a:p>
        </p:txBody>
      </p:sp>
    </p:spTree>
    <p:extLst>
      <p:ext uri="{BB962C8B-B14F-4D97-AF65-F5344CB8AC3E}">
        <p14:creationId xmlns:p14="http://schemas.microsoft.com/office/powerpoint/2010/main" val="6887620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47088" y="5214501"/>
            <a:ext cx="4072054" cy="3082953"/>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2385132" y="6405952"/>
            <a:ext cx="1393190" cy="654050"/>
          </a:xfrm>
          <a:prstGeom prst="rect">
            <a:avLst/>
          </a:prstGeom>
        </p:spPr>
        <p:txBody>
          <a:bodyPr vert="horz" wrap="square" lIns="0" tIns="15240" rIns="0" bIns="0" rtlCol="0">
            <a:spAutoFit/>
          </a:bodyPr>
          <a:lstStyle/>
          <a:p>
            <a:pPr marL="12700">
              <a:lnSpc>
                <a:spcPct val="100000"/>
              </a:lnSpc>
              <a:spcBef>
                <a:spcPts val="120"/>
              </a:spcBef>
            </a:pPr>
            <a:r>
              <a:rPr sz="4100" b="1" spc="5" dirty="0">
                <a:solidFill>
                  <a:srgbClr val="FFFFFF"/>
                </a:solidFill>
                <a:latin typeface="Arial"/>
                <a:cs typeface="Arial"/>
              </a:rPr>
              <a:t>block</a:t>
            </a:r>
            <a:endParaRPr sz="4100">
              <a:latin typeface="Arial"/>
              <a:cs typeface="Arial"/>
            </a:endParaRPr>
          </a:p>
        </p:txBody>
      </p:sp>
      <p:sp>
        <p:nvSpPr>
          <p:cNvPr id="4" name="object 4"/>
          <p:cNvSpPr/>
          <p:nvPr/>
        </p:nvSpPr>
        <p:spPr>
          <a:xfrm>
            <a:off x="5930437" y="6223087"/>
            <a:ext cx="1406525" cy="1445260"/>
          </a:xfrm>
          <a:custGeom>
            <a:avLst/>
            <a:gdLst/>
            <a:ahLst/>
            <a:cxnLst/>
            <a:rect l="l" t="t" r="r" b="b"/>
            <a:pathLst>
              <a:path w="1406525" h="1445259">
                <a:moveTo>
                  <a:pt x="0" y="0"/>
                </a:moveTo>
                <a:lnTo>
                  <a:pt x="1405904" y="0"/>
                </a:lnTo>
                <a:lnTo>
                  <a:pt x="1405904" y="1445055"/>
                </a:lnTo>
                <a:lnTo>
                  <a:pt x="0" y="1445055"/>
                </a:lnTo>
                <a:lnTo>
                  <a:pt x="0" y="0"/>
                </a:lnTo>
                <a:close/>
              </a:path>
            </a:pathLst>
          </a:custGeom>
          <a:ln w="146592">
            <a:solidFill>
              <a:srgbClr val="773F9B"/>
            </a:solidFill>
          </a:ln>
        </p:spPr>
        <p:txBody>
          <a:bodyPr wrap="square" lIns="0" tIns="0" rIns="0" bIns="0" rtlCol="0"/>
          <a:lstStyle/>
          <a:p>
            <a:endParaRPr/>
          </a:p>
        </p:txBody>
      </p:sp>
      <p:sp>
        <p:nvSpPr>
          <p:cNvPr id="5" name="object 5"/>
          <p:cNvSpPr txBox="1"/>
          <p:nvPr/>
        </p:nvSpPr>
        <p:spPr>
          <a:xfrm>
            <a:off x="6060413" y="6322185"/>
            <a:ext cx="1149985" cy="1250950"/>
          </a:xfrm>
          <a:prstGeom prst="rect">
            <a:avLst/>
          </a:prstGeom>
        </p:spPr>
        <p:txBody>
          <a:bodyPr vert="horz" wrap="square" lIns="0" tIns="15240" rIns="0" bIns="0" rtlCol="0">
            <a:spAutoFit/>
          </a:bodyPr>
          <a:lstStyle/>
          <a:p>
            <a:pPr algn="ctr">
              <a:lnSpc>
                <a:spcPts val="4810"/>
              </a:lnSpc>
              <a:spcBef>
                <a:spcPts val="120"/>
              </a:spcBef>
            </a:pPr>
            <a:r>
              <a:rPr sz="4100" b="1" spc="5" dirty="0">
                <a:solidFill>
                  <a:srgbClr val="773F9B"/>
                </a:solidFill>
                <a:latin typeface="Arial"/>
                <a:cs typeface="Arial"/>
              </a:rPr>
              <a:t>IB</a:t>
            </a:r>
            <a:r>
              <a:rPr sz="4100" b="1" spc="-300" dirty="0">
                <a:solidFill>
                  <a:srgbClr val="773F9B"/>
                </a:solidFill>
                <a:latin typeface="Arial"/>
                <a:cs typeface="Arial"/>
              </a:rPr>
              <a:t>L</a:t>
            </a:r>
            <a:r>
              <a:rPr sz="4100" b="1" spc="10" dirty="0">
                <a:solidFill>
                  <a:srgbClr val="773F9B"/>
                </a:solidFill>
                <a:latin typeface="Arial"/>
                <a:cs typeface="Arial"/>
              </a:rPr>
              <a:t>T</a:t>
            </a:r>
            <a:endParaRPr sz="4100">
              <a:latin typeface="Arial"/>
              <a:cs typeface="Arial"/>
            </a:endParaRPr>
          </a:p>
          <a:p>
            <a:pPr marL="635" algn="ctr">
              <a:lnSpc>
                <a:spcPts val="4810"/>
              </a:lnSpc>
            </a:pPr>
            <a:r>
              <a:rPr sz="4100" b="1" i="1" spc="5" dirty="0">
                <a:solidFill>
                  <a:srgbClr val="773F9B"/>
                </a:solidFill>
                <a:latin typeface="Times New Roman"/>
                <a:cs typeface="Times New Roman"/>
              </a:rPr>
              <a:t>I</a:t>
            </a:r>
            <a:endParaRPr sz="4100">
              <a:latin typeface="Times New Roman"/>
              <a:cs typeface="Times New Roman"/>
            </a:endParaRPr>
          </a:p>
        </p:txBody>
      </p:sp>
      <p:sp>
        <p:nvSpPr>
          <p:cNvPr id="6" name="object 6"/>
          <p:cNvSpPr/>
          <p:nvPr/>
        </p:nvSpPr>
        <p:spPr>
          <a:xfrm>
            <a:off x="8191708" y="6223087"/>
            <a:ext cx="1406525" cy="1445260"/>
          </a:xfrm>
          <a:custGeom>
            <a:avLst/>
            <a:gdLst/>
            <a:ahLst/>
            <a:cxnLst/>
            <a:rect l="l" t="t" r="r" b="b"/>
            <a:pathLst>
              <a:path w="1406525" h="1445259">
                <a:moveTo>
                  <a:pt x="0" y="0"/>
                </a:moveTo>
                <a:lnTo>
                  <a:pt x="1405904" y="0"/>
                </a:lnTo>
                <a:lnTo>
                  <a:pt x="1405904" y="1445055"/>
                </a:lnTo>
                <a:lnTo>
                  <a:pt x="0" y="1445055"/>
                </a:lnTo>
                <a:lnTo>
                  <a:pt x="0" y="0"/>
                </a:lnTo>
                <a:close/>
              </a:path>
            </a:pathLst>
          </a:custGeom>
          <a:ln w="146592">
            <a:solidFill>
              <a:srgbClr val="000000"/>
            </a:solidFill>
          </a:ln>
        </p:spPr>
        <p:txBody>
          <a:bodyPr wrap="square" lIns="0" tIns="0" rIns="0" bIns="0" rtlCol="0"/>
          <a:lstStyle/>
          <a:p>
            <a:endParaRPr/>
          </a:p>
        </p:txBody>
      </p:sp>
      <p:sp>
        <p:nvSpPr>
          <p:cNvPr id="7" name="object 7"/>
          <p:cNvSpPr txBox="1"/>
          <p:nvPr/>
        </p:nvSpPr>
        <p:spPr>
          <a:xfrm>
            <a:off x="8322124" y="6322185"/>
            <a:ext cx="1149985" cy="1282065"/>
          </a:xfrm>
          <a:prstGeom prst="rect">
            <a:avLst/>
          </a:prstGeom>
        </p:spPr>
        <p:txBody>
          <a:bodyPr vert="horz" wrap="square" lIns="0" tIns="15240" rIns="0" bIns="0" rtlCol="0">
            <a:spAutoFit/>
          </a:bodyPr>
          <a:lstStyle/>
          <a:p>
            <a:pPr algn="ctr">
              <a:lnSpc>
                <a:spcPct val="100000"/>
              </a:lnSpc>
              <a:spcBef>
                <a:spcPts val="120"/>
              </a:spcBef>
            </a:pPr>
            <a:r>
              <a:rPr sz="4100" b="1" spc="5" dirty="0">
                <a:latin typeface="Arial"/>
                <a:cs typeface="Arial"/>
              </a:rPr>
              <a:t>IB</a:t>
            </a:r>
            <a:r>
              <a:rPr sz="4100" b="1" spc="-300" dirty="0">
                <a:latin typeface="Arial"/>
                <a:cs typeface="Arial"/>
              </a:rPr>
              <a:t>L</a:t>
            </a:r>
            <a:r>
              <a:rPr sz="4100" b="1" spc="10" dirty="0">
                <a:latin typeface="Arial"/>
                <a:cs typeface="Arial"/>
              </a:rPr>
              <a:t>T</a:t>
            </a:r>
            <a:endParaRPr sz="4100">
              <a:latin typeface="Arial"/>
              <a:cs typeface="Arial"/>
            </a:endParaRPr>
          </a:p>
          <a:p>
            <a:pPr marL="3810" algn="ctr">
              <a:lnSpc>
                <a:spcPct val="100000"/>
              </a:lnSpc>
              <a:spcBef>
                <a:spcPts val="30"/>
              </a:spcBef>
            </a:pPr>
            <a:r>
              <a:rPr sz="4100" b="1" i="1" dirty="0">
                <a:latin typeface="Arial"/>
                <a:cs typeface="Arial"/>
              </a:rPr>
              <a:t>I’</a:t>
            </a:r>
            <a:endParaRPr sz="4100">
              <a:latin typeface="Arial"/>
              <a:cs typeface="Arial"/>
            </a:endParaRPr>
          </a:p>
        </p:txBody>
      </p:sp>
      <p:sp>
        <p:nvSpPr>
          <p:cNvPr id="8" name="object 8"/>
          <p:cNvSpPr txBox="1"/>
          <p:nvPr/>
        </p:nvSpPr>
        <p:spPr>
          <a:xfrm>
            <a:off x="7536808" y="6353598"/>
            <a:ext cx="443230" cy="804545"/>
          </a:xfrm>
          <a:prstGeom prst="rect">
            <a:avLst/>
          </a:prstGeom>
        </p:spPr>
        <p:txBody>
          <a:bodyPr vert="horz" wrap="square" lIns="0" tIns="13970" rIns="0" bIns="0" rtlCol="0">
            <a:spAutoFit/>
          </a:bodyPr>
          <a:lstStyle/>
          <a:p>
            <a:pPr marL="12700">
              <a:lnSpc>
                <a:spcPct val="100000"/>
              </a:lnSpc>
              <a:spcBef>
                <a:spcPts val="110"/>
              </a:spcBef>
            </a:pPr>
            <a:r>
              <a:rPr sz="5100" spc="5" dirty="0">
                <a:latin typeface="Times New Roman"/>
                <a:cs typeface="Times New Roman"/>
              </a:rPr>
              <a:t>Δ</a:t>
            </a:r>
            <a:endParaRPr sz="5100">
              <a:latin typeface="Times New Roman"/>
              <a:cs typeface="Times New Roman"/>
            </a:endParaRPr>
          </a:p>
        </p:txBody>
      </p:sp>
      <p:sp>
        <p:nvSpPr>
          <p:cNvPr id="9" name="object 9"/>
          <p:cNvSpPr txBox="1"/>
          <p:nvPr/>
        </p:nvSpPr>
        <p:spPr>
          <a:xfrm>
            <a:off x="12335016" y="4324475"/>
            <a:ext cx="6649084" cy="980440"/>
          </a:xfrm>
          <a:prstGeom prst="rect">
            <a:avLst/>
          </a:prstGeom>
          <a:ln w="62825">
            <a:solidFill>
              <a:srgbClr val="F39019"/>
            </a:solidFill>
          </a:ln>
        </p:spPr>
        <p:txBody>
          <a:bodyPr vert="horz" wrap="square" lIns="0" tIns="219710" rIns="0" bIns="0" rtlCol="0">
            <a:spAutoFit/>
          </a:bodyPr>
          <a:lstStyle/>
          <a:p>
            <a:pPr marL="8255" algn="ctr">
              <a:lnSpc>
                <a:spcPct val="100000"/>
              </a:lnSpc>
              <a:spcBef>
                <a:spcPts val="1730"/>
              </a:spcBef>
            </a:pPr>
            <a:r>
              <a:rPr sz="3300" b="1" spc="-5" dirty="0">
                <a:solidFill>
                  <a:srgbClr val="F39019"/>
                </a:solidFill>
                <a:latin typeface="Arial"/>
                <a:cs typeface="Arial"/>
              </a:rPr>
              <a:t>missing</a:t>
            </a:r>
            <a:r>
              <a:rPr sz="3300" b="1" spc="-10" dirty="0">
                <a:solidFill>
                  <a:srgbClr val="F39019"/>
                </a:solidFill>
                <a:latin typeface="Arial"/>
                <a:cs typeface="Arial"/>
              </a:rPr>
              <a:t> </a:t>
            </a:r>
            <a:r>
              <a:rPr sz="3300" b="1" spc="-5" dirty="0">
                <a:solidFill>
                  <a:srgbClr val="F39019"/>
                </a:solidFill>
                <a:latin typeface="Arial"/>
                <a:cs typeface="Arial"/>
              </a:rPr>
              <a:t>txns!</a:t>
            </a:r>
            <a:endParaRPr sz="3300">
              <a:latin typeface="Arial"/>
              <a:cs typeface="Arial"/>
            </a:endParaRPr>
          </a:p>
        </p:txBody>
      </p:sp>
      <p:sp>
        <p:nvSpPr>
          <p:cNvPr id="10" name="object 10"/>
          <p:cNvSpPr txBox="1"/>
          <p:nvPr/>
        </p:nvSpPr>
        <p:spPr>
          <a:xfrm>
            <a:off x="9819461" y="6133709"/>
            <a:ext cx="2004060" cy="1282065"/>
          </a:xfrm>
          <a:prstGeom prst="rect">
            <a:avLst/>
          </a:prstGeom>
        </p:spPr>
        <p:txBody>
          <a:bodyPr vert="horz" wrap="square" lIns="0" tIns="12065" rIns="0" bIns="0" rtlCol="0">
            <a:spAutoFit/>
          </a:bodyPr>
          <a:lstStyle/>
          <a:p>
            <a:pPr marL="12700" marR="5080" indent="376555">
              <a:lnSpc>
                <a:spcPct val="100499"/>
              </a:lnSpc>
              <a:spcBef>
                <a:spcPts val="95"/>
              </a:spcBef>
            </a:pPr>
            <a:r>
              <a:rPr sz="4100" spc="-5" dirty="0">
                <a:latin typeface="Arial"/>
                <a:cs typeface="Arial"/>
              </a:rPr>
              <a:t>Can’t  </a:t>
            </a:r>
            <a:r>
              <a:rPr sz="4100" spc="140" dirty="0">
                <a:latin typeface="Arial"/>
                <a:cs typeface="Arial"/>
              </a:rPr>
              <a:t>decode!</a:t>
            </a:r>
            <a:endParaRPr sz="4100">
              <a:latin typeface="Arial"/>
              <a:cs typeface="Arial"/>
            </a:endParaRPr>
          </a:p>
        </p:txBody>
      </p:sp>
      <p:sp>
        <p:nvSpPr>
          <p:cNvPr id="11" name="object 11"/>
          <p:cNvSpPr/>
          <p:nvPr/>
        </p:nvSpPr>
        <p:spPr>
          <a:xfrm>
            <a:off x="12303290" y="5476273"/>
            <a:ext cx="6712193" cy="4150417"/>
          </a:xfrm>
          <a:prstGeom prst="rect">
            <a:avLst/>
          </a:prstGeom>
          <a:blipFill>
            <a:blip r:embed="rId4" cstate="print"/>
            <a:stretch>
              <a:fillRect/>
            </a:stretch>
          </a:blipFill>
        </p:spPr>
        <p:txBody>
          <a:bodyPr wrap="square" lIns="0" tIns="0" rIns="0" bIns="0" rtlCol="0"/>
          <a:lstStyle/>
          <a:p>
            <a:endParaRPr/>
          </a:p>
        </p:txBody>
      </p:sp>
      <p:sp>
        <p:nvSpPr>
          <p:cNvPr id="12" name="object 12"/>
          <p:cNvSpPr txBox="1"/>
          <p:nvPr/>
        </p:nvSpPr>
        <p:spPr>
          <a:xfrm>
            <a:off x="14227703" y="8960849"/>
            <a:ext cx="2865755" cy="528320"/>
          </a:xfrm>
          <a:prstGeom prst="rect">
            <a:avLst/>
          </a:prstGeom>
        </p:spPr>
        <p:txBody>
          <a:bodyPr vert="horz" wrap="square" lIns="0" tIns="12065" rIns="0" bIns="0" rtlCol="0">
            <a:spAutoFit/>
          </a:bodyPr>
          <a:lstStyle/>
          <a:p>
            <a:pPr marL="12700">
              <a:lnSpc>
                <a:spcPct val="100000"/>
              </a:lnSpc>
              <a:spcBef>
                <a:spcPts val="95"/>
              </a:spcBef>
            </a:pPr>
            <a:r>
              <a:rPr sz="3300" b="1" spc="-5" dirty="0">
                <a:solidFill>
                  <a:srgbClr val="FFFFFF"/>
                </a:solidFill>
                <a:latin typeface="Arial"/>
                <a:cs typeface="Arial"/>
              </a:rPr>
              <a:t>true</a:t>
            </a:r>
            <a:r>
              <a:rPr sz="3300" b="1" spc="-65" dirty="0">
                <a:solidFill>
                  <a:srgbClr val="FFFFFF"/>
                </a:solidFill>
                <a:latin typeface="Arial"/>
                <a:cs typeface="Arial"/>
              </a:rPr>
              <a:t> </a:t>
            </a:r>
            <a:r>
              <a:rPr sz="3300" b="1" spc="-5" dirty="0">
                <a:solidFill>
                  <a:srgbClr val="FFFFFF"/>
                </a:solidFill>
                <a:latin typeface="Arial"/>
                <a:cs typeface="Arial"/>
              </a:rPr>
              <a:t>negatives</a:t>
            </a:r>
            <a:endParaRPr sz="3300">
              <a:latin typeface="Arial"/>
              <a:cs typeface="Arial"/>
            </a:endParaRPr>
          </a:p>
        </p:txBody>
      </p:sp>
      <p:sp>
        <p:nvSpPr>
          <p:cNvPr id="13" name="object 13"/>
          <p:cNvSpPr/>
          <p:nvPr/>
        </p:nvSpPr>
        <p:spPr>
          <a:xfrm>
            <a:off x="21636" y="57904"/>
            <a:ext cx="20082510" cy="1423035"/>
          </a:xfrm>
          <a:custGeom>
            <a:avLst/>
            <a:gdLst/>
            <a:ahLst/>
            <a:cxnLst/>
            <a:rect l="l" t="t" r="r" b="b"/>
            <a:pathLst>
              <a:path w="20082510" h="1423035">
                <a:moveTo>
                  <a:pt x="0" y="0"/>
                </a:moveTo>
                <a:lnTo>
                  <a:pt x="20082462" y="0"/>
                </a:lnTo>
                <a:lnTo>
                  <a:pt x="20082462" y="1422564"/>
                </a:lnTo>
                <a:lnTo>
                  <a:pt x="0" y="1422564"/>
                </a:lnTo>
                <a:lnTo>
                  <a:pt x="0" y="0"/>
                </a:lnTo>
                <a:close/>
              </a:path>
            </a:pathLst>
          </a:custGeom>
          <a:solidFill>
            <a:srgbClr val="DCDEE0"/>
          </a:solidFill>
        </p:spPr>
        <p:txBody>
          <a:bodyPr wrap="square" lIns="0" tIns="0" rIns="0" bIns="0" rtlCol="0"/>
          <a:lstStyle/>
          <a:p>
            <a:endParaRPr/>
          </a:p>
        </p:txBody>
      </p:sp>
      <p:sp>
        <p:nvSpPr>
          <p:cNvPr id="14" name="object 14"/>
          <p:cNvSpPr txBox="1">
            <a:spLocks noGrp="1"/>
          </p:cNvSpPr>
          <p:nvPr>
            <p:ph type="title"/>
          </p:nvPr>
        </p:nvSpPr>
        <p:spPr>
          <a:prstGeom prst="rect">
            <a:avLst/>
          </a:prstGeom>
        </p:spPr>
        <p:txBody>
          <a:bodyPr vert="horz" wrap="square" lIns="0" tIns="15240" rIns="0" bIns="0" rtlCol="0">
            <a:spAutoFit/>
          </a:bodyPr>
          <a:lstStyle/>
          <a:p>
            <a:pPr marL="213360">
              <a:lnSpc>
                <a:spcPct val="100000"/>
              </a:lnSpc>
              <a:spcBef>
                <a:spcPts val="120"/>
              </a:spcBef>
            </a:pPr>
            <a:r>
              <a:rPr spc="5" dirty="0"/>
              <a:t>Graphene: Protocol</a:t>
            </a:r>
            <a:r>
              <a:rPr spc="-35" dirty="0"/>
              <a:t> </a:t>
            </a:r>
            <a:r>
              <a:rPr lang="en-US" altLang="zh-CN" spc="10" dirty="0"/>
              <a:t>2</a:t>
            </a:r>
            <a:endParaRPr spc="10" dirty="0"/>
          </a:p>
        </p:txBody>
      </p:sp>
      <p:sp>
        <p:nvSpPr>
          <p:cNvPr id="15" name="object 15"/>
          <p:cNvSpPr txBox="1"/>
          <p:nvPr/>
        </p:nvSpPr>
        <p:spPr>
          <a:xfrm>
            <a:off x="1086742" y="2068388"/>
            <a:ext cx="210185" cy="468630"/>
          </a:xfrm>
          <a:prstGeom prst="rect">
            <a:avLst/>
          </a:prstGeom>
        </p:spPr>
        <p:txBody>
          <a:bodyPr vert="horz" wrap="square" lIns="0" tIns="13335" rIns="0" bIns="0" rtlCol="0">
            <a:spAutoFit/>
          </a:bodyPr>
          <a:lstStyle/>
          <a:p>
            <a:pPr marL="12700">
              <a:lnSpc>
                <a:spcPct val="100000"/>
              </a:lnSpc>
              <a:spcBef>
                <a:spcPts val="105"/>
              </a:spcBef>
            </a:pPr>
            <a:r>
              <a:rPr sz="2900" spc="434" dirty="0">
                <a:latin typeface="Arial"/>
                <a:cs typeface="Arial"/>
              </a:rPr>
              <a:t>•</a:t>
            </a:r>
            <a:endParaRPr sz="2900">
              <a:latin typeface="Arial"/>
              <a:cs typeface="Arial"/>
            </a:endParaRPr>
          </a:p>
        </p:txBody>
      </p:sp>
      <p:sp>
        <p:nvSpPr>
          <p:cNvPr id="16" name="object 16"/>
          <p:cNvSpPr txBox="1"/>
          <p:nvPr/>
        </p:nvSpPr>
        <p:spPr>
          <a:xfrm>
            <a:off x="1568403" y="1997710"/>
            <a:ext cx="9079230" cy="616585"/>
          </a:xfrm>
          <a:prstGeom prst="rect">
            <a:avLst/>
          </a:prstGeom>
        </p:spPr>
        <p:txBody>
          <a:bodyPr vert="horz" wrap="square" lIns="0" tIns="15875" rIns="0" bIns="0" rtlCol="0">
            <a:spAutoFit/>
          </a:bodyPr>
          <a:lstStyle/>
          <a:p>
            <a:pPr marL="12700">
              <a:lnSpc>
                <a:spcPct val="100000"/>
              </a:lnSpc>
              <a:spcBef>
                <a:spcPts val="125"/>
              </a:spcBef>
            </a:pPr>
            <a:r>
              <a:rPr sz="3850" spc="-60" dirty="0">
                <a:latin typeface="Arial"/>
                <a:cs typeface="Arial"/>
              </a:rPr>
              <a:t>The </a:t>
            </a:r>
            <a:r>
              <a:rPr sz="3850" spc="95" dirty="0">
                <a:latin typeface="Arial"/>
                <a:cs typeface="Arial"/>
              </a:rPr>
              <a:t>block </a:t>
            </a:r>
            <a:r>
              <a:rPr sz="3850" spc="5" dirty="0">
                <a:latin typeface="Arial"/>
                <a:cs typeface="Arial"/>
              </a:rPr>
              <a:t>is </a:t>
            </a:r>
            <a:r>
              <a:rPr sz="3850" i="1" spc="10" dirty="0">
                <a:latin typeface="Arial"/>
                <a:cs typeface="Arial"/>
              </a:rPr>
              <a:t>not </a:t>
            </a:r>
            <a:r>
              <a:rPr sz="3850" spc="10" dirty="0">
                <a:latin typeface="Arial"/>
                <a:cs typeface="Arial"/>
              </a:rPr>
              <a:t>a </a:t>
            </a:r>
            <a:r>
              <a:rPr sz="3850" spc="45" dirty="0">
                <a:latin typeface="Arial"/>
                <a:cs typeface="Arial"/>
              </a:rPr>
              <a:t>subset </a:t>
            </a:r>
            <a:r>
              <a:rPr sz="3850" spc="10" dirty="0">
                <a:latin typeface="Arial"/>
                <a:cs typeface="Arial"/>
              </a:rPr>
              <a:t>of the</a:t>
            </a:r>
            <a:r>
              <a:rPr sz="3850" spc="-85" dirty="0">
                <a:latin typeface="Arial"/>
                <a:cs typeface="Arial"/>
              </a:rPr>
              <a:t> </a:t>
            </a:r>
            <a:r>
              <a:rPr sz="3850" spc="40" dirty="0">
                <a:latin typeface="Arial"/>
                <a:cs typeface="Arial"/>
              </a:rPr>
              <a:t>mempool</a:t>
            </a:r>
            <a:endParaRPr sz="3850">
              <a:latin typeface="Arial"/>
              <a:cs typeface="Arial"/>
            </a:endParaRPr>
          </a:p>
        </p:txBody>
      </p:sp>
      <p:sp>
        <p:nvSpPr>
          <p:cNvPr id="17" name="object 17"/>
          <p:cNvSpPr/>
          <p:nvPr/>
        </p:nvSpPr>
        <p:spPr>
          <a:xfrm>
            <a:off x="12303290" y="5474367"/>
            <a:ext cx="6712584" cy="3082925"/>
          </a:xfrm>
          <a:custGeom>
            <a:avLst/>
            <a:gdLst/>
            <a:ahLst/>
            <a:cxnLst/>
            <a:rect l="l" t="t" r="r" b="b"/>
            <a:pathLst>
              <a:path w="6712584" h="3082925">
                <a:moveTo>
                  <a:pt x="0" y="0"/>
                </a:moveTo>
                <a:lnTo>
                  <a:pt x="6712193" y="0"/>
                </a:lnTo>
                <a:lnTo>
                  <a:pt x="6712193" y="3082387"/>
                </a:lnTo>
                <a:lnTo>
                  <a:pt x="0" y="3082387"/>
                </a:lnTo>
                <a:lnTo>
                  <a:pt x="0" y="0"/>
                </a:lnTo>
                <a:close/>
              </a:path>
            </a:pathLst>
          </a:custGeom>
          <a:ln w="146592">
            <a:solidFill>
              <a:srgbClr val="DCBD23"/>
            </a:solidFill>
          </a:ln>
        </p:spPr>
        <p:txBody>
          <a:bodyPr wrap="square" lIns="0" tIns="0" rIns="0" bIns="0" rtlCol="0"/>
          <a:lstStyle/>
          <a:p>
            <a:endParaRPr/>
          </a:p>
        </p:txBody>
      </p:sp>
      <p:sp>
        <p:nvSpPr>
          <p:cNvPr id="18" name="object 18"/>
          <p:cNvSpPr txBox="1"/>
          <p:nvPr/>
        </p:nvSpPr>
        <p:spPr>
          <a:xfrm>
            <a:off x="1641699" y="3180920"/>
            <a:ext cx="1713230" cy="654050"/>
          </a:xfrm>
          <a:prstGeom prst="rect">
            <a:avLst/>
          </a:prstGeom>
        </p:spPr>
        <p:txBody>
          <a:bodyPr vert="horz" wrap="square" lIns="0" tIns="15240" rIns="0" bIns="0" rtlCol="0">
            <a:spAutoFit/>
          </a:bodyPr>
          <a:lstStyle/>
          <a:p>
            <a:pPr marL="12700">
              <a:lnSpc>
                <a:spcPct val="100000"/>
              </a:lnSpc>
              <a:spcBef>
                <a:spcPts val="120"/>
              </a:spcBef>
            </a:pPr>
            <a:r>
              <a:rPr sz="4100" spc="10" dirty="0">
                <a:latin typeface="Arial"/>
                <a:cs typeface="Arial"/>
              </a:rPr>
              <a:t>Sender</a:t>
            </a:r>
            <a:endParaRPr sz="4100">
              <a:latin typeface="Arial"/>
              <a:cs typeface="Arial"/>
            </a:endParaRPr>
          </a:p>
        </p:txBody>
      </p:sp>
      <p:grpSp>
        <p:nvGrpSpPr>
          <p:cNvPr id="19" name="object 19"/>
          <p:cNvGrpSpPr/>
          <p:nvPr/>
        </p:nvGrpSpPr>
        <p:grpSpPr>
          <a:xfrm>
            <a:off x="3618779" y="2898257"/>
            <a:ext cx="1132840" cy="1260475"/>
            <a:chOff x="3618779" y="2898257"/>
            <a:chExt cx="1132840" cy="1260475"/>
          </a:xfrm>
        </p:grpSpPr>
        <p:sp>
          <p:nvSpPr>
            <p:cNvPr id="20" name="object 20"/>
            <p:cNvSpPr/>
            <p:nvPr/>
          </p:nvSpPr>
          <p:spPr>
            <a:xfrm>
              <a:off x="3634486" y="2913963"/>
              <a:ext cx="1101411" cy="1228946"/>
            </a:xfrm>
            <a:prstGeom prst="rect">
              <a:avLst/>
            </a:prstGeom>
            <a:blipFill>
              <a:blip r:embed="rId5" cstate="print"/>
              <a:stretch>
                <a:fillRect/>
              </a:stretch>
            </a:blipFill>
          </p:spPr>
          <p:txBody>
            <a:bodyPr wrap="square" lIns="0" tIns="0" rIns="0" bIns="0" rtlCol="0"/>
            <a:lstStyle/>
            <a:p>
              <a:endParaRPr/>
            </a:p>
          </p:txBody>
        </p:sp>
        <p:sp>
          <p:nvSpPr>
            <p:cNvPr id="21" name="object 21"/>
            <p:cNvSpPr/>
            <p:nvPr/>
          </p:nvSpPr>
          <p:spPr>
            <a:xfrm>
              <a:off x="3634486" y="2913963"/>
              <a:ext cx="1101725" cy="1229360"/>
            </a:xfrm>
            <a:custGeom>
              <a:avLst/>
              <a:gdLst/>
              <a:ahLst/>
              <a:cxnLst/>
              <a:rect l="l" t="t" r="r" b="b"/>
              <a:pathLst>
                <a:path w="1101725" h="1229360">
                  <a:moveTo>
                    <a:pt x="0" y="0"/>
                  </a:moveTo>
                  <a:lnTo>
                    <a:pt x="0" y="1229020"/>
                  </a:lnTo>
                  <a:lnTo>
                    <a:pt x="1101401" y="1229020"/>
                  </a:lnTo>
                  <a:lnTo>
                    <a:pt x="1101401" y="0"/>
                  </a:lnTo>
                  <a:lnTo>
                    <a:pt x="0" y="0"/>
                  </a:lnTo>
                  <a:close/>
                </a:path>
              </a:pathLst>
            </a:custGeom>
            <a:ln w="31412">
              <a:solidFill>
                <a:srgbClr val="C82506"/>
              </a:solidFill>
            </a:ln>
          </p:spPr>
          <p:txBody>
            <a:bodyPr wrap="square" lIns="0" tIns="0" rIns="0" bIns="0" rtlCol="0"/>
            <a:lstStyle/>
            <a:p>
              <a:endParaRPr/>
            </a:p>
          </p:txBody>
        </p:sp>
      </p:grpSp>
      <p:sp>
        <p:nvSpPr>
          <p:cNvPr id="22" name="object 22"/>
          <p:cNvSpPr txBox="1"/>
          <p:nvPr/>
        </p:nvSpPr>
        <p:spPr>
          <a:xfrm>
            <a:off x="14081111" y="3170448"/>
            <a:ext cx="2091689" cy="654050"/>
          </a:xfrm>
          <a:prstGeom prst="rect">
            <a:avLst/>
          </a:prstGeom>
        </p:spPr>
        <p:txBody>
          <a:bodyPr vert="horz" wrap="square" lIns="0" tIns="15240" rIns="0" bIns="0" rtlCol="0">
            <a:spAutoFit/>
          </a:bodyPr>
          <a:lstStyle/>
          <a:p>
            <a:pPr marL="12700">
              <a:lnSpc>
                <a:spcPct val="100000"/>
              </a:lnSpc>
              <a:spcBef>
                <a:spcPts val="120"/>
              </a:spcBef>
            </a:pPr>
            <a:r>
              <a:rPr sz="4100" spc="10" dirty="0">
                <a:latin typeface="Arial"/>
                <a:cs typeface="Arial"/>
              </a:rPr>
              <a:t>Receiver</a:t>
            </a:r>
            <a:endParaRPr sz="4100">
              <a:latin typeface="Arial"/>
              <a:cs typeface="Arial"/>
            </a:endParaRPr>
          </a:p>
        </p:txBody>
      </p:sp>
      <p:grpSp>
        <p:nvGrpSpPr>
          <p:cNvPr id="23" name="object 23"/>
          <p:cNvGrpSpPr/>
          <p:nvPr/>
        </p:nvGrpSpPr>
        <p:grpSpPr>
          <a:xfrm>
            <a:off x="16384317" y="2898225"/>
            <a:ext cx="1012825" cy="1260475"/>
            <a:chOff x="16384317" y="2898225"/>
            <a:chExt cx="1012825" cy="1260475"/>
          </a:xfrm>
        </p:grpSpPr>
        <p:sp>
          <p:nvSpPr>
            <p:cNvPr id="24" name="object 24"/>
            <p:cNvSpPr/>
            <p:nvPr/>
          </p:nvSpPr>
          <p:spPr>
            <a:xfrm>
              <a:off x="16400024" y="2913932"/>
              <a:ext cx="980934" cy="1229020"/>
            </a:xfrm>
            <a:prstGeom prst="rect">
              <a:avLst/>
            </a:prstGeom>
            <a:blipFill>
              <a:blip r:embed="rId6" cstate="print"/>
              <a:stretch>
                <a:fillRect/>
              </a:stretch>
            </a:blipFill>
          </p:spPr>
          <p:txBody>
            <a:bodyPr wrap="square" lIns="0" tIns="0" rIns="0" bIns="0" rtlCol="0"/>
            <a:lstStyle/>
            <a:p>
              <a:endParaRPr/>
            </a:p>
          </p:txBody>
        </p:sp>
        <p:sp>
          <p:nvSpPr>
            <p:cNvPr id="25" name="object 25"/>
            <p:cNvSpPr/>
            <p:nvPr/>
          </p:nvSpPr>
          <p:spPr>
            <a:xfrm>
              <a:off x="16400024" y="2913932"/>
              <a:ext cx="981075" cy="1229360"/>
            </a:xfrm>
            <a:custGeom>
              <a:avLst/>
              <a:gdLst/>
              <a:ahLst/>
              <a:cxnLst/>
              <a:rect l="l" t="t" r="r" b="b"/>
              <a:pathLst>
                <a:path w="981075" h="1229360">
                  <a:moveTo>
                    <a:pt x="0" y="0"/>
                  </a:moveTo>
                  <a:lnTo>
                    <a:pt x="980934" y="0"/>
                  </a:lnTo>
                  <a:lnTo>
                    <a:pt x="980934" y="1229020"/>
                  </a:lnTo>
                  <a:lnTo>
                    <a:pt x="0" y="1229020"/>
                  </a:lnTo>
                  <a:lnTo>
                    <a:pt x="0" y="0"/>
                  </a:lnTo>
                  <a:close/>
                </a:path>
              </a:pathLst>
            </a:custGeom>
            <a:ln w="31412">
              <a:solidFill>
                <a:srgbClr val="0365C0"/>
              </a:solidFill>
            </a:ln>
          </p:spPr>
          <p:txBody>
            <a:bodyPr wrap="square" lIns="0" tIns="0" rIns="0" bIns="0" rtlCol="0"/>
            <a:lstStyle/>
            <a:p>
              <a:endParaRPr/>
            </a:p>
          </p:txBody>
        </p:sp>
      </p:grpSp>
      <p:sp>
        <p:nvSpPr>
          <p:cNvPr id="26" name="object 26"/>
          <p:cNvSpPr/>
          <p:nvPr/>
        </p:nvSpPr>
        <p:spPr>
          <a:xfrm>
            <a:off x="1112604" y="5282791"/>
            <a:ext cx="3941445" cy="1106805"/>
          </a:xfrm>
          <a:custGeom>
            <a:avLst/>
            <a:gdLst/>
            <a:ahLst/>
            <a:cxnLst/>
            <a:rect l="l" t="t" r="r" b="b"/>
            <a:pathLst>
              <a:path w="3941445" h="1106804">
                <a:moveTo>
                  <a:pt x="0" y="0"/>
                </a:moveTo>
                <a:lnTo>
                  <a:pt x="3941021" y="0"/>
                </a:lnTo>
                <a:lnTo>
                  <a:pt x="3941021" y="1106762"/>
                </a:lnTo>
                <a:lnTo>
                  <a:pt x="0" y="1106762"/>
                </a:lnTo>
                <a:lnTo>
                  <a:pt x="0" y="0"/>
                </a:lnTo>
                <a:close/>
              </a:path>
            </a:pathLst>
          </a:custGeom>
          <a:ln w="62825">
            <a:solidFill>
              <a:srgbClr val="F39019"/>
            </a:solidFill>
            <a:prstDash val="lgDash"/>
          </a:ln>
        </p:spPr>
        <p:txBody>
          <a:bodyPr wrap="square" lIns="0" tIns="0" rIns="0" bIns="0" rtlCol="0"/>
          <a:lstStyle/>
          <a:p>
            <a:endParaRPr/>
          </a:p>
        </p:txBody>
      </p:sp>
      <p:sp>
        <p:nvSpPr>
          <p:cNvPr id="27" name="object 27"/>
          <p:cNvSpPr txBox="1">
            <a:spLocks noGrp="1"/>
          </p:cNvSpPr>
          <p:nvPr>
            <p:ph type="sldNum" sz="quarter" idx="7"/>
          </p:nvPr>
        </p:nvSpPr>
        <p:spPr>
          <a:prstGeom prst="rect">
            <a:avLst/>
          </a:prstGeom>
        </p:spPr>
        <p:txBody>
          <a:bodyPr vert="horz" wrap="square" lIns="0" tIns="0" rIns="0" bIns="0" rtlCol="0">
            <a:spAutoFit/>
          </a:bodyPr>
          <a:lstStyle/>
          <a:p>
            <a:pPr marL="38100">
              <a:lnSpc>
                <a:spcPts val="2014"/>
              </a:lnSpc>
            </a:pPr>
            <a:fld id="{81D60167-4931-47E6-BA6A-407CBD079E47}" type="slidenum">
              <a:rPr spc="15" dirty="0"/>
              <a:t>31</a:t>
            </a:fld>
            <a:endParaRPr spc="15" dirty="0"/>
          </a:p>
        </p:txBody>
      </p:sp>
      <p:pic>
        <p:nvPicPr>
          <p:cNvPr id="60" name="图片 59">
            <a:extLst>
              <a:ext uri="{FF2B5EF4-FFF2-40B4-BE49-F238E27FC236}">
                <a16:creationId xmlns:a16="http://schemas.microsoft.com/office/drawing/2014/main" id="{C3B7ACB9-6C72-5446-92ED-D9A3B2901457}"/>
              </a:ext>
            </a:extLst>
          </p:cNvPr>
          <p:cNvPicPr>
            <a:picLocks noChangeAspect="1"/>
          </p:cNvPicPr>
          <p:nvPr/>
        </p:nvPicPr>
        <p:blipFill>
          <a:blip r:embed="rId7"/>
          <a:stretch>
            <a:fillRect/>
          </a:stretch>
        </p:blipFill>
        <p:spPr>
          <a:xfrm>
            <a:off x="18366414" y="73600"/>
            <a:ext cx="1390266" cy="1387949"/>
          </a:xfrm>
          <a:prstGeom prst="rect">
            <a:avLst/>
          </a:prstGeom>
        </p:spPr>
      </p:pic>
      <p:sp>
        <p:nvSpPr>
          <p:cNvPr id="61" name="object 20">
            <a:extLst>
              <a:ext uri="{FF2B5EF4-FFF2-40B4-BE49-F238E27FC236}">
                <a16:creationId xmlns:a16="http://schemas.microsoft.com/office/drawing/2014/main" id="{D88E1556-034F-2343-9EF4-FA2D1B3CDEFD}"/>
              </a:ext>
            </a:extLst>
          </p:cNvPr>
          <p:cNvSpPr txBox="1"/>
          <p:nvPr/>
        </p:nvSpPr>
        <p:spPr>
          <a:xfrm>
            <a:off x="14684662" y="10815939"/>
            <a:ext cx="5867400" cy="302903"/>
          </a:xfrm>
          <a:prstGeom prst="rect">
            <a:avLst/>
          </a:prstGeom>
        </p:spPr>
        <p:txBody>
          <a:bodyPr vert="horz" wrap="square" lIns="0" tIns="0" rIns="0" bIns="0" rtlCol="0">
            <a:spAutoFit/>
          </a:bodyPr>
          <a:lstStyle/>
          <a:p>
            <a:pPr marL="12700">
              <a:lnSpc>
                <a:spcPts val="2275"/>
              </a:lnSpc>
            </a:pPr>
            <a:r>
              <a:rPr lang="en-US" altLang="zh-CN" sz="2800" spc="-10" dirty="0">
                <a:solidFill>
                  <a:srgbClr val="A9A9A9"/>
                </a:solidFill>
                <a:latin typeface="Arial"/>
                <a:cs typeface="Arial"/>
              </a:rPr>
              <a:t>F</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D</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A</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V</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E</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R</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S</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T</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Y</a:t>
            </a:r>
            <a:r>
              <a:rPr lang="zh-CN" altLang="en-US" sz="2800" spc="-10" dirty="0">
                <a:solidFill>
                  <a:srgbClr val="A9A9A9"/>
                </a:solidFill>
                <a:latin typeface="Arial"/>
                <a:cs typeface="Arial"/>
              </a:rPr>
              <a:t> </a:t>
            </a:r>
            <a:endParaRPr sz="2800" dirty="0">
              <a:latin typeface="Arial"/>
              <a:cs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259279" y="5485434"/>
            <a:ext cx="1675764" cy="1445260"/>
          </a:xfrm>
          <a:custGeom>
            <a:avLst/>
            <a:gdLst/>
            <a:ahLst/>
            <a:cxnLst/>
            <a:rect l="l" t="t" r="r" b="b"/>
            <a:pathLst>
              <a:path w="1675765" h="1445259">
                <a:moveTo>
                  <a:pt x="0" y="0"/>
                </a:moveTo>
                <a:lnTo>
                  <a:pt x="1675373" y="0"/>
                </a:lnTo>
                <a:lnTo>
                  <a:pt x="1675373" y="1445055"/>
                </a:lnTo>
                <a:lnTo>
                  <a:pt x="0" y="1445055"/>
                </a:lnTo>
                <a:lnTo>
                  <a:pt x="0" y="0"/>
                </a:lnTo>
                <a:close/>
              </a:path>
            </a:pathLst>
          </a:custGeom>
          <a:ln w="146592">
            <a:solidFill>
              <a:srgbClr val="002452"/>
            </a:solidFill>
          </a:ln>
        </p:spPr>
        <p:txBody>
          <a:bodyPr wrap="square" lIns="0" tIns="0" rIns="0" bIns="0" rtlCol="0"/>
          <a:lstStyle/>
          <a:p>
            <a:endParaRPr/>
          </a:p>
        </p:txBody>
      </p:sp>
      <p:sp>
        <p:nvSpPr>
          <p:cNvPr id="3" name="object 3"/>
          <p:cNvSpPr txBox="1"/>
          <p:nvPr/>
        </p:nvSpPr>
        <p:spPr>
          <a:xfrm>
            <a:off x="10458185" y="5746286"/>
            <a:ext cx="1288415" cy="905510"/>
          </a:xfrm>
          <a:prstGeom prst="rect">
            <a:avLst/>
          </a:prstGeom>
        </p:spPr>
        <p:txBody>
          <a:bodyPr vert="horz" wrap="square" lIns="0" tIns="11430" rIns="0" bIns="0" rtlCol="0">
            <a:spAutoFit/>
          </a:bodyPr>
          <a:lstStyle/>
          <a:p>
            <a:pPr marL="12700" marR="5080" indent="52069">
              <a:lnSpc>
                <a:spcPct val="101299"/>
              </a:lnSpc>
              <a:spcBef>
                <a:spcPts val="90"/>
              </a:spcBef>
            </a:pPr>
            <a:r>
              <a:rPr sz="2850" b="1" spc="15" dirty="0">
                <a:solidFill>
                  <a:srgbClr val="002452"/>
                </a:solidFill>
                <a:latin typeface="Arial"/>
                <a:cs typeface="Arial"/>
              </a:rPr>
              <a:t>Bloom  </a:t>
            </a:r>
            <a:r>
              <a:rPr sz="2850" b="1" spc="10" dirty="0">
                <a:solidFill>
                  <a:srgbClr val="002452"/>
                </a:solidFill>
                <a:latin typeface="Arial"/>
                <a:cs typeface="Arial"/>
              </a:rPr>
              <a:t>Filter</a:t>
            </a:r>
            <a:r>
              <a:rPr sz="2850" b="1" spc="-80" dirty="0">
                <a:solidFill>
                  <a:srgbClr val="002452"/>
                </a:solidFill>
                <a:latin typeface="Arial"/>
                <a:cs typeface="Arial"/>
              </a:rPr>
              <a:t> </a:t>
            </a:r>
            <a:r>
              <a:rPr sz="2850" b="1" i="1" spc="25" dirty="0">
                <a:solidFill>
                  <a:srgbClr val="002452"/>
                </a:solidFill>
                <a:latin typeface="Arial"/>
                <a:cs typeface="Arial"/>
              </a:rPr>
              <a:t>R</a:t>
            </a:r>
            <a:endParaRPr sz="2850" dirty="0">
              <a:latin typeface="Arial"/>
              <a:cs typeface="Arial"/>
            </a:endParaRPr>
          </a:p>
        </p:txBody>
      </p:sp>
      <p:sp>
        <p:nvSpPr>
          <p:cNvPr id="4" name="object 4"/>
          <p:cNvSpPr/>
          <p:nvPr/>
        </p:nvSpPr>
        <p:spPr>
          <a:xfrm>
            <a:off x="21636" y="57904"/>
            <a:ext cx="20082510" cy="1423035"/>
          </a:xfrm>
          <a:custGeom>
            <a:avLst/>
            <a:gdLst/>
            <a:ahLst/>
            <a:cxnLst/>
            <a:rect l="l" t="t" r="r" b="b"/>
            <a:pathLst>
              <a:path w="20082510" h="1423035">
                <a:moveTo>
                  <a:pt x="0" y="0"/>
                </a:moveTo>
                <a:lnTo>
                  <a:pt x="20082462" y="0"/>
                </a:lnTo>
                <a:lnTo>
                  <a:pt x="20082462" y="1422564"/>
                </a:lnTo>
                <a:lnTo>
                  <a:pt x="0" y="1422564"/>
                </a:lnTo>
                <a:lnTo>
                  <a:pt x="0" y="0"/>
                </a:lnTo>
                <a:close/>
              </a:path>
            </a:pathLst>
          </a:custGeom>
          <a:solidFill>
            <a:srgbClr val="DCDEE0"/>
          </a:solid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15240" rIns="0" bIns="0" rtlCol="0">
            <a:spAutoFit/>
          </a:bodyPr>
          <a:lstStyle/>
          <a:p>
            <a:pPr marL="213360">
              <a:lnSpc>
                <a:spcPct val="100000"/>
              </a:lnSpc>
              <a:spcBef>
                <a:spcPts val="120"/>
              </a:spcBef>
            </a:pPr>
            <a:r>
              <a:rPr spc="5" dirty="0"/>
              <a:t>Graphene: Protocol</a:t>
            </a:r>
            <a:r>
              <a:rPr spc="-35" dirty="0"/>
              <a:t> </a:t>
            </a:r>
            <a:r>
              <a:rPr spc="10" dirty="0"/>
              <a:t>2</a:t>
            </a:r>
          </a:p>
        </p:txBody>
      </p:sp>
      <p:sp>
        <p:nvSpPr>
          <p:cNvPr id="6" name="object 6"/>
          <p:cNvSpPr txBox="1"/>
          <p:nvPr/>
        </p:nvSpPr>
        <p:spPr>
          <a:xfrm>
            <a:off x="1086742" y="2068388"/>
            <a:ext cx="210185" cy="468630"/>
          </a:xfrm>
          <a:prstGeom prst="rect">
            <a:avLst/>
          </a:prstGeom>
        </p:spPr>
        <p:txBody>
          <a:bodyPr vert="horz" wrap="square" lIns="0" tIns="13335" rIns="0" bIns="0" rtlCol="0">
            <a:spAutoFit/>
          </a:bodyPr>
          <a:lstStyle/>
          <a:p>
            <a:pPr marL="12700">
              <a:lnSpc>
                <a:spcPct val="100000"/>
              </a:lnSpc>
              <a:spcBef>
                <a:spcPts val="105"/>
              </a:spcBef>
            </a:pPr>
            <a:r>
              <a:rPr sz="2900" spc="434" dirty="0">
                <a:latin typeface="Arial"/>
                <a:cs typeface="Arial"/>
              </a:rPr>
              <a:t>•</a:t>
            </a:r>
            <a:endParaRPr sz="2900">
              <a:latin typeface="Arial"/>
              <a:cs typeface="Arial"/>
            </a:endParaRPr>
          </a:p>
        </p:txBody>
      </p:sp>
      <p:sp>
        <p:nvSpPr>
          <p:cNvPr id="7" name="object 7"/>
          <p:cNvSpPr txBox="1"/>
          <p:nvPr/>
        </p:nvSpPr>
        <p:spPr>
          <a:xfrm>
            <a:off x="1568403" y="1997710"/>
            <a:ext cx="9079230" cy="616585"/>
          </a:xfrm>
          <a:prstGeom prst="rect">
            <a:avLst/>
          </a:prstGeom>
        </p:spPr>
        <p:txBody>
          <a:bodyPr vert="horz" wrap="square" lIns="0" tIns="15875" rIns="0" bIns="0" rtlCol="0">
            <a:spAutoFit/>
          </a:bodyPr>
          <a:lstStyle/>
          <a:p>
            <a:pPr marL="12700">
              <a:lnSpc>
                <a:spcPct val="100000"/>
              </a:lnSpc>
              <a:spcBef>
                <a:spcPts val="125"/>
              </a:spcBef>
            </a:pPr>
            <a:r>
              <a:rPr sz="3850" spc="-60" dirty="0">
                <a:latin typeface="Arial"/>
                <a:cs typeface="Arial"/>
              </a:rPr>
              <a:t>The </a:t>
            </a:r>
            <a:r>
              <a:rPr sz="3850" spc="95" dirty="0">
                <a:latin typeface="Arial"/>
                <a:cs typeface="Arial"/>
              </a:rPr>
              <a:t>block </a:t>
            </a:r>
            <a:r>
              <a:rPr sz="3850" spc="5" dirty="0">
                <a:latin typeface="Arial"/>
                <a:cs typeface="Arial"/>
              </a:rPr>
              <a:t>is </a:t>
            </a:r>
            <a:r>
              <a:rPr sz="3850" i="1" spc="10" dirty="0">
                <a:latin typeface="Arial"/>
                <a:cs typeface="Arial"/>
              </a:rPr>
              <a:t>not </a:t>
            </a:r>
            <a:r>
              <a:rPr sz="3850" spc="10" dirty="0">
                <a:latin typeface="Arial"/>
                <a:cs typeface="Arial"/>
              </a:rPr>
              <a:t>a </a:t>
            </a:r>
            <a:r>
              <a:rPr sz="3850" spc="45" dirty="0">
                <a:latin typeface="Arial"/>
                <a:cs typeface="Arial"/>
              </a:rPr>
              <a:t>subset </a:t>
            </a:r>
            <a:r>
              <a:rPr sz="3850" spc="10" dirty="0">
                <a:latin typeface="Arial"/>
                <a:cs typeface="Arial"/>
              </a:rPr>
              <a:t>of the</a:t>
            </a:r>
            <a:r>
              <a:rPr sz="3850" spc="-85" dirty="0">
                <a:latin typeface="Arial"/>
                <a:cs typeface="Arial"/>
              </a:rPr>
              <a:t> </a:t>
            </a:r>
            <a:r>
              <a:rPr sz="3850" spc="40" dirty="0">
                <a:latin typeface="Arial"/>
                <a:cs typeface="Arial"/>
              </a:rPr>
              <a:t>mempool</a:t>
            </a:r>
            <a:endParaRPr sz="3850">
              <a:latin typeface="Arial"/>
              <a:cs typeface="Arial"/>
            </a:endParaRPr>
          </a:p>
        </p:txBody>
      </p:sp>
      <p:grpSp>
        <p:nvGrpSpPr>
          <p:cNvPr id="8" name="object 8"/>
          <p:cNvGrpSpPr/>
          <p:nvPr/>
        </p:nvGrpSpPr>
        <p:grpSpPr>
          <a:xfrm>
            <a:off x="12260254" y="5523276"/>
            <a:ext cx="6796405" cy="4104004"/>
            <a:chOff x="12260254" y="5523276"/>
            <a:chExt cx="6796405" cy="4104004"/>
          </a:xfrm>
        </p:grpSpPr>
        <p:sp>
          <p:nvSpPr>
            <p:cNvPr id="9" name="object 9"/>
            <p:cNvSpPr/>
            <p:nvPr/>
          </p:nvSpPr>
          <p:spPr>
            <a:xfrm>
              <a:off x="12303290" y="6397710"/>
              <a:ext cx="6712193" cy="3228980"/>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12260254" y="5523276"/>
              <a:ext cx="6795960" cy="2111810"/>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12302138" y="5544218"/>
              <a:ext cx="6712193" cy="2028042"/>
            </a:xfrm>
            <a:prstGeom prst="rect">
              <a:avLst/>
            </a:prstGeom>
            <a:blipFill>
              <a:blip r:embed="rId5" cstate="print"/>
              <a:stretch>
                <a:fillRect/>
              </a:stretch>
            </a:blipFill>
          </p:spPr>
          <p:txBody>
            <a:bodyPr wrap="square" lIns="0" tIns="0" rIns="0" bIns="0" rtlCol="0"/>
            <a:lstStyle/>
            <a:p>
              <a:endParaRPr/>
            </a:p>
          </p:txBody>
        </p:sp>
      </p:grpSp>
      <p:sp>
        <p:nvSpPr>
          <p:cNvPr id="12" name="object 12"/>
          <p:cNvSpPr txBox="1"/>
          <p:nvPr/>
        </p:nvSpPr>
        <p:spPr>
          <a:xfrm>
            <a:off x="15693628" y="5955704"/>
            <a:ext cx="1608455" cy="528320"/>
          </a:xfrm>
          <a:prstGeom prst="rect">
            <a:avLst/>
          </a:prstGeom>
        </p:spPr>
        <p:txBody>
          <a:bodyPr vert="horz" wrap="square" lIns="0" tIns="12065" rIns="0" bIns="0" rtlCol="0">
            <a:spAutoFit/>
          </a:bodyPr>
          <a:lstStyle/>
          <a:p>
            <a:pPr marL="12700">
              <a:lnSpc>
                <a:spcPct val="100000"/>
              </a:lnSpc>
              <a:spcBef>
                <a:spcPts val="95"/>
              </a:spcBef>
            </a:pPr>
            <a:r>
              <a:rPr sz="3300" b="1" spc="-5" dirty="0">
                <a:latin typeface="Arial"/>
                <a:cs typeface="Arial"/>
              </a:rPr>
              <a:t>in</a:t>
            </a:r>
            <a:r>
              <a:rPr sz="3300" b="1" spc="-70" dirty="0">
                <a:latin typeface="Arial"/>
                <a:cs typeface="Arial"/>
              </a:rPr>
              <a:t> </a:t>
            </a:r>
            <a:r>
              <a:rPr sz="3300" b="1" spc="-10" dirty="0">
                <a:latin typeface="Arial"/>
                <a:cs typeface="Arial"/>
              </a:rPr>
              <a:t>block</a:t>
            </a:r>
            <a:endParaRPr sz="3300">
              <a:latin typeface="Arial"/>
              <a:cs typeface="Arial"/>
            </a:endParaRPr>
          </a:p>
        </p:txBody>
      </p:sp>
      <p:sp>
        <p:nvSpPr>
          <p:cNvPr id="13" name="object 13"/>
          <p:cNvSpPr txBox="1"/>
          <p:nvPr/>
        </p:nvSpPr>
        <p:spPr>
          <a:xfrm>
            <a:off x="15191026" y="7505395"/>
            <a:ext cx="2609850" cy="528320"/>
          </a:xfrm>
          <a:prstGeom prst="rect">
            <a:avLst/>
          </a:prstGeom>
        </p:spPr>
        <p:txBody>
          <a:bodyPr vert="horz" wrap="square" lIns="0" tIns="12065" rIns="0" bIns="0" rtlCol="0">
            <a:spAutoFit/>
          </a:bodyPr>
          <a:lstStyle/>
          <a:p>
            <a:pPr marL="12700">
              <a:lnSpc>
                <a:spcPct val="100000"/>
              </a:lnSpc>
              <a:spcBef>
                <a:spcPts val="95"/>
              </a:spcBef>
            </a:pPr>
            <a:r>
              <a:rPr sz="3300" b="1" spc="-5" dirty="0">
                <a:latin typeface="Arial"/>
                <a:cs typeface="Arial"/>
              </a:rPr>
              <a:t>NOT in</a:t>
            </a:r>
            <a:r>
              <a:rPr sz="3300" b="1" spc="-65" dirty="0">
                <a:latin typeface="Arial"/>
                <a:cs typeface="Arial"/>
              </a:rPr>
              <a:t> </a:t>
            </a:r>
            <a:r>
              <a:rPr sz="3300" b="1" spc="-5" dirty="0">
                <a:latin typeface="Arial"/>
                <a:cs typeface="Arial"/>
              </a:rPr>
              <a:t>block</a:t>
            </a:r>
            <a:endParaRPr sz="3300">
              <a:latin typeface="Arial"/>
              <a:cs typeface="Arial"/>
            </a:endParaRPr>
          </a:p>
        </p:txBody>
      </p:sp>
      <p:sp>
        <p:nvSpPr>
          <p:cNvPr id="14" name="object 14"/>
          <p:cNvSpPr txBox="1"/>
          <p:nvPr/>
        </p:nvSpPr>
        <p:spPr>
          <a:xfrm>
            <a:off x="12334702" y="4324287"/>
            <a:ext cx="6649084" cy="980440"/>
          </a:xfrm>
          <a:prstGeom prst="rect">
            <a:avLst/>
          </a:prstGeom>
          <a:ln w="62825">
            <a:solidFill>
              <a:srgbClr val="F39019"/>
            </a:solidFill>
          </a:ln>
        </p:spPr>
        <p:txBody>
          <a:bodyPr vert="horz" wrap="square" lIns="0" tIns="219710" rIns="0" bIns="0" rtlCol="0">
            <a:spAutoFit/>
          </a:bodyPr>
          <a:lstStyle/>
          <a:p>
            <a:pPr marL="8255" algn="ctr">
              <a:lnSpc>
                <a:spcPct val="100000"/>
              </a:lnSpc>
              <a:spcBef>
                <a:spcPts val="1730"/>
              </a:spcBef>
            </a:pPr>
            <a:r>
              <a:rPr sz="3300" b="1" spc="-5" dirty="0">
                <a:solidFill>
                  <a:srgbClr val="F39019"/>
                </a:solidFill>
                <a:latin typeface="Arial"/>
                <a:cs typeface="Arial"/>
              </a:rPr>
              <a:t>missing</a:t>
            </a:r>
            <a:r>
              <a:rPr sz="3300" b="1" spc="-10" dirty="0">
                <a:solidFill>
                  <a:srgbClr val="F39019"/>
                </a:solidFill>
                <a:latin typeface="Arial"/>
                <a:cs typeface="Arial"/>
              </a:rPr>
              <a:t> </a:t>
            </a:r>
            <a:r>
              <a:rPr sz="3300" b="1" spc="-5" dirty="0">
                <a:solidFill>
                  <a:srgbClr val="F39019"/>
                </a:solidFill>
                <a:latin typeface="Arial"/>
                <a:cs typeface="Arial"/>
              </a:rPr>
              <a:t>txns!</a:t>
            </a:r>
            <a:endParaRPr sz="3300">
              <a:latin typeface="Arial"/>
              <a:cs typeface="Arial"/>
            </a:endParaRPr>
          </a:p>
        </p:txBody>
      </p:sp>
      <p:sp>
        <p:nvSpPr>
          <p:cNvPr id="15" name="object 15"/>
          <p:cNvSpPr txBox="1"/>
          <p:nvPr/>
        </p:nvSpPr>
        <p:spPr>
          <a:xfrm>
            <a:off x="14227703" y="8960849"/>
            <a:ext cx="2865755" cy="528320"/>
          </a:xfrm>
          <a:prstGeom prst="rect">
            <a:avLst/>
          </a:prstGeom>
        </p:spPr>
        <p:txBody>
          <a:bodyPr vert="horz" wrap="square" lIns="0" tIns="12065" rIns="0" bIns="0" rtlCol="0">
            <a:spAutoFit/>
          </a:bodyPr>
          <a:lstStyle/>
          <a:p>
            <a:pPr marL="12700">
              <a:lnSpc>
                <a:spcPct val="100000"/>
              </a:lnSpc>
              <a:spcBef>
                <a:spcPts val="95"/>
              </a:spcBef>
            </a:pPr>
            <a:r>
              <a:rPr sz="3300" b="1" spc="-5" dirty="0">
                <a:solidFill>
                  <a:srgbClr val="FFFFFF"/>
                </a:solidFill>
                <a:latin typeface="Arial"/>
                <a:cs typeface="Arial"/>
              </a:rPr>
              <a:t>true</a:t>
            </a:r>
            <a:r>
              <a:rPr sz="3300" b="1" spc="-65" dirty="0">
                <a:solidFill>
                  <a:srgbClr val="FFFFFF"/>
                </a:solidFill>
                <a:latin typeface="Arial"/>
                <a:cs typeface="Arial"/>
              </a:rPr>
              <a:t> </a:t>
            </a:r>
            <a:r>
              <a:rPr sz="3300" b="1" spc="-5" dirty="0">
                <a:solidFill>
                  <a:srgbClr val="FFFFFF"/>
                </a:solidFill>
                <a:latin typeface="Arial"/>
                <a:cs typeface="Arial"/>
              </a:rPr>
              <a:t>negatives</a:t>
            </a:r>
            <a:endParaRPr sz="3300">
              <a:latin typeface="Arial"/>
              <a:cs typeface="Arial"/>
            </a:endParaRPr>
          </a:p>
        </p:txBody>
      </p:sp>
      <p:grpSp>
        <p:nvGrpSpPr>
          <p:cNvPr id="16" name="object 16"/>
          <p:cNvGrpSpPr/>
          <p:nvPr/>
        </p:nvGrpSpPr>
        <p:grpSpPr>
          <a:xfrm>
            <a:off x="12229993" y="5407008"/>
            <a:ext cx="6859270" cy="3228975"/>
            <a:chOff x="12229993" y="5407008"/>
            <a:chExt cx="6859270" cy="3228975"/>
          </a:xfrm>
        </p:grpSpPr>
        <p:sp>
          <p:nvSpPr>
            <p:cNvPr id="17" name="object 17"/>
            <p:cNvSpPr/>
            <p:nvPr/>
          </p:nvSpPr>
          <p:spPr>
            <a:xfrm>
              <a:off x="12303291" y="5476273"/>
              <a:ext cx="6712151" cy="3078565"/>
            </a:xfrm>
            <a:prstGeom prst="rect">
              <a:avLst/>
            </a:prstGeom>
            <a:blipFill>
              <a:blip r:embed="rId6" cstate="print"/>
              <a:stretch>
                <a:fillRect/>
              </a:stretch>
            </a:blipFill>
          </p:spPr>
          <p:txBody>
            <a:bodyPr wrap="square" lIns="0" tIns="0" rIns="0" bIns="0" rtlCol="0"/>
            <a:lstStyle/>
            <a:p>
              <a:endParaRPr/>
            </a:p>
          </p:txBody>
        </p:sp>
        <p:sp>
          <p:nvSpPr>
            <p:cNvPr id="18" name="object 18"/>
            <p:cNvSpPr/>
            <p:nvPr/>
          </p:nvSpPr>
          <p:spPr>
            <a:xfrm>
              <a:off x="12303290" y="5480304"/>
              <a:ext cx="6712584" cy="3082925"/>
            </a:xfrm>
            <a:custGeom>
              <a:avLst/>
              <a:gdLst/>
              <a:ahLst/>
              <a:cxnLst/>
              <a:rect l="l" t="t" r="r" b="b"/>
              <a:pathLst>
                <a:path w="6712584" h="3082925">
                  <a:moveTo>
                    <a:pt x="0" y="0"/>
                  </a:moveTo>
                  <a:lnTo>
                    <a:pt x="6712193" y="0"/>
                  </a:lnTo>
                  <a:lnTo>
                    <a:pt x="6712193" y="3082387"/>
                  </a:lnTo>
                  <a:lnTo>
                    <a:pt x="0" y="3082387"/>
                  </a:lnTo>
                  <a:lnTo>
                    <a:pt x="0" y="0"/>
                  </a:lnTo>
                  <a:close/>
                </a:path>
              </a:pathLst>
            </a:custGeom>
            <a:ln w="146592">
              <a:solidFill>
                <a:srgbClr val="002452"/>
              </a:solidFill>
            </a:ln>
          </p:spPr>
          <p:txBody>
            <a:bodyPr wrap="square" lIns="0" tIns="0" rIns="0" bIns="0" rtlCol="0"/>
            <a:lstStyle/>
            <a:p>
              <a:endParaRPr/>
            </a:p>
          </p:txBody>
        </p:sp>
      </p:grpSp>
      <p:sp>
        <p:nvSpPr>
          <p:cNvPr id="27" name="object 27"/>
          <p:cNvSpPr txBox="1"/>
          <p:nvPr/>
        </p:nvSpPr>
        <p:spPr>
          <a:xfrm>
            <a:off x="14081111" y="3170448"/>
            <a:ext cx="2091689" cy="654050"/>
          </a:xfrm>
          <a:prstGeom prst="rect">
            <a:avLst/>
          </a:prstGeom>
        </p:spPr>
        <p:txBody>
          <a:bodyPr vert="horz" wrap="square" lIns="0" tIns="15240" rIns="0" bIns="0" rtlCol="0">
            <a:spAutoFit/>
          </a:bodyPr>
          <a:lstStyle/>
          <a:p>
            <a:pPr marL="12700">
              <a:lnSpc>
                <a:spcPct val="100000"/>
              </a:lnSpc>
              <a:spcBef>
                <a:spcPts val="120"/>
              </a:spcBef>
            </a:pPr>
            <a:r>
              <a:rPr sz="4100" spc="10" dirty="0">
                <a:latin typeface="Arial"/>
                <a:cs typeface="Arial"/>
              </a:rPr>
              <a:t>Receiver</a:t>
            </a:r>
            <a:endParaRPr sz="4100">
              <a:latin typeface="Arial"/>
              <a:cs typeface="Arial"/>
            </a:endParaRPr>
          </a:p>
        </p:txBody>
      </p:sp>
      <p:grpSp>
        <p:nvGrpSpPr>
          <p:cNvPr id="28" name="object 28"/>
          <p:cNvGrpSpPr/>
          <p:nvPr/>
        </p:nvGrpSpPr>
        <p:grpSpPr>
          <a:xfrm>
            <a:off x="16384317" y="2898225"/>
            <a:ext cx="1012825" cy="1260475"/>
            <a:chOff x="16384317" y="2898225"/>
            <a:chExt cx="1012825" cy="1260475"/>
          </a:xfrm>
        </p:grpSpPr>
        <p:sp>
          <p:nvSpPr>
            <p:cNvPr id="29" name="object 29"/>
            <p:cNvSpPr/>
            <p:nvPr/>
          </p:nvSpPr>
          <p:spPr>
            <a:xfrm>
              <a:off x="16400024" y="2913932"/>
              <a:ext cx="980934" cy="1229020"/>
            </a:xfrm>
            <a:prstGeom prst="rect">
              <a:avLst/>
            </a:prstGeom>
            <a:blipFill>
              <a:blip r:embed="rId7" cstate="print"/>
              <a:stretch>
                <a:fillRect/>
              </a:stretch>
            </a:blipFill>
          </p:spPr>
          <p:txBody>
            <a:bodyPr wrap="square" lIns="0" tIns="0" rIns="0" bIns="0" rtlCol="0"/>
            <a:lstStyle/>
            <a:p>
              <a:endParaRPr/>
            </a:p>
          </p:txBody>
        </p:sp>
        <p:sp>
          <p:nvSpPr>
            <p:cNvPr id="30" name="object 30"/>
            <p:cNvSpPr/>
            <p:nvPr/>
          </p:nvSpPr>
          <p:spPr>
            <a:xfrm>
              <a:off x="16400024" y="2913932"/>
              <a:ext cx="981075" cy="1229360"/>
            </a:xfrm>
            <a:custGeom>
              <a:avLst/>
              <a:gdLst/>
              <a:ahLst/>
              <a:cxnLst/>
              <a:rect l="l" t="t" r="r" b="b"/>
              <a:pathLst>
                <a:path w="981075" h="1229360">
                  <a:moveTo>
                    <a:pt x="0" y="0"/>
                  </a:moveTo>
                  <a:lnTo>
                    <a:pt x="980934" y="0"/>
                  </a:lnTo>
                  <a:lnTo>
                    <a:pt x="980934" y="1229020"/>
                  </a:lnTo>
                  <a:lnTo>
                    <a:pt x="0" y="1229020"/>
                  </a:lnTo>
                  <a:lnTo>
                    <a:pt x="0" y="0"/>
                  </a:lnTo>
                  <a:close/>
                </a:path>
              </a:pathLst>
            </a:custGeom>
            <a:ln w="31412">
              <a:solidFill>
                <a:srgbClr val="0365C0"/>
              </a:solidFill>
            </a:ln>
          </p:spPr>
          <p:txBody>
            <a:bodyPr wrap="square" lIns="0" tIns="0" rIns="0" bIns="0" rtlCol="0"/>
            <a:lstStyle/>
            <a:p>
              <a:endParaRPr/>
            </a:p>
          </p:txBody>
        </p:sp>
      </p:grpSp>
      <p:sp>
        <p:nvSpPr>
          <p:cNvPr id="32" name="object 32"/>
          <p:cNvSpPr txBox="1">
            <a:spLocks noGrp="1"/>
          </p:cNvSpPr>
          <p:nvPr>
            <p:ph type="sldNum" sz="quarter" idx="7"/>
          </p:nvPr>
        </p:nvSpPr>
        <p:spPr>
          <a:prstGeom prst="rect">
            <a:avLst/>
          </a:prstGeom>
        </p:spPr>
        <p:txBody>
          <a:bodyPr vert="horz" wrap="square" lIns="0" tIns="0" rIns="0" bIns="0" rtlCol="0">
            <a:spAutoFit/>
          </a:bodyPr>
          <a:lstStyle/>
          <a:p>
            <a:pPr marL="38100">
              <a:lnSpc>
                <a:spcPts val="2014"/>
              </a:lnSpc>
            </a:pPr>
            <a:fld id="{81D60167-4931-47E6-BA6A-407CBD079E47}" type="slidenum">
              <a:rPr spc="15" dirty="0"/>
              <a:t>32</a:t>
            </a:fld>
            <a:endParaRPr spc="15" dirty="0"/>
          </a:p>
        </p:txBody>
      </p:sp>
      <p:pic>
        <p:nvPicPr>
          <p:cNvPr id="65" name="图片 64">
            <a:extLst>
              <a:ext uri="{FF2B5EF4-FFF2-40B4-BE49-F238E27FC236}">
                <a16:creationId xmlns:a16="http://schemas.microsoft.com/office/drawing/2014/main" id="{431113A9-8662-D441-BBDF-9EFF24880F90}"/>
              </a:ext>
            </a:extLst>
          </p:cNvPr>
          <p:cNvPicPr>
            <a:picLocks noChangeAspect="1"/>
          </p:cNvPicPr>
          <p:nvPr/>
        </p:nvPicPr>
        <p:blipFill>
          <a:blip r:embed="rId8"/>
          <a:stretch>
            <a:fillRect/>
          </a:stretch>
        </p:blipFill>
        <p:spPr>
          <a:xfrm>
            <a:off x="1421341" y="3061897"/>
            <a:ext cx="6856800" cy="6315933"/>
          </a:xfrm>
          <a:prstGeom prst="rect">
            <a:avLst/>
          </a:prstGeom>
        </p:spPr>
      </p:pic>
      <p:pic>
        <p:nvPicPr>
          <p:cNvPr id="66" name="图片 65">
            <a:extLst>
              <a:ext uri="{FF2B5EF4-FFF2-40B4-BE49-F238E27FC236}">
                <a16:creationId xmlns:a16="http://schemas.microsoft.com/office/drawing/2014/main" id="{5744A694-5639-424A-8AD0-947341CB3F38}"/>
              </a:ext>
            </a:extLst>
          </p:cNvPr>
          <p:cNvPicPr>
            <a:picLocks noChangeAspect="1"/>
          </p:cNvPicPr>
          <p:nvPr/>
        </p:nvPicPr>
        <p:blipFill>
          <a:blip r:embed="rId9"/>
          <a:stretch>
            <a:fillRect/>
          </a:stretch>
        </p:blipFill>
        <p:spPr>
          <a:xfrm>
            <a:off x="18366414" y="73600"/>
            <a:ext cx="1390266" cy="1387949"/>
          </a:xfrm>
          <a:prstGeom prst="rect">
            <a:avLst/>
          </a:prstGeom>
        </p:spPr>
      </p:pic>
      <p:sp>
        <p:nvSpPr>
          <p:cNvPr id="67" name="object 20">
            <a:extLst>
              <a:ext uri="{FF2B5EF4-FFF2-40B4-BE49-F238E27FC236}">
                <a16:creationId xmlns:a16="http://schemas.microsoft.com/office/drawing/2014/main" id="{492BE1A8-0809-7042-B3A1-760C5B352F3D}"/>
              </a:ext>
            </a:extLst>
          </p:cNvPr>
          <p:cNvSpPr txBox="1"/>
          <p:nvPr/>
        </p:nvSpPr>
        <p:spPr>
          <a:xfrm>
            <a:off x="14684662" y="10815939"/>
            <a:ext cx="5867400" cy="302903"/>
          </a:xfrm>
          <a:prstGeom prst="rect">
            <a:avLst/>
          </a:prstGeom>
        </p:spPr>
        <p:txBody>
          <a:bodyPr vert="horz" wrap="square" lIns="0" tIns="0" rIns="0" bIns="0" rtlCol="0">
            <a:spAutoFit/>
          </a:bodyPr>
          <a:lstStyle/>
          <a:p>
            <a:pPr marL="12700">
              <a:lnSpc>
                <a:spcPts val="2275"/>
              </a:lnSpc>
            </a:pPr>
            <a:r>
              <a:rPr lang="en-US" altLang="zh-CN" sz="2800" spc="-10" dirty="0">
                <a:solidFill>
                  <a:srgbClr val="A9A9A9"/>
                </a:solidFill>
                <a:latin typeface="Arial"/>
                <a:cs typeface="Arial"/>
              </a:rPr>
              <a:t>F</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D</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A</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V</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E</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R</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S</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T</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Y</a:t>
            </a:r>
            <a:r>
              <a:rPr lang="zh-CN" altLang="en-US" sz="2800" spc="-10" dirty="0">
                <a:solidFill>
                  <a:srgbClr val="A9A9A9"/>
                </a:solidFill>
                <a:latin typeface="Arial"/>
                <a:cs typeface="Arial"/>
              </a:rPr>
              <a:t> </a:t>
            </a:r>
            <a:endParaRPr sz="2800" dirty="0">
              <a:latin typeface="Arial"/>
              <a:cs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259279" y="5485434"/>
            <a:ext cx="1675764" cy="1445260"/>
          </a:xfrm>
          <a:custGeom>
            <a:avLst/>
            <a:gdLst/>
            <a:ahLst/>
            <a:cxnLst/>
            <a:rect l="l" t="t" r="r" b="b"/>
            <a:pathLst>
              <a:path w="1675765" h="1445259">
                <a:moveTo>
                  <a:pt x="0" y="0"/>
                </a:moveTo>
                <a:lnTo>
                  <a:pt x="1675373" y="0"/>
                </a:lnTo>
                <a:lnTo>
                  <a:pt x="1675373" y="1445055"/>
                </a:lnTo>
                <a:lnTo>
                  <a:pt x="0" y="1445055"/>
                </a:lnTo>
                <a:lnTo>
                  <a:pt x="0" y="0"/>
                </a:lnTo>
                <a:close/>
              </a:path>
            </a:pathLst>
          </a:custGeom>
          <a:ln w="146592">
            <a:solidFill>
              <a:srgbClr val="002452"/>
            </a:solidFill>
          </a:ln>
        </p:spPr>
        <p:txBody>
          <a:bodyPr wrap="square" lIns="0" tIns="0" rIns="0" bIns="0" rtlCol="0"/>
          <a:lstStyle/>
          <a:p>
            <a:endParaRPr/>
          </a:p>
        </p:txBody>
      </p:sp>
      <p:sp>
        <p:nvSpPr>
          <p:cNvPr id="3" name="object 3"/>
          <p:cNvSpPr txBox="1"/>
          <p:nvPr/>
        </p:nvSpPr>
        <p:spPr>
          <a:xfrm>
            <a:off x="10458185" y="5746286"/>
            <a:ext cx="1288415" cy="905510"/>
          </a:xfrm>
          <a:prstGeom prst="rect">
            <a:avLst/>
          </a:prstGeom>
        </p:spPr>
        <p:txBody>
          <a:bodyPr vert="horz" wrap="square" lIns="0" tIns="11430" rIns="0" bIns="0" rtlCol="0">
            <a:spAutoFit/>
          </a:bodyPr>
          <a:lstStyle/>
          <a:p>
            <a:pPr marL="12700" marR="5080" indent="52069">
              <a:lnSpc>
                <a:spcPct val="101299"/>
              </a:lnSpc>
              <a:spcBef>
                <a:spcPts val="90"/>
              </a:spcBef>
            </a:pPr>
            <a:r>
              <a:rPr sz="2850" b="1" spc="15" dirty="0">
                <a:solidFill>
                  <a:srgbClr val="002452"/>
                </a:solidFill>
                <a:latin typeface="Arial"/>
                <a:cs typeface="Arial"/>
              </a:rPr>
              <a:t>Bloom  </a:t>
            </a:r>
            <a:r>
              <a:rPr sz="2850" b="1" spc="10" dirty="0">
                <a:solidFill>
                  <a:srgbClr val="002452"/>
                </a:solidFill>
                <a:latin typeface="Arial"/>
                <a:cs typeface="Arial"/>
              </a:rPr>
              <a:t>Filter</a:t>
            </a:r>
            <a:r>
              <a:rPr sz="2850" b="1" spc="-80" dirty="0">
                <a:solidFill>
                  <a:srgbClr val="002452"/>
                </a:solidFill>
                <a:latin typeface="Arial"/>
                <a:cs typeface="Arial"/>
              </a:rPr>
              <a:t> </a:t>
            </a:r>
            <a:r>
              <a:rPr sz="2850" b="1" i="1" spc="25" dirty="0">
                <a:solidFill>
                  <a:srgbClr val="002452"/>
                </a:solidFill>
                <a:latin typeface="Arial"/>
                <a:cs typeface="Arial"/>
              </a:rPr>
              <a:t>R</a:t>
            </a:r>
            <a:endParaRPr sz="2850">
              <a:latin typeface="Arial"/>
              <a:cs typeface="Arial"/>
            </a:endParaRPr>
          </a:p>
        </p:txBody>
      </p:sp>
      <p:sp>
        <p:nvSpPr>
          <p:cNvPr id="4" name="object 4"/>
          <p:cNvSpPr/>
          <p:nvPr/>
        </p:nvSpPr>
        <p:spPr>
          <a:xfrm>
            <a:off x="21636" y="57904"/>
            <a:ext cx="20082510" cy="1423035"/>
          </a:xfrm>
          <a:custGeom>
            <a:avLst/>
            <a:gdLst/>
            <a:ahLst/>
            <a:cxnLst/>
            <a:rect l="l" t="t" r="r" b="b"/>
            <a:pathLst>
              <a:path w="20082510" h="1423035">
                <a:moveTo>
                  <a:pt x="0" y="0"/>
                </a:moveTo>
                <a:lnTo>
                  <a:pt x="20082462" y="0"/>
                </a:lnTo>
                <a:lnTo>
                  <a:pt x="20082462" y="1422564"/>
                </a:lnTo>
                <a:lnTo>
                  <a:pt x="0" y="1422564"/>
                </a:lnTo>
                <a:lnTo>
                  <a:pt x="0" y="0"/>
                </a:lnTo>
                <a:close/>
              </a:path>
            </a:pathLst>
          </a:custGeom>
          <a:solidFill>
            <a:srgbClr val="DCDEE0"/>
          </a:solid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15240" rIns="0" bIns="0" rtlCol="0">
            <a:spAutoFit/>
          </a:bodyPr>
          <a:lstStyle/>
          <a:p>
            <a:pPr marL="213360">
              <a:lnSpc>
                <a:spcPct val="100000"/>
              </a:lnSpc>
              <a:spcBef>
                <a:spcPts val="120"/>
              </a:spcBef>
            </a:pPr>
            <a:r>
              <a:rPr spc="5" dirty="0"/>
              <a:t>Graphene: Protocol</a:t>
            </a:r>
            <a:r>
              <a:rPr spc="-35" dirty="0"/>
              <a:t> </a:t>
            </a:r>
            <a:r>
              <a:rPr spc="10" dirty="0"/>
              <a:t>2</a:t>
            </a:r>
          </a:p>
        </p:txBody>
      </p:sp>
      <p:sp>
        <p:nvSpPr>
          <p:cNvPr id="6" name="object 6"/>
          <p:cNvSpPr txBox="1"/>
          <p:nvPr/>
        </p:nvSpPr>
        <p:spPr>
          <a:xfrm>
            <a:off x="1086742" y="2068388"/>
            <a:ext cx="210185" cy="468630"/>
          </a:xfrm>
          <a:prstGeom prst="rect">
            <a:avLst/>
          </a:prstGeom>
        </p:spPr>
        <p:txBody>
          <a:bodyPr vert="horz" wrap="square" lIns="0" tIns="13335" rIns="0" bIns="0" rtlCol="0">
            <a:spAutoFit/>
          </a:bodyPr>
          <a:lstStyle/>
          <a:p>
            <a:pPr marL="12700">
              <a:lnSpc>
                <a:spcPct val="100000"/>
              </a:lnSpc>
              <a:spcBef>
                <a:spcPts val="105"/>
              </a:spcBef>
            </a:pPr>
            <a:r>
              <a:rPr sz="2900" spc="434" dirty="0">
                <a:latin typeface="Arial"/>
                <a:cs typeface="Arial"/>
              </a:rPr>
              <a:t>•</a:t>
            </a:r>
            <a:endParaRPr sz="2900">
              <a:latin typeface="Arial"/>
              <a:cs typeface="Arial"/>
            </a:endParaRPr>
          </a:p>
        </p:txBody>
      </p:sp>
      <p:sp>
        <p:nvSpPr>
          <p:cNvPr id="7" name="object 7"/>
          <p:cNvSpPr txBox="1"/>
          <p:nvPr/>
        </p:nvSpPr>
        <p:spPr>
          <a:xfrm>
            <a:off x="1568403" y="1997710"/>
            <a:ext cx="9079230" cy="616585"/>
          </a:xfrm>
          <a:prstGeom prst="rect">
            <a:avLst/>
          </a:prstGeom>
        </p:spPr>
        <p:txBody>
          <a:bodyPr vert="horz" wrap="square" lIns="0" tIns="15875" rIns="0" bIns="0" rtlCol="0">
            <a:spAutoFit/>
          </a:bodyPr>
          <a:lstStyle/>
          <a:p>
            <a:pPr marL="12700">
              <a:lnSpc>
                <a:spcPct val="100000"/>
              </a:lnSpc>
              <a:spcBef>
                <a:spcPts val="125"/>
              </a:spcBef>
            </a:pPr>
            <a:r>
              <a:rPr sz="3850" spc="-60" dirty="0">
                <a:latin typeface="Arial"/>
                <a:cs typeface="Arial"/>
              </a:rPr>
              <a:t>The </a:t>
            </a:r>
            <a:r>
              <a:rPr sz="3850" spc="95" dirty="0">
                <a:latin typeface="Arial"/>
                <a:cs typeface="Arial"/>
              </a:rPr>
              <a:t>block </a:t>
            </a:r>
            <a:r>
              <a:rPr sz="3850" spc="5" dirty="0">
                <a:latin typeface="Arial"/>
                <a:cs typeface="Arial"/>
              </a:rPr>
              <a:t>is </a:t>
            </a:r>
            <a:r>
              <a:rPr sz="3850" i="1" spc="10" dirty="0">
                <a:latin typeface="Arial"/>
                <a:cs typeface="Arial"/>
              </a:rPr>
              <a:t>not </a:t>
            </a:r>
            <a:r>
              <a:rPr sz="3850" spc="10" dirty="0">
                <a:latin typeface="Arial"/>
                <a:cs typeface="Arial"/>
              </a:rPr>
              <a:t>a </a:t>
            </a:r>
            <a:r>
              <a:rPr sz="3850" spc="45" dirty="0">
                <a:latin typeface="Arial"/>
                <a:cs typeface="Arial"/>
              </a:rPr>
              <a:t>subset </a:t>
            </a:r>
            <a:r>
              <a:rPr sz="3850" spc="10" dirty="0">
                <a:latin typeface="Arial"/>
                <a:cs typeface="Arial"/>
              </a:rPr>
              <a:t>of the</a:t>
            </a:r>
            <a:r>
              <a:rPr sz="3850" spc="-85" dirty="0">
                <a:latin typeface="Arial"/>
                <a:cs typeface="Arial"/>
              </a:rPr>
              <a:t> </a:t>
            </a:r>
            <a:r>
              <a:rPr sz="3850" spc="40" dirty="0">
                <a:latin typeface="Arial"/>
                <a:cs typeface="Arial"/>
              </a:rPr>
              <a:t>mempool</a:t>
            </a:r>
            <a:endParaRPr sz="3850">
              <a:latin typeface="Arial"/>
              <a:cs typeface="Arial"/>
            </a:endParaRPr>
          </a:p>
        </p:txBody>
      </p:sp>
      <p:grpSp>
        <p:nvGrpSpPr>
          <p:cNvPr id="8" name="object 8"/>
          <p:cNvGrpSpPr/>
          <p:nvPr/>
        </p:nvGrpSpPr>
        <p:grpSpPr>
          <a:xfrm>
            <a:off x="12260254" y="5523276"/>
            <a:ext cx="6796405" cy="4104004"/>
            <a:chOff x="12260254" y="5523276"/>
            <a:chExt cx="6796405" cy="4104004"/>
          </a:xfrm>
        </p:grpSpPr>
        <p:sp>
          <p:nvSpPr>
            <p:cNvPr id="9" name="object 9"/>
            <p:cNvSpPr/>
            <p:nvPr/>
          </p:nvSpPr>
          <p:spPr>
            <a:xfrm>
              <a:off x="12303290" y="6397710"/>
              <a:ext cx="6712193" cy="3228980"/>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12260254" y="5523276"/>
              <a:ext cx="6795960" cy="2111810"/>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12302138" y="5544218"/>
              <a:ext cx="6712193" cy="2028042"/>
            </a:xfrm>
            <a:prstGeom prst="rect">
              <a:avLst/>
            </a:prstGeom>
            <a:blipFill>
              <a:blip r:embed="rId5" cstate="print"/>
              <a:stretch>
                <a:fillRect/>
              </a:stretch>
            </a:blipFill>
          </p:spPr>
          <p:txBody>
            <a:bodyPr wrap="square" lIns="0" tIns="0" rIns="0" bIns="0" rtlCol="0"/>
            <a:lstStyle/>
            <a:p>
              <a:endParaRPr/>
            </a:p>
          </p:txBody>
        </p:sp>
      </p:grpSp>
      <p:sp>
        <p:nvSpPr>
          <p:cNvPr id="12" name="object 12"/>
          <p:cNvSpPr txBox="1"/>
          <p:nvPr/>
        </p:nvSpPr>
        <p:spPr>
          <a:xfrm>
            <a:off x="15693628" y="5955704"/>
            <a:ext cx="1608455" cy="528320"/>
          </a:xfrm>
          <a:prstGeom prst="rect">
            <a:avLst/>
          </a:prstGeom>
        </p:spPr>
        <p:txBody>
          <a:bodyPr vert="horz" wrap="square" lIns="0" tIns="12065" rIns="0" bIns="0" rtlCol="0">
            <a:spAutoFit/>
          </a:bodyPr>
          <a:lstStyle/>
          <a:p>
            <a:pPr marL="12700">
              <a:lnSpc>
                <a:spcPct val="100000"/>
              </a:lnSpc>
              <a:spcBef>
                <a:spcPts val="95"/>
              </a:spcBef>
            </a:pPr>
            <a:r>
              <a:rPr sz="3300" b="1" spc="-5" dirty="0">
                <a:latin typeface="Arial"/>
                <a:cs typeface="Arial"/>
              </a:rPr>
              <a:t>in</a:t>
            </a:r>
            <a:r>
              <a:rPr sz="3300" b="1" spc="-70" dirty="0">
                <a:latin typeface="Arial"/>
                <a:cs typeface="Arial"/>
              </a:rPr>
              <a:t> </a:t>
            </a:r>
            <a:r>
              <a:rPr sz="3300" b="1" spc="-10" dirty="0">
                <a:latin typeface="Arial"/>
                <a:cs typeface="Arial"/>
              </a:rPr>
              <a:t>block</a:t>
            </a:r>
            <a:endParaRPr sz="3300">
              <a:latin typeface="Arial"/>
              <a:cs typeface="Arial"/>
            </a:endParaRPr>
          </a:p>
        </p:txBody>
      </p:sp>
      <p:sp>
        <p:nvSpPr>
          <p:cNvPr id="13" name="object 13"/>
          <p:cNvSpPr txBox="1"/>
          <p:nvPr/>
        </p:nvSpPr>
        <p:spPr>
          <a:xfrm>
            <a:off x="15191026" y="7505395"/>
            <a:ext cx="2609850" cy="528320"/>
          </a:xfrm>
          <a:prstGeom prst="rect">
            <a:avLst/>
          </a:prstGeom>
        </p:spPr>
        <p:txBody>
          <a:bodyPr vert="horz" wrap="square" lIns="0" tIns="12065" rIns="0" bIns="0" rtlCol="0">
            <a:spAutoFit/>
          </a:bodyPr>
          <a:lstStyle/>
          <a:p>
            <a:pPr marL="12700">
              <a:lnSpc>
                <a:spcPct val="100000"/>
              </a:lnSpc>
              <a:spcBef>
                <a:spcPts val="95"/>
              </a:spcBef>
            </a:pPr>
            <a:r>
              <a:rPr sz="3300" b="1" spc="-5" dirty="0">
                <a:latin typeface="Arial"/>
                <a:cs typeface="Arial"/>
              </a:rPr>
              <a:t>NOT in</a:t>
            </a:r>
            <a:r>
              <a:rPr sz="3300" b="1" spc="-65" dirty="0">
                <a:latin typeface="Arial"/>
                <a:cs typeface="Arial"/>
              </a:rPr>
              <a:t> </a:t>
            </a:r>
            <a:r>
              <a:rPr sz="3300" b="1" spc="-5" dirty="0">
                <a:latin typeface="Arial"/>
                <a:cs typeface="Arial"/>
              </a:rPr>
              <a:t>block</a:t>
            </a:r>
            <a:endParaRPr sz="3300">
              <a:latin typeface="Arial"/>
              <a:cs typeface="Arial"/>
            </a:endParaRPr>
          </a:p>
        </p:txBody>
      </p:sp>
      <p:sp>
        <p:nvSpPr>
          <p:cNvPr id="14" name="object 14"/>
          <p:cNvSpPr txBox="1"/>
          <p:nvPr/>
        </p:nvSpPr>
        <p:spPr>
          <a:xfrm>
            <a:off x="12334702" y="4324287"/>
            <a:ext cx="6649084" cy="980440"/>
          </a:xfrm>
          <a:prstGeom prst="rect">
            <a:avLst/>
          </a:prstGeom>
          <a:ln w="62825">
            <a:solidFill>
              <a:srgbClr val="F39019"/>
            </a:solidFill>
          </a:ln>
        </p:spPr>
        <p:txBody>
          <a:bodyPr vert="horz" wrap="square" lIns="0" tIns="219710" rIns="0" bIns="0" rtlCol="0">
            <a:spAutoFit/>
          </a:bodyPr>
          <a:lstStyle/>
          <a:p>
            <a:pPr marL="8255" algn="ctr">
              <a:lnSpc>
                <a:spcPct val="100000"/>
              </a:lnSpc>
              <a:spcBef>
                <a:spcPts val="1730"/>
              </a:spcBef>
            </a:pPr>
            <a:r>
              <a:rPr sz="3300" b="1" spc="-5" dirty="0">
                <a:solidFill>
                  <a:srgbClr val="F39019"/>
                </a:solidFill>
                <a:latin typeface="Arial"/>
                <a:cs typeface="Arial"/>
              </a:rPr>
              <a:t>missing</a:t>
            </a:r>
            <a:r>
              <a:rPr sz="3300" b="1" spc="-10" dirty="0">
                <a:solidFill>
                  <a:srgbClr val="F39019"/>
                </a:solidFill>
                <a:latin typeface="Arial"/>
                <a:cs typeface="Arial"/>
              </a:rPr>
              <a:t> </a:t>
            </a:r>
            <a:r>
              <a:rPr sz="3300" b="1" spc="-5" dirty="0">
                <a:solidFill>
                  <a:srgbClr val="F39019"/>
                </a:solidFill>
                <a:latin typeface="Arial"/>
                <a:cs typeface="Arial"/>
              </a:rPr>
              <a:t>txns!</a:t>
            </a:r>
            <a:endParaRPr sz="3300">
              <a:latin typeface="Arial"/>
              <a:cs typeface="Arial"/>
            </a:endParaRPr>
          </a:p>
        </p:txBody>
      </p:sp>
      <p:sp>
        <p:nvSpPr>
          <p:cNvPr id="15" name="object 15"/>
          <p:cNvSpPr txBox="1"/>
          <p:nvPr/>
        </p:nvSpPr>
        <p:spPr>
          <a:xfrm>
            <a:off x="14227703" y="8960849"/>
            <a:ext cx="2865755" cy="528320"/>
          </a:xfrm>
          <a:prstGeom prst="rect">
            <a:avLst/>
          </a:prstGeom>
        </p:spPr>
        <p:txBody>
          <a:bodyPr vert="horz" wrap="square" lIns="0" tIns="12065" rIns="0" bIns="0" rtlCol="0">
            <a:spAutoFit/>
          </a:bodyPr>
          <a:lstStyle/>
          <a:p>
            <a:pPr marL="12700">
              <a:lnSpc>
                <a:spcPct val="100000"/>
              </a:lnSpc>
              <a:spcBef>
                <a:spcPts val="95"/>
              </a:spcBef>
            </a:pPr>
            <a:r>
              <a:rPr sz="3300" b="1" spc="-5" dirty="0">
                <a:solidFill>
                  <a:srgbClr val="FFFFFF"/>
                </a:solidFill>
                <a:latin typeface="Arial"/>
                <a:cs typeface="Arial"/>
              </a:rPr>
              <a:t>true</a:t>
            </a:r>
            <a:r>
              <a:rPr sz="3300" b="1" spc="-65" dirty="0">
                <a:solidFill>
                  <a:srgbClr val="FFFFFF"/>
                </a:solidFill>
                <a:latin typeface="Arial"/>
                <a:cs typeface="Arial"/>
              </a:rPr>
              <a:t> </a:t>
            </a:r>
            <a:r>
              <a:rPr sz="3300" b="1" spc="-5" dirty="0">
                <a:solidFill>
                  <a:srgbClr val="FFFFFF"/>
                </a:solidFill>
                <a:latin typeface="Arial"/>
                <a:cs typeface="Arial"/>
              </a:rPr>
              <a:t>negatives</a:t>
            </a:r>
            <a:endParaRPr sz="3300">
              <a:latin typeface="Arial"/>
              <a:cs typeface="Arial"/>
            </a:endParaRPr>
          </a:p>
        </p:txBody>
      </p:sp>
      <p:grpSp>
        <p:nvGrpSpPr>
          <p:cNvPr id="16" name="object 16"/>
          <p:cNvGrpSpPr/>
          <p:nvPr/>
        </p:nvGrpSpPr>
        <p:grpSpPr>
          <a:xfrm>
            <a:off x="12229993" y="5407008"/>
            <a:ext cx="6859270" cy="3228975"/>
            <a:chOff x="12229993" y="5407008"/>
            <a:chExt cx="6859270" cy="3228975"/>
          </a:xfrm>
        </p:grpSpPr>
        <p:sp>
          <p:nvSpPr>
            <p:cNvPr id="17" name="object 17"/>
            <p:cNvSpPr/>
            <p:nvPr/>
          </p:nvSpPr>
          <p:spPr>
            <a:xfrm>
              <a:off x="12303291" y="5476273"/>
              <a:ext cx="6712151" cy="3078565"/>
            </a:xfrm>
            <a:prstGeom prst="rect">
              <a:avLst/>
            </a:prstGeom>
            <a:blipFill>
              <a:blip r:embed="rId6" cstate="print"/>
              <a:stretch>
                <a:fillRect/>
              </a:stretch>
            </a:blipFill>
          </p:spPr>
          <p:txBody>
            <a:bodyPr wrap="square" lIns="0" tIns="0" rIns="0" bIns="0" rtlCol="0"/>
            <a:lstStyle/>
            <a:p>
              <a:endParaRPr/>
            </a:p>
          </p:txBody>
        </p:sp>
        <p:sp>
          <p:nvSpPr>
            <p:cNvPr id="18" name="object 18"/>
            <p:cNvSpPr/>
            <p:nvPr/>
          </p:nvSpPr>
          <p:spPr>
            <a:xfrm>
              <a:off x="12303290" y="5480304"/>
              <a:ext cx="6712584" cy="3082925"/>
            </a:xfrm>
            <a:custGeom>
              <a:avLst/>
              <a:gdLst/>
              <a:ahLst/>
              <a:cxnLst/>
              <a:rect l="l" t="t" r="r" b="b"/>
              <a:pathLst>
                <a:path w="6712584" h="3082925">
                  <a:moveTo>
                    <a:pt x="0" y="0"/>
                  </a:moveTo>
                  <a:lnTo>
                    <a:pt x="6712193" y="0"/>
                  </a:lnTo>
                  <a:lnTo>
                    <a:pt x="6712193" y="3082387"/>
                  </a:lnTo>
                  <a:lnTo>
                    <a:pt x="0" y="3082387"/>
                  </a:lnTo>
                  <a:lnTo>
                    <a:pt x="0" y="0"/>
                  </a:lnTo>
                  <a:close/>
                </a:path>
              </a:pathLst>
            </a:custGeom>
            <a:ln w="146592">
              <a:solidFill>
                <a:srgbClr val="002452"/>
              </a:solidFill>
            </a:ln>
          </p:spPr>
          <p:txBody>
            <a:bodyPr wrap="square" lIns="0" tIns="0" rIns="0" bIns="0" rtlCol="0"/>
            <a:lstStyle/>
            <a:p>
              <a:endParaRPr/>
            </a:p>
          </p:txBody>
        </p:sp>
      </p:grpSp>
      <p:sp>
        <p:nvSpPr>
          <p:cNvPr id="27" name="object 27"/>
          <p:cNvSpPr txBox="1"/>
          <p:nvPr/>
        </p:nvSpPr>
        <p:spPr>
          <a:xfrm>
            <a:off x="14081111" y="3170448"/>
            <a:ext cx="2091689" cy="654050"/>
          </a:xfrm>
          <a:prstGeom prst="rect">
            <a:avLst/>
          </a:prstGeom>
        </p:spPr>
        <p:txBody>
          <a:bodyPr vert="horz" wrap="square" lIns="0" tIns="15240" rIns="0" bIns="0" rtlCol="0">
            <a:spAutoFit/>
          </a:bodyPr>
          <a:lstStyle/>
          <a:p>
            <a:pPr marL="12700">
              <a:lnSpc>
                <a:spcPct val="100000"/>
              </a:lnSpc>
              <a:spcBef>
                <a:spcPts val="120"/>
              </a:spcBef>
            </a:pPr>
            <a:r>
              <a:rPr sz="4100" spc="10" dirty="0">
                <a:latin typeface="Arial"/>
                <a:cs typeface="Arial"/>
              </a:rPr>
              <a:t>Receiver</a:t>
            </a:r>
            <a:endParaRPr sz="4100">
              <a:latin typeface="Arial"/>
              <a:cs typeface="Arial"/>
            </a:endParaRPr>
          </a:p>
        </p:txBody>
      </p:sp>
      <p:grpSp>
        <p:nvGrpSpPr>
          <p:cNvPr id="28" name="object 28"/>
          <p:cNvGrpSpPr/>
          <p:nvPr/>
        </p:nvGrpSpPr>
        <p:grpSpPr>
          <a:xfrm>
            <a:off x="16384317" y="2898225"/>
            <a:ext cx="1012825" cy="1260475"/>
            <a:chOff x="16384317" y="2898225"/>
            <a:chExt cx="1012825" cy="1260475"/>
          </a:xfrm>
        </p:grpSpPr>
        <p:sp>
          <p:nvSpPr>
            <p:cNvPr id="29" name="object 29"/>
            <p:cNvSpPr/>
            <p:nvPr/>
          </p:nvSpPr>
          <p:spPr>
            <a:xfrm>
              <a:off x="16400024" y="2913932"/>
              <a:ext cx="980934" cy="1229020"/>
            </a:xfrm>
            <a:prstGeom prst="rect">
              <a:avLst/>
            </a:prstGeom>
            <a:blipFill>
              <a:blip r:embed="rId7" cstate="print"/>
              <a:stretch>
                <a:fillRect/>
              </a:stretch>
            </a:blipFill>
          </p:spPr>
          <p:txBody>
            <a:bodyPr wrap="square" lIns="0" tIns="0" rIns="0" bIns="0" rtlCol="0"/>
            <a:lstStyle/>
            <a:p>
              <a:endParaRPr/>
            </a:p>
          </p:txBody>
        </p:sp>
        <p:sp>
          <p:nvSpPr>
            <p:cNvPr id="30" name="object 30"/>
            <p:cNvSpPr/>
            <p:nvPr/>
          </p:nvSpPr>
          <p:spPr>
            <a:xfrm>
              <a:off x="16400024" y="2913932"/>
              <a:ext cx="981075" cy="1229360"/>
            </a:xfrm>
            <a:custGeom>
              <a:avLst/>
              <a:gdLst/>
              <a:ahLst/>
              <a:cxnLst/>
              <a:rect l="l" t="t" r="r" b="b"/>
              <a:pathLst>
                <a:path w="981075" h="1229360">
                  <a:moveTo>
                    <a:pt x="0" y="0"/>
                  </a:moveTo>
                  <a:lnTo>
                    <a:pt x="980934" y="0"/>
                  </a:lnTo>
                  <a:lnTo>
                    <a:pt x="980934" y="1229020"/>
                  </a:lnTo>
                  <a:lnTo>
                    <a:pt x="0" y="1229020"/>
                  </a:lnTo>
                  <a:lnTo>
                    <a:pt x="0" y="0"/>
                  </a:lnTo>
                  <a:close/>
                </a:path>
              </a:pathLst>
            </a:custGeom>
            <a:ln w="31412">
              <a:solidFill>
                <a:srgbClr val="0365C0"/>
              </a:solidFill>
            </a:ln>
          </p:spPr>
          <p:txBody>
            <a:bodyPr wrap="square" lIns="0" tIns="0" rIns="0" bIns="0" rtlCol="0"/>
            <a:lstStyle/>
            <a:p>
              <a:endParaRPr/>
            </a:p>
          </p:txBody>
        </p:sp>
      </p:grpSp>
      <p:sp>
        <p:nvSpPr>
          <p:cNvPr id="32" name="object 32"/>
          <p:cNvSpPr txBox="1">
            <a:spLocks noGrp="1"/>
          </p:cNvSpPr>
          <p:nvPr>
            <p:ph type="sldNum" sz="quarter" idx="7"/>
          </p:nvPr>
        </p:nvSpPr>
        <p:spPr>
          <a:prstGeom prst="rect">
            <a:avLst/>
          </a:prstGeom>
        </p:spPr>
        <p:txBody>
          <a:bodyPr vert="horz" wrap="square" lIns="0" tIns="0" rIns="0" bIns="0" rtlCol="0">
            <a:spAutoFit/>
          </a:bodyPr>
          <a:lstStyle/>
          <a:p>
            <a:pPr marL="38100">
              <a:lnSpc>
                <a:spcPts val="2014"/>
              </a:lnSpc>
            </a:pPr>
            <a:fld id="{81D60167-4931-47E6-BA6A-407CBD079E47}" type="slidenum">
              <a:rPr spc="15" dirty="0"/>
              <a:t>33</a:t>
            </a:fld>
            <a:endParaRPr spc="15" dirty="0"/>
          </a:p>
        </p:txBody>
      </p:sp>
      <p:pic>
        <p:nvPicPr>
          <p:cNvPr id="19" name="图片 18">
            <a:extLst>
              <a:ext uri="{FF2B5EF4-FFF2-40B4-BE49-F238E27FC236}">
                <a16:creationId xmlns:a16="http://schemas.microsoft.com/office/drawing/2014/main" id="{58CF8E55-7B13-E34B-A27D-0AAD63603DD4}"/>
              </a:ext>
            </a:extLst>
          </p:cNvPr>
          <p:cNvPicPr>
            <a:picLocks noChangeAspect="1"/>
          </p:cNvPicPr>
          <p:nvPr/>
        </p:nvPicPr>
        <p:blipFill>
          <a:blip r:embed="rId8"/>
          <a:stretch>
            <a:fillRect/>
          </a:stretch>
        </p:blipFill>
        <p:spPr>
          <a:xfrm>
            <a:off x="1408214" y="3307433"/>
            <a:ext cx="6649084" cy="6353182"/>
          </a:xfrm>
          <a:prstGeom prst="rect">
            <a:avLst/>
          </a:prstGeom>
        </p:spPr>
      </p:pic>
      <mc:AlternateContent xmlns:mc="http://schemas.openxmlformats.org/markup-compatibility/2006" xmlns:a14="http://schemas.microsoft.com/office/drawing/2010/main">
        <mc:Choice Requires="a14">
          <p:sp>
            <p:nvSpPr>
              <p:cNvPr id="66" name="object 9">
                <a:extLst>
                  <a:ext uri="{FF2B5EF4-FFF2-40B4-BE49-F238E27FC236}">
                    <a16:creationId xmlns:a16="http://schemas.microsoft.com/office/drawing/2014/main" id="{D9227EF7-9C86-DF42-AD66-F6669D0EA223}"/>
                  </a:ext>
                </a:extLst>
              </p:cNvPr>
              <p:cNvSpPr txBox="1"/>
              <p:nvPr/>
            </p:nvSpPr>
            <p:spPr>
              <a:xfrm>
                <a:off x="9043222" y="7268457"/>
                <a:ext cx="3067752" cy="1341457"/>
              </a:xfrm>
              <a:prstGeom prst="rect">
                <a:avLst/>
              </a:prstGeom>
            </p:spPr>
            <p:txBody>
              <a:bodyPr vert="horz" wrap="square" lIns="0" tIns="15240" rIns="0" bIns="0" rtlCol="0">
                <a:spAutoFit/>
              </a:bodyPr>
              <a:lstStyle/>
              <a:p>
                <a:pPr marL="12700">
                  <a:lnSpc>
                    <a:spcPct val="100000"/>
                  </a:lnSpc>
                  <a:spcBef>
                    <a:spcPts val="120"/>
                  </a:spcBef>
                </a:pPr>
                <a14:m>
                  <m:oMathPara xmlns:m="http://schemas.openxmlformats.org/officeDocument/2006/math">
                    <m:oMathParaPr>
                      <m:jc m:val="centerGroup"/>
                    </m:oMathParaPr>
                    <m:oMath xmlns:m="http://schemas.openxmlformats.org/officeDocument/2006/math">
                      <m:sSub>
                        <m:sSubPr>
                          <m:ctrlPr>
                            <a:rPr lang="zh-CN" altLang="zh-CN" sz="4400" i="1">
                              <a:latin typeface="Cambria Math" panose="02040503050406030204" pitchFamily="18" charset="0"/>
                            </a:rPr>
                          </m:ctrlPr>
                        </m:sSubPr>
                        <m:e>
                          <m:r>
                            <a:rPr lang="en-US" altLang="zh-CN" sz="4400" i="1">
                              <a:latin typeface="Cambria Math" panose="02040503050406030204" pitchFamily="18" charset="0"/>
                            </a:rPr>
                            <m:t>𝑓</m:t>
                          </m:r>
                        </m:e>
                        <m:sub>
                          <m:r>
                            <a:rPr lang="en-US" altLang="zh-CN" sz="4400" i="1">
                              <a:latin typeface="Cambria Math" panose="02040503050406030204" pitchFamily="18" charset="0"/>
                            </a:rPr>
                            <m:t>𝑅</m:t>
                          </m:r>
                        </m:sub>
                      </m:sSub>
                      <m:r>
                        <a:rPr lang="en-US" altLang="zh-CN" sz="4400" i="1">
                          <a:latin typeface="Cambria Math" panose="02040503050406030204" pitchFamily="18" charset="0"/>
                        </a:rPr>
                        <m:t>=</m:t>
                      </m:r>
                      <m:f>
                        <m:fPr>
                          <m:ctrlPr>
                            <a:rPr lang="zh-CN" altLang="zh-CN" sz="4400" i="1">
                              <a:latin typeface="Cambria Math" panose="02040503050406030204" pitchFamily="18" charset="0"/>
                            </a:rPr>
                          </m:ctrlPr>
                        </m:fPr>
                        <m:num>
                          <m:r>
                            <a:rPr lang="en-US" altLang="zh-CN" sz="4400" i="1">
                              <a:latin typeface="Cambria Math" panose="02040503050406030204" pitchFamily="18" charset="0"/>
                            </a:rPr>
                            <m:t>𝑏</m:t>
                          </m:r>
                        </m:num>
                        <m:den>
                          <m:r>
                            <a:rPr lang="en-US" altLang="zh-CN" sz="4400" i="1">
                              <a:latin typeface="Cambria Math" panose="02040503050406030204" pitchFamily="18" charset="0"/>
                            </a:rPr>
                            <m:t>𝑛</m:t>
                          </m:r>
                          <m:r>
                            <a:rPr lang="en-US" altLang="zh-CN" sz="4400" i="1">
                              <a:latin typeface="Cambria Math" panose="02040503050406030204" pitchFamily="18" charset="0"/>
                            </a:rPr>
                            <m:t>−</m:t>
                          </m:r>
                          <m:r>
                            <a:rPr lang="en-US" altLang="zh-CN" sz="4400" i="1">
                              <a:latin typeface="Cambria Math" panose="02040503050406030204" pitchFamily="18" charset="0"/>
                            </a:rPr>
                            <m:t>𝑥</m:t>
                          </m:r>
                        </m:den>
                      </m:f>
                    </m:oMath>
                  </m:oMathPara>
                </a14:m>
                <a:endParaRPr sz="4100" i="1" dirty="0">
                  <a:latin typeface="Arial"/>
                  <a:cs typeface="Arial"/>
                </a:endParaRPr>
              </a:p>
            </p:txBody>
          </p:sp>
        </mc:Choice>
        <mc:Fallback xmlns="">
          <p:sp>
            <p:nvSpPr>
              <p:cNvPr id="66" name="object 9">
                <a:extLst>
                  <a:ext uri="{FF2B5EF4-FFF2-40B4-BE49-F238E27FC236}">
                    <a16:creationId xmlns:a16="http://schemas.microsoft.com/office/drawing/2014/main" id="{D9227EF7-9C86-DF42-AD66-F6669D0EA223}"/>
                  </a:ext>
                </a:extLst>
              </p:cNvPr>
              <p:cNvSpPr txBox="1">
                <a:spLocks noRot="1" noChangeAspect="1" noMove="1" noResize="1" noEditPoints="1" noAdjustHandles="1" noChangeArrowheads="1" noChangeShapeType="1" noTextEdit="1"/>
              </p:cNvSpPr>
              <p:nvPr/>
            </p:nvSpPr>
            <p:spPr>
              <a:xfrm>
                <a:off x="9043222" y="7268457"/>
                <a:ext cx="3067752" cy="1341457"/>
              </a:xfrm>
              <a:prstGeom prst="rect">
                <a:avLst/>
              </a:prstGeom>
              <a:blipFill>
                <a:blip r:embed="rId9"/>
                <a:stretch>
                  <a:fillRect l="-412" b="-4673"/>
                </a:stretch>
              </a:blipFill>
            </p:spPr>
            <p:txBody>
              <a:bodyPr/>
              <a:lstStyle/>
              <a:p>
                <a:r>
                  <a:rPr lang="zh-CN" altLang="en-US">
                    <a:noFill/>
                  </a:rPr>
                  <a:t> </a:t>
                </a:r>
              </a:p>
            </p:txBody>
          </p:sp>
        </mc:Fallback>
      </mc:AlternateContent>
      <p:pic>
        <p:nvPicPr>
          <p:cNvPr id="67" name="图片 66">
            <a:extLst>
              <a:ext uri="{FF2B5EF4-FFF2-40B4-BE49-F238E27FC236}">
                <a16:creationId xmlns:a16="http://schemas.microsoft.com/office/drawing/2014/main" id="{9F7B3C50-49BC-EF4B-9B07-D5EE59652B0E}"/>
              </a:ext>
            </a:extLst>
          </p:cNvPr>
          <p:cNvPicPr>
            <a:picLocks noChangeAspect="1"/>
          </p:cNvPicPr>
          <p:nvPr/>
        </p:nvPicPr>
        <p:blipFill>
          <a:blip r:embed="rId10"/>
          <a:stretch>
            <a:fillRect/>
          </a:stretch>
        </p:blipFill>
        <p:spPr>
          <a:xfrm>
            <a:off x="18366414" y="73600"/>
            <a:ext cx="1390266" cy="1387949"/>
          </a:xfrm>
          <a:prstGeom prst="rect">
            <a:avLst/>
          </a:prstGeom>
        </p:spPr>
      </p:pic>
      <p:sp>
        <p:nvSpPr>
          <p:cNvPr id="68" name="object 20">
            <a:extLst>
              <a:ext uri="{FF2B5EF4-FFF2-40B4-BE49-F238E27FC236}">
                <a16:creationId xmlns:a16="http://schemas.microsoft.com/office/drawing/2014/main" id="{DB1B6585-CFF8-3445-99F1-E2A94D8DD0FD}"/>
              </a:ext>
            </a:extLst>
          </p:cNvPr>
          <p:cNvSpPr txBox="1"/>
          <p:nvPr/>
        </p:nvSpPr>
        <p:spPr>
          <a:xfrm>
            <a:off x="14684662" y="10815939"/>
            <a:ext cx="5867400" cy="302903"/>
          </a:xfrm>
          <a:prstGeom prst="rect">
            <a:avLst/>
          </a:prstGeom>
        </p:spPr>
        <p:txBody>
          <a:bodyPr vert="horz" wrap="square" lIns="0" tIns="0" rIns="0" bIns="0" rtlCol="0">
            <a:spAutoFit/>
          </a:bodyPr>
          <a:lstStyle/>
          <a:p>
            <a:pPr marL="12700">
              <a:lnSpc>
                <a:spcPts val="2275"/>
              </a:lnSpc>
            </a:pPr>
            <a:r>
              <a:rPr lang="en-US" altLang="zh-CN" sz="2800" spc="-10" dirty="0">
                <a:solidFill>
                  <a:srgbClr val="A9A9A9"/>
                </a:solidFill>
                <a:latin typeface="Arial"/>
                <a:cs typeface="Arial"/>
              </a:rPr>
              <a:t>F</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D</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A</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V</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E</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R</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S</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T</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Y</a:t>
            </a:r>
            <a:r>
              <a:rPr lang="zh-CN" altLang="en-US" sz="2800" spc="-10" dirty="0">
                <a:solidFill>
                  <a:srgbClr val="A9A9A9"/>
                </a:solidFill>
                <a:latin typeface="Arial"/>
                <a:cs typeface="Arial"/>
              </a:rPr>
              <a:t> </a:t>
            </a:r>
            <a:endParaRPr sz="2800" dirty="0">
              <a:latin typeface="Arial"/>
              <a:cs typeface="Arial"/>
            </a:endParaRPr>
          </a:p>
        </p:txBody>
      </p:sp>
    </p:spTree>
    <p:extLst>
      <p:ext uri="{BB962C8B-B14F-4D97-AF65-F5344CB8AC3E}">
        <p14:creationId xmlns:p14="http://schemas.microsoft.com/office/powerpoint/2010/main" val="26899846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039460" y="5200574"/>
            <a:ext cx="4087495" cy="3096895"/>
            <a:chOff x="1039460" y="5200574"/>
            <a:chExt cx="4087495" cy="3096895"/>
          </a:xfrm>
        </p:grpSpPr>
        <p:sp>
          <p:nvSpPr>
            <p:cNvPr id="3" name="object 3"/>
            <p:cNvSpPr/>
            <p:nvPr/>
          </p:nvSpPr>
          <p:spPr>
            <a:xfrm>
              <a:off x="1039460" y="5200574"/>
              <a:ext cx="4087310" cy="793337"/>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047088" y="5214501"/>
              <a:ext cx="4072054" cy="3082953"/>
            </a:xfrm>
            <a:prstGeom prst="rect">
              <a:avLst/>
            </a:prstGeom>
            <a:blipFill>
              <a:blip r:embed="rId4" cstate="print"/>
              <a:stretch>
                <a:fillRect/>
              </a:stretch>
            </a:blipFill>
          </p:spPr>
          <p:txBody>
            <a:bodyPr wrap="square" lIns="0" tIns="0" rIns="0" bIns="0" rtlCol="0"/>
            <a:lstStyle/>
            <a:p>
              <a:endParaRPr/>
            </a:p>
          </p:txBody>
        </p:sp>
      </p:grpSp>
      <p:sp>
        <p:nvSpPr>
          <p:cNvPr id="5" name="object 5"/>
          <p:cNvSpPr txBox="1"/>
          <p:nvPr/>
        </p:nvSpPr>
        <p:spPr>
          <a:xfrm>
            <a:off x="2385132" y="6405952"/>
            <a:ext cx="1393190" cy="654050"/>
          </a:xfrm>
          <a:prstGeom prst="rect">
            <a:avLst/>
          </a:prstGeom>
        </p:spPr>
        <p:txBody>
          <a:bodyPr vert="horz" wrap="square" lIns="0" tIns="15240" rIns="0" bIns="0" rtlCol="0">
            <a:spAutoFit/>
          </a:bodyPr>
          <a:lstStyle/>
          <a:p>
            <a:pPr marL="12700">
              <a:lnSpc>
                <a:spcPct val="100000"/>
              </a:lnSpc>
              <a:spcBef>
                <a:spcPts val="120"/>
              </a:spcBef>
            </a:pPr>
            <a:r>
              <a:rPr sz="4100" b="1" spc="5" dirty="0">
                <a:solidFill>
                  <a:srgbClr val="FFFFFF"/>
                </a:solidFill>
                <a:latin typeface="Arial"/>
                <a:cs typeface="Arial"/>
              </a:rPr>
              <a:t>block</a:t>
            </a:r>
            <a:endParaRPr sz="4100">
              <a:latin typeface="Arial"/>
              <a:cs typeface="Arial"/>
            </a:endParaRPr>
          </a:p>
        </p:txBody>
      </p:sp>
      <p:sp>
        <p:nvSpPr>
          <p:cNvPr id="6" name="object 6"/>
          <p:cNvSpPr/>
          <p:nvPr/>
        </p:nvSpPr>
        <p:spPr>
          <a:xfrm>
            <a:off x="21636" y="57904"/>
            <a:ext cx="20082510" cy="1423035"/>
          </a:xfrm>
          <a:custGeom>
            <a:avLst/>
            <a:gdLst/>
            <a:ahLst/>
            <a:cxnLst/>
            <a:rect l="l" t="t" r="r" b="b"/>
            <a:pathLst>
              <a:path w="20082510" h="1423035">
                <a:moveTo>
                  <a:pt x="0" y="0"/>
                </a:moveTo>
                <a:lnTo>
                  <a:pt x="20082462" y="0"/>
                </a:lnTo>
                <a:lnTo>
                  <a:pt x="20082462" y="1422564"/>
                </a:lnTo>
                <a:lnTo>
                  <a:pt x="0" y="1422564"/>
                </a:lnTo>
                <a:lnTo>
                  <a:pt x="0" y="0"/>
                </a:lnTo>
                <a:close/>
              </a:path>
            </a:pathLst>
          </a:custGeom>
          <a:solidFill>
            <a:srgbClr val="DCDEE0"/>
          </a:solidFill>
        </p:spPr>
        <p:txBody>
          <a:bodyPr wrap="square" lIns="0" tIns="0" rIns="0" bIns="0" rtlCol="0"/>
          <a:lstStyle/>
          <a:p>
            <a:endParaRPr/>
          </a:p>
        </p:txBody>
      </p:sp>
      <p:sp>
        <p:nvSpPr>
          <p:cNvPr id="7" name="object 7"/>
          <p:cNvSpPr txBox="1">
            <a:spLocks noGrp="1"/>
          </p:cNvSpPr>
          <p:nvPr>
            <p:ph type="title"/>
          </p:nvPr>
        </p:nvSpPr>
        <p:spPr>
          <a:prstGeom prst="rect">
            <a:avLst/>
          </a:prstGeom>
        </p:spPr>
        <p:txBody>
          <a:bodyPr vert="horz" wrap="square" lIns="0" tIns="15240" rIns="0" bIns="0" rtlCol="0">
            <a:spAutoFit/>
          </a:bodyPr>
          <a:lstStyle/>
          <a:p>
            <a:pPr marL="213360">
              <a:lnSpc>
                <a:spcPct val="100000"/>
              </a:lnSpc>
              <a:spcBef>
                <a:spcPts val="120"/>
              </a:spcBef>
            </a:pPr>
            <a:r>
              <a:rPr spc="5" dirty="0"/>
              <a:t>Graphene: Protocol</a:t>
            </a:r>
            <a:r>
              <a:rPr spc="-35" dirty="0"/>
              <a:t> </a:t>
            </a:r>
            <a:r>
              <a:rPr spc="10" dirty="0"/>
              <a:t>2</a:t>
            </a:r>
          </a:p>
        </p:txBody>
      </p:sp>
      <p:sp>
        <p:nvSpPr>
          <p:cNvPr id="8" name="object 8"/>
          <p:cNvSpPr txBox="1"/>
          <p:nvPr/>
        </p:nvSpPr>
        <p:spPr>
          <a:xfrm>
            <a:off x="1086742" y="2068388"/>
            <a:ext cx="210185" cy="468630"/>
          </a:xfrm>
          <a:prstGeom prst="rect">
            <a:avLst/>
          </a:prstGeom>
        </p:spPr>
        <p:txBody>
          <a:bodyPr vert="horz" wrap="square" lIns="0" tIns="13335" rIns="0" bIns="0" rtlCol="0">
            <a:spAutoFit/>
          </a:bodyPr>
          <a:lstStyle/>
          <a:p>
            <a:pPr marL="12700">
              <a:lnSpc>
                <a:spcPct val="100000"/>
              </a:lnSpc>
              <a:spcBef>
                <a:spcPts val="105"/>
              </a:spcBef>
            </a:pPr>
            <a:r>
              <a:rPr sz="2900" spc="434" dirty="0">
                <a:latin typeface="Arial"/>
                <a:cs typeface="Arial"/>
              </a:rPr>
              <a:t>•</a:t>
            </a:r>
            <a:endParaRPr sz="2900">
              <a:latin typeface="Arial"/>
              <a:cs typeface="Arial"/>
            </a:endParaRPr>
          </a:p>
        </p:txBody>
      </p:sp>
      <p:sp>
        <p:nvSpPr>
          <p:cNvPr id="9" name="object 9"/>
          <p:cNvSpPr txBox="1"/>
          <p:nvPr/>
        </p:nvSpPr>
        <p:spPr>
          <a:xfrm>
            <a:off x="1568403" y="1997710"/>
            <a:ext cx="9079230" cy="616585"/>
          </a:xfrm>
          <a:prstGeom prst="rect">
            <a:avLst/>
          </a:prstGeom>
        </p:spPr>
        <p:txBody>
          <a:bodyPr vert="horz" wrap="square" lIns="0" tIns="15875" rIns="0" bIns="0" rtlCol="0">
            <a:spAutoFit/>
          </a:bodyPr>
          <a:lstStyle/>
          <a:p>
            <a:pPr marL="12700">
              <a:lnSpc>
                <a:spcPct val="100000"/>
              </a:lnSpc>
              <a:spcBef>
                <a:spcPts val="125"/>
              </a:spcBef>
            </a:pPr>
            <a:r>
              <a:rPr sz="3850" spc="-60" dirty="0">
                <a:latin typeface="Arial"/>
                <a:cs typeface="Arial"/>
              </a:rPr>
              <a:t>The </a:t>
            </a:r>
            <a:r>
              <a:rPr sz="3850" spc="95" dirty="0">
                <a:latin typeface="Arial"/>
                <a:cs typeface="Arial"/>
              </a:rPr>
              <a:t>block </a:t>
            </a:r>
            <a:r>
              <a:rPr sz="3850" spc="5" dirty="0">
                <a:latin typeface="Arial"/>
                <a:cs typeface="Arial"/>
              </a:rPr>
              <a:t>is </a:t>
            </a:r>
            <a:r>
              <a:rPr sz="3850" i="1" spc="10" dirty="0">
                <a:latin typeface="Arial"/>
                <a:cs typeface="Arial"/>
              </a:rPr>
              <a:t>not </a:t>
            </a:r>
            <a:r>
              <a:rPr sz="3850" spc="10" dirty="0">
                <a:latin typeface="Arial"/>
                <a:cs typeface="Arial"/>
              </a:rPr>
              <a:t>a </a:t>
            </a:r>
            <a:r>
              <a:rPr sz="3850" spc="45" dirty="0">
                <a:latin typeface="Arial"/>
                <a:cs typeface="Arial"/>
              </a:rPr>
              <a:t>subset </a:t>
            </a:r>
            <a:r>
              <a:rPr sz="3850" spc="10" dirty="0">
                <a:latin typeface="Arial"/>
                <a:cs typeface="Arial"/>
              </a:rPr>
              <a:t>of the</a:t>
            </a:r>
            <a:r>
              <a:rPr sz="3850" spc="-85" dirty="0">
                <a:latin typeface="Arial"/>
                <a:cs typeface="Arial"/>
              </a:rPr>
              <a:t> </a:t>
            </a:r>
            <a:r>
              <a:rPr sz="3850" spc="40" dirty="0">
                <a:latin typeface="Arial"/>
                <a:cs typeface="Arial"/>
              </a:rPr>
              <a:t>mempool</a:t>
            </a:r>
            <a:endParaRPr sz="3850">
              <a:latin typeface="Arial"/>
              <a:cs typeface="Arial"/>
            </a:endParaRPr>
          </a:p>
        </p:txBody>
      </p:sp>
      <p:sp>
        <p:nvSpPr>
          <p:cNvPr id="10" name="object 10"/>
          <p:cNvSpPr/>
          <p:nvPr/>
        </p:nvSpPr>
        <p:spPr>
          <a:xfrm>
            <a:off x="5309681" y="5256384"/>
            <a:ext cx="1675764" cy="1445260"/>
          </a:xfrm>
          <a:custGeom>
            <a:avLst/>
            <a:gdLst/>
            <a:ahLst/>
            <a:cxnLst/>
            <a:rect l="l" t="t" r="r" b="b"/>
            <a:pathLst>
              <a:path w="1675765" h="1445259">
                <a:moveTo>
                  <a:pt x="0" y="0"/>
                </a:moveTo>
                <a:lnTo>
                  <a:pt x="1675373" y="0"/>
                </a:lnTo>
                <a:lnTo>
                  <a:pt x="1675373" y="1445055"/>
                </a:lnTo>
                <a:lnTo>
                  <a:pt x="0" y="1445055"/>
                </a:lnTo>
                <a:lnTo>
                  <a:pt x="0" y="0"/>
                </a:lnTo>
                <a:close/>
              </a:path>
            </a:pathLst>
          </a:custGeom>
          <a:ln w="146592">
            <a:solidFill>
              <a:srgbClr val="002452"/>
            </a:solidFill>
          </a:ln>
        </p:spPr>
        <p:txBody>
          <a:bodyPr wrap="square" lIns="0" tIns="0" rIns="0" bIns="0" rtlCol="0"/>
          <a:lstStyle/>
          <a:p>
            <a:endParaRPr/>
          </a:p>
        </p:txBody>
      </p:sp>
      <p:sp>
        <p:nvSpPr>
          <p:cNvPr id="11" name="object 11"/>
          <p:cNvSpPr txBox="1"/>
          <p:nvPr/>
        </p:nvSpPr>
        <p:spPr>
          <a:xfrm>
            <a:off x="5505456" y="5515927"/>
            <a:ext cx="1288415" cy="905510"/>
          </a:xfrm>
          <a:prstGeom prst="rect">
            <a:avLst/>
          </a:prstGeom>
        </p:spPr>
        <p:txBody>
          <a:bodyPr vert="horz" wrap="square" lIns="0" tIns="11430" rIns="0" bIns="0" rtlCol="0">
            <a:spAutoFit/>
          </a:bodyPr>
          <a:lstStyle/>
          <a:p>
            <a:pPr marL="12700" marR="5080" indent="62230">
              <a:lnSpc>
                <a:spcPct val="101299"/>
              </a:lnSpc>
              <a:spcBef>
                <a:spcPts val="90"/>
              </a:spcBef>
            </a:pPr>
            <a:r>
              <a:rPr sz="2850" b="1" spc="15" dirty="0">
                <a:solidFill>
                  <a:srgbClr val="002452"/>
                </a:solidFill>
                <a:latin typeface="Arial"/>
                <a:cs typeface="Arial"/>
              </a:rPr>
              <a:t>Bloom  </a:t>
            </a:r>
            <a:r>
              <a:rPr sz="2850" b="1" spc="10" dirty="0">
                <a:solidFill>
                  <a:srgbClr val="002452"/>
                </a:solidFill>
                <a:latin typeface="Arial"/>
                <a:cs typeface="Arial"/>
              </a:rPr>
              <a:t>Filter</a:t>
            </a:r>
            <a:r>
              <a:rPr sz="2850" b="1" spc="-80" dirty="0">
                <a:solidFill>
                  <a:srgbClr val="002452"/>
                </a:solidFill>
                <a:latin typeface="Arial"/>
                <a:cs typeface="Arial"/>
              </a:rPr>
              <a:t> </a:t>
            </a:r>
            <a:r>
              <a:rPr sz="2850" b="1" i="1" spc="25" dirty="0">
                <a:solidFill>
                  <a:srgbClr val="002452"/>
                </a:solidFill>
                <a:latin typeface="Arial"/>
                <a:cs typeface="Arial"/>
              </a:rPr>
              <a:t>R</a:t>
            </a:r>
            <a:endParaRPr sz="2850">
              <a:latin typeface="Arial"/>
              <a:cs typeface="Arial"/>
            </a:endParaRPr>
          </a:p>
        </p:txBody>
      </p:sp>
      <p:sp>
        <p:nvSpPr>
          <p:cNvPr id="23" name="object 23"/>
          <p:cNvSpPr txBox="1"/>
          <p:nvPr/>
        </p:nvSpPr>
        <p:spPr>
          <a:xfrm>
            <a:off x="1641699" y="3180920"/>
            <a:ext cx="1713230" cy="654050"/>
          </a:xfrm>
          <a:prstGeom prst="rect">
            <a:avLst/>
          </a:prstGeom>
        </p:spPr>
        <p:txBody>
          <a:bodyPr vert="horz" wrap="square" lIns="0" tIns="15240" rIns="0" bIns="0" rtlCol="0">
            <a:spAutoFit/>
          </a:bodyPr>
          <a:lstStyle/>
          <a:p>
            <a:pPr marL="12700">
              <a:lnSpc>
                <a:spcPct val="100000"/>
              </a:lnSpc>
              <a:spcBef>
                <a:spcPts val="120"/>
              </a:spcBef>
            </a:pPr>
            <a:r>
              <a:rPr sz="4100" spc="10" dirty="0">
                <a:latin typeface="Arial"/>
                <a:cs typeface="Arial"/>
              </a:rPr>
              <a:t>Sender</a:t>
            </a:r>
            <a:endParaRPr sz="4100">
              <a:latin typeface="Arial"/>
              <a:cs typeface="Arial"/>
            </a:endParaRPr>
          </a:p>
        </p:txBody>
      </p:sp>
      <p:grpSp>
        <p:nvGrpSpPr>
          <p:cNvPr id="24" name="object 24"/>
          <p:cNvGrpSpPr/>
          <p:nvPr/>
        </p:nvGrpSpPr>
        <p:grpSpPr>
          <a:xfrm>
            <a:off x="3618779" y="2898257"/>
            <a:ext cx="1132840" cy="1260475"/>
            <a:chOff x="3618779" y="2898257"/>
            <a:chExt cx="1132840" cy="1260475"/>
          </a:xfrm>
        </p:grpSpPr>
        <p:sp>
          <p:nvSpPr>
            <p:cNvPr id="25" name="object 25"/>
            <p:cNvSpPr/>
            <p:nvPr/>
          </p:nvSpPr>
          <p:spPr>
            <a:xfrm>
              <a:off x="3634486" y="2913963"/>
              <a:ext cx="1101411" cy="1228946"/>
            </a:xfrm>
            <a:prstGeom prst="rect">
              <a:avLst/>
            </a:prstGeom>
            <a:blipFill>
              <a:blip r:embed="rId5" cstate="print"/>
              <a:stretch>
                <a:fillRect/>
              </a:stretch>
            </a:blipFill>
          </p:spPr>
          <p:txBody>
            <a:bodyPr wrap="square" lIns="0" tIns="0" rIns="0" bIns="0" rtlCol="0"/>
            <a:lstStyle/>
            <a:p>
              <a:endParaRPr/>
            </a:p>
          </p:txBody>
        </p:sp>
        <p:sp>
          <p:nvSpPr>
            <p:cNvPr id="26" name="object 26"/>
            <p:cNvSpPr/>
            <p:nvPr/>
          </p:nvSpPr>
          <p:spPr>
            <a:xfrm>
              <a:off x="3634486" y="2913963"/>
              <a:ext cx="1101725" cy="1229360"/>
            </a:xfrm>
            <a:custGeom>
              <a:avLst/>
              <a:gdLst/>
              <a:ahLst/>
              <a:cxnLst/>
              <a:rect l="l" t="t" r="r" b="b"/>
              <a:pathLst>
                <a:path w="1101725" h="1229360">
                  <a:moveTo>
                    <a:pt x="0" y="0"/>
                  </a:moveTo>
                  <a:lnTo>
                    <a:pt x="0" y="1229020"/>
                  </a:lnTo>
                  <a:lnTo>
                    <a:pt x="1101401" y="1229020"/>
                  </a:lnTo>
                  <a:lnTo>
                    <a:pt x="1101401" y="0"/>
                  </a:lnTo>
                  <a:lnTo>
                    <a:pt x="0" y="0"/>
                  </a:lnTo>
                  <a:close/>
                </a:path>
              </a:pathLst>
            </a:custGeom>
            <a:ln w="31412">
              <a:solidFill>
                <a:srgbClr val="C82506"/>
              </a:solidFill>
            </a:ln>
          </p:spPr>
          <p:txBody>
            <a:bodyPr wrap="square" lIns="0" tIns="0" rIns="0" bIns="0" rtlCol="0"/>
            <a:lstStyle/>
            <a:p>
              <a:endParaRPr/>
            </a:p>
          </p:txBody>
        </p:sp>
      </p:grpSp>
      <p:sp>
        <p:nvSpPr>
          <p:cNvPr id="31" name="object 31"/>
          <p:cNvSpPr/>
          <p:nvPr/>
        </p:nvSpPr>
        <p:spPr>
          <a:xfrm>
            <a:off x="1112604" y="5282791"/>
            <a:ext cx="3941445" cy="1106805"/>
          </a:xfrm>
          <a:custGeom>
            <a:avLst/>
            <a:gdLst/>
            <a:ahLst/>
            <a:cxnLst/>
            <a:rect l="l" t="t" r="r" b="b"/>
            <a:pathLst>
              <a:path w="3941445" h="1106804">
                <a:moveTo>
                  <a:pt x="0" y="0"/>
                </a:moveTo>
                <a:lnTo>
                  <a:pt x="3941021" y="0"/>
                </a:lnTo>
                <a:lnTo>
                  <a:pt x="3941021" y="1106762"/>
                </a:lnTo>
                <a:lnTo>
                  <a:pt x="0" y="1106762"/>
                </a:lnTo>
                <a:lnTo>
                  <a:pt x="0" y="0"/>
                </a:lnTo>
                <a:close/>
              </a:path>
            </a:pathLst>
          </a:custGeom>
          <a:ln w="62825">
            <a:solidFill>
              <a:srgbClr val="F39019"/>
            </a:solidFill>
            <a:prstDash val="lgDash"/>
          </a:ln>
        </p:spPr>
        <p:txBody>
          <a:bodyPr wrap="square" lIns="0" tIns="0" rIns="0" bIns="0" rtlCol="0"/>
          <a:lstStyle/>
          <a:p>
            <a:endParaRPr/>
          </a:p>
        </p:txBody>
      </p:sp>
      <p:sp>
        <p:nvSpPr>
          <p:cNvPr id="32" name="object 32"/>
          <p:cNvSpPr txBox="1">
            <a:spLocks noGrp="1"/>
          </p:cNvSpPr>
          <p:nvPr>
            <p:ph type="sldNum" sz="quarter" idx="7"/>
          </p:nvPr>
        </p:nvSpPr>
        <p:spPr>
          <a:prstGeom prst="rect">
            <a:avLst/>
          </a:prstGeom>
        </p:spPr>
        <p:txBody>
          <a:bodyPr vert="horz" wrap="square" lIns="0" tIns="0" rIns="0" bIns="0" rtlCol="0">
            <a:spAutoFit/>
          </a:bodyPr>
          <a:lstStyle/>
          <a:p>
            <a:pPr marL="38100">
              <a:lnSpc>
                <a:spcPts val="2014"/>
              </a:lnSpc>
            </a:pPr>
            <a:fld id="{81D60167-4931-47E6-BA6A-407CBD079E47}" type="slidenum">
              <a:rPr spc="15" dirty="0"/>
              <a:t>34</a:t>
            </a:fld>
            <a:endParaRPr spc="15" dirty="0"/>
          </a:p>
        </p:txBody>
      </p:sp>
      <p:pic>
        <p:nvPicPr>
          <p:cNvPr id="65" name="图片 64">
            <a:extLst>
              <a:ext uri="{FF2B5EF4-FFF2-40B4-BE49-F238E27FC236}">
                <a16:creationId xmlns:a16="http://schemas.microsoft.com/office/drawing/2014/main" id="{ED30E81B-327F-7E48-9407-BB9D33993FDF}"/>
              </a:ext>
            </a:extLst>
          </p:cNvPr>
          <p:cNvPicPr>
            <a:picLocks noChangeAspect="1"/>
          </p:cNvPicPr>
          <p:nvPr/>
        </p:nvPicPr>
        <p:blipFill>
          <a:blip r:embed="rId6"/>
          <a:stretch>
            <a:fillRect/>
          </a:stretch>
        </p:blipFill>
        <p:spPr>
          <a:xfrm>
            <a:off x="10832706" y="3298795"/>
            <a:ext cx="7388505" cy="6805697"/>
          </a:xfrm>
          <a:prstGeom prst="rect">
            <a:avLst/>
          </a:prstGeom>
        </p:spPr>
      </p:pic>
      <p:pic>
        <p:nvPicPr>
          <p:cNvPr id="66" name="图片 65">
            <a:extLst>
              <a:ext uri="{FF2B5EF4-FFF2-40B4-BE49-F238E27FC236}">
                <a16:creationId xmlns:a16="http://schemas.microsoft.com/office/drawing/2014/main" id="{2494AEED-8AA7-384D-9C80-EF092CF17FE2}"/>
              </a:ext>
            </a:extLst>
          </p:cNvPr>
          <p:cNvPicPr>
            <a:picLocks noChangeAspect="1"/>
          </p:cNvPicPr>
          <p:nvPr/>
        </p:nvPicPr>
        <p:blipFill>
          <a:blip r:embed="rId7"/>
          <a:stretch>
            <a:fillRect/>
          </a:stretch>
        </p:blipFill>
        <p:spPr>
          <a:xfrm>
            <a:off x="18366414" y="73600"/>
            <a:ext cx="1390266" cy="1387949"/>
          </a:xfrm>
          <a:prstGeom prst="rect">
            <a:avLst/>
          </a:prstGeom>
        </p:spPr>
      </p:pic>
      <p:sp>
        <p:nvSpPr>
          <p:cNvPr id="67" name="object 20">
            <a:extLst>
              <a:ext uri="{FF2B5EF4-FFF2-40B4-BE49-F238E27FC236}">
                <a16:creationId xmlns:a16="http://schemas.microsoft.com/office/drawing/2014/main" id="{76D2BC47-32EC-5F4C-9E9E-5C56D74D8D4F}"/>
              </a:ext>
            </a:extLst>
          </p:cNvPr>
          <p:cNvSpPr txBox="1"/>
          <p:nvPr/>
        </p:nvSpPr>
        <p:spPr>
          <a:xfrm>
            <a:off x="14684662" y="10815939"/>
            <a:ext cx="5867400" cy="302903"/>
          </a:xfrm>
          <a:prstGeom prst="rect">
            <a:avLst/>
          </a:prstGeom>
        </p:spPr>
        <p:txBody>
          <a:bodyPr vert="horz" wrap="square" lIns="0" tIns="0" rIns="0" bIns="0" rtlCol="0">
            <a:spAutoFit/>
          </a:bodyPr>
          <a:lstStyle/>
          <a:p>
            <a:pPr marL="12700">
              <a:lnSpc>
                <a:spcPts val="2275"/>
              </a:lnSpc>
            </a:pPr>
            <a:r>
              <a:rPr lang="en-US" altLang="zh-CN" sz="2800" spc="-10" dirty="0">
                <a:solidFill>
                  <a:srgbClr val="A9A9A9"/>
                </a:solidFill>
                <a:latin typeface="Arial"/>
                <a:cs typeface="Arial"/>
              </a:rPr>
              <a:t>F</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D</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A</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V</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E</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R</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S</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T</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Y</a:t>
            </a:r>
            <a:r>
              <a:rPr lang="zh-CN" altLang="en-US" sz="2800" spc="-10" dirty="0">
                <a:solidFill>
                  <a:srgbClr val="A9A9A9"/>
                </a:solidFill>
                <a:latin typeface="Arial"/>
                <a:cs typeface="Arial"/>
              </a:rPr>
              <a:t> </a:t>
            </a:r>
            <a:endParaRPr sz="2800" dirty="0">
              <a:latin typeface="Arial"/>
              <a:cs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63275" y="5214501"/>
            <a:ext cx="4218940" cy="3223895"/>
            <a:chOff x="963275" y="5214501"/>
            <a:chExt cx="4218940" cy="3223895"/>
          </a:xfrm>
        </p:grpSpPr>
        <p:sp>
          <p:nvSpPr>
            <p:cNvPr id="3" name="object 3"/>
            <p:cNvSpPr/>
            <p:nvPr/>
          </p:nvSpPr>
          <p:spPr>
            <a:xfrm>
              <a:off x="1026146" y="5214501"/>
              <a:ext cx="4072054" cy="3082953"/>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036617" y="6135938"/>
              <a:ext cx="4072254" cy="2229485"/>
            </a:xfrm>
            <a:custGeom>
              <a:avLst/>
              <a:gdLst/>
              <a:ahLst/>
              <a:cxnLst/>
              <a:rect l="l" t="t" r="r" b="b"/>
              <a:pathLst>
                <a:path w="4072254" h="2229484">
                  <a:moveTo>
                    <a:pt x="0" y="0"/>
                  </a:moveTo>
                  <a:lnTo>
                    <a:pt x="4072054" y="0"/>
                  </a:lnTo>
                  <a:lnTo>
                    <a:pt x="4072054" y="2228905"/>
                  </a:lnTo>
                  <a:lnTo>
                    <a:pt x="0" y="2228905"/>
                  </a:lnTo>
                  <a:lnTo>
                    <a:pt x="0" y="0"/>
                  </a:lnTo>
                  <a:close/>
                </a:path>
              </a:pathLst>
            </a:custGeom>
            <a:ln w="146592">
              <a:solidFill>
                <a:srgbClr val="002452"/>
              </a:solidFill>
            </a:ln>
          </p:spPr>
          <p:txBody>
            <a:bodyPr wrap="square" lIns="0" tIns="0" rIns="0" bIns="0" rtlCol="0"/>
            <a:lstStyle/>
            <a:p>
              <a:endParaRPr/>
            </a:p>
          </p:txBody>
        </p:sp>
      </p:grpSp>
      <p:sp>
        <p:nvSpPr>
          <p:cNvPr id="5" name="object 5"/>
          <p:cNvSpPr txBox="1"/>
          <p:nvPr/>
        </p:nvSpPr>
        <p:spPr>
          <a:xfrm>
            <a:off x="1809234" y="6316202"/>
            <a:ext cx="2529840" cy="1246505"/>
          </a:xfrm>
          <a:prstGeom prst="rect">
            <a:avLst/>
          </a:prstGeom>
        </p:spPr>
        <p:txBody>
          <a:bodyPr vert="horz" wrap="square" lIns="0" tIns="105410" rIns="0" bIns="0" rtlCol="0">
            <a:spAutoFit/>
          </a:bodyPr>
          <a:lstStyle/>
          <a:p>
            <a:pPr marR="19050" algn="ctr">
              <a:lnSpc>
                <a:spcPct val="100000"/>
              </a:lnSpc>
              <a:spcBef>
                <a:spcPts val="830"/>
              </a:spcBef>
            </a:pPr>
            <a:r>
              <a:rPr sz="4100" b="1" spc="5" dirty="0">
                <a:solidFill>
                  <a:srgbClr val="FFFFFF"/>
                </a:solidFill>
                <a:latin typeface="Arial"/>
                <a:cs typeface="Arial"/>
              </a:rPr>
              <a:t>block</a:t>
            </a:r>
            <a:endParaRPr sz="4100">
              <a:latin typeface="Arial"/>
              <a:cs typeface="Arial"/>
            </a:endParaRPr>
          </a:p>
          <a:p>
            <a:pPr algn="ctr">
              <a:lnSpc>
                <a:spcPct val="100000"/>
              </a:lnSpc>
              <a:spcBef>
                <a:spcPts val="530"/>
              </a:spcBef>
            </a:pPr>
            <a:r>
              <a:rPr sz="2850" b="1" spc="15" dirty="0">
                <a:solidFill>
                  <a:srgbClr val="002452"/>
                </a:solidFill>
                <a:latin typeface="Arial"/>
                <a:cs typeface="Arial"/>
              </a:rPr>
              <a:t>Bloom </a:t>
            </a:r>
            <a:r>
              <a:rPr sz="2850" b="1" spc="10" dirty="0">
                <a:solidFill>
                  <a:srgbClr val="002452"/>
                </a:solidFill>
                <a:latin typeface="Arial"/>
                <a:cs typeface="Arial"/>
              </a:rPr>
              <a:t>Filter</a:t>
            </a:r>
            <a:r>
              <a:rPr sz="2850" b="1" spc="-70" dirty="0">
                <a:solidFill>
                  <a:srgbClr val="002452"/>
                </a:solidFill>
                <a:latin typeface="Arial"/>
                <a:cs typeface="Arial"/>
              </a:rPr>
              <a:t> </a:t>
            </a:r>
            <a:r>
              <a:rPr sz="2850" b="1" i="1" spc="25" dirty="0">
                <a:solidFill>
                  <a:srgbClr val="002452"/>
                </a:solidFill>
                <a:latin typeface="Arial"/>
                <a:cs typeface="Arial"/>
              </a:rPr>
              <a:t>R</a:t>
            </a:r>
            <a:endParaRPr sz="2850">
              <a:latin typeface="Arial"/>
              <a:cs typeface="Arial"/>
            </a:endParaRPr>
          </a:p>
        </p:txBody>
      </p:sp>
      <p:sp>
        <p:nvSpPr>
          <p:cNvPr id="10" name="object 10"/>
          <p:cNvSpPr/>
          <p:nvPr/>
        </p:nvSpPr>
        <p:spPr>
          <a:xfrm>
            <a:off x="5371867" y="6911778"/>
            <a:ext cx="1406525" cy="1445260"/>
          </a:xfrm>
          <a:custGeom>
            <a:avLst/>
            <a:gdLst/>
            <a:ahLst/>
            <a:cxnLst/>
            <a:rect l="l" t="t" r="r" b="b"/>
            <a:pathLst>
              <a:path w="1406525" h="1445259">
                <a:moveTo>
                  <a:pt x="0" y="0"/>
                </a:moveTo>
                <a:lnTo>
                  <a:pt x="1405904" y="0"/>
                </a:lnTo>
                <a:lnTo>
                  <a:pt x="1405904" y="1445055"/>
                </a:lnTo>
                <a:lnTo>
                  <a:pt x="0" y="1445055"/>
                </a:lnTo>
                <a:lnTo>
                  <a:pt x="0" y="0"/>
                </a:lnTo>
                <a:close/>
              </a:path>
            </a:pathLst>
          </a:custGeom>
          <a:ln w="146592">
            <a:solidFill>
              <a:srgbClr val="00882B"/>
            </a:solidFill>
          </a:ln>
        </p:spPr>
        <p:txBody>
          <a:bodyPr wrap="square" lIns="0" tIns="0" rIns="0" bIns="0" rtlCol="0"/>
          <a:lstStyle/>
          <a:p>
            <a:endParaRPr/>
          </a:p>
        </p:txBody>
      </p:sp>
      <p:sp>
        <p:nvSpPr>
          <p:cNvPr id="11" name="object 11"/>
          <p:cNvSpPr txBox="1"/>
          <p:nvPr/>
        </p:nvSpPr>
        <p:spPr>
          <a:xfrm>
            <a:off x="5494985" y="7013264"/>
            <a:ext cx="1149985" cy="1250950"/>
          </a:xfrm>
          <a:prstGeom prst="rect">
            <a:avLst/>
          </a:prstGeom>
        </p:spPr>
        <p:txBody>
          <a:bodyPr vert="horz" wrap="square" lIns="0" tIns="15240" rIns="0" bIns="0" rtlCol="0">
            <a:spAutoFit/>
          </a:bodyPr>
          <a:lstStyle/>
          <a:p>
            <a:pPr algn="ctr">
              <a:lnSpc>
                <a:spcPts val="4810"/>
              </a:lnSpc>
              <a:spcBef>
                <a:spcPts val="120"/>
              </a:spcBef>
            </a:pPr>
            <a:r>
              <a:rPr sz="4100" b="1" spc="5" dirty="0">
                <a:solidFill>
                  <a:srgbClr val="00882B"/>
                </a:solidFill>
                <a:latin typeface="Arial"/>
                <a:cs typeface="Arial"/>
              </a:rPr>
              <a:t>IB</a:t>
            </a:r>
            <a:r>
              <a:rPr sz="4100" b="1" spc="-300" dirty="0">
                <a:solidFill>
                  <a:srgbClr val="00882B"/>
                </a:solidFill>
                <a:latin typeface="Arial"/>
                <a:cs typeface="Arial"/>
              </a:rPr>
              <a:t>L</a:t>
            </a:r>
            <a:r>
              <a:rPr sz="4100" b="1" spc="10" dirty="0">
                <a:solidFill>
                  <a:srgbClr val="00882B"/>
                </a:solidFill>
                <a:latin typeface="Arial"/>
                <a:cs typeface="Arial"/>
              </a:rPr>
              <a:t>T</a:t>
            </a:r>
            <a:endParaRPr sz="4100">
              <a:latin typeface="Arial"/>
              <a:cs typeface="Arial"/>
            </a:endParaRPr>
          </a:p>
          <a:p>
            <a:pPr marL="16510" algn="ctr">
              <a:lnSpc>
                <a:spcPts val="4810"/>
              </a:lnSpc>
            </a:pPr>
            <a:r>
              <a:rPr sz="4100" b="1" i="1" spc="10" dirty="0">
                <a:solidFill>
                  <a:srgbClr val="00882B"/>
                </a:solidFill>
                <a:latin typeface="Times New Roman"/>
                <a:cs typeface="Times New Roman"/>
              </a:rPr>
              <a:t>J</a:t>
            </a:r>
            <a:endParaRPr sz="4100">
              <a:latin typeface="Times New Roman"/>
              <a:cs typeface="Times New Roman"/>
            </a:endParaRPr>
          </a:p>
        </p:txBody>
      </p:sp>
      <p:sp>
        <p:nvSpPr>
          <p:cNvPr id="12" name="object 12"/>
          <p:cNvSpPr/>
          <p:nvPr/>
        </p:nvSpPr>
        <p:spPr>
          <a:xfrm>
            <a:off x="21636" y="57904"/>
            <a:ext cx="20082510" cy="1423035"/>
          </a:xfrm>
          <a:custGeom>
            <a:avLst/>
            <a:gdLst/>
            <a:ahLst/>
            <a:cxnLst/>
            <a:rect l="l" t="t" r="r" b="b"/>
            <a:pathLst>
              <a:path w="20082510" h="1423035">
                <a:moveTo>
                  <a:pt x="0" y="0"/>
                </a:moveTo>
                <a:lnTo>
                  <a:pt x="20082462" y="0"/>
                </a:lnTo>
                <a:lnTo>
                  <a:pt x="20082462" y="1422564"/>
                </a:lnTo>
                <a:lnTo>
                  <a:pt x="0" y="1422564"/>
                </a:lnTo>
                <a:lnTo>
                  <a:pt x="0" y="0"/>
                </a:lnTo>
                <a:close/>
              </a:path>
            </a:pathLst>
          </a:custGeom>
          <a:solidFill>
            <a:srgbClr val="DCDEE0"/>
          </a:solidFill>
        </p:spPr>
        <p:txBody>
          <a:bodyPr wrap="square" lIns="0" tIns="0" rIns="0" bIns="0" rtlCol="0"/>
          <a:lstStyle/>
          <a:p>
            <a:endParaRPr/>
          </a:p>
        </p:txBody>
      </p:sp>
      <p:sp>
        <p:nvSpPr>
          <p:cNvPr id="13" name="object 13"/>
          <p:cNvSpPr txBox="1">
            <a:spLocks noGrp="1"/>
          </p:cNvSpPr>
          <p:nvPr>
            <p:ph type="title"/>
          </p:nvPr>
        </p:nvSpPr>
        <p:spPr>
          <a:prstGeom prst="rect">
            <a:avLst/>
          </a:prstGeom>
        </p:spPr>
        <p:txBody>
          <a:bodyPr vert="horz" wrap="square" lIns="0" tIns="15240" rIns="0" bIns="0" rtlCol="0">
            <a:spAutoFit/>
          </a:bodyPr>
          <a:lstStyle/>
          <a:p>
            <a:pPr marL="213360">
              <a:lnSpc>
                <a:spcPct val="100000"/>
              </a:lnSpc>
              <a:spcBef>
                <a:spcPts val="120"/>
              </a:spcBef>
            </a:pPr>
            <a:r>
              <a:rPr spc="5" dirty="0"/>
              <a:t>Graphene: Protocol</a:t>
            </a:r>
            <a:r>
              <a:rPr spc="-35" dirty="0"/>
              <a:t> </a:t>
            </a:r>
            <a:r>
              <a:rPr spc="10" dirty="0"/>
              <a:t>2</a:t>
            </a:r>
          </a:p>
        </p:txBody>
      </p:sp>
      <p:sp>
        <p:nvSpPr>
          <p:cNvPr id="15" name="object 15"/>
          <p:cNvSpPr txBox="1"/>
          <p:nvPr/>
        </p:nvSpPr>
        <p:spPr>
          <a:xfrm>
            <a:off x="1086742" y="2068388"/>
            <a:ext cx="210185" cy="468630"/>
          </a:xfrm>
          <a:prstGeom prst="rect">
            <a:avLst/>
          </a:prstGeom>
        </p:spPr>
        <p:txBody>
          <a:bodyPr vert="horz" wrap="square" lIns="0" tIns="13335" rIns="0" bIns="0" rtlCol="0">
            <a:spAutoFit/>
          </a:bodyPr>
          <a:lstStyle/>
          <a:p>
            <a:pPr marL="12700">
              <a:lnSpc>
                <a:spcPct val="100000"/>
              </a:lnSpc>
              <a:spcBef>
                <a:spcPts val="105"/>
              </a:spcBef>
            </a:pPr>
            <a:r>
              <a:rPr sz="2900" spc="434" dirty="0">
                <a:latin typeface="Arial"/>
                <a:cs typeface="Arial"/>
              </a:rPr>
              <a:t>•</a:t>
            </a:r>
            <a:endParaRPr sz="2900">
              <a:latin typeface="Arial"/>
              <a:cs typeface="Arial"/>
            </a:endParaRPr>
          </a:p>
        </p:txBody>
      </p:sp>
      <p:sp>
        <p:nvSpPr>
          <p:cNvPr id="16" name="object 16"/>
          <p:cNvSpPr txBox="1"/>
          <p:nvPr/>
        </p:nvSpPr>
        <p:spPr>
          <a:xfrm>
            <a:off x="1568403" y="1997710"/>
            <a:ext cx="9079230" cy="616585"/>
          </a:xfrm>
          <a:prstGeom prst="rect">
            <a:avLst/>
          </a:prstGeom>
        </p:spPr>
        <p:txBody>
          <a:bodyPr vert="horz" wrap="square" lIns="0" tIns="15875" rIns="0" bIns="0" rtlCol="0">
            <a:spAutoFit/>
          </a:bodyPr>
          <a:lstStyle/>
          <a:p>
            <a:pPr marL="12700">
              <a:lnSpc>
                <a:spcPct val="100000"/>
              </a:lnSpc>
              <a:spcBef>
                <a:spcPts val="125"/>
              </a:spcBef>
            </a:pPr>
            <a:r>
              <a:rPr sz="3850" spc="-60" dirty="0">
                <a:latin typeface="Arial"/>
                <a:cs typeface="Arial"/>
              </a:rPr>
              <a:t>The </a:t>
            </a:r>
            <a:r>
              <a:rPr sz="3850" spc="95" dirty="0">
                <a:latin typeface="Arial"/>
                <a:cs typeface="Arial"/>
              </a:rPr>
              <a:t>block </a:t>
            </a:r>
            <a:r>
              <a:rPr sz="3850" spc="5" dirty="0">
                <a:latin typeface="Arial"/>
                <a:cs typeface="Arial"/>
              </a:rPr>
              <a:t>is </a:t>
            </a:r>
            <a:r>
              <a:rPr sz="3850" i="1" spc="10" dirty="0">
                <a:latin typeface="Arial"/>
                <a:cs typeface="Arial"/>
              </a:rPr>
              <a:t>not </a:t>
            </a:r>
            <a:r>
              <a:rPr sz="3850" spc="10" dirty="0">
                <a:latin typeface="Arial"/>
                <a:cs typeface="Arial"/>
              </a:rPr>
              <a:t>a </a:t>
            </a:r>
            <a:r>
              <a:rPr sz="3850" spc="45" dirty="0">
                <a:latin typeface="Arial"/>
                <a:cs typeface="Arial"/>
              </a:rPr>
              <a:t>subset </a:t>
            </a:r>
            <a:r>
              <a:rPr sz="3850" spc="10" dirty="0">
                <a:latin typeface="Arial"/>
                <a:cs typeface="Arial"/>
              </a:rPr>
              <a:t>of the</a:t>
            </a:r>
            <a:r>
              <a:rPr sz="3850" spc="-85" dirty="0">
                <a:latin typeface="Arial"/>
                <a:cs typeface="Arial"/>
              </a:rPr>
              <a:t> </a:t>
            </a:r>
            <a:r>
              <a:rPr sz="3850" spc="40" dirty="0">
                <a:latin typeface="Arial"/>
                <a:cs typeface="Arial"/>
              </a:rPr>
              <a:t>mempool</a:t>
            </a:r>
            <a:endParaRPr sz="3850">
              <a:latin typeface="Arial"/>
              <a:cs typeface="Arial"/>
            </a:endParaRPr>
          </a:p>
        </p:txBody>
      </p:sp>
      <p:sp>
        <p:nvSpPr>
          <p:cNvPr id="17" name="object 17"/>
          <p:cNvSpPr txBox="1"/>
          <p:nvPr/>
        </p:nvSpPr>
        <p:spPr>
          <a:xfrm>
            <a:off x="1641699" y="3180920"/>
            <a:ext cx="1713230" cy="654050"/>
          </a:xfrm>
          <a:prstGeom prst="rect">
            <a:avLst/>
          </a:prstGeom>
        </p:spPr>
        <p:txBody>
          <a:bodyPr vert="horz" wrap="square" lIns="0" tIns="15240" rIns="0" bIns="0" rtlCol="0">
            <a:spAutoFit/>
          </a:bodyPr>
          <a:lstStyle/>
          <a:p>
            <a:pPr marL="12700">
              <a:lnSpc>
                <a:spcPct val="100000"/>
              </a:lnSpc>
              <a:spcBef>
                <a:spcPts val="120"/>
              </a:spcBef>
            </a:pPr>
            <a:r>
              <a:rPr sz="4100" spc="10" dirty="0">
                <a:latin typeface="Arial"/>
                <a:cs typeface="Arial"/>
              </a:rPr>
              <a:t>Sender</a:t>
            </a:r>
            <a:endParaRPr sz="4100">
              <a:latin typeface="Arial"/>
              <a:cs typeface="Arial"/>
            </a:endParaRPr>
          </a:p>
        </p:txBody>
      </p:sp>
      <p:grpSp>
        <p:nvGrpSpPr>
          <p:cNvPr id="18" name="object 18"/>
          <p:cNvGrpSpPr/>
          <p:nvPr/>
        </p:nvGrpSpPr>
        <p:grpSpPr>
          <a:xfrm>
            <a:off x="3618779" y="2898257"/>
            <a:ext cx="1132840" cy="1260475"/>
            <a:chOff x="3618779" y="2898257"/>
            <a:chExt cx="1132840" cy="1260475"/>
          </a:xfrm>
        </p:grpSpPr>
        <p:sp>
          <p:nvSpPr>
            <p:cNvPr id="19" name="object 19"/>
            <p:cNvSpPr/>
            <p:nvPr/>
          </p:nvSpPr>
          <p:spPr>
            <a:xfrm>
              <a:off x="3634486" y="2913963"/>
              <a:ext cx="1101411" cy="1228946"/>
            </a:xfrm>
            <a:prstGeom prst="rect">
              <a:avLst/>
            </a:prstGeom>
            <a:blipFill>
              <a:blip r:embed="rId4" cstate="print"/>
              <a:stretch>
                <a:fillRect/>
              </a:stretch>
            </a:blipFill>
          </p:spPr>
          <p:txBody>
            <a:bodyPr wrap="square" lIns="0" tIns="0" rIns="0" bIns="0" rtlCol="0"/>
            <a:lstStyle/>
            <a:p>
              <a:endParaRPr/>
            </a:p>
          </p:txBody>
        </p:sp>
        <p:sp>
          <p:nvSpPr>
            <p:cNvPr id="20" name="object 20"/>
            <p:cNvSpPr/>
            <p:nvPr/>
          </p:nvSpPr>
          <p:spPr>
            <a:xfrm>
              <a:off x="3634486" y="2913963"/>
              <a:ext cx="1101725" cy="1229360"/>
            </a:xfrm>
            <a:custGeom>
              <a:avLst/>
              <a:gdLst/>
              <a:ahLst/>
              <a:cxnLst/>
              <a:rect l="l" t="t" r="r" b="b"/>
              <a:pathLst>
                <a:path w="1101725" h="1229360">
                  <a:moveTo>
                    <a:pt x="0" y="0"/>
                  </a:moveTo>
                  <a:lnTo>
                    <a:pt x="0" y="1229020"/>
                  </a:lnTo>
                  <a:lnTo>
                    <a:pt x="1101401" y="1229020"/>
                  </a:lnTo>
                  <a:lnTo>
                    <a:pt x="1101401" y="0"/>
                  </a:lnTo>
                  <a:lnTo>
                    <a:pt x="0" y="0"/>
                  </a:lnTo>
                  <a:close/>
                </a:path>
              </a:pathLst>
            </a:custGeom>
            <a:ln w="31412">
              <a:solidFill>
                <a:srgbClr val="C82506"/>
              </a:solidFill>
            </a:ln>
          </p:spPr>
          <p:txBody>
            <a:bodyPr wrap="square" lIns="0" tIns="0" rIns="0" bIns="0" rtlCol="0"/>
            <a:lstStyle/>
            <a:p>
              <a:endParaRPr/>
            </a:p>
          </p:txBody>
        </p:sp>
      </p:grpSp>
      <p:sp>
        <p:nvSpPr>
          <p:cNvPr id="25" name="object 25"/>
          <p:cNvSpPr/>
          <p:nvPr/>
        </p:nvSpPr>
        <p:spPr>
          <a:xfrm>
            <a:off x="1112604" y="5282791"/>
            <a:ext cx="3941445" cy="1106805"/>
          </a:xfrm>
          <a:custGeom>
            <a:avLst/>
            <a:gdLst/>
            <a:ahLst/>
            <a:cxnLst/>
            <a:rect l="l" t="t" r="r" b="b"/>
            <a:pathLst>
              <a:path w="3941445" h="1106804">
                <a:moveTo>
                  <a:pt x="0" y="0"/>
                </a:moveTo>
                <a:lnTo>
                  <a:pt x="3941021" y="0"/>
                </a:lnTo>
                <a:lnTo>
                  <a:pt x="3941021" y="1106762"/>
                </a:lnTo>
                <a:lnTo>
                  <a:pt x="0" y="1106762"/>
                </a:lnTo>
                <a:lnTo>
                  <a:pt x="0" y="0"/>
                </a:lnTo>
                <a:close/>
              </a:path>
            </a:pathLst>
          </a:custGeom>
          <a:ln w="62825">
            <a:solidFill>
              <a:srgbClr val="F39019"/>
            </a:solidFill>
            <a:prstDash val="lgDash"/>
          </a:ln>
        </p:spPr>
        <p:txBody>
          <a:bodyPr wrap="square" lIns="0" tIns="0" rIns="0" bIns="0" rtlCol="0"/>
          <a:lstStyle/>
          <a:p>
            <a:endParaRPr/>
          </a:p>
        </p:txBody>
      </p:sp>
      <p:sp>
        <p:nvSpPr>
          <p:cNvPr id="26" name="object 26"/>
          <p:cNvSpPr txBox="1">
            <a:spLocks noGrp="1"/>
          </p:cNvSpPr>
          <p:nvPr>
            <p:ph type="sldNum" sz="quarter" idx="7"/>
          </p:nvPr>
        </p:nvSpPr>
        <p:spPr>
          <a:prstGeom prst="rect">
            <a:avLst/>
          </a:prstGeom>
        </p:spPr>
        <p:txBody>
          <a:bodyPr vert="horz" wrap="square" lIns="0" tIns="0" rIns="0" bIns="0" rtlCol="0">
            <a:spAutoFit/>
          </a:bodyPr>
          <a:lstStyle/>
          <a:p>
            <a:pPr marL="38100">
              <a:lnSpc>
                <a:spcPts val="2014"/>
              </a:lnSpc>
            </a:pPr>
            <a:fld id="{81D60167-4931-47E6-BA6A-407CBD079E47}" type="slidenum">
              <a:rPr spc="15" dirty="0"/>
              <a:t>35</a:t>
            </a:fld>
            <a:endParaRPr spc="15" dirty="0"/>
          </a:p>
        </p:txBody>
      </p:sp>
      <p:pic>
        <p:nvPicPr>
          <p:cNvPr id="59" name="图片 58">
            <a:extLst>
              <a:ext uri="{FF2B5EF4-FFF2-40B4-BE49-F238E27FC236}">
                <a16:creationId xmlns:a16="http://schemas.microsoft.com/office/drawing/2014/main" id="{B935C7ED-4956-0247-ADEB-7FA57B20EEDE}"/>
              </a:ext>
            </a:extLst>
          </p:cNvPr>
          <p:cNvPicPr>
            <a:picLocks noChangeAspect="1"/>
          </p:cNvPicPr>
          <p:nvPr/>
        </p:nvPicPr>
        <p:blipFill>
          <a:blip r:embed="rId5"/>
          <a:stretch>
            <a:fillRect/>
          </a:stretch>
        </p:blipFill>
        <p:spPr>
          <a:xfrm>
            <a:off x="10230533" y="2840907"/>
            <a:ext cx="7274315" cy="6950589"/>
          </a:xfrm>
          <a:prstGeom prst="rect">
            <a:avLst/>
          </a:prstGeom>
        </p:spPr>
      </p:pic>
      <p:pic>
        <p:nvPicPr>
          <p:cNvPr id="60" name="图片 59">
            <a:extLst>
              <a:ext uri="{FF2B5EF4-FFF2-40B4-BE49-F238E27FC236}">
                <a16:creationId xmlns:a16="http://schemas.microsoft.com/office/drawing/2014/main" id="{738F0F37-E0A2-EB4C-87A3-4015044C2B6A}"/>
              </a:ext>
            </a:extLst>
          </p:cNvPr>
          <p:cNvPicPr>
            <a:picLocks noChangeAspect="1"/>
          </p:cNvPicPr>
          <p:nvPr/>
        </p:nvPicPr>
        <p:blipFill>
          <a:blip r:embed="rId6"/>
          <a:stretch>
            <a:fillRect/>
          </a:stretch>
        </p:blipFill>
        <p:spPr>
          <a:xfrm>
            <a:off x="18366414" y="73600"/>
            <a:ext cx="1390266" cy="1387949"/>
          </a:xfrm>
          <a:prstGeom prst="rect">
            <a:avLst/>
          </a:prstGeom>
        </p:spPr>
      </p:pic>
      <p:sp>
        <p:nvSpPr>
          <p:cNvPr id="61" name="object 20">
            <a:extLst>
              <a:ext uri="{FF2B5EF4-FFF2-40B4-BE49-F238E27FC236}">
                <a16:creationId xmlns:a16="http://schemas.microsoft.com/office/drawing/2014/main" id="{665D0A60-01A2-9044-8B13-946FF7C28DFA}"/>
              </a:ext>
            </a:extLst>
          </p:cNvPr>
          <p:cNvSpPr txBox="1"/>
          <p:nvPr/>
        </p:nvSpPr>
        <p:spPr>
          <a:xfrm>
            <a:off x="14684662" y="10815939"/>
            <a:ext cx="5867400" cy="302903"/>
          </a:xfrm>
          <a:prstGeom prst="rect">
            <a:avLst/>
          </a:prstGeom>
        </p:spPr>
        <p:txBody>
          <a:bodyPr vert="horz" wrap="square" lIns="0" tIns="0" rIns="0" bIns="0" rtlCol="0">
            <a:spAutoFit/>
          </a:bodyPr>
          <a:lstStyle/>
          <a:p>
            <a:pPr marL="12700">
              <a:lnSpc>
                <a:spcPts val="2275"/>
              </a:lnSpc>
            </a:pPr>
            <a:r>
              <a:rPr lang="en-US" altLang="zh-CN" sz="2800" spc="-10" dirty="0">
                <a:solidFill>
                  <a:srgbClr val="A9A9A9"/>
                </a:solidFill>
                <a:latin typeface="Arial"/>
                <a:cs typeface="Arial"/>
              </a:rPr>
              <a:t>F</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D</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A</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V</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E</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R</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S</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T</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Y</a:t>
            </a:r>
            <a:r>
              <a:rPr lang="zh-CN" altLang="en-US" sz="2800" spc="-10" dirty="0">
                <a:solidFill>
                  <a:srgbClr val="A9A9A9"/>
                </a:solidFill>
                <a:latin typeface="Arial"/>
                <a:cs typeface="Arial"/>
              </a:rPr>
              <a:t> </a:t>
            </a:r>
            <a:endParaRPr sz="2800" dirty="0">
              <a:latin typeface="Arial"/>
              <a:cs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428456" y="4397786"/>
            <a:ext cx="9587230" cy="5229225"/>
            <a:chOff x="9428456" y="4397786"/>
            <a:chExt cx="9587230" cy="5229225"/>
          </a:xfrm>
        </p:grpSpPr>
        <p:sp>
          <p:nvSpPr>
            <p:cNvPr id="3" name="object 3"/>
            <p:cNvSpPr/>
            <p:nvPr/>
          </p:nvSpPr>
          <p:spPr>
            <a:xfrm>
              <a:off x="10001352" y="5196573"/>
              <a:ext cx="5426710" cy="1909445"/>
            </a:xfrm>
            <a:custGeom>
              <a:avLst/>
              <a:gdLst/>
              <a:ahLst/>
              <a:cxnLst/>
              <a:rect l="l" t="t" r="r" b="b"/>
              <a:pathLst>
                <a:path w="5426709" h="1909445">
                  <a:moveTo>
                    <a:pt x="0" y="866078"/>
                  </a:moveTo>
                  <a:lnTo>
                    <a:pt x="9915" y="825385"/>
                  </a:lnTo>
                  <a:lnTo>
                    <a:pt x="30541" y="767004"/>
                  </a:lnTo>
                  <a:lnTo>
                    <a:pt x="52812" y="710764"/>
                  </a:lnTo>
                  <a:lnTo>
                    <a:pt x="76728" y="656665"/>
                  </a:lnTo>
                  <a:lnTo>
                    <a:pt x="102289" y="604707"/>
                  </a:lnTo>
                  <a:lnTo>
                    <a:pt x="129495" y="554890"/>
                  </a:lnTo>
                  <a:lnTo>
                    <a:pt x="158345" y="507214"/>
                  </a:lnTo>
                  <a:lnTo>
                    <a:pt x="188841" y="461679"/>
                  </a:lnTo>
                  <a:lnTo>
                    <a:pt x="220982" y="418285"/>
                  </a:lnTo>
                  <a:lnTo>
                    <a:pt x="254767" y="377032"/>
                  </a:lnTo>
                  <a:lnTo>
                    <a:pt x="290198" y="337920"/>
                  </a:lnTo>
                  <a:lnTo>
                    <a:pt x="327274" y="300948"/>
                  </a:lnTo>
                  <a:lnTo>
                    <a:pt x="365994" y="266118"/>
                  </a:lnTo>
                  <a:lnTo>
                    <a:pt x="406360" y="233429"/>
                  </a:lnTo>
                  <a:lnTo>
                    <a:pt x="448370" y="202880"/>
                  </a:lnTo>
                  <a:lnTo>
                    <a:pt x="492025" y="174473"/>
                  </a:lnTo>
                  <a:lnTo>
                    <a:pt x="537326" y="148206"/>
                  </a:lnTo>
                  <a:lnTo>
                    <a:pt x="584271" y="124081"/>
                  </a:lnTo>
                  <a:lnTo>
                    <a:pt x="632861" y="102096"/>
                  </a:lnTo>
                  <a:lnTo>
                    <a:pt x="683097" y="82252"/>
                  </a:lnTo>
                  <a:lnTo>
                    <a:pt x="734977" y="64549"/>
                  </a:lnTo>
                  <a:lnTo>
                    <a:pt x="788502" y="48987"/>
                  </a:lnTo>
                  <a:lnTo>
                    <a:pt x="843672" y="35566"/>
                  </a:lnTo>
                  <a:lnTo>
                    <a:pt x="900487" y="24286"/>
                  </a:lnTo>
                  <a:lnTo>
                    <a:pt x="958947" y="15147"/>
                  </a:lnTo>
                  <a:lnTo>
                    <a:pt x="1019052" y="8149"/>
                  </a:lnTo>
                  <a:lnTo>
                    <a:pt x="1080802" y="3292"/>
                  </a:lnTo>
                  <a:lnTo>
                    <a:pt x="1144197" y="575"/>
                  </a:lnTo>
                  <a:lnTo>
                    <a:pt x="1209237" y="0"/>
                  </a:lnTo>
                  <a:lnTo>
                    <a:pt x="1242374" y="515"/>
                  </a:lnTo>
                  <a:lnTo>
                    <a:pt x="1309882" y="3150"/>
                  </a:lnTo>
                  <a:lnTo>
                    <a:pt x="1379034" y="7927"/>
                  </a:lnTo>
                  <a:lnTo>
                    <a:pt x="1449831" y="14845"/>
                  </a:lnTo>
                  <a:lnTo>
                    <a:pt x="1522274" y="23903"/>
                  </a:lnTo>
                  <a:lnTo>
                    <a:pt x="1596361" y="35102"/>
                  </a:lnTo>
                  <a:lnTo>
                    <a:pt x="1634022" y="41505"/>
                  </a:lnTo>
                  <a:lnTo>
                    <a:pt x="1672093" y="48443"/>
                  </a:lnTo>
                  <a:lnTo>
                    <a:pt x="1710576" y="55915"/>
                  </a:lnTo>
                  <a:lnTo>
                    <a:pt x="1749471" y="63924"/>
                  </a:lnTo>
                  <a:lnTo>
                    <a:pt x="1788776" y="72467"/>
                  </a:lnTo>
                  <a:lnTo>
                    <a:pt x="1828493" y="81546"/>
                  </a:lnTo>
                  <a:lnTo>
                    <a:pt x="1868621" y="91159"/>
                  </a:lnTo>
                  <a:lnTo>
                    <a:pt x="1909160" y="101308"/>
                  </a:lnTo>
                  <a:lnTo>
                    <a:pt x="1950110" y="111993"/>
                  </a:lnTo>
                  <a:lnTo>
                    <a:pt x="1991472" y="123212"/>
                  </a:lnTo>
                  <a:lnTo>
                    <a:pt x="2033245" y="134967"/>
                  </a:lnTo>
                  <a:lnTo>
                    <a:pt x="2075429" y="147257"/>
                  </a:lnTo>
                  <a:lnTo>
                    <a:pt x="2118025" y="160082"/>
                  </a:lnTo>
                  <a:lnTo>
                    <a:pt x="2161032" y="173442"/>
                  </a:lnTo>
                  <a:lnTo>
                    <a:pt x="2204449" y="187338"/>
                  </a:lnTo>
                  <a:lnTo>
                    <a:pt x="2248279" y="201768"/>
                  </a:lnTo>
                  <a:lnTo>
                    <a:pt x="2292519" y="216734"/>
                  </a:lnTo>
                  <a:lnTo>
                    <a:pt x="2337171" y="232236"/>
                  </a:lnTo>
                  <a:lnTo>
                    <a:pt x="2382234" y="248272"/>
                  </a:lnTo>
                  <a:lnTo>
                    <a:pt x="2427708" y="264844"/>
                  </a:lnTo>
                  <a:lnTo>
                    <a:pt x="2473593" y="281950"/>
                  </a:lnTo>
                  <a:lnTo>
                    <a:pt x="2519890" y="299592"/>
                  </a:lnTo>
                  <a:lnTo>
                    <a:pt x="2566598" y="317770"/>
                  </a:lnTo>
                  <a:lnTo>
                    <a:pt x="2613717" y="336482"/>
                  </a:lnTo>
                  <a:lnTo>
                    <a:pt x="2661247" y="355730"/>
                  </a:lnTo>
                  <a:lnTo>
                    <a:pt x="2709189" y="375513"/>
                  </a:lnTo>
                  <a:lnTo>
                    <a:pt x="2757542" y="395831"/>
                  </a:lnTo>
                  <a:lnTo>
                    <a:pt x="2806306" y="416684"/>
                  </a:lnTo>
                  <a:lnTo>
                    <a:pt x="2855481" y="438073"/>
                  </a:lnTo>
                  <a:lnTo>
                    <a:pt x="2905068" y="459996"/>
                  </a:lnTo>
                  <a:lnTo>
                    <a:pt x="2955066" y="482455"/>
                  </a:lnTo>
                  <a:lnTo>
                    <a:pt x="3005475" y="505450"/>
                  </a:lnTo>
                  <a:lnTo>
                    <a:pt x="3056295" y="528979"/>
                  </a:lnTo>
                  <a:lnTo>
                    <a:pt x="3107527" y="553043"/>
                  </a:lnTo>
                  <a:lnTo>
                    <a:pt x="3159170" y="577643"/>
                  </a:lnTo>
                  <a:lnTo>
                    <a:pt x="3211224" y="602778"/>
                  </a:lnTo>
                  <a:lnTo>
                    <a:pt x="3263689" y="628448"/>
                  </a:lnTo>
                  <a:lnTo>
                    <a:pt x="3316566" y="654654"/>
                  </a:lnTo>
                  <a:lnTo>
                    <a:pt x="3369854" y="681394"/>
                  </a:lnTo>
                  <a:lnTo>
                    <a:pt x="3423553" y="708670"/>
                  </a:lnTo>
                  <a:lnTo>
                    <a:pt x="3477663" y="736481"/>
                  </a:lnTo>
                  <a:lnTo>
                    <a:pt x="3532185" y="764827"/>
                  </a:lnTo>
                  <a:lnTo>
                    <a:pt x="3587118" y="793709"/>
                  </a:lnTo>
                  <a:lnTo>
                    <a:pt x="3642462" y="823126"/>
                  </a:lnTo>
                  <a:lnTo>
                    <a:pt x="3698217" y="853077"/>
                  </a:lnTo>
                  <a:lnTo>
                    <a:pt x="3754384" y="883564"/>
                  </a:lnTo>
                  <a:lnTo>
                    <a:pt x="3810962" y="914587"/>
                  </a:lnTo>
                  <a:lnTo>
                    <a:pt x="3867951" y="946144"/>
                  </a:lnTo>
                  <a:lnTo>
                    <a:pt x="3925351" y="978237"/>
                  </a:lnTo>
                  <a:lnTo>
                    <a:pt x="3983163" y="1010865"/>
                  </a:lnTo>
                  <a:lnTo>
                    <a:pt x="4041385" y="1044028"/>
                  </a:lnTo>
                  <a:lnTo>
                    <a:pt x="4100020" y="1077726"/>
                  </a:lnTo>
                  <a:lnTo>
                    <a:pt x="4159065" y="1111959"/>
                  </a:lnTo>
                  <a:lnTo>
                    <a:pt x="4218521" y="1146728"/>
                  </a:lnTo>
                  <a:lnTo>
                    <a:pt x="4278389" y="1182032"/>
                  </a:lnTo>
                  <a:lnTo>
                    <a:pt x="4338668" y="1217871"/>
                  </a:lnTo>
                  <a:lnTo>
                    <a:pt x="4399359" y="1254245"/>
                  </a:lnTo>
                  <a:lnTo>
                    <a:pt x="4460460" y="1291155"/>
                  </a:lnTo>
                  <a:lnTo>
                    <a:pt x="4521973" y="1328599"/>
                  </a:lnTo>
                  <a:lnTo>
                    <a:pt x="4583897" y="1366579"/>
                  </a:lnTo>
                  <a:lnTo>
                    <a:pt x="4646233" y="1405094"/>
                  </a:lnTo>
                  <a:lnTo>
                    <a:pt x="4708979" y="1444145"/>
                  </a:lnTo>
                  <a:lnTo>
                    <a:pt x="4772137" y="1483730"/>
                  </a:lnTo>
                  <a:lnTo>
                    <a:pt x="4835706" y="1523851"/>
                  </a:lnTo>
                  <a:lnTo>
                    <a:pt x="4899686" y="1564507"/>
                  </a:lnTo>
                  <a:lnTo>
                    <a:pt x="4964078" y="1605698"/>
                  </a:lnTo>
                  <a:lnTo>
                    <a:pt x="5028881" y="1647424"/>
                  </a:lnTo>
                  <a:lnTo>
                    <a:pt x="5094095" y="1689685"/>
                  </a:lnTo>
                  <a:lnTo>
                    <a:pt x="5159720" y="1732482"/>
                  </a:lnTo>
                  <a:lnTo>
                    <a:pt x="5225757" y="1775814"/>
                  </a:lnTo>
                  <a:lnTo>
                    <a:pt x="5292205" y="1819681"/>
                  </a:lnTo>
                  <a:lnTo>
                    <a:pt x="5359064" y="1864083"/>
                  </a:lnTo>
                  <a:lnTo>
                    <a:pt x="5426334" y="1909021"/>
                  </a:lnTo>
                </a:path>
              </a:pathLst>
            </a:custGeom>
            <a:ln w="83767">
              <a:solidFill>
                <a:srgbClr val="D419EC"/>
              </a:solidFill>
            </a:ln>
          </p:spPr>
          <p:txBody>
            <a:bodyPr wrap="square" lIns="0" tIns="0" rIns="0" bIns="0" rtlCol="0"/>
            <a:lstStyle/>
            <a:p>
              <a:endParaRPr/>
            </a:p>
          </p:txBody>
        </p:sp>
        <p:sp>
          <p:nvSpPr>
            <p:cNvPr id="4" name="object 4"/>
            <p:cNvSpPr/>
            <p:nvPr/>
          </p:nvSpPr>
          <p:spPr>
            <a:xfrm>
              <a:off x="9852569" y="5983283"/>
              <a:ext cx="317500" cy="356235"/>
            </a:xfrm>
            <a:custGeom>
              <a:avLst/>
              <a:gdLst/>
              <a:ahLst/>
              <a:cxnLst/>
              <a:rect l="l" t="t" r="r" b="b"/>
              <a:pathLst>
                <a:path w="317500" h="356235">
                  <a:moveTo>
                    <a:pt x="0" y="0"/>
                  </a:moveTo>
                  <a:lnTo>
                    <a:pt x="81358" y="356072"/>
                  </a:lnTo>
                  <a:lnTo>
                    <a:pt x="317403" y="77337"/>
                  </a:lnTo>
                  <a:lnTo>
                    <a:pt x="0" y="0"/>
                  </a:lnTo>
                  <a:close/>
                </a:path>
              </a:pathLst>
            </a:custGeom>
            <a:solidFill>
              <a:srgbClr val="D419EC"/>
            </a:solidFill>
          </p:spPr>
          <p:txBody>
            <a:bodyPr wrap="square" lIns="0" tIns="0" rIns="0" bIns="0" rtlCol="0"/>
            <a:lstStyle/>
            <a:p>
              <a:endParaRPr/>
            </a:p>
          </p:txBody>
        </p:sp>
        <p:sp>
          <p:nvSpPr>
            <p:cNvPr id="5" name="object 5"/>
            <p:cNvSpPr/>
            <p:nvPr/>
          </p:nvSpPr>
          <p:spPr>
            <a:xfrm>
              <a:off x="9580891" y="4439696"/>
              <a:ext cx="5874385" cy="1595120"/>
            </a:xfrm>
            <a:custGeom>
              <a:avLst/>
              <a:gdLst/>
              <a:ahLst/>
              <a:cxnLst/>
              <a:rect l="l" t="t" r="r" b="b"/>
              <a:pathLst>
                <a:path w="5874384" h="1595120">
                  <a:moveTo>
                    <a:pt x="0" y="1594643"/>
                  </a:moveTo>
                  <a:lnTo>
                    <a:pt x="7943" y="1553513"/>
                  </a:lnTo>
                  <a:lnTo>
                    <a:pt x="26648" y="1486367"/>
                  </a:lnTo>
                  <a:lnTo>
                    <a:pt x="47150" y="1420704"/>
                  </a:lnTo>
                  <a:lnTo>
                    <a:pt x="69448" y="1356525"/>
                  </a:lnTo>
                  <a:lnTo>
                    <a:pt x="93544" y="1293829"/>
                  </a:lnTo>
                  <a:lnTo>
                    <a:pt x="119436" y="1232616"/>
                  </a:lnTo>
                  <a:lnTo>
                    <a:pt x="147125" y="1172887"/>
                  </a:lnTo>
                  <a:lnTo>
                    <a:pt x="176612" y="1114641"/>
                  </a:lnTo>
                  <a:lnTo>
                    <a:pt x="207895" y="1057878"/>
                  </a:lnTo>
                  <a:lnTo>
                    <a:pt x="240975" y="1002598"/>
                  </a:lnTo>
                  <a:lnTo>
                    <a:pt x="275852" y="948802"/>
                  </a:lnTo>
                  <a:lnTo>
                    <a:pt x="312526" y="896489"/>
                  </a:lnTo>
                  <a:lnTo>
                    <a:pt x="350997" y="845659"/>
                  </a:lnTo>
                  <a:lnTo>
                    <a:pt x="391265" y="796313"/>
                  </a:lnTo>
                  <a:lnTo>
                    <a:pt x="433330" y="748449"/>
                  </a:lnTo>
                  <a:lnTo>
                    <a:pt x="477191" y="702070"/>
                  </a:lnTo>
                  <a:lnTo>
                    <a:pt x="522850" y="657173"/>
                  </a:lnTo>
                  <a:lnTo>
                    <a:pt x="570306" y="613760"/>
                  </a:lnTo>
                  <a:lnTo>
                    <a:pt x="619558" y="571830"/>
                  </a:lnTo>
                  <a:lnTo>
                    <a:pt x="670608" y="531383"/>
                  </a:lnTo>
                  <a:lnTo>
                    <a:pt x="723454" y="492419"/>
                  </a:lnTo>
                  <a:lnTo>
                    <a:pt x="778098" y="454939"/>
                  </a:lnTo>
                  <a:lnTo>
                    <a:pt x="834538" y="418942"/>
                  </a:lnTo>
                  <a:lnTo>
                    <a:pt x="892775" y="384429"/>
                  </a:lnTo>
                  <a:lnTo>
                    <a:pt x="952810" y="351398"/>
                  </a:lnTo>
                  <a:lnTo>
                    <a:pt x="1014641" y="319851"/>
                  </a:lnTo>
                  <a:lnTo>
                    <a:pt x="1078269" y="289788"/>
                  </a:lnTo>
                  <a:lnTo>
                    <a:pt x="1143694" y="261207"/>
                  </a:lnTo>
                  <a:lnTo>
                    <a:pt x="1210916" y="234110"/>
                  </a:lnTo>
                  <a:lnTo>
                    <a:pt x="1279935" y="208496"/>
                  </a:lnTo>
                  <a:lnTo>
                    <a:pt x="1350750" y="184365"/>
                  </a:lnTo>
                  <a:lnTo>
                    <a:pt x="1423363" y="161718"/>
                  </a:lnTo>
                  <a:lnTo>
                    <a:pt x="1460343" y="150950"/>
                  </a:lnTo>
                  <a:lnTo>
                    <a:pt x="1497773" y="140554"/>
                  </a:lnTo>
                  <a:lnTo>
                    <a:pt x="1535652" y="130528"/>
                  </a:lnTo>
                  <a:lnTo>
                    <a:pt x="1573980" y="120873"/>
                  </a:lnTo>
                  <a:lnTo>
                    <a:pt x="1612757" y="111589"/>
                  </a:lnTo>
                  <a:lnTo>
                    <a:pt x="1651983" y="102675"/>
                  </a:lnTo>
                  <a:lnTo>
                    <a:pt x="1691659" y="94133"/>
                  </a:lnTo>
                  <a:lnTo>
                    <a:pt x="1731784" y="85961"/>
                  </a:lnTo>
                  <a:lnTo>
                    <a:pt x="1772358" y="78160"/>
                  </a:lnTo>
                  <a:lnTo>
                    <a:pt x="1813381" y="70730"/>
                  </a:lnTo>
                  <a:lnTo>
                    <a:pt x="1854854" y="63671"/>
                  </a:lnTo>
                  <a:lnTo>
                    <a:pt x="1896776" y="56982"/>
                  </a:lnTo>
                  <a:lnTo>
                    <a:pt x="1939147" y="50665"/>
                  </a:lnTo>
                  <a:lnTo>
                    <a:pt x="1981967" y="44718"/>
                  </a:lnTo>
                  <a:lnTo>
                    <a:pt x="2025236" y="39142"/>
                  </a:lnTo>
                  <a:lnTo>
                    <a:pt x="2068955" y="33936"/>
                  </a:lnTo>
                  <a:lnTo>
                    <a:pt x="2113123" y="29102"/>
                  </a:lnTo>
                  <a:lnTo>
                    <a:pt x="2157740" y="24639"/>
                  </a:lnTo>
                  <a:lnTo>
                    <a:pt x="2202807" y="20546"/>
                  </a:lnTo>
                  <a:lnTo>
                    <a:pt x="2248323" y="16824"/>
                  </a:lnTo>
                  <a:lnTo>
                    <a:pt x="2294287" y="13473"/>
                  </a:lnTo>
                  <a:lnTo>
                    <a:pt x="2340702" y="10492"/>
                  </a:lnTo>
                  <a:lnTo>
                    <a:pt x="2387565" y="7883"/>
                  </a:lnTo>
                  <a:lnTo>
                    <a:pt x="2434878" y="5644"/>
                  </a:lnTo>
                  <a:lnTo>
                    <a:pt x="2482639" y="3776"/>
                  </a:lnTo>
                  <a:lnTo>
                    <a:pt x="2530851" y="2279"/>
                  </a:lnTo>
                  <a:lnTo>
                    <a:pt x="2579511" y="1153"/>
                  </a:lnTo>
                  <a:lnTo>
                    <a:pt x="2628620" y="398"/>
                  </a:lnTo>
                  <a:lnTo>
                    <a:pt x="2678179" y="13"/>
                  </a:lnTo>
                  <a:lnTo>
                    <a:pt x="2728187" y="0"/>
                  </a:lnTo>
                  <a:lnTo>
                    <a:pt x="2778645" y="357"/>
                  </a:lnTo>
                  <a:lnTo>
                    <a:pt x="2829551" y="1084"/>
                  </a:lnTo>
                  <a:lnTo>
                    <a:pt x="2880907" y="2183"/>
                  </a:lnTo>
                  <a:lnTo>
                    <a:pt x="2932712" y="3653"/>
                  </a:lnTo>
                  <a:lnTo>
                    <a:pt x="2984966" y="5493"/>
                  </a:lnTo>
                  <a:lnTo>
                    <a:pt x="3037669" y="7704"/>
                  </a:lnTo>
                  <a:lnTo>
                    <a:pt x="3090822" y="10286"/>
                  </a:lnTo>
                  <a:lnTo>
                    <a:pt x="3144424" y="13239"/>
                  </a:lnTo>
                  <a:lnTo>
                    <a:pt x="3198475" y="16562"/>
                  </a:lnTo>
                  <a:lnTo>
                    <a:pt x="3252976" y="20257"/>
                  </a:lnTo>
                  <a:lnTo>
                    <a:pt x="3307925" y="24322"/>
                  </a:lnTo>
                  <a:lnTo>
                    <a:pt x="3363324" y="28758"/>
                  </a:lnTo>
                  <a:lnTo>
                    <a:pt x="3419172" y="33565"/>
                  </a:lnTo>
                  <a:lnTo>
                    <a:pt x="3475469" y="38743"/>
                  </a:lnTo>
                  <a:lnTo>
                    <a:pt x="3532216" y="44291"/>
                  </a:lnTo>
                  <a:lnTo>
                    <a:pt x="3589412" y="50210"/>
                  </a:lnTo>
                  <a:lnTo>
                    <a:pt x="3647057" y="56500"/>
                  </a:lnTo>
                  <a:lnTo>
                    <a:pt x="3705151" y="63161"/>
                  </a:lnTo>
                  <a:lnTo>
                    <a:pt x="3763694" y="70193"/>
                  </a:lnTo>
                  <a:lnTo>
                    <a:pt x="3822687" y="77596"/>
                  </a:lnTo>
                  <a:lnTo>
                    <a:pt x="3882129" y="85369"/>
                  </a:lnTo>
                  <a:lnTo>
                    <a:pt x="3942020" y="93513"/>
                  </a:lnTo>
                  <a:lnTo>
                    <a:pt x="4002361" y="102028"/>
                  </a:lnTo>
                  <a:lnTo>
                    <a:pt x="4063150" y="110914"/>
                  </a:lnTo>
                  <a:lnTo>
                    <a:pt x="4124389" y="120171"/>
                  </a:lnTo>
                  <a:lnTo>
                    <a:pt x="4186077" y="129798"/>
                  </a:lnTo>
                  <a:lnTo>
                    <a:pt x="4248215" y="139796"/>
                  </a:lnTo>
                  <a:lnTo>
                    <a:pt x="4310801" y="150165"/>
                  </a:lnTo>
                  <a:lnTo>
                    <a:pt x="4373837" y="160905"/>
                  </a:lnTo>
                  <a:lnTo>
                    <a:pt x="4437322" y="172016"/>
                  </a:lnTo>
                  <a:lnTo>
                    <a:pt x="4501257" y="183498"/>
                  </a:lnTo>
                  <a:lnTo>
                    <a:pt x="4565640" y="195350"/>
                  </a:lnTo>
                  <a:lnTo>
                    <a:pt x="4630473" y="207573"/>
                  </a:lnTo>
                  <a:lnTo>
                    <a:pt x="4695755" y="220167"/>
                  </a:lnTo>
                  <a:lnTo>
                    <a:pt x="4761486" y="233132"/>
                  </a:lnTo>
                  <a:lnTo>
                    <a:pt x="4827667" y="246467"/>
                  </a:lnTo>
                  <a:lnTo>
                    <a:pt x="4894296" y="260174"/>
                  </a:lnTo>
                  <a:lnTo>
                    <a:pt x="4961375" y="274251"/>
                  </a:lnTo>
                  <a:lnTo>
                    <a:pt x="5028903" y="288699"/>
                  </a:lnTo>
                  <a:lnTo>
                    <a:pt x="5096881" y="303518"/>
                  </a:lnTo>
                  <a:lnTo>
                    <a:pt x="5165307" y="318707"/>
                  </a:lnTo>
                  <a:lnTo>
                    <a:pt x="5234183" y="334268"/>
                  </a:lnTo>
                  <a:lnTo>
                    <a:pt x="5303508" y="350199"/>
                  </a:lnTo>
                  <a:lnTo>
                    <a:pt x="5373283" y="366501"/>
                  </a:lnTo>
                  <a:lnTo>
                    <a:pt x="5443506" y="383174"/>
                  </a:lnTo>
                  <a:lnTo>
                    <a:pt x="5514179" y="400218"/>
                  </a:lnTo>
                  <a:lnTo>
                    <a:pt x="5585301" y="417632"/>
                  </a:lnTo>
                  <a:lnTo>
                    <a:pt x="5656872" y="435418"/>
                  </a:lnTo>
                  <a:lnTo>
                    <a:pt x="5728893" y="453574"/>
                  </a:lnTo>
                  <a:lnTo>
                    <a:pt x="5801363" y="472101"/>
                  </a:lnTo>
                  <a:lnTo>
                    <a:pt x="5874282" y="490999"/>
                  </a:lnTo>
                </a:path>
              </a:pathLst>
            </a:custGeom>
            <a:ln w="83767">
              <a:solidFill>
                <a:srgbClr val="D419EC"/>
              </a:solidFill>
            </a:ln>
          </p:spPr>
          <p:txBody>
            <a:bodyPr wrap="square" lIns="0" tIns="0" rIns="0" bIns="0" rtlCol="0"/>
            <a:lstStyle/>
            <a:p>
              <a:endParaRPr/>
            </a:p>
          </p:txBody>
        </p:sp>
        <p:sp>
          <p:nvSpPr>
            <p:cNvPr id="6" name="object 6"/>
            <p:cNvSpPr/>
            <p:nvPr/>
          </p:nvSpPr>
          <p:spPr>
            <a:xfrm>
              <a:off x="9428456" y="5962226"/>
              <a:ext cx="321310" cy="351790"/>
            </a:xfrm>
            <a:custGeom>
              <a:avLst/>
              <a:gdLst/>
              <a:ahLst/>
              <a:cxnLst/>
              <a:rect l="l" t="t" r="r" b="b"/>
              <a:pathLst>
                <a:path w="321309" h="351789">
                  <a:moveTo>
                    <a:pt x="0" y="0"/>
                  </a:moveTo>
                  <a:lnTo>
                    <a:pt x="98415" y="351748"/>
                  </a:lnTo>
                  <a:lnTo>
                    <a:pt x="320765" y="61966"/>
                  </a:lnTo>
                  <a:lnTo>
                    <a:pt x="0" y="0"/>
                  </a:lnTo>
                  <a:close/>
                </a:path>
              </a:pathLst>
            </a:custGeom>
            <a:solidFill>
              <a:srgbClr val="D419EC"/>
            </a:solidFill>
          </p:spPr>
          <p:txBody>
            <a:bodyPr wrap="square" lIns="0" tIns="0" rIns="0" bIns="0" rtlCol="0"/>
            <a:lstStyle/>
            <a:p>
              <a:endParaRPr/>
            </a:p>
          </p:txBody>
        </p:sp>
        <p:sp>
          <p:nvSpPr>
            <p:cNvPr id="7" name="object 7"/>
            <p:cNvSpPr/>
            <p:nvPr/>
          </p:nvSpPr>
          <p:spPr>
            <a:xfrm>
              <a:off x="12303290" y="5476273"/>
              <a:ext cx="6712193" cy="4150417"/>
            </a:xfrm>
            <a:prstGeom prst="rect">
              <a:avLst/>
            </a:prstGeom>
            <a:blipFill>
              <a:blip r:embed="rId3" cstate="print"/>
              <a:stretch>
                <a:fillRect/>
              </a:stretch>
            </a:blipFill>
          </p:spPr>
          <p:txBody>
            <a:bodyPr wrap="square" lIns="0" tIns="0" rIns="0" bIns="0" rtlCol="0"/>
            <a:lstStyle/>
            <a:p>
              <a:endParaRPr/>
            </a:p>
          </p:txBody>
        </p:sp>
      </p:grpSp>
      <p:sp>
        <p:nvSpPr>
          <p:cNvPr id="8" name="object 8"/>
          <p:cNvSpPr/>
          <p:nvPr/>
        </p:nvSpPr>
        <p:spPr>
          <a:xfrm>
            <a:off x="21636" y="57904"/>
            <a:ext cx="20082510" cy="1423035"/>
          </a:xfrm>
          <a:custGeom>
            <a:avLst/>
            <a:gdLst/>
            <a:ahLst/>
            <a:cxnLst/>
            <a:rect l="l" t="t" r="r" b="b"/>
            <a:pathLst>
              <a:path w="20082510" h="1423035">
                <a:moveTo>
                  <a:pt x="0" y="0"/>
                </a:moveTo>
                <a:lnTo>
                  <a:pt x="20082462" y="0"/>
                </a:lnTo>
                <a:lnTo>
                  <a:pt x="20082462" y="1422564"/>
                </a:lnTo>
                <a:lnTo>
                  <a:pt x="0" y="1422564"/>
                </a:lnTo>
                <a:lnTo>
                  <a:pt x="0" y="0"/>
                </a:lnTo>
                <a:close/>
              </a:path>
            </a:pathLst>
          </a:custGeom>
          <a:solidFill>
            <a:srgbClr val="DCDEE0"/>
          </a:solidFill>
        </p:spPr>
        <p:txBody>
          <a:bodyPr wrap="square" lIns="0" tIns="0" rIns="0" bIns="0" rtlCol="0"/>
          <a:lstStyle/>
          <a:p>
            <a:endParaRPr/>
          </a:p>
        </p:txBody>
      </p:sp>
      <p:sp>
        <p:nvSpPr>
          <p:cNvPr id="9" name="object 9"/>
          <p:cNvSpPr txBox="1">
            <a:spLocks noGrp="1"/>
          </p:cNvSpPr>
          <p:nvPr>
            <p:ph type="title"/>
          </p:nvPr>
        </p:nvSpPr>
        <p:spPr>
          <a:prstGeom prst="rect">
            <a:avLst/>
          </a:prstGeom>
        </p:spPr>
        <p:txBody>
          <a:bodyPr vert="horz" wrap="square" lIns="0" tIns="15240" rIns="0" bIns="0" rtlCol="0">
            <a:spAutoFit/>
          </a:bodyPr>
          <a:lstStyle/>
          <a:p>
            <a:pPr marL="213360">
              <a:lnSpc>
                <a:spcPct val="100000"/>
              </a:lnSpc>
              <a:spcBef>
                <a:spcPts val="120"/>
              </a:spcBef>
            </a:pPr>
            <a:r>
              <a:rPr spc="5" dirty="0"/>
              <a:t>Graphene: Protocol</a:t>
            </a:r>
            <a:r>
              <a:rPr spc="-35" dirty="0"/>
              <a:t> </a:t>
            </a:r>
            <a:r>
              <a:rPr spc="10" dirty="0"/>
              <a:t>2</a:t>
            </a:r>
          </a:p>
        </p:txBody>
      </p:sp>
      <p:sp>
        <p:nvSpPr>
          <p:cNvPr id="10" name="object 10"/>
          <p:cNvSpPr txBox="1"/>
          <p:nvPr/>
        </p:nvSpPr>
        <p:spPr>
          <a:xfrm>
            <a:off x="1086742" y="2068388"/>
            <a:ext cx="210185" cy="468630"/>
          </a:xfrm>
          <a:prstGeom prst="rect">
            <a:avLst/>
          </a:prstGeom>
        </p:spPr>
        <p:txBody>
          <a:bodyPr vert="horz" wrap="square" lIns="0" tIns="13335" rIns="0" bIns="0" rtlCol="0">
            <a:spAutoFit/>
          </a:bodyPr>
          <a:lstStyle/>
          <a:p>
            <a:pPr marL="12700">
              <a:lnSpc>
                <a:spcPct val="100000"/>
              </a:lnSpc>
              <a:spcBef>
                <a:spcPts val="105"/>
              </a:spcBef>
            </a:pPr>
            <a:r>
              <a:rPr sz="2900" spc="434" dirty="0">
                <a:latin typeface="Arial"/>
                <a:cs typeface="Arial"/>
              </a:rPr>
              <a:t>•</a:t>
            </a:r>
            <a:endParaRPr sz="2900">
              <a:latin typeface="Arial"/>
              <a:cs typeface="Arial"/>
            </a:endParaRPr>
          </a:p>
        </p:txBody>
      </p:sp>
      <p:sp>
        <p:nvSpPr>
          <p:cNvPr id="11" name="object 11"/>
          <p:cNvSpPr txBox="1"/>
          <p:nvPr/>
        </p:nvSpPr>
        <p:spPr>
          <a:xfrm>
            <a:off x="1568403" y="1997710"/>
            <a:ext cx="9079230" cy="616585"/>
          </a:xfrm>
          <a:prstGeom prst="rect">
            <a:avLst/>
          </a:prstGeom>
        </p:spPr>
        <p:txBody>
          <a:bodyPr vert="horz" wrap="square" lIns="0" tIns="15875" rIns="0" bIns="0" rtlCol="0">
            <a:spAutoFit/>
          </a:bodyPr>
          <a:lstStyle/>
          <a:p>
            <a:pPr marL="12700">
              <a:lnSpc>
                <a:spcPct val="100000"/>
              </a:lnSpc>
              <a:spcBef>
                <a:spcPts val="125"/>
              </a:spcBef>
            </a:pPr>
            <a:r>
              <a:rPr sz="3850" spc="-60" dirty="0">
                <a:latin typeface="Arial"/>
                <a:cs typeface="Arial"/>
              </a:rPr>
              <a:t>The </a:t>
            </a:r>
            <a:r>
              <a:rPr sz="3850" spc="95" dirty="0">
                <a:latin typeface="Arial"/>
                <a:cs typeface="Arial"/>
              </a:rPr>
              <a:t>block </a:t>
            </a:r>
            <a:r>
              <a:rPr sz="3850" spc="5" dirty="0">
                <a:latin typeface="Arial"/>
                <a:cs typeface="Arial"/>
              </a:rPr>
              <a:t>is </a:t>
            </a:r>
            <a:r>
              <a:rPr sz="3850" i="1" spc="10" dirty="0">
                <a:latin typeface="Arial"/>
                <a:cs typeface="Arial"/>
              </a:rPr>
              <a:t>not </a:t>
            </a:r>
            <a:r>
              <a:rPr sz="3850" spc="10" dirty="0">
                <a:latin typeface="Arial"/>
                <a:cs typeface="Arial"/>
              </a:rPr>
              <a:t>a </a:t>
            </a:r>
            <a:r>
              <a:rPr sz="3850" spc="45" dirty="0">
                <a:latin typeface="Arial"/>
                <a:cs typeface="Arial"/>
              </a:rPr>
              <a:t>subset </a:t>
            </a:r>
            <a:r>
              <a:rPr sz="3850" spc="10" dirty="0">
                <a:latin typeface="Arial"/>
                <a:cs typeface="Arial"/>
              </a:rPr>
              <a:t>of the</a:t>
            </a:r>
            <a:r>
              <a:rPr sz="3850" spc="-85" dirty="0">
                <a:latin typeface="Arial"/>
                <a:cs typeface="Arial"/>
              </a:rPr>
              <a:t> </a:t>
            </a:r>
            <a:r>
              <a:rPr sz="3850" spc="40" dirty="0">
                <a:latin typeface="Arial"/>
                <a:cs typeface="Arial"/>
              </a:rPr>
              <a:t>mempool</a:t>
            </a:r>
            <a:endParaRPr sz="3850">
              <a:latin typeface="Arial"/>
              <a:cs typeface="Arial"/>
            </a:endParaRPr>
          </a:p>
        </p:txBody>
      </p:sp>
      <p:grpSp>
        <p:nvGrpSpPr>
          <p:cNvPr id="12" name="object 12"/>
          <p:cNvGrpSpPr/>
          <p:nvPr/>
        </p:nvGrpSpPr>
        <p:grpSpPr>
          <a:xfrm>
            <a:off x="957862" y="5214501"/>
            <a:ext cx="4218940" cy="3223895"/>
            <a:chOff x="957862" y="5214501"/>
            <a:chExt cx="4218940" cy="3223895"/>
          </a:xfrm>
        </p:grpSpPr>
        <p:sp>
          <p:nvSpPr>
            <p:cNvPr id="13" name="object 13"/>
            <p:cNvSpPr/>
            <p:nvPr/>
          </p:nvSpPr>
          <p:spPr>
            <a:xfrm>
              <a:off x="1031205" y="5214501"/>
              <a:ext cx="4072054" cy="3082953"/>
            </a:xfrm>
            <a:prstGeom prst="rect">
              <a:avLst/>
            </a:prstGeom>
            <a:blipFill>
              <a:blip r:embed="rId4" cstate="print"/>
              <a:stretch>
                <a:fillRect/>
              </a:stretch>
            </a:blipFill>
          </p:spPr>
          <p:txBody>
            <a:bodyPr wrap="square" lIns="0" tIns="0" rIns="0" bIns="0" rtlCol="0"/>
            <a:lstStyle/>
            <a:p>
              <a:endParaRPr/>
            </a:p>
          </p:txBody>
        </p:sp>
        <p:sp>
          <p:nvSpPr>
            <p:cNvPr id="14" name="object 14"/>
            <p:cNvSpPr/>
            <p:nvPr/>
          </p:nvSpPr>
          <p:spPr>
            <a:xfrm>
              <a:off x="1031205" y="6135844"/>
              <a:ext cx="4072254" cy="2229485"/>
            </a:xfrm>
            <a:custGeom>
              <a:avLst/>
              <a:gdLst/>
              <a:ahLst/>
              <a:cxnLst/>
              <a:rect l="l" t="t" r="r" b="b"/>
              <a:pathLst>
                <a:path w="4072254" h="2229484">
                  <a:moveTo>
                    <a:pt x="0" y="0"/>
                  </a:moveTo>
                  <a:lnTo>
                    <a:pt x="4072054" y="0"/>
                  </a:lnTo>
                  <a:lnTo>
                    <a:pt x="4072054" y="2228905"/>
                  </a:lnTo>
                  <a:lnTo>
                    <a:pt x="0" y="2228905"/>
                  </a:lnTo>
                  <a:lnTo>
                    <a:pt x="0" y="0"/>
                  </a:lnTo>
                  <a:close/>
                </a:path>
              </a:pathLst>
            </a:custGeom>
            <a:ln w="146592">
              <a:solidFill>
                <a:srgbClr val="002452"/>
              </a:solidFill>
            </a:ln>
          </p:spPr>
          <p:txBody>
            <a:bodyPr wrap="square" lIns="0" tIns="0" rIns="0" bIns="0" rtlCol="0"/>
            <a:lstStyle/>
            <a:p>
              <a:endParaRPr/>
            </a:p>
          </p:txBody>
        </p:sp>
      </p:grpSp>
      <p:sp>
        <p:nvSpPr>
          <p:cNvPr id="15" name="object 15"/>
          <p:cNvSpPr txBox="1"/>
          <p:nvPr/>
        </p:nvSpPr>
        <p:spPr>
          <a:xfrm>
            <a:off x="1798763" y="6316202"/>
            <a:ext cx="2529840" cy="1246505"/>
          </a:xfrm>
          <a:prstGeom prst="rect">
            <a:avLst/>
          </a:prstGeom>
        </p:spPr>
        <p:txBody>
          <a:bodyPr vert="horz" wrap="square" lIns="0" tIns="105410" rIns="0" bIns="0" rtlCol="0">
            <a:spAutoFit/>
          </a:bodyPr>
          <a:lstStyle/>
          <a:p>
            <a:pPr marL="14604" algn="ctr">
              <a:lnSpc>
                <a:spcPct val="100000"/>
              </a:lnSpc>
              <a:spcBef>
                <a:spcPts val="830"/>
              </a:spcBef>
            </a:pPr>
            <a:r>
              <a:rPr sz="4100" b="1" spc="5" dirty="0">
                <a:solidFill>
                  <a:srgbClr val="FFFFFF"/>
                </a:solidFill>
                <a:latin typeface="Arial"/>
                <a:cs typeface="Arial"/>
              </a:rPr>
              <a:t>block</a:t>
            </a:r>
            <a:endParaRPr sz="4100">
              <a:latin typeface="Arial"/>
              <a:cs typeface="Arial"/>
            </a:endParaRPr>
          </a:p>
          <a:p>
            <a:pPr algn="ctr">
              <a:lnSpc>
                <a:spcPct val="100000"/>
              </a:lnSpc>
              <a:spcBef>
                <a:spcPts val="530"/>
              </a:spcBef>
            </a:pPr>
            <a:r>
              <a:rPr sz="2850" b="1" spc="15" dirty="0">
                <a:solidFill>
                  <a:srgbClr val="002452"/>
                </a:solidFill>
                <a:latin typeface="Arial"/>
                <a:cs typeface="Arial"/>
              </a:rPr>
              <a:t>Bloom </a:t>
            </a:r>
            <a:r>
              <a:rPr sz="2850" b="1" spc="10" dirty="0">
                <a:solidFill>
                  <a:srgbClr val="002452"/>
                </a:solidFill>
                <a:latin typeface="Arial"/>
                <a:cs typeface="Arial"/>
              </a:rPr>
              <a:t>Filter</a:t>
            </a:r>
            <a:r>
              <a:rPr sz="2850" b="1" spc="-70" dirty="0">
                <a:solidFill>
                  <a:srgbClr val="002452"/>
                </a:solidFill>
                <a:latin typeface="Arial"/>
                <a:cs typeface="Arial"/>
              </a:rPr>
              <a:t> </a:t>
            </a:r>
            <a:r>
              <a:rPr sz="2850" b="1" i="1" spc="25" dirty="0">
                <a:solidFill>
                  <a:srgbClr val="002452"/>
                </a:solidFill>
                <a:latin typeface="Arial"/>
                <a:cs typeface="Arial"/>
              </a:rPr>
              <a:t>R</a:t>
            </a:r>
            <a:endParaRPr sz="2850">
              <a:latin typeface="Arial"/>
              <a:cs typeface="Arial"/>
            </a:endParaRPr>
          </a:p>
        </p:txBody>
      </p:sp>
      <p:sp>
        <p:nvSpPr>
          <p:cNvPr id="16" name="object 16"/>
          <p:cNvSpPr txBox="1"/>
          <p:nvPr/>
        </p:nvSpPr>
        <p:spPr>
          <a:xfrm>
            <a:off x="1641699" y="3180920"/>
            <a:ext cx="1713230" cy="654050"/>
          </a:xfrm>
          <a:prstGeom prst="rect">
            <a:avLst/>
          </a:prstGeom>
        </p:spPr>
        <p:txBody>
          <a:bodyPr vert="horz" wrap="square" lIns="0" tIns="15240" rIns="0" bIns="0" rtlCol="0">
            <a:spAutoFit/>
          </a:bodyPr>
          <a:lstStyle/>
          <a:p>
            <a:pPr marL="12700">
              <a:lnSpc>
                <a:spcPct val="100000"/>
              </a:lnSpc>
              <a:spcBef>
                <a:spcPts val="120"/>
              </a:spcBef>
            </a:pPr>
            <a:r>
              <a:rPr sz="4100" spc="10" dirty="0">
                <a:latin typeface="Arial"/>
                <a:cs typeface="Arial"/>
              </a:rPr>
              <a:t>Sender</a:t>
            </a:r>
            <a:endParaRPr sz="4100">
              <a:latin typeface="Arial"/>
              <a:cs typeface="Arial"/>
            </a:endParaRPr>
          </a:p>
        </p:txBody>
      </p:sp>
      <p:grpSp>
        <p:nvGrpSpPr>
          <p:cNvPr id="17" name="object 17"/>
          <p:cNvGrpSpPr/>
          <p:nvPr/>
        </p:nvGrpSpPr>
        <p:grpSpPr>
          <a:xfrm>
            <a:off x="3618779" y="2898257"/>
            <a:ext cx="1132840" cy="1260475"/>
            <a:chOff x="3618779" y="2898257"/>
            <a:chExt cx="1132840" cy="1260475"/>
          </a:xfrm>
        </p:grpSpPr>
        <p:sp>
          <p:nvSpPr>
            <p:cNvPr id="18" name="object 18"/>
            <p:cNvSpPr/>
            <p:nvPr/>
          </p:nvSpPr>
          <p:spPr>
            <a:xfrm>
              <a:off x="3634486" y="2913963"/>
              <a:ext cx="1101411" cy="1228946"/>
            </a:xfrm>
            <a:prstGeom prst="rect">
              <a:avLst/>
            </a:prstGeom>
            <a:blipFill>
              <a:blip r:embed="rId5" cstate="print"/>
              <a:stretch>
                <a:fillRect/>
              </a:stretch>
            </a:blipFill>
          </p:spPr>
          <p:txBody>
            <a:bodyPr wrap="square" lIns="0" tIns="0" rIns="0" bIns="0" rtlCol="0"/>
            <a:lstStyle/>
            <a:p>
              <a:endParaRPr/>
            </a:p>
          </p:txBody>
        </p:sp>
        <p:sp>
          <p:nvSpPr>
            <p:cNvPr id="19" name="object 19"/>
            <p:cNvSpPr/>
            <p:nvPr/>
          </p:nvSpPr>
          <p:spPr>
            <a:xfrm>
              <a:off x="3634486" y="2913963"/>
              <a:ext cx="1101725" cy="1229360"/>
            </a:xfrm>
            <a:custGeom>
              <a:avLst/>
              <a:gdLst/>
              <a:ahLst/>
              <a:cxnLst/>
              <a:rect l="l" t="t" r="r" b="b"/>
              <a:pathLst>
                <a:path w="1101725" h="1229360">
                  <a:moveTo>
                    <a:pt x="0" y="0"/>
                  </a:moveTo>
                  <a:lnTo>
                    <a:pt x="0" y="1229020"/>
                  </a:lnTo>
                  <a:lnTo>
                    <a:pt x="1101401" y="1229020"/>
                  </a:lnTo>
                  <a:lnTo>
                    <a:pt x="1101401" y="0"/>
                  </a:lnTo>
                  <a:lnTo>
                    <a:pt x="0" y="0"/>
                  </a:lnTo>
                  <a:close/>
                </a:path>
              </a:pathLst>
            </a:custGeom>
            <a:ln w="31412">
              <a:solidFill>
                <a:srgbClr val="C82506"/>
              </a:solidFill>
            </a:ln>
          </p:spPr>
          <p:txBody>
            <a:bodyPr wrap="square" lIns="0" tIns="0" rIns="0" bIns="0" rtlCol="0"/>
            <a:lstStyle/>
            <a:p>
              <a:endParaRPr/>
            </a:p>
          </p:txBody>
        </p:sp>
      </p:grpSp>
      <p:sp>
        <p:nvSpPr>
          <p:cNvPr id="20" name="object 20"/>
          <p:cNvSpPr txBox="1"/>
          <p:nvPr/>
        </p:nvSpPr>
        <p:spPr>
          <a:xfrm>
            <a:off x="14227703" y="8960849"/>
            <a:ext cx="2865755" cy="528320"/>
          </a:xfrm>
          <a:prstGeom prst="rect">
            <a:avLst/>
          </a:prstGeom>
        </p:spPr>
        <p:txBody>
          <a:bodyPr vert="horz" wrap="square" lIns="0" tIns="12065" rIns="0" bIns="0" rtlCol="0">
            <a:spAutoFit/>
          </a:bodyPr>
          <a:lstStyle/>
          <a:p>
            <a:pPr marL="12700">
              <a:lnSpc>
                <a:spcPct val="100000"/>
              </a:lnSpc>
              <a:spcBef>
                <a:spcPts val="95"/>
              </a:spcBef>
            </a:pPr>
            <a:r>
              <a:rPr sz="3300" b="1" spc="-5" dirty="0">
                <a:solidFill>
                  <a:srgbClr val="FFFFFF"/>
                </a:solidFill>
                <a:latin typeface="Arial"/>
                <a:cs typeface="Arial"/>
              </a:rPr>
              <a:t>true</a:t>
            </a:r>
            <a:r>
              <a:rPr sz="3300" b="1" spc="-65" dirty="0">
                <a:solidFill>
                  <a:srgbClr val="FFFFFF"/>
                </a:solidFill>
                <a:latin typeface="Arial"/>
                <a:cs typeface="Arial"/>
              </a:rPr>
              <a:t> </a:t>
            </a:r>
            <a:r>
              <a:rPr sz="3300" b="1" spc="-5" dirty="0">
                <a:solidFill>
                  <a:srgbClr val="FFFFFF"/>
                </a:solidFill>
                <a:latin typeface="Arial"/>
                <a:cs typeface="Arial"/>
              </a:rPr>
              <a:t>negatives</a:t>
            </a:r>
            <a:endParaRPr sz="3300">
              <a:latin typeface="Arial"/>
              <a:cs typeface="Arial"/>
            </a:endParaRPr>
          </a:p>
        </p:txBody>
      </p:sp>
      <p:sp>
        <p:nvSpPr>
          <p:cNvPr id="21" name="object 21"/>
          <p:cNvSpPr/>
          <p:nvPr/>
        </p:nvSpPr>
        <p:spPr>
          <a:xfrm>
            <a:off x="12303290" y="4272124"/>
            <a:ext cx="6712193" cy="778653"/>
          </a:xfrm>
          <a:prstGeom prst="rect">
            <a:avLst/>
          </a:prstGeom>
          <a:blipFill>
            <a:blip r:embed="rId6" cstate="print"/>
            <a:stretch>
              <a:fillRect/>
            </a:stretch>
          </a:blipFill>
        </p:spPr>
        <p:txBody>
          <a:bodyPr wrap="square" lIns="0" tIns="0" rIns="0" bIns="0" rtlCol="0"/>
          <a:lstStyle/>
          <a:p>
            <a:endParaRPr/>
          </a:p>
        </p:txBody>
      </p:sp>
      <p:sp>
        <p:nvSpPr>
          <p:cNvPr id="22" name="object 22"/>
          <p:cNvSpPr txBox="1"/>
          <p:nvPr/>
        </p:nvSpPr>
        <p:spPr>
          <a:xfrm>
            <a:off x="12334702" y="4324475"/>
            <a:ext cx="6649720" cy="980440"/>
          </a:xfrm>
          <a:prstGeom prst="rect">
            <a:avLst/>
          </a:prstGeom>
          <a:ln w="62825">
            <a:solidFill>
              <a:srgbClr val="F39019"/>
            </a:solidFill>
          </a:ln>
        </p:spPr>
        <p:txBody>
          <a:bodyPr vert="horz" wrap="square" lIns="0" tIns="219710" rIns="0" bIns="0" rtlCol="0">
            <a:spAutoFit/>
          </a:bodyPr>
          <a:lstStyle/>
          <a:p>
            <a:pPr marL="7620" algn="ctr">
              <a:lnSpc>
                <a:spcPct val="100000"/>
              </a:lnSpc>
              <a:spcBef>
                <a:spcPts val="1730"/>
              </a:spcBef>
            </a:pPr>
            <a:r>
              <a:rPr sz="3300" b="1" spc="-5" dirty="0">
                <a:solidFill>
                  <a:srgbClr val="F39019"/>
                </a:solidFill>
                <a:latin typeface="Arial"/>
                <a:cs typeface="Arial"/>
              </a:rPr>
              <a:t>missing</a:t>
            </a:r>
            <a:r>
              <a:rPr sz="3300" b="1" spc="-10" dirty="0">
                <a:solidFill>
                  <a:srgbClr val="F39019"/>
                </a:solidFill>
                <a:latin typeface="Arial"/>
                <a:cs typeface="Arial"/>
              </a:rPr>
              <a:t> </a:t>
            </a:r>
            <a:r>
              <a:rPr sz="3300" b="1" spc="-5" dirty="0">
                <a:solidFill>
                  <a:srgbClr val="F39019"/>
                </a:solidFill>
                <a:latin typeface="Arial"/>
                <a:cs typeface="Arial"/>
              </a:rPr>
              <a:t>txns!</a:t>
            </a:r>
            <a:endParaRPr sz="3300">
              <a:latin typeface="Arial"/>
              <a:cs typeface="Arial"/>
            </a:endParaRPr>
          </a:p>
        </p:txBody>
      </p:sp>
      <p:grpSp>
        <p:nvGrpSpPr>
          <p:cNvPr id="23" name="object 23"/>
          <p:cNvGrpSpPr/>
          <p:nvPr/>
        </p:nvGrpSpPr>
        <p:grpSpPr>
          <a:xfrm>
            <a:off x="9046897" y="5401071"/>
            <a:ext cx="10041890" cy="3228975"/>
            <a:chOff x="9046897" y="5401071"/>
            <a:chExt cx="10041890" cy="3228975"/>
          </a:xfrm>
        </p:grpSpPr>
        <p:sp>
          <p:nvSpPr>
            <p:cNvPr id="24" name="object 24"/>
            <p:cNvSpPr/>
            <p:nvPr/>
          </p:nvSpPr>
          <p:spPr>
            <a:xfrm>
              <a:off x="12303290" y="5474367"/>
              <a:ext cx="6712584" cy="3082925"/>
            </a:xfrm>
            <a:custGeom>
              <a:avLst/>
              <a:gdLst/>
              <a:ahLst/>
              <a:cxnLst/>
              <a:rect l="l" t="t" r="r" b="b"/>
              <a:pathLst>
                <a:path w="6712584" h="3082925">
                  <a:moveTo>
                    <a:pt x="0" y="0"/>
                  </a:moveTo>
                  <a:lnTo>
                    <a:pt x="6712193" y="0"/>
                  </a:lnTo>
                  <a:lnTo>
                    <a:pt x="6712193" y="3082387"/>
                  </a:lnTo>
                  <a:lnTo>
                    <a:pt x="0" y="3082387"/>
                  </a:lnTo>
                  <a:lnTo>
                    <a:pt x="0" y="0"/>
                  </a:lnTo>
                  <a:close/>
                </a:path>
              </a:pathLst>
            </a:custGeom>
            <a:ln w="146592">
              <a:solidFill>
                <a:srgbClr val="002452"/>
              </a:solidFill>
            </a:ln>
          </p:spPr>
          <p:txBody>
            <a:bodyPr wrap="square" lIns="0" tIns="0" rIns="0" bIns="0" rtlCol="0"/>
            <a:lstStyle/>
            <a:p>
              <a:endParaRPr/>
            </a:p>
          </p:txBody>
        </p:sp>
        <p:sp>
          <p:nvSpPr>
            <p:cNvPr id="25" name="object 25"/>
            <p:cNvSpPr/>
            <p:nvPr/>
          </p:nvSpPr>
          <p:spPr>
            <a:xfrm>
              <a:off x="9120193" y="6466075"/>
              <a:ext cx="1406525" cy="1445260"/>
            </a:xfrm>
            <a:custGeom>
              <a:avLst/>
              <a:gdLst/>
              <a:ahLst/>
              <a:cxnLst/>
              <a:rect l="l" t="t" r="r" b="b"/>
              <a:pathLst>
                <a:path w="1406525" h="1445259">
                  <a:moveTo>
                    <a:pt x="0" y="0"/>
                  </a:moveTo>
                  <a:lnTo>
                    <a:pt x="1405904" y="0"/>
                  </a:lnTo>
                  <a:lnTo>
                    <a:pt x="1405904" y="1445055"/>
                  </a:lnTo>
                  <a:lnTo>
                    <a:pt x="0" y="1445055"/>
                  </a:lnTo>
                  <a:lnTo>
                    <a:pt x="0" y="0"/>
                  </a:lnTo>
                  <a:close/>
                </a:path>
              </a:pathLst>
            </a:custGeom>
            <a:ln w="146592">
              <a:solidFill>
                <a:srgbClr val="D419EC"/>
              </a:solidFill>
            </a:ln>
          </p:spPr>
          <p:txBody>
            <a:bodyPr wrap="square" lIns="0" tIns="0" rIns="0" bIns="0" rtlCol="0"/>
            <a:lstStyle/>
            <a:p>
              <a:endParaRPr/>
            </a:p>
          </p:txBody>
        </p:sp>
      </p:grpSp>
      <p:sp>
        <p:nvSpPr>
          <p:cNvPr id="26" name="object 26"/>
          <p:cNvSpPr txBox="1"/>
          <p:nvPr/>
        </p:nvSpPr>
        <p:spPr>
          <a:xfrm>
            <a:off x="14081111" y="3170448"/>
            <a:ext cx="2091689" cy="654050"/>
          </a:xfrm>
          <a:prstGeom prst="rect">
            <a:avLst/>
          </a:prstGeom>
        </p:spPr>
        <p:txBody>
          <a:bodyPr vert="horz" wrap="square" lIns="0" tIns="15240" rIns="0" bIns="0" rtlCol="0">
            <a:spAutoFit/>
          </a:bodyPr>
          <a:lstStyle/>
          <a:p>
            <a:pPr marL="12700">
              <a:lnSpc>
                <a:spcPct val="100000"/>
              </a:lnSpc>
              <a:spcBef>
                <a:spcPts val="120"/>
              </a:spcBef>
            </a:pPr>
            <a:r>
              <a:rPr sz="4100" spc="10" dirty="0">
                <a:latin typeface="Arial"/>
                <a:cs typeface="Arial"/>
              </a:rPr>
              <a:t>Receiver</a:t>
            </a:r>
            <a:endParaRPr sz="4100">
              <a:latin typeface="Arial"/>
              <a:cs typeface="Arial"/>
            </a:endParaRPr>
          </a:p>
        </p:txBody>
      </p:sp>
      <p:grpSp>
        <p:nvGrpSpPr>
          <p:cNvPr id="27" name="object 27"/>
          <p:cNvGrpSpPr/>
          <p:nvPr/>
        </p:nvGrpSpPr>
        <p:grpSpPr>
          <a:xfrm>
            <a:off x="16384317" y="2898225"/>
            <a:ext cx="1012825" cy="1260475"/>
            <a:chOff x="16384317" y="2898225"/>
            <a:chExt cx="1012825" cy="1260475"/>
          </a:xfrm>
        </p:grpSpPr>
        <p:sp>
          <p:nvSpPr>
            <p:cNvPr id="28" name="object 28"/>
            <p:cNvSpPr/>
            <p:nvPr/>
          </p:nvSpPr>
          <p:spPr>
            <a:xfrm>
              <a:off x="16400024" y="2913932"/>
              <a:ext cx="980934" cy="1229020"/>
            </a:xfrm>
            <a:prstGeom prst="rect">
              <a:avLst/>
            </a:prstGeom>
            <a:blipFill>
              <a:blip r:embed="rId7" cstate="print"/>
              <a:stretch>
                <a:fillRect/>
              </a:stretch>
            </a:blipFill>
          </p:spPr>
          <p:txBody>
            <a:bodyPr wrap="square" lIns="0" tIns="0" rIns="0" bIns="0" rtlCol="0"/>
            <a:lstStyle/>
            <a:p>
              <a:endParaRPr/>
            </a:p>
          </p:txBody>
        </p:sp>
        <p:sp>
          <p:nvSpPr>
            <p:cNvPr id="29" name="object 29"/>
            <p:cNvSpPr/>
            <p:nvPr/>
          </p:nvSpPr>
          <p:spPr>
            <a:xfrm>
              <a:off x="16400024" y="2913932"/>
              <a:ext cx="981075" cy="1229360"/>
            </a:xfrm>
            <a:custGeom>
              <a:avLst/>
              <a:gdLst/>
              <a:ahLst/>
              <a:cxnLst/>
              <a:rect l="l" t="t" r="r" b="b"/>
              <a:pathLst>
                <a:path w="981075" h="1229360">
                  <a:moveTo>
                    <a:pt x="0" y="0"/>
                  </a:moveTo>
                  <a:lnTo>
                    <a:pt x="980934" y="0"/>
                  </a:lnTo>
                  <a:lnTo>
                    <a:pt x="980934" y="1229020"/>
                  </a:lnTo>
                  <a:lnTo>
                    <a:pt x="0" y="1229020"/>
                  </a:lnTo>
                  <a:lnTo>
                    <a:pt x="0" y="0"/>
                  </a:lnTo>
                  <a:close/>
                </a:path>
              </a:pathLst>
            </a:custGeom>
            <a:ln w="31412">
              <a:solidFill>
                <a:srgbClr val="0365C0"/>
              </a:solidFill>
            </a:ln>
          </p:spPr>
          <p:txBody>
            <a:bodyPr wrap="square" lIns="0" tIns="0" rIns="0" bIns="0" rtlCol="0"/>
            <a:lstStyle/>
            <a:p>
              <a:endParaRPr/>
            </a:p>
          </p:txBody>
        </p:sp>
      </p:grpSp>
      <p:sp>
        <p:nvSpPr>
          <p:cNvPr id="30" name="object 30"/>
          <p:cNvSpPr/>
          <p:nvPr/>
        </p:nvSpPr>
        <p:spPr>
          <a:xfrm>
            <a:off x="1112604" y="5282791"/>
            <a:ext cx="3941445" cy="1106805"/>
          </a:xfrm>
          <a:custGeom>
            <a:avLst/>
            <a:gdLst/>
            <a:ahLst/>
            <a:cxnLst/>
            <a:rect l="l" t="t" r="r" b="b"/>
            <a:pathLst>
              <a:path w="3941445" h="1106804">
                <a:moveTo>
                  <a:pt x="0" y="0"/>
                </a:moveTo>
                <a:lnTo>
                  <a:pt x="3941021" y="0"/>
                </a:lnTo>
                <a:lnTo>
                  <a:pt x="3941021" y="1106762"/>
                </a:lnTo>
                <a:lnTo>
                  <a:pt x="0" y="1106762"/>
                </a:lnTo>
                <a:lnTo>
                  <a:pt x="0" y="0"/>
                </a:lnTo>
                <a:close/>
              </a:path>
            </a:pathLst>
          </a:custGeom>
          <a:ln w="62825">
            <a:solidFill>
              <a:srgbClr val="F39019"/>
            </a:solidFill>
            <a:prstDash val="lgDash"/>
          </a:ln>
        </p:spPr>
        <p:txBody>
          <a:bodyPr wrap="square" lIns="0" tIns="0" rIns="0" bIns="0" rtlCol="0"/>
          <a:lstStyle/>
          <a:p>
            <a:endParaRPr/>
          </a:p>
        </p:txBody>
      </p:sp>
      <p:sp>
        <p:nvSpPr>
          <p:cNvPr id="31" name="object 31"/>
          <p:cNvSpPr/>
          <p:nvPr/>
        </p:nvSpPr>
        <p:spPr>
          <a:xfrm>
            <a:off x="6895978" y="6466075"/>
            <a:ext cx="1406525" cy="1445260"/>
          </a:xfrm>
          <a:custGeom>
            <a:avLst/>
            <a:gdLst/>
            <a:ahLst/>
            <a:cxnLst/>
            <a:rect l="l" t="t" r="r" b="b"/>
            <a:pathLst>
              <a:path w="1406525" h="1445259">
                <a:moveTo>
                  <a:pt x="0" y="0"/>
                </a:moveTo>
                <a:lnTo>
                  <a:pt x="1405904" y="0"/>
                </a:lnTo>
                <a:lnTo>
                  <a:pt x="1405904" y="1445055"/>
                </a:lnTo>
                <a:lnTo>
                  <a:pt x="0" y="1445055"/>
                </a:lnTo>
                <a:lnTo>
                  <a:pt x="0" y="0"/>
                </a:lnTo>
                <a:close/>
              </a:path>
            </a:pathLst>
          </a:custGeom>
          <a:ln w="146592">
            <a:solidFill>
              <a:srgbClr val="00882B"/>
            </a:solidFill>
          </a:ln>
        </p:spPr>
        <p:txBody>
          <a:bodyPr wrap="square" lIns="0" tIns="0" rIns="0" bIns="0" rtlCol="0"/>
          <a:lstStyle/>
          <a:p>
            <a:endParaRPr/>
          </a:p>
        </p:txBody>
      </p:sp>
      <p:sp>
        <p:nvSpPr>
          <p:cNvPr id="32" name="object 32"/>
          <p:cNvSpPr txBox="1"/>
          <p:nvPr/>
        </p:nvSpPr>
        <p:spPr>
          <a:xfrm>
            <a:off x="7023734" y="6573487"/>
            <a:ext cx="1149985" cy="1240155"/>
          </a:xfrm>
          <a:prstGeom prst="rect">
            <a:avLst/>
          </a:prstGeom>
        </p:spPr>
        <p:txBody>
          <a:bodyPr vert="horz" wrap="square" lIns="0" tIns="15240" rIns="0" bIns="0" rtlCol="0">
            <a:spAutoFit/>
          </a:bodyPr>
          <a:lstStyle/>
          <a:p>
            <a:pPr algn="ctr">
              <a:lnSpc>
                <a:spcPts val="4770"/>
              </a:lnSpc>
              <a:spcBef>
                <a:spcPts val="120"/>
              </a:spcBef>
            </a:pPr>
            <a:r>
              <a:rPr sz="4100" b="1" spc="5" dirty="0">
                <a:solidFill>
                  <a:srgbClr val="00882B"/>
                </a:solidFill>
                <a:latin typeface="Arial"/>
                <a:cs typeface="Arial"/>
              </a:rPr>
              <a:t>IB</a:t>
            </a:r>
            <a:r>
              <a:rPr sz="4100" b="1" spc="-300" dirty="0">
                <a:solidFill>
                  <a:srgbClr val="00882B"/>
                </a:solidFill>
                <a:latin typeface="Arial"/>
                <a:cs typeface="Arial"/>
              </a:rPr>
              <a:t>L</a:t>
            </a:r>
            <a:r>
              <a:rPr sz="4100" b="1" spc="10" dirty="0">
                <a:solidFill>
                  <a:srgbClr val="00882B"/>
                </a:solidFill>
                <a:latin typeface="Arial"/>
                <a:cs typeface="Arial"/>
              </a:rPr>
              <a:t>T</a:t>
            </a:r>
            <a:endParaRPr sz="4100">
              <a:latin typeface="Arial"/>
              <a:cs typeface="Arial"/>
            </a:endParaRPr>
          </a:p>
          <a:p>
            <a:pPr algn="ctr">
              <a:lnSpc>
                <a:spcPts val="4770"/>
              </a:lnSpc>
            </a:pPr>
            <a:r>
              <a:rPr sz="4100" b="1" i="1" spc="10" dirty="0">
                <a:solidFill>
                  <a:srgbClr val="00882B"/>
                </a:solidFill>
                <a:latin typeface="Times New Roman"/>
                <a:cs typeface="Times New Roman"/>
              </a:rPr>
              <a:t>J</a:t>
            </a:r>
            <a:endParaRPr sz="4100">
              <a:latin typeface="Times New Roman"/>
              <a:cs typeface="Times New Roman"/>
            </a:endParaRPr>
          </a:p>
        </p:txBody>
      </p:sp>
      <p:sp>
        <p:nvSpPr>
          <p:cNvPr id="35" name="object 35"/>
          <p:cNvSpPr txBox="1">
            <a:spLocks noGrp="1"/>
          </p:cNvSpPr>
          <p:nvPr>
            <p:ph type="sldNum" sz="quarter" idx="7"/>
          </p:nvPr>
        </p:nvSpPr>
        <p:spPr>
          <a:prstGeom prst="rect">
            <a:avLst/>
          </a:prstGeom>
        </p:spPr>
        <p:txBody>
          <a:bodyPr vert="horz" wrap="square" lIns="0" tIns="0" rIns="0" bIns="0" rtlCol="0">
            <a:spAutoFit/>
          </a:bodyPr>
          <a:lstStyle/>
          <a:p>
            <a:pPr marL="38100">
              <a:lnSpc>
                <a:spcPts val="2014"/>
              </a:lnSpc>
            </a:pPr>
            <a:fld id="{81D60167-4931-47E6-BA6A-407CBD079E47}" type="slidenum">
              <a:rPr spc="15" dirty="0"/>
              <a:t>36</a:t>
            </a:fld>
            <a:endParaRPr spc="15" dirty="0"/>
          </a:p>
        </p:txBody>
      </p:sp>
      <p:sp>
        <p:nvSpPr>
          <p:cNvPr id="33" name="object 33"/>
          <p:cNvSpPr txBox="1"/>
          <p:nvPr/>
        </p:nvSpPr>
        <p:spPr>
          <a:xfrm>
            <a:off x="9243562" y="6573487"/>
            <a:ext cx="1149985" cy="1240155"/>
          </a:xfrm>
          <a:prstGeom prst="rect">
            <a:avLst/>
          </a:prstGeom>
        </p:spPr>
        <p:txBody>
          <a:bodyPr vert="horz" wrap="square" lIns="0" tIns="15240" rIns="0" bIns="0" rtlCol="0">
            <a:spAutoFit/>
          </a:bodyPr>
          <a:lstStyle/>
          <a:p>
            <a:pPr algn="ctr">
              <a:lnSpc>
                <a:spcPts val="4770"/>
              </a:lnSpc>
              <a:spcBef>
                <a:spcPts val="120"/>
              </a:spcBef>
            </a:pPr>
            <a:r>
              <a:rPr sz="4100" b="1" spc="5" dirty="0">
                <a:solidFill>
                  <a:srgbClr val="D419EC"/>
                </a:solidFill>
                <a:latin typeface="Arial"/>
                <a:cs typeface="Arial"/>
              </a:rPr>
              <a:t>IB</a:t>
            </a:r>
            <a:r>
              <a:rPr sz="4100" b="1" spc="-300" dirty="0">
                <a:solidFill>
                  <a:srgbClr val="D419EC"/>
                </a:solidFill>
                <a:latin typeface="Arial"/>
                <a:cs typeface="Arial"/>
              </a:rPr>
              <a:t>L</a:t>
            </a:r>
            <a:r>
              <a:rPr sz="4100" b="1" spc="10" dirty="0">
                <a:solidFill>
                  <a:srgbClr val="D419EC"/>
                </a:solidFill>
                <a:latin typeface="Arial"/>
                <a:cs typeface="Arial"/>
              </a:rPr>
              <a:t>T</a:t>
            </a:r>
            <a:endParaRPr sz="4100">
              <a:latin typeface="Arial"/>
              <a:cs typeface="Arial"/>
            </a:endParaRPr>
          </a:p>
          <a:p>
            <a:pPr marL="2540" algn="ctr">
              <a:lnSpc>
                <a:spcPts val="4770"/>
              </a:lnSpc>
            </a:pPr>
            <a:r>
              <a:rPr sz="4100" b="1" i="1" spc="5" dirty="0">
                <a:solidFill>
                  <a:srgbClr val="D419EC"/>
                </a:solidFill>
                <a:latin typeface="Times New Roman"/>
                <a:cs typeface="Times New Roman"/>
              </a:rPr>
              <a:t>J’</a:t>
            </a:r>
            <a:endParaRPr sz="4100">
              <a:latin typeface="Times New Roman"/>
              <a:cs typeface="Times New Roman"/>
            </a:endParaRPr>
          </a:p>
        </p:txBody>
      </p:sp>
      <p:sp>
        <p:nvSpPr>
          <p:cNvPr id="34" name="object 34"/>
          <p:cNvSpPr txBox="1"/>
          <p:nvPr/>
        </p:nvSpPr>
        <p:spPr>
          <a:xfrm>
            <a:off x="8479187" y="6594428"/>
            <a:ext cx="443230" cy="804545"/>
          </a:xfrm>
          <a:prstGeom prst="rect">
            <a:avLst/>
          </a:prstGeom>
        </p:spPr>
        <p:txBody>
          <a:bodyPr vert="horz" wrap="square" lIns="0" tIns="13970" rIns="0" bIns="0" rtlCol="0">
            <a:spAutoFit/>
          </a:bodyPr>
          <a:lstStyle/>
          <a:p>
            <a:pPr marL="12700">
              <a:lnSpc>
                <a:spcPct val="100000"/>
              </a:lnSpc>
              <a:spcBef>
                <a:spcPts val="110"/>
              </a:spcBef>
            </a:pPr>
            <a:r>
              <a:rPr sz="5100" spc="5" dirty="0">
                <a:latin typeface="Times New Roman"/>
                <a:cs typeface="Times New Roman"/>
              </a:rPr>
              <a:t>Δ</a:t>
            </a:r>
            <a:endParaRPr sz="5100">
              <a:latin typeface="Times New Roman"/>
              <a:cs typeface="Times New Roman"/>
            </a:endParaRPr>
          </a:p>
        </p:txBody>
      </p:sp>
      <p:pic>
        <p:nvPicPr>
          <p:cNvPr id="68" name="图片 67">
            <a:extLst>
              <a:ext uri="{FF2B5EF4-FFF2-40B4-BE49-F238E27FC236}">
                <a16:creationId xmlns:a16="http://schemas.microsoft.com/office/drawing/2014/main" id="{9DCD1F2D-C367-FB4C-910E-08A389FC69FB}"/>
              </a:ext>
            </a:extLst>
          </p:cNvPr>
          <p:cNvPicPr>
            <a:picLocks noChangeAspect="1"/>
          </p:cNvPicPr>
          <p:nvPr/>
        </p:nvPicPr>
        <p:blipFill>
          <a:blip r:embed="rId8"/>
          <a:stretch>
            <a:fillRect/>
          </a:stretch>
        </p:blipFill>
        <p:spPr>
          <a:xfrm>
            <a:off x="18366414" y="73600"/>
            <a:ext cx="1390266" cy="1387949"/>
          </a:xfrm>
          <a:prstGeom prst="rect">
            <a:avLst/>
          </a:prstGeom>
        </p:spPr>
      </p:pic>
      <p:sp>
        <p:nvSpPr>
          <p:cNvPr id="69" name="object 20">
            <a:extLst>
              <a:ext uri="{FF2B5EF4-FFF2-40B4-BE49-F238E27FC236}">
                <a16:creationId xmlns:a16="http://schemas.microsoft.com/office/drawing/2014/main" id="{90A25A24-83CB-E245-94EB-384A160BB1D8}"/>
              </a:ext>
            </a:extLst>
          </p:cNvPr>
          <p:cNvSpPr txBox="1"/>
          <p:nvPr/>
        </p:nvSpPr>
        <p:spPr>
          <a:xfrm>
            <a:off x="14684662" y="10815939"/>
            <a:ext cx="5867400" cy="302903"/>
          </a:xfrm>
          <a:prstGeom prst="rect">
            <a:avLst/>
          </a:prstGeom>
        </p:spPr>
        <p:txBody>
          <a:bodyPr vert="horz" wrap="square" lIns="0" tIns="0" rIns="0" bIns="0" rtlCol="0">
            <a:spAutoFit/>
          </a:bodyPr>
          <a:lstStyle/>
          <a:p>
            <a:pPr marL="12700">
              <a:lnSpc>
                <a:spcPts val="2275"/>
              </a:lnSpc>
            </a:pPr>
            <a:r>
              <a:rPr lang="en-US" altLang="zh-CN" sz="2800" spc="-10" dirty="0">
                <a:solidFill>
                  <a:srgbClr val="A9A9A9"/>
                </a:solidFill>
                <a:latin typeface="Arial"/>
                <a:cs typeface="Arial"/>
              </a:rPr>
              <a:t>F</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D</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A</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V</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E</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R</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S</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T</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Y</a:t>
            </a:r>
            <a:r>
              <a:rPr lang="zh-CN" altLang="en-US" sz="2800" spc="-10" dirty="0">
                <a:solidFill>
                  <a:srgbClr val="A9A9A9"/>
                </a:solidFill>
                <a:latin typeface="Arial"/>
                <a:cs typeface="Arial"/>
              </a:rPr>
              <a:t> </a:t>
            </a:r>
            <a:endParaRPr sz="2800" dirty="0">
              <a:latin typeface="Arial"/>
              <a:cs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0690007" y="4273513"/>
            <a:ext cx="8325484" cy="5353685"/>
            <a:chOff x="10690007" y="4273513"/>
            <a:chExt cx="8325484" cy="5353685"/>
          </a:xfrm>
        </p:grpSpPr>
        <p:sp>
          <p:nvSpPr>
            <p:cNvPr id="3" name="object 3"/>
            <p:cNvSpPr/>
            <p:nvPr/>
          </p:nvSpPr>
          <p:spPr>
            <a:xfrm>
              <a:off x="12298264" y="4273513"/>
              <a:ext cx="6711837" cy="1302567"/>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2303290" y="5476273"/>
              <a:ext cx="6712193" cy="4150417"/>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0742395" y="5189455"/>
              <a:ext cx="1306195" cy="1816735"/>
            </a:xfrm>
            <a:custGeom>
              <a:avLst/>
              <a:gdLst/>
              <a:ahLst/>
              <a:cxnLst/>
              <a:rect l="l" t="t" r="r" b="b"/>
              <a:pathLst>
                <a:path w="1306195" h="1816734">
                  <a:moveTo>
                    <a:pt x="0" y="1816520"/>
                  </a:moveTo>
                  <a:lnTo>
                    <a:pt x="1275334" y="42509"/>
                  </a:lnTo>
                  <a:lnTo>
                    <a:pt x="1305894" y="0"/>
                  </a:lnTo>
                </a:path>
              </a:pathLst>
            </a:custGeom>
            <a:ln w="104708">
              <a:solidFill>
                <a:srgbClr val="D419EC"/>
              </a:solidFill>
            </a:ln>
          </p:spPr>
          <p:txBody>
            <a:bodyPr wrap="square" lIns="0" tIns="0" rIns="0" bIns="0" rtlCol="0"/>
            <a:lstStyle/>
            <a:p>
              <a:endParaRPr/>
            </a:p>
          </p:txBody>
        </p:sp>
        <p:sp>
          <p:nvSpPr>
            <p:cNvPr id="6" name="object 6"/>
            <p:cNvSpPr/>
            <p:nvPr/>
          </p:nvSpPr>
          <p:spPr>
            <a:xfrm>
              <a:off x="11854403" y="4905484"/>
              <a:ext cx="398145" cy="443865"/>
            </a:xfrm>
            <a:custGeom>
              <a:avLst/>
              <a:gdLst/>
              <a:ahLst/>
              <a:cxnLst/>
              <a:rect l="l" t="t" r="r" b="b"/>
              <a:pathLst>
                <a:path w="398145" h="443864">
                  <a:moveTo>
                    <a:pt x="397998" y="0"/>
                  </a:moveTo>
                  <a:lnTo>
                    <a:pt x="0" y="209124"/>
                  </a:lnTo>
                  <a:lnTo>
                    <a:pt x="326482" y="443829"/>
                  </a:lnTo>
                  <a:lnTo>
                    <a:pt x="397998" y="0"/>
                  </a:lnTo>
                  <a:close/>
                </a:path>
              </a:pathLst>
            </a:custGeom>
            <a:solidFill>
              <a:srgbClr val="D419EC"/>
            </a:solidFill>
          </p:spPr>
          <p:txBody>
            <a:bodyPr wrap="square" lIns="0" tIns="0" rIns="0" bIns="0" rtlCol="0"/>
            <a:lstStyle/>
            <a:p>
              <a:endParaRPr/>
            </a:p>
          </p:txBody>
        </p:sp>
      </p:grpSp>
      <p:sp>
        <p:nvSpPr>
          <p:cNvPr id="7" name="object 7"/>
          <p:cNvSpPr/>
          <p:nvPr/>
        </p:nvSpPr>
        <p:spPr>
          <a:xfrm>
            <a:off x="21636" y="57904"/>
            <a:ext cx="20082510" cy="1423035"/>
          </a:xfrm>
          <a:custGeom>
            <a:avLst/>
            <a:gdLst/>
            <a:ahLst/>
            <a:cxnLst/>
            <a:rect l="l" t="t" r="r" b="b"/>
            <a:pathLst>
              <a:path w="20082510" h="1423035">
                <a:moveTo>
                  <a:pt x="0" y="0"/>
                </a:moveTo>
                <a:lnTo>
                  <a:pt x="20082462" y="0"/>
                </a:lnTo>
                <a:lnTo>
                  <a:pt x="20082462" y="1422564"/>
                </a:lnTo>
                <a:lnTo>
                  <a:pt x="0" y="1422564"/>
                </a:lnTo>
                <a:lnTo>
                  <a:pt x="0" y="0"/>
                </a:lnTo>
                <a:close/>
              </a:path>
            </a:pathLst>
          </a:custGeom>
          <a:solidFill>
            <a:srgbClr val="DCDEE0"/>
          </a:solidFill>
        </p:spPr>
        <p:txBody>
          <a:bodyPr wrap="square" lIns="0" tIns="0" rIns="0" bIns="0" rtlCol="0"/>
          <a:lstStyle/>
          <a:p>
            <a:endParaRPr/>
          </a:p>
        </p:txBody>
      </p:sp>
      <p:sp>
        <p:nvSpPr>
          <p:cNvPr id="8" name="object 8"/>
          <p:cNvSpPr txBox="1">
            <a:spLocks noGrp="1"/>
          </p:cNvSpPr>
          <p:nvPr>
            <p:ph type="title"/>
          </p:nvPr>
        </p:nvSpPr>
        <p:spPr>
          <a:prstGeom prst="rect">
            <a:avLst/>
          </a:prstGeom>
        </p:spPr>
        <p:txBody>
          <a:bodyPr vert="horz" wrap="square" lIns="0" tIns="15240" rIns="0" bIns="0" rtlCol="0">
            <a:spAutoFit/>
          </a:bodyPr>
          <a:lstStyle/>
          <a:p>
            <a:pPr marL="213360">
              <a:lnSpc>
                <a:spcPct val="100000"/>
              </a:lnSpc>
              <a:spcBef>
                <a:spcPts val="120"/>
              </a:spcBef>
            </a:pPr>
            <a:r>
              <a:rPr spc="5" dirty="0"/>
              <a:t>Graphene: Protocol</a:t>
            </a:r>
            <a:r>
              <a:rPr spc="-35" dirty="0"/>
              <a:t> </a:t>
            </a:r>
            <a:r>
              <a:rPr spc="10" dirty="0"/>
              <a:t>2</a:t>
            </a:r>
          </a:p>
        </p:txBody>
      </p:sp>
      <p:sp>
        <p:nvSpPr>
          <p:cNvPr id="9" name="object 9"/>
          <p:cNvSpPr txBox="1"/>
          <p:nvPr/>
        </p:nvSpPr>
        <p:spPr>
          <a:xfrm>
            <a:off x="1086742" y="2068388"/>
            <a:ext cx="210185" cy="468630"/>
          </a:xfrm>
          <a:prstGeom prst="rect">
            <a:avLst/>
          </a:prstGeom>
        </p:spPr>
        <p:txBody>
          <a:bodyPr vert="horz" wrap="square" lIns="0" tIns="13335" rIns="0" bIns="0" rtlCol="0">
            <a:spAutoFit/>
          </a:bodyPr>
          <a:lstStyle/>
          <a:p>
            <a:pPr marL="12700">
              <a:lnSpc>
                <a:spcPct val="100000"/>
              </a:lnSpc>
              <a:spcBef>
                <a:spcPts val="105"/>
              </a:spcBef>
            </a:pPr>
            <a:r>
              <a:rPr sz="2900" spc="434" dirty="0">
                <a:latin typeface="Arial"/>
                <a:cs typeface="Arial"/>
              </a:rPr>
              <a:t>•</a:t>
            </a:r>
            <a:endParaRPr sz="2900">
              <a:latin typeface="Arial"/>
              <a:cs typeface="Arial"/>
            </a:endParaRPr>
          </a:p>
        </p:txBody>
      </p:sp>
      <p:sp>
        <p:nvSpPr>
          <p:cNvPr id="10" name="object 10"/>
          <p:cNvSpPr txBox="1"/>
          <p:nvPr/>
        </p:nvSpPr>
        <p:spPr>
          <a:xfrm>
            <a:off x="1568403" y="1997710"/>
            <a:ext cx="9079230" cy="616585"/>
          </a:xfrm>
          <a:prstGeom prst="rect">
            <a:avLst/>
          </a:prstGeom>
        </p:spPr>
        <p:txBody>
          <a:bodyPr vert="horz" wrap="square" lIns="0" tIns="15875" rIns="0" bIns="0" rtlCol="0">
            <a:spAutoFit/>
          </a:bodyPr>
          <a:lstStyle/>
          <a:p>
            <a:pPr marL="12700">
              <a:lnSpc>
                <a:spcPct val="100000"/>
              </a:lnSpc>
              <a:spcBef>
                <a:spcPts val="125"/>
              </a:spcBef>
            </a:pPr>
            <a:r>
              <a:rPr sz="3850" spc="-60" dirty="0">
                <a:latin typeface="Arial"/>
                <a:cs typeface="Arial"/>
              </a:rPr>
              <a:t>The </a:t>
            </a:r>
            <a:r>
              <a:rPr sz="3850" spc="95" dirty="0">
                <a:latin typeface="Arial"/>
                <a:cs typeface="Arial"/>
              </a:rPr>
              <a:t>block </a:t>
            </a:r>
            <a:r>
              <a:rPr sz="3850" spc="5" dirty="0">
                <a:latin typeface="Arial"/>
                <a:cs typeface="Arial"/>
              </a:rPr>
              <a:t>is </a:t>
            </a:r>
            <a:r>
              <a:rPr sz="3850" i="1" spc="10" dirty="0">
                <a:latin typeface="Arial"/>
                <a:cs typeface="Arial"/>
              </a:rPr>
              <a:t>not </a:t>
            </a:r>
            <a:r>
              <a:rPr sz="3850" spc="10" dirty="0">
                <a:latin typeface="Arial"/>
                <a:cs typeface="Arial"/>
              </a:rPr>
              <a:t>a </a:t>
            </a:r>
            <a:r>
              <a:rPr sz="3850" spc="45" dirty="0">
                <a:latin typeface="Arial"/>
                <a:cs typeface="Arial"/>
              </a:rPr>
              <a:t>subset </a:t>
            </a:r>
            <a:r>
              <a:rPr sz="3850" spc="10" dirty="0">
                <a:latin typeface="Arial"/>
                <a:cs typeface="Arial"/>
              </a:rPr>
              <a:t>of the</a:t>
            </a:r>
            <a:r>
              <a:rPr sz="3850" spc="-85" dirty="0">
                <a:latin typeface="Arial"/>
                <a:cs typeface="Arial"/>
              </a:rPr>
              <a:t> </a:t>
            </a:r>
            <a:r>
              <a:rPr sz="3850" spc="40" dirty="0">
                <a:latin typeface="Arial"/>
                <a:cs typeface="Arial"/>
              </a:rPr>
              <a:t>mempool</a:t>
            </a:r>
            <a:endParaRPr sz="3850">
              <a:latin typeface="Arial"/>
              <a:cs typeface="Arial"/>
            </a:endParaRPr>
          </a:p>
        </p:txBody>
      </p:sp>
      <p:sp>
        <p:nvSpPr>
          <p:cNvPr id="11" name="object 11"/>
          <p:cNvSpPr/>
          <p:nvPr/>
        </p:nvSpPr>
        <p:spPr>
          <a:xfrm>
            <a:off x="6895978" y="6466075"/>
            <a:ext cx="1406525" cy="1445260"/>
          </a:xfrm>
          <a:custGeom>
            <a:avLst/>
            <a:gdLst/>
            <a:ahLst/>
            <a:cxnLst/>
            <a:rect l="l" t="t" r="r" b="b"/>
            <a:pathLst>
              <a:path w="1406525" h="1445259">
                <a:moveTo>
                  <a:pt x="0" y="0"/>
                </a:moveTo>
                <a:lnTo>
                  <a:pt x="1405904" y="0"/>
                </a:lnTo>
                <a:lnTo>
                  <a:pt x="1405904" y="1445055"/>
                </a:lnTo>
                <a:lnTo>
                  <a:pt x="0" y="1445055"/>
                </a:lnTo>
                <a:lnTo>
                  <a:pt x="0" y="0"/>
                </a:lnTo>
                <a:close/>
              </a:path>
            </a:pathLst>
          </a:custGeom>
          <a:ln w="146592">
            <a:solidFill>
              <a:srgbClr val="00882B"/>
            </a:solidFill>
          </a:ln>
        </p:spPr>
        <p:txBody>
          <a:bodyPr wrap="square" lIns="0" tIns="0" rIns="0" bIns="0" rtlCol="0"/>
          <a:lstStyle/>
          <a:p>
            <a:endParaRPr/>
          </a:p>
        </p:txBody>
      </p:sp>
      <p:sp>
        <p:nvSpPr>
          <p:cNvPr id="12" name="object 12"/>
          <p:cNvSpPr txBox="1"/>
          <p:nvPr/>
        </p:nvSpPr>
        <p:spPr>
          <a:xfrm>
            <a:off x="7023734" y="6573487"/>
            <a:ext cx="1149985" cy="1240155"/>
          </a:xfrm>
          <a:prstGeom prst="rect">
            <a:avLst/>
          </a:prstGeom>
        </p:spPr>
        <p:txBody>
          <a:bodyPr vert="horz" wrap="square" lIns="0" tIns="15240" rIns="0" bIns="0" rtlCol="0">
            <a:spAutoFit/>
          </a:bodyPr>
          <a:lstStyle/>
          <a:p>
            <a:pPr algn="ctr">
              <a:lnSpc>
                <a:spcPts val="4770"/>
              </a:lnSpc>
              <a:spcBef>
                <a:spcPts val="120"/>
              </a:spcBef>
            </a:pPr>
            <a:r>
              <a:rPr sz="4100" b="1" spc="5" dirty="0">
                <a:solidFill>
                  <a:srgbClr val="00882B"/>
                </a:solidFill>
                <a:latin typeface="Arial"/>
                <a:cs typeface="Arial"/>
              </a:rPr>
              <a:t>IB</a:t>
            </a:r>
            <a:r>
              <a:rPr sz="4100" b="1" spc="-300" dirty="0">
                <a:solidFill>
                  <a:srgbClr val="00882B"/>
                </a:solidFill>
                <a:latin typeface="Arial"/>
                <a:cs typeface="Arial"/>
              </a:rPr>
              <a:t>L</a:t>
            </a:r>
            <a:r>
              <a:rPr sz="4100" b="1" spc="10" dirty="0">
                <a:solidFill>
                  <a:srgbClr val="00882B"/>
                </a:solidFill>
                <a:latin typeface="Arial"/>
                <a:cs typeface="Arial"/>
              </a:rPr>
              <a:t>T</a:t>
            </a:r>
            <a:endParaRPr sz="4100">
              <a:latin typeface="Arial"/>
              <a:cs typeface="Arial"/>
            </a:endParaRPr>
          </a:p>
          <a:p>
            <a:pPr algn="ctr">
              <a:lnSpc>
                <a:spcPts val="4770"/>
              </a:lnSpc>
            </a:pPr>
            <a:r>
              <a:rPr sz="4100" b="1" i="1" spc="10" dirty="0">
                <a:solidFill>
                  <a:srgbClr val="00882B"/>
                </a:solidFill>
                <a:latin typeface="Times New Roman"/>
                <a:cs typeface="Times New Roman"/>
              </a:rPr>
              <a:t>J</a:t>
            </a:r>
            <a:endParaRPr sz="4100">
              <a:latin typeface="Times New Roman"/>
              <a:cs typeface="Times New Roman"/>
            </a:endParaRPr>
          </a:p>
        </p:txBody>
      </p:sp>
      <p:sp>
        <p:nvSpPr>
          <p:cNvPr id="13" name="object 13"/>
          <p:cNvSpPr/>
          <p:nvPr/>
        </p:nvSpPr>
        <p:spPr>
          <a:xfrm>
            <a:off x="9120193" y="6466075"/>
            <a:ext cx="1406525" cy="1445260"/>
          </a:xfrm>
          <a:custGeom>
            <a:avLst/>
            <a:gdLst/>
            <a:ahLst/>
            <a:cxnLst/>
            <a:rect l="l" t="t" r="r" b="b"/>
            <a:pathLst>
              <a:path w="1406525" h="1445259">
                <a:moveTo>
                  <a:pt x="0" y="0"/>
                </a:moveTo>
                <a:lnTo>
                  <a:pt x="1405904" y="0"/>
                </a:lnTo>
                <a:lnTo>
                  <a:pt x="1405904" y="1445055"/>
                </a:lnTo>
                <a:lnTo>
                  <a:pt x="0" y="1445055"/>
                </a:lnTo>
                <a:lnTo>
                  <a:pt x="0" y="0"/>
                </a:lnTo>
                <a:close/>
              </a:path>
            </a:pathLst>
          </a:custGeom>
          <a:ln w="146592">
            <a:solidFill>
              <a:srgbClr val="D419EC"/>
            </a:solidFill>
          </a:ln>
        </p:spPr>
        <p:txBody>
          <a:bodyPr wrap="square" lIns="0" tIns="0" rIns="0" bIns="0" rtlCol="0"/>
          <a:lstStyle/>
          <a:p>
            <a:endParaRPr/>
          </a:p>
        </p:txBody>
      </p:sp>
      <p:sp>
        <p:nvSpPr>
          <p:cNvPr id="14" name="object 14"/>
          <p:cNvSpPr txBox="1"/>
          <p:nvPr/>
        </p:nvSpPr>
        <p:spPr>
          <a:xfrm>
            <a:off x="9243562" y="6573487"/>
            <a:ext cx="1149985" cy="1240155"/>
          </a:xfrm>
          <a:prstGeom prst="rect">
            <a:avLst/>
          </a:prstGeom>
        </p:spPr>
        <p:txBody>
          <a:bodyPr vert="horz" wrap="square" lIns="0" tIns="15240" rIns="0" bIns="0" rtlCol="0">
            <a:spAutoFit/>
          </a:bodyPr>
          <a:lstStyle/>
          <a:p>
            <a:pPr algn="ctr">
              <a:lnSpc>
                <a:spcPts val="4770"/>
              </a:lnSpc>
              <a:spcBef>
                <a:spcPts val="120"/>
              </a:spcBef>
            </a:pPr>
            <a:r>
              <a:rPr sz="4100" b="1" spc="5" dirty="0">
                <a:solidFill>
                  <a:srgbClr val="D419EC"/>
                </a:solidFill>
                <a:latin typeface="Arial"/>
                <a:cs typeface="Arial"/>
              </a:rPr>
              <a:t>IB</a:t>
            </a:r>
            <a:r>
              <a:rPr sz="4100" b="1" spc="-300" dirty="0">
                <a:solidFill>
                  <a:srgbClr val="D419EC"/>
                </a:solidFill>
                <a:latin typeface="Arial"/>
                <a:cs typeface="Arial"/>
              </a:rPr>
              <a:t>L</a:t>
            </a:r>
            <a:r>
              <a:rPr sz="4100" b="1" spc="10" dirty="0">
                <a:solidFill>
                  <a:srgbClr val="D419EC"/>
                </a:solidFill>
                <a:latin typeface="Arial"/>
                <a:cs typeface="Arial"/>
              </a:rPr>
              <a:t>T</a:t>
            </a:r>
            <a:endParaRPr sz="4100">
              <a:latin typeface="Arial"/>
              <a:cs typeface="Arial"/>
            </a:endParaRPr>
          </a:p>
          <a:p>
            <a:pPr marL="2540" algn="ctr">
              <a:lnSpc>
                <a:spcPts val="4770"/>
              </a:lnSpc>
            </a:pPr>
            <a:r>
              <a:rPr sz="4100" b="1" i="1" spc="5" dirty="0">
                <a:solidFill>
                  <a:srgbClr val="D419EC"/>
                </a:solidFill>
                <a:latin typeface="Times New Roman"/>
                <a:cs typeface="Times New Roman"/>
              </a:rPr>
              <a:t>J’</a:t>
            </a:r>
            <a:endParaRPr sz="4100">
              <a:latin typeface="Times New Roman"/>
              <a:cs typeface="Times New Roman"/>
            </a:endParaRPr>
          </a:p>
        </p:txBody>
      </p:sp>
      <p:sp>
        <p:nvSpPr>
          <p:cNvPr id="15" name="object 15"/>
          <p:cNvSpPr txBox="1"/>
          <p:nvPr/>
        </p:nvSpPr>
        <p:spPr>
          <a:xfrm>
            <a:off x="8479187" y="6594428"/>
            <a:ext cx="443230" cy="804545"/>
          </a:xfrm>
          <a:prstGeom prst="rect">
            <a:avLst/>
          </a:prstGeom>
        </p:spPr>
        <p:txBody>
          <a:bodyPr vert="horz" wrap="square" lIns="0" tIns="13970" rIns="0" bIns="0" rtlCol="0">
            <a:spAutoFit/>
          </a:bodyPr>
          <a:lstStyle/>
          <a:p>
            <a:pPr marL="12700">
              <a:lnSpc>
                <a:spcPct val="100000"/>
              </a:lnSpc>
              <a:spcBef>
                <a:spcPts val="110"/>
              </a:spcBef>
            </a:pPr>
            <a:r>
              <a:rPr sz="5100" spc="5" dirty="0">
                <a:latin typeface="Times New Roman"/>
                <a:cs typeface="Times New Roman"/>
              </a:rPr>
              <a:t>Δ</a:t>
            </a:r>
            <a:endParaRPr sz="5100">
              <a:latin typeface="Times New Roman"/>
              <a:cs typeface="Times New Roman"/>
            </a:endParaRPr>
          </a:p>
        </p:txBody>
      </p:sp>
      <p:sp>
        <p:nvSpPr>
          <p:cNvPr id="20" name="object 20"/>
          <p:cNvSpPr txBox="1"/>
          <p:nvPr/>
        </p:nvSpPr>
        <p:spPr>
          <a:xfrm>
            <a:off x="14081111" y="3170448"/>
            <a:ext cx="2091689" cy="654050"/>
          </a:xfrm>
          <a:prstGeom prst="rect">
            <a:avLst/>
          </a:prstGeom>
        </p:spPr>
        <p:txBody>
          <a:bodyPr vert="horz" wrap="square" lIns="0" tIns="15240" rIns="0" bIns="0" rtlCol="0">
            <a:spAutoFit/>
          </a:bodyPr>
          <a:lstStyle/>
          <a:p>
            <a:pPr marL="12700">
              <a:lnSpc>
                <a:spcPct val="100000"/>
              </a:lnSpc>
              <a:spcBef>
                <a:spcPts val="120"/>
              </a:spcBef>
            </a:pPr>
            <a:r>
              <a:rPr sz="4100" spc="10" dirty="0">
                <a:latin typeface="Arial"/>
                <a:cs typeface="Arial"/>
              </a:rPr>
              <a:t>Receiver</a:t>
            </a:r>
            <a:endParaRPr sz="4100">
              <a:latin typeface="Arial"/>
              <a:cs typeface="Arial"/>
            </a:endParaRPr>
          </a:p>
        </p:txBody>
      </p:sp>
      <p:grpSp>
        <p:nvGrpSpPr>
          <p:cNvPr id="21" name="object 21"/>
          <p:cNvGrpSpPr/>
          <p:nvPr/>
        </p:nvGrpSpPr>
        <p:grpSpPr>
          <a:xfrm>
            <a:off x="16384317" y="2898225"/>
            <a:ext cx="1012825" cy="1260475"/>
            <a:chOff x="16384317" y="2898225"/>
            <a:chExt cx="1012825" cy="1260475"/>
          </a:xfrm>
        </p:grpSpPr>
        <p:sp>
          <p:nvSpPr>
            <p:cNvPr id="22" name="object 22"/>
            <p:cNvSpPr/>
            <p:nvPr/>
          </p:nvSpPr>
          <p:spPr>
            <a:xfrm>
              <a:off x="16400024" y="2913932"/>
              <a:ext cx="980934" cy="1229020"/>
            </a:xfrm>
            <a:prstGeom prst="rect">
              <a:avLst/>
            </a:prstGeom>
            <a:blipFill>
              <a:blip r:embed="rId5" cstate="print"/>
              <a:stretch>
                <a:fillRect/>
              </a:stretch>
            </a:blipFill>
          </p:spPr>
          <p:txBody>
            <a:bodyPr wrap="square" lIns="0" tIns="0" rIns="0" bIns="0" rtlCol="0"/>
            <a:lstStyle/>
            <a:p>
              <a:endParaRPr/>
            </a:p>
          </p:txBody>
        </p:sp>
        <p:sp>
          <p:nvSpPr>
            <p:cNvPr id="23" name="object 23"/>
            <p:cNvSpPr/>
            <p:nvPr/>
          </p:nvSpPr>
          <p:spPr>
            <a:xfrm>
              <a:off x="16400024" y="2913932"/>
              <a:ext cx="981075" cy="1229360"/>
            </a:xfrm>
            <a:custGeom>
              <a:avLst/>
              <a:gdLst/>
              <a:ahLst/>
              <a:cxnLst/>
              <a:rect l="l" t="t" r="r" b="b"/>
              <a:pathLst>
                <a:path w="981075" h="1229360">
                  <a:moveTo>
                    <a:pt x="0" y="0"/>
                  </a:moveTo>
                  <a:lnTo>
                    <a:pt x="980934" y="0"/>
                  </a:lnTo>
                  <a:lnTo>
                    <a:pt x="980934" y="1229020"/>
                  </a:lnTo>
                  <a:lnTo>
                    <a:pt x="0" y="1229020"/>
                  </a:lnTo>
                  <a:lnTo>
                    <a:pt x="0" y="0"/>
                  </a:lnTo>
                  <a:close/>
                </a:path>
              </a:pathLst>
            </a:custGeom>
            <a:ln w="31412">
              <a:solidFill>
                <a:srgbClr val="0365C0"/>
              </a:solidFill>
            </a:ln>
          </p:spPr>
          <p:txBody>
            <a:bodyPr wrap="square" lIns="0" tIns="0" rIns="0" bIns="0" rtlCol="0"/>
            <a:lstStyle/>
            <a:p>
              <a:endParaRPr/>
            </a:p>
          </p:txBody>
        </p:sp>
      </p:grpSp>
      <p:sp>
        <p:nvSpPr>
          <p:cNvPr id="28" name="object 28"/>
          <p:cNvSpPr txBox="1"/>
          <p:nvPr/>
        </p:nvSpPr>
        <p:spPr>
          <a:xfrm>
            <a:off x="14227703" y="8960849"/>
            <a:ext cx="2865755" cy="528320"/>
          </a:xfrm>
          <a:prstGeom prst="rect">
            <a:avLst/>
          </a:prstGeom>
        </p:spPr>
        <p:txBody>
          <a:bodyPr vert="horz" wrap="square" lIns="0" tIns="12065" rIns="0" bIns="0" rtlCol="0">
            <a:spAutoFit/>
          </a:bodyPr>
          <a:lstStyle/>
          <a:p>
            <a:pPr marL="12700">
              <a:lnSpc>
                <a:spcPct val="100000"/>
              </a:lnSpc>
              <a:spcBef>
                <a:spcPts val="95"/>
              </a:spcBef>
            </a:pPr>
            <a:r>
              <a:rPr sz="3300" b="1" spc="-5" dirty="0">
                <a:solidFill>
                  <a:srgbClr val="FFFFFF"/>
                </a:solidFill>
                <a:latin typeface="Arial"/>
                <a:cs typeface="Arial"/>
              </a:rPr>
              <a:t>true</a:t>
            </a:r>
            <a:r>
              <a:rPr sz="3300" b="1" spc="-65" dirty="0">
                <a:solidFill>
                  <a:srgbClr val="FFFFFF"/>
                </a:solidFill>
                <a:latin typeface="Arial"/>
                <a:cs typeface="Arial"/>
              </a:rPr>
              <a:t> </a:t>
            </a:r>
            <a:r>
              <a:rPr sz="3300" b="1" spc="-5" dirty="0">
                <a:solidFill>
                  <a:srgbClr val="FFFFFF"/>
                </a:solidFill>
                <a:latin typeface="Arial"/>
                <a:cs typeface="Arial"/>
              </a:rPr>
              <a:t>negatives</a:t>
            </a:r>
            <a:endParaRPr sz="3300">
              <a:latin typeface="Arial"/>
              <a:cs typeface="Arial"/>
            </a:endParaRPr>
          </a:p>
        </p:txBody>
      </p:sp>
      <p:sp>
        <p:nvSpPr>
          <p:cNvPr id="29" name="object 29"/>
          <p:cNvSpPr txBox="1"/>
          <p:nvPr/>
        </p:nvSpPr>
        <p:spPr>
          <a:xfrm>
            <a:off x="12334702" y="4324475"/>
            <a:ext cx="6649720" cy="980440"/>
          </a:xfrm>
          <a:prstGeom prst="rect">
            <a:avLst/>
          </a:prstGeom>
          <a:ln w="62825">
            <a:solidFill>
              <a:srgbClr val="F39019"/>
            </a:solidFill>
          </a:ln>
        </p:spPr>
        <p:txBody>
          <a:bodyPr vert="horz" wrap="square" lIns="0" tIns="219710" rIns="0" bIns="0" rtlCol="0">
            <a:spAutoFit/>
          </a:bodyPr>
          <a:lstStyle/>
          <a:p>
            <a:pPr marL="7620" algn="ctr">
              <a:lnSpc>
                <a:spcPct val="100000"/>
              </a:lnSpc>
              <a:spcBef>
                <a:spcPts val="1730"/>
              </a:spcBef>
            </a:pPr>
            <a:r>
              <a:rPr sz="3300" b="1" spc="-5" dirty="0">
                <a:solidFill>
                  <a:srgbClr val="F39019"/>
                </a:solidFill>
                <a:latin typeface="Arial"/>
                <a:cs typeface="Arial"/>
              </a:rPr>
              <a:t>missing</a:t>
            </a:r>
            <a:r>
              <a:rPr sz="3300" b="1" spc="-10" dirty="0">
                <a:solidFill>
                  <a:srgbClr val="F39019"/>
                </a:solidFill>
                <a:latin typeface="Arial"/>
                <a:cs typeface="Arial"/>
              </a:rPr>
              <a:t> </a:t>
            </a:r>
            <a:r>
              <a:rPr sz="3300" b="1" spc="-5" dirty="0">
                <a:solidFill>
                  <a:srgbClr val="F39019"/>
                </a:solidFill>
                <a:latin typeface="Arial"/>
                <a:cs typeface="Arial"/>
              </a:rPr>
              <a:t>txns!</a:t>
            </a:r>
            <a:endParaRPr sz="3300">
              <a:latin typeface="Arial"/>
              <a:cs typeface="Arial"/>
            </a:endParaRPr>
          </a:p>
        </p:txBody>
      </p:sp>
      <p:sp>
        <p:nvSpPr>
          <p:cNvPr id="30" name="object 30"/>
          <p:cNvSpPr/>
          <p:nvPr/>
        </p:nvSpPr>
        <p:spPr>
          <a:xfrm>
            <a:off x="12303290" y="5474367"/>
            <a:ext cx="6712584" cy="3082925"/>
          </a:xfrm>
          <a:custGeom>
            <a:avLst/>
            <a:gdLst/>
            <a:ahLst/>
            <a:cxnLst/>
            <a:rect l="l" t="t" r="r" b="b"/>
            <a:pathLst>
              <a:path w="6712584" h="3082925">
                <a:moveTo>
                  <a:pt x="0" y="0"/>
                </a:moveTo>
                <a:lnTo>
                  <a:pt x="6712193" y="0"/>
                </a:lnTo>
                <a:lnTo>
                  <a:pt x="6712193" y="3082387"/>
                </a:lnTo>
                <a:lnTo>
                  <a:pt x="0" y="3082387"/>
                </a:lnTo>
                <a:lnTo>
                  <a:pt x="0" y="0"/>
                </a:lnTo>
                <a:close/>
              </a:path>
            </a:pathLst>
          </a:custGeom>
          <a:ln w="146592">
            <a:solidFill>
              <a:srgbClr val="002452"/>
            </a:solidFill>
          </a:ln>
        </p:spPr>
        <p:txBody>
          <a:bodyPr wrap="square" lIns="0" tIns="0" rIns="0" bIns="0" rtlCol="0"/>
          <a:lstStyle/>
          <a:p>
            <a:endParaRPr/>
          </a:p>
        </p:txBody>
      </p:sp>
      <p:sp>
        <p:nvSpPr>
          <p:cNvPr id="32" name="object 32"/>
          <p:cNvSpPr txBox="1">
            <a:spLocks noGrp="1"/>
          </p:cNvSpPr>
          <p:nvPr>
            <p:ph type="sldNum" sz="quarter" idx="7"/>
          </p:nvPr>
        </p:nvSpPr>
        <p:spPr>
          <a:prstGeom prst="rect">
            <a:avLst/>
          </a:prstGeom>
        </p:spPr>
        <p:txBody>
          <a:bodyPr vert="horz" wrap="square" lIns="0" tIns="0" rIns="0" bIns="0" rtlCol="0">
            <a:spAutoFit/>
          </a:bodyPr>
          <a:lstStyle/>
          <a:p>
            <a:pPr marL="38100">
              <a:lnSpc>
                <a:spcPts val="2014"/>
              </a:lnSpc>
            </a:pPr>
            <a:fld id="{81D60167-4931-47E6-BA6A-407CBD079E47}" type="slidenum">
              <a:rPr spc="15" dirty="0"/>
              <a:t>37</a:t>
            </a:fld>
            <a:endParaRPr spc="15" dirty="0"/>
          </a:p>
        </p:txBody>
      </p:sp>
      <p:pic>
        <p:nvPicPr>
          <p:cNvPr id="66" name="图片 65">
            <a:extLst>
              <a:ext uri="{FF2B5EF4-FFF2-40B4-BE49-F238E27FC236}">
                <a16:creationId xmlns:a16="http://schemas.microsoft.com/office/drawing/2014/main" id="{A45E63D9-2E5D-4745-B471-3FD52963A9B1}"/>
              </a:ext>
            </a:extLst>
          </p:cNvPr>
          <p:cNvPicPr>
            <a:picLocks noChangeAspect="1"/>
          </p:cNvPicPr>
          <p:nvPr/>
        </p:nvPicPr>
        <p:blipFill>
          <a:blip r:embed="rId6"/>
          <a:stretch>
            <a:fillRect/>
          </a:stretch>
        </p:blipFill>
        <p:spPr>
          <a:xfrm>
            <a:off x="99992" y="3263560"/>
            <a:ext cx="6541286" cy="6250182"/>
          </a:xfrm>
          <a:prstGeom prst="rect">
            <a:avLst/>
          </a:prstGeom>
        </p:spPr>
      </p:pic>
      <p:pic>
        <p:nvPicPr>
          <p:cNvPr id="67" name="图片 66">
            <a:extLst>
              <a:ext uri="{FF2B5EF4-FFF2-40B4-BE49-F238E27FC236}">
                <a16:creationId xmlns:a16="http://schemas.microsoft.com/office/drawing/2014/main" id="{57A438E5-473A-0546-97B2-C93C755FA0D3}"/>
              </a:ext>
            </a:extLst>
          </p:cNvPr>
          <p:cNvPicPr>
            <a:picLocks noChangeAspect="1"/>
          </p:cNvPicPr>
          <p:nvPr/>
        </p:nvPicPr>
        <p:blipFill>
          <a:blip r:embed="rId7"/>
          <a:stretch>
            <a:fillRect/>
          </a:stretch>
        </p:blipFill>
        <p:spPr>
          <a:xfrm>
            <a:off x="18366414" y="73600"/>
            <a:ext cx="1390266" cy="1387949"/>
          </a:xfrm>
          <a:prstGeom prst="rect">
            <a:avLst/>
          </a:prstGeom>
        </p:spPr>
      </p:pic>
      <p:sp>
        <p:nvSpPr>
          <p:cNvPr id="68" name="object 20">
            <a:extLst>
              <a:ext uri="{FF2B5EF4-FFF2-40B4-BE49-F238E27FC236}">
                <a16:creationId xmlns:a16="http://schemas.microsoft.com/office/drawing/2014/main" id="{2288C284-7C74-514F-A2E3-0387DB29F641}"/>
              </a:ext>
            </a:extLst>
          </p:cNvPr>
          <p:cNvSpPr txBox="1"/>
          <p:nvPr/>
        </p:nvSpPr>
        <p:spPr>
          <a:xfrm>
            <a:off x="14684662" y="10815939"/>
            <a:ext cx="5867400" cy="302903"/>
          </a:xfrm>
          <a:prstGeom prst="rect">
            <a:avLst/>
          </a:prstGeom>
        </p:spPr>
        <p:txBody>
          <a:bodyPr vert="horz" wrap="square" lIns="0" tIns="0" rIns="0" bIns="0" rtlCol="0">
            <a:spAutoFit/>
          </a:bodyPr>
          <a:lstStyle/>
          <a:p>
            <a:pPr marL="12700">
              <a:lnSpc>
                <a:spcPts val="2275"/>
              </a:lnSpc>
            </a:pPr>
            <a:r>
              <a:rPr lang="en-US" altLang="zh-CN" sz="2800" spc="-10" dirty="0">
                <a:solidFill>
                  <a:srgbClr val="A9A9A9"/>
                </a:solidFill>
                <a:latin typeface="Arial"/>
                <a:cs typeface="Arial"/>
              </a:rPr>
              <a:t>F</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D</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A</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V</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E</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R</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S</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T</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Y</a:t>
            </a:r>
            <a:r>
              <a:rPr lang="zh-CN" altLang="en-US" sz="2800" spc="-10" dirty="0">
                <a:solidFill>
                  <a:srgbClr val="A9A9A9"/>
                </a:solidFill>
                <a:latin typeface="Arial"/>
                <a:cs typeface="Arial"/>
              </a:rPr>
              <a:t> </a:t>
            </a:r>
            <a:endParaRPr sz="2800" dirty="0">
              <a:latin typeface="Arial"/>
              <a:cs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636" y="57904"/>
            <a:ext cx="20082510" cy="1423035"/>
          </a:xfrm>
          <a:custGeom>
            <a:avLst/>
            <a:gdLst/>
            <a:ahLst/>
            <a:cxnLst/>
            <a:rect l="l" t="t" r="r" b="b"/>
            <a:pathLst>
              <a:path w="20082510" h="1423035">
                <a:moveTo>
                  <a:pt x="0" y="0"/>
                </a:moveTo>
                <a:lnTo>
                  <a:pt x="20082462" y="0"/>
                </a:lnTo>
                <a:lnTo>
                  <a:pt x="20082462" y="1422564"/>
                </a:lnTo>
                <a:lnTo>
                  <a:pt x="0" y="1422564"/>
                </a:lnTo>
                <a:lnTo>
                  <a:pt x="0" y="0"/>
                </a:lnTo>
                <a:close/>
              </a:path>
            </a:pathLst>
          </a:custGeom>
          <a:solidFill>
            <a:srgbClr val="DCDEE0"/>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5240" rIns="0" bIns="0" rtlCol="0">
            <a:spAutoFit/>
          </a:bodyPr>
          <a:lstStyle/>
          <a:p>
            <a:pPr marL="213360">
              <a:lnSpc>
                <a:spcPct val="100000"/>
              </a:lnSpc>
              <a:spcBef>
                <a:spcPts val="120"/>
              </a:spcBef>
            </a:pPr>
            <a:r>
              <a:rPr spc="5" dirty="0"/>
              <a:t>Graphene: Protocol</a:t>
            </a:r>
            <a:r>
              <a:rPr spc="-35" dirty="0"/>
              <a:t> </a:t>
            </a:r>
            <a:r>
              <a:rPr lang="en-US" altLang="zh-CN" spc="10" dirty="0"/>
              <a:t>2</a:t>
            </a:r>
            <a:endParaRPr spc="10" dirty="0"/>
          </a:p>
        </p:txBody>
      </p:sp>
      <p:sp>
        <p:nvSpPr>
          <p:cNvPr id="17" name="object 17"/>
          <p:cNvSpPr txBox="1"/>
          <p:nvPr/>
        </p:nvSpPr>
        <p:spPr>
          <a:xfrm>
            <a:off x="1086742" y="2068388"/>
            <a:ext cx="210185" cy="468630"/>
          </a:xfrm>
          <a:prstGeom prst="rect">
            <a:avLst/>
          </a:prstGeom>
        </p:spPr>
        <p:txBody>
          <a:bodyPr vert="horz" wrap="square" lIns="0" tIns="13335" rIns="0" bIns="0" rtlCol="0">
            <a:spAutoFit/>
          </a:bodyPr>
          <a:lstStyle/>
          <a:p>
            <a:pPr marL="12700">
              <a:lnSpc>
                <a:spcPct val="100000"/>
              </a:lnSpc>
              <a:spcBef>
                <a:spcPts val="105"/>
              </a:spcBef>
            </a:pPr>
            <a:r>
              <a:rPr sz="2900" spc="434" dirty="0">
                <a:latin typeface="Arial"/>
                <a:cs typeface="Arial"/>
              </a:rPr>
              <a:t>•</a:t>
            </a:r>
            <a:endParaRPr sz="2900">
              <a:latin typeface="Arial"/>
              <a:cs typeface="Arial"/>
            </a:endParaRPr>
          </a:p>
        </p:txBody>
      </p:sp>
      <p:sp>
        <p:nvSpPr>
          <p:cNvPr id="19" name="object 19"/>
          <p:cNvSpPr txBox="1">
            <a:spLocks noGrp="1"/>
          </p:cNvSpPr>
          <p:nvPr>
            <p:ph type="sldNum" sz="quarter" idx="7"/>
          </p:nvPr>
        </p:nvSpPr>
        <p:spPr>
          <a:prstGeom prst="rect">
            <a:avLst/>
          </a:prstGeom>
        </p:spPr>
        <p:txBody>
          <a:bodyPr vert="horz" wrap="square" lIns="0" tIns="0" rIns="0" bIns="0" rtlCol="0">
            <a:spAutoFit/>
          </a:bodyPr>
          <a:lstStyle/>
          <a:p>
            <a:pPr marL="38100">
              <a:lnSpc>
                <a:spcPts val="2014"/>
              </a:lnSpc>
            </a:pPr>
            <a:fld id="{81D60167-4931-47E6-BA6A-407CBD079E47}" type="slidenum">
              <a:rPr spc="15" dirty="0"/>
              <a:t>38</a:t>
            </a:fld>
            <a:endParaRPr spc="15" dirty="0"/>
          </a:p>
        </p:txBody>
      </p:sp>
      <p:sp>
        <p:nvSpPr>
          <p:cNvPr id="18" name="object 18"/>
          <p:cNvSpPr txBox="1"/>
          <p:nvPr/>
        </p:nvSpPr>
        <p:spPr>
          <a:xfrm>
            <a:off x="1620758" y="1997710"/>
            <a:ext cx="8258809" cy="693138"/>
          </a:xfrm>
          <a:prstGeom prst="rect">
            <a:avLst/>
          </a:prstGeom>
        </p:spPr>
        <p:txBody>
          <a:bodyPr vert="horz" wrap="square" lIns="0" tIns="15875" rIns="0" bIns="0" rtlCol="0">
            <a:spAutoFit/>
          </a:bodyPr>
          <a:lstStyle/>
          <a:p>
            <a:pPr marL="12700">
              <a:lnSpc>
                <a:spcPct val="100000"/>
              </a:lnSpc>
              <a:spcBef>
                <a:spcPts val="125"/>
              </a:spcBef>
            </a:pPr>
            <a:r>
              <a:rPr lang="en" sz="4400" b="1" spc="-60" dirty="0">
                <a:latin typeface="Arial"/>
                <a:cs typeface="Arial"/>
              </a:rPr>
              <a:t>Parameterizing b</a:t>
            </a:r>
            <a:endParaRPr sz="4400" b="1" dirty="0">
              <a:latin typeface="Arial"/>
              <a:cs typeface="Arial"/>
            </a:endParaRPr>
          </a:p>
        </p:txBody>
      </p:sp>
      <mc:AlternateContent xmlns:mc="http://schemas.openxmlformats.org/markup-compatibility/2006" xmlns:a14="http://schemas.microsoft.com/office/drawing/2010/main">
        <mc:Choice Requires="a14">
          <p:sp>
            <p:nvSpPr>
              <p:cNvPr id="52" name="object 9">
                <a:extLst>
                  <a:ext uri="{FF2B5EF4-FFF2-40B4-BE49-F238E27FC236}">
                    <a16:creationId xmlns:a16="http://schemas.microsoft.com/office/drawing/2014/main" id="{F053D45A-60FC-7D49-93A6-915A38FBD74C}"/>
                  </a:ext>
                </a:extLst>
              </p:cNvPr>
              <p:cNvSpPr txBox="1"/>
              <p:nvPr/>
            </p:nvSpPr>
            <p:spPr>
              <a:xfrm>
                <a:off x="1573280" y="2963373"/>
                <a:ext cx="17514531" cy="646331"/>
              </a:xfrm>
              <a:prstGeom prst="rect">
                <a:avLst/>
              </a:prstGeom>
            </p:spPr>
            <p:txBody>
              <a:bodyPr vert="horz" wrap="square" lIns="0" tIns="15240" rIns="0" bIns="0" rtlCol="0">
                <a:spAutoFit/>
              </a:bodyPr>
              <a:lstStyle/>
              <a:p>
                <a:pPr marL="12700">
                  <a:lnSpc>
                    <a:spcPct val="100000"/>
                  </a:lnSpc>
                  <a:spcBef>
                    <a:spcPts val="120"/>
                  </a:spcBef>
                </a:pPr>
                <a:r>
                  <a:rPr lang="en" sz="4100" spc="10" dirty="0">
                    <a:latin typeface="Arial"/>
                    <a:cs typeface="Arial"/>
                  </a:rPr>
                  <a:t>We show</a:t>
                </a:r>
                <a:r>
                  <a:rPr lang="zh-CN" altLang="en-US" sz="4100" spc="10" dirty="0">
                    <a:latin typeface="Arial"/>
                    <a:cs typeface="Arial"/>
                  </a:rPr>
                  <a:t> </a:t>
                </a:r>
                <a:r>
                  <a:rPr lang="en" sz="4100" spc="10" dirty="0">
                    <a:latin typeface="Arial"/>
                    <a:cs typeface="Arial"/>
                  </a:rPr>
                  <a:t>below</a:t>
                </a:r>
                <a:r>
                  <a:rPr lang="zh-CN" altLang="en-US" sz="4100" spc="10" dirty="0">
                    <a:latin typeface="Arial"/>
                    <a:cs typeface="Arial"/>
                  </a:rPr>
                  <a:t> </a:t>
                </a:r>
                <a:r>
                  <a:rPr lang="en" sz="4100" spc="10" dirty="0">
                    <a:latin typeface="Arial"/>
                    <a:cs typeface="Arial"/>
                  </a:rPr>
                  <a:t>that</a:t>
                </a:r>
                <a:r>
                  <a:rPr lang="zh-CN" altLang="en-US" sz="4100" spc="10" dirty="0">
                    <a:latin typeface="Arial"/>
                    <a:cs typeface="Arial"/>
                  </a:rPr>
                  <a:t> </a:t>
                </a:r>
                <a14:m>
                  <m:oMath xmlns:m="http://schemas.openxmlformats.org/officeDocument/2006/math">
                    <m:r>
                      <a:rPr lang="en" sz="4100" i="1" spc="10" dirty="0" smtClean="0">
                        <a:latin typeface="Cambria Math" panose="02040503050406030204" pitchFamily="18" charset="0"/>
                        <a:cs typeface="Arial"/>
                      </a:rPr>
                      <m:t>𝑦</m:t>
                    </m:r>
                    <m:r>
                      <a:rPr lang="en" sz="4100" i="1" spc="10" baseline="30000" dirty="0" smtClean="0">
                        <a:latin typeface="Cambria Math" panose="02040503050406030204" pitchFamily="18" charset="0"/>
                        <a:cs typeface="Arial"/>
                      </a:rPr>
                      <m:t>∗</m:t>
                    </m:r>
                    <m:r>
                      <a:rPr lang="en" sz="4100" i="1" spc="10" dirty="0" smtClean="0">
                        <a:latin typeface="Cambria Math" panose="02040503050406030204" pitchFamily="18" charset="0"/>
                        <a:cs typeface="Arial"/>
                      </a:rPr>
                      <m:t>=(1+</m:t>
                    </m:r>
                    <m:r>
                      <a:rPr lang="el-GR" sz="4100" i="1" spc="10" dirty="0" smtClean="0">
                        <a:latin typeface="Cambria Math" panose="02040503050406030204" pitchFamily="18" charset="0"/>
                        <a:cs typeface="Arial"/>
                      </a:rPr>
                      <m:t>𝛿</m:t>
                    </m:r>
                    <m:r>
                      <a:rPr lang="el-GR" sz="4100" i="1" spc="10" dirty="0" smtClean="0">
                        <a:latin typeface="Cambria Math" panose="02040503050406030204" pitchFamily="18" charset="0"/>
                        <a:cs typeface="Arial"/>
                      </a:rPr>
                      <m:t>)</m:t>
                    </m:r>
                    <m:r>
                      <a:rPr lang="en" sz="4100" i="1" spc="10" dirty="0" smtClean="0">
                        <a:latin typeface="Cambria Math" panose="02040503050406030204" pitchFamily="18" charset="0"/>
                        <a:cs typeface="Arial"/>
                      </a:rPr>
                      <m:t>𝑦</m:t>
                    </m:r>
                  </m:oMath>
                </a14:m>
                <a:r>
                  <a:rPr lang="en" sz="4100" spc="10" dirty="0">
                    <a:latin typeface="Arial"/>
                    <a:cs typeface="Arial"/>
                  </a:rPr>
                  <a:t>.</a:t>
                </a:r>
                <a:r>
                  <a:rPr lang="zh-CN" altLang="en-US" sz="4100" spc="10" dirty="0">
                    <a:latin typeface="Arial"/>
                    <a:cs typeface="Arial"/>
                  </a:rPr>
                  <a:t> </a:t>
                </a:r>
                <a:r>
                  <a:rPr lang="en" sz="4100" spc="10" dirty="0">
                    <a:latin typeface="Arial"/>
                    <a:cs typeface="Arial"/>
                  </a:rPr>
                  <a:t>Thus,</a:t>
                </a:r>
                <a:r>
                  <a:rPr lang="zh-CN" altLang="en-US" sz="4100" spc="10" dirty="0">
                    <a:latin typeface="Arial"/>
                    <a:cs typeface="Arial"/>
                  </a:rPr>
                  <a:t> </a:t>
                </a:r>
                <a:r>
                  <a:rPr lang="en" sz="4100" spc="10" dirty="0">
                    <a:latin typeface="Arial"/>
                    <a:cs typeface="Arial"/>
                  </a:rPr>
                  <a:t>for</a:t>
                </a:r>
                <a:r>
                  <a:rPr lang="zh-CN" altLang="en-US" sz="4100" spc="10" dirty="0">
                    <a:latin typeface="Arial"/>
                    <a:cs typeface="Arial"/>
                  </a:rPr>
                  <a:t> </a:t>
                </a:r>
                <a:r>
                  <a:rPr lang="en" sz="4100" spc="10" dirty="0">
                    <a:latin typeface="Arial"/>
                    <a:cs typeface="Arial"/>
                  </a:rPr>
                  <a:t>protocol</a:t>
                </a:r>
                <a:r>
                  <a:rPr lang="zh-CN" altLang="en-US" sz="4100" spc="10" dirty="0">
                    <a:latin typeface="Arial"/>
                    <a:cs typeface="Arial"/>
                  </a:rPr>
                  <a:t> </a:t>
                </a:r>
                <a:r>
                  <a:rPr lang="en" sz="4100" spc="10" dirty="0">
                    <a:latin typeface="Arial"/>
                    <a:cs typeface="Arial"/>
                  </a:rPr>
                  <a:t>2</a:t>
                </a:r>
                <a:r>
                  <a:rPr lang="zh-CN" altLang="en-US" sz="4100" spc="10" dirty="0">
                    <a:latin typeface="Arial"/>
                    <a:cs typeface="Arial"/>
                  </a:rPr>
                  <a:t> </a:t>
                </a:r>
                <a:r>
                  <a:rPr lang="en" sz="4100" spc="10" dirty="0">
                    <a:latin typeface="Arial"/>
                    <a:cs typeface="Arial"/>
                  </a:rPr>
                  <a:t>the</a:t>
                </a:r>
                <a:r>
                  <a:rPr lang="zh-CN" altLang="en-US" sz="4100" spc="10" dirty="0">
                    <a:latin typeface="Arial"/>
                    <a:cs typeface="Arial"/>
                  </a:rPr>
                  <a:t> </a:t>
                </a:r>
                <a:r>
                  <a:rPr lang="en" sz="4100" spc="10" dirty="0">
                    <a:latin typeface="Arial"/>
                    <a:cs typeface="Arial"/>
                  </a:rPr>
                  <a:t>total</a:t>
                </a:r>
                <a:r>
                  <a:rPr lang="zh-CN" altLang="en-US" sz="4100" spc="10" dirty="0">
                    <a:latin typeface="Arial"/>
                    <a:cs typeface="Arial"/>
                  </a:rPr>
                  <a:t> </a:t>
                </a:r>
                <a:r>
                  <a:rPr lang="en" sz="4100" spc="10" dirty="0">
                    <a:latin typeface="Arial"/>
                    <a:cs typeface="Arial"/>
                  </a:rPr>
                  <a:t>size</a:t>
                </a:r>
                <a:r>
                  <a:rPr lang="zh-CN" altLang="en-US" sz="4100" spc="10" dirty="0">
                    <a:latin typeface="Arial"/>
                    <a:cs typeface="Arial"/>
                  </a:rPr>
                  <a:t> </a:t>
                </a:r>
                <a:r>
                  <a:rPr lang="en" sz="4100" spc="10" dirty="0">
                    <a:latin typeface="Arial"/>
                    <a:cs typeface="Arial"/>
                  </a:rPr>
                  <a:t>is</a:t>
                </a:r>
                <a:endParaRPr sz="4100" dirty="0">
                  <a:latin typeface="Arial"/>
                  <a:cs typeface="Arial"/>
                </a:endParaRPr>
              </a:p>
            </p:txBody>
          </p:sp>
        </mc:Choice>
        <mc:Fallback xmlns="">
          <p:sp>
            <p:nvSpPr>
              <p:cNvPr id="52" name="object 9">
                <a:extLst>
                  <a:ext uri="{FF2B5EF4-FFF2-40B4-BE49-F238E27FC236}">
                    <a16:creationId xmlns:a16="http://schemas.microsoft.com/office/drawing/2014/main" id="{F053D45A-60FC-7D49-93A6-915A38FBD74C}"/>
                  </a:ext>
                </a:extLst>
              </p:cNvPr>
              <p:cNvSpPr txBox="1">
                <a:spLocks noRot="1" noChangeAspect="1" noMove="1" noResize="1" noEditPoints="1" noAdjustHandles="1" noChangeArrowheads="1" noChangeShapeType="1" noTextEdit="1"/>
              </p:cNvSpPr>
              <p:nvPr/>
            </p:nvSpPr>
            <p:spPr>
              <a:xfrm>
                <a:off x="1573280" y="2963373"/>
                <a:ext cx="17514531" cy="646331"/>
              </a:xfrm>
              <a:prstGeom prst="rect">
                <a:avLst/>
              </a:prstGeom>
              <a:blipFill>
                <a:blip r:embed="rId3"/>
                <a:stretch>
                  <a:fillRect l="-1667" t="-19231" b="-46154"/>
                </a:stretch>
              </a:blipFill>
            </p:spPr>
            <p:txBody>
              <a:bodyPr/>
              <a:lstStyle/>
              <a:p>
                <a:r>
                  <a:rPr lang="zh-CN" altLang="en-US">
                    <a:noFill/>
                  </a:rPr>
                  <a:t> </a:t>
                </a:r>
              </a:p>
            </p:txBody>
          </p:sp>
        </mc:Fallback>
      </mc:AlternateContent>
      <p:pic>
        <p:nvPicPr>
          <p:cNvPr id="54" name="图片 53">
            <a:extLst>
              <a:ext uri="{FF2B5EF4-FFF2-40B4-BE49-F238E27FC236}">
                <a16:creationId xmlns:a16="http://schemas.microsoft.com/office/drawing/2014/main" id="{9028DCFF-D8E4-9545-9F93-EBBADDC30162}"/>
              </a:ext>
            </a:extLst>
          </p:cNvPr>
          <p:cNvPicPr>
            <a:picLocks noChangeAspect="1"/>
          </p:cNvPicPr>
          <p:nvPr/>
        </p:nvPicPr>
        <p:blipFill>
          <a:blip r:embed="rId4"/>
          <a:stretch>
            <a:fillRect/>
          </a:stretch>
        </p:blipFill>
        <p:spPr>
          <a:xfrm>
            <a:off x="18366414" y="73600"/>
            <a:ext cx="1390266" cy="1387949"/>
          </a:xfrm>
          <a:prstGeom prst="rect">
            <a:avLst/>
          </a:prstGeom>
        </p:spPr>
      </p:pic>
      <p:sp>
        <p:nvSpPr>
          <p:cNvPr id="55" name="object 20">
            <a:extLst>
              <a:ext uri="{FF2B5EF4-FFF2-40B4-BE49-F238E27FC236}">
                <a16:creationId xmlns:a16="http://schemas.microsoft.com/office/drawing/2014/main" id="{65FCC144-0F53-424E-A1BE-004CDA6D73FD}"/>
              </a:ext>
            </a:extLst>
          </p:cNvPr>
          <p:cNvSpPr txBox="1"/>
          <p:nvPr/>
        </p:nvSpPr>
        <p:spPr>
          <a:xfrm>
            <a:off x="14684662" y="10815939"/>
            <a:ext cx="5867400" cy="302903"/>
          </a:xfrm>
          <a:prstGeom prst="rect">
            <a:avLst/>
          </a:prstGeom>
        </p:spPr>
        <p:txBody>
          <a:bodyPr vert="horz" wrap="square" lIns="0" tIns="0" rIns="0" bIns="0" rtlCol="0">
            <a:spAutoFit/>
          </a:bodyPr>
          <a:lstStyle/>
          <a:p>
            <a:pPr marL="12700">
              <a:lnSpc>
                <a:spcPts val="2275"/>
              </a:lnSpc>
            </a:pPr>
            <a:r>
              <a:rPr lang="en-US" altLang="zh-CN" sz="2800" spc="-10" dirty="0">
                <a:solidFill>
                  <a:srgbClr val="A9A9A9"/>
                </a:solidFill>
                <a:latin typeface="Arial"/>
                <a:cs typeface="Arial"/>
              </a:rPr>
              <a:t>F</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D</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A</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V</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E</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R</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S</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T</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Y</a:t>
            </a:r>
            <a:r>
              <a:rPr lang="zh-CN" altLang="en-US" sz="2800" spc="-10" dirty="0">
                <a:solidFill>
                  <a:srgbClr val="A9A9A9"/>
                </a:solidFill>
                <a:latin typeface="Arial"/>
                <a:cs typeface="Arial"/>
              </a:rPr>
              <a:t> </a:t>
            </a:r>
            <a:endParaRPr sz="2800" dirty="0">
              <a:latin typeface="Arial"/>
              <a:cs typeface="Arial"/>
            </a:endParaRPr>
          </a:p>
        </p:txBody>
      </p:sp>
      <p:pic>
        <p:nvPicPr>
          <p:cNvPr id="5" name="图片 4">
            <a:extLst>
              <a:ext uri="{FF2B5EF4-FFF2-40B4-BE49-F238E27FC236}">
                <a16:creationId xmlns:a16="http://schemas.microsoft.com/office/drawing/2014/main" id="{756DECA4-672D-0B4F-89DC-962B3F59AB62}"/>
              </a:ext>
            </a:extLst>
          </p:cNvPr>
          <p:cNvPicPr>
            <a:picLocks noChangeAspect="1"/>
          </p:cNvPicPr>
          <p:nvPr/>
        </p:nvPicPr>
        <p:blipFill>
          <a:blip r:embed="rId5"/>
          <a:stretch>
            <a:fillRect/>
          </a:stretch>
        </p:blipFill>
        <p:spPr>
          <a:xfrm>
            <a:off x="5547192" y="4207692"/>
            <a:ext cx="8664750" cy="2262769"/>
          </a:xfrm>
          <a:prstGeom prst="rect">
            <a:avLst/>
          </a:prstGeom>
        </p:spPr>
      </p:pic>
      <p:pic>
        <p:nvPicPr>
          <p:cNvPr id="6" name="图片 5">
            <a:extLst>
              <a:ext uri="{FF2B5EF4-FFF2-40B4-BE49-F238E27FC236}">
                <a16:creationId xmlns:a16="http://schemas.microsoft.com/office/drawing/2014/main" id="{1C35833B-0DFB-BC40-9EDF-29A2F56AF749}"/>
              </a:ext>
            </a:extLst>
          </p:cNvPr>
          <p:cNvPicPr>
            <a:picLocks noChangeAspect="1"/>
          </p:cNvPicPr>
          <p:nvPr/>
        </p:nvPicPr>
        <p:blipFill>
          <a:blip r:embed="rId6"/>
          <a:stretch>
            <a:fillRect/>
          </a:stretch>
        </p:blipFill>
        <p:spPr>
          <a:xfrm>
            <a:off x="5553199" y="6909199"/>
            <a:ext cx="6393657" cy="1794711"/>
          </a:xfrm>
          <a:prstGeom prst="rect">
            <a:avLst/>
          </a:prstGeom>
        </p:spPr>
      </p:pic>
    </p:spTree>
    <p:extLst>
      <p:ext uri="{BB962C8B-B14F-4D97-AF65-F5344CB8AC3E}">
        <p14:creationId xmlns:p14="http://schemas.microsoft.com/office/powerpoint/2010/main" val="21750222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636" y="57904"/>
            <a:ext cx="20082510" cy="1423035"/>
          </a:xfrm>
          <a:custGeom>
            <a:avLst/>
            <a:gdLst/>
            <a:ahLst/>
            <a:cxnLst/>
            <a:rect l="l" t="t" r="r" b="b"/>
            <a:pathLst>
              <a:path w="20082510" h="1423035">
                <a:moveTo>
                  <a:pt x="0" y="0"/>
                </a:moveTo>
                <a:lnTo>
                  <a:pt x="20082462" y="0"/>
                </a:lnTo>
                <a:lnTo>
                  <a:pt x="20082462" y="1422564"/>
                </a:lnTo>
                <a:lnTo>
                  <a:pt x="0" y="1422564"/>
                </a:lnTo>
                <a:lnTo>
                  <a:pt x="0" y="0"/>
                </a:lnTo>
                <a:close/>
              </a:path>
            </a:pathLst>
          </a:custGeom>
          <a:solidFill>
            <a:srgbClr val="DCDEE0"/>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5240" rIns="0" bIns="0" rtlCol="0">
            <a:spAutoFit/>
          </a:bodyPr>
          <a:lstStyle/>
          <a:p>
            <a:pPr marL="213360">
              <a:lnSpc>
                <a:spcPct val="100000"/>
              </a:lnSpc>
              <a:spcBef>
                <a:spcPts val="120"/>
              </a:spcBef>
            </a:pPr>
            <a:r>
              <a:rPr spc="5" dirty="0"/>
              <a:t>Graphene: Protocol</a:t>
            </a:r>
            <a:r>
              <a:rPr spc="-35" dirty="0"/>
              <a:t> </a:t>
            </a:r>
            <a:r>
              <a:rPr lang="en-US" altLang="zh-CN" spc="10" dirty="0"/>
              <a:t>2</a:t>
            </a:r>
            <a:endParaRPr spc="10" dirty="0"/>
          </a:p>
        </p:txBody>
      </p:sp>
      <p:sp>
        <p:nvSpPr>
          <p:cNvPr id="17" name="object 17"/>
          <p:cNvSpPr txBox="1"/>
          <p:nvPr/>
        </p:nvSpPr>
        <p:spPr>
          <a:xfrm>
            <a:off x="1086742" y="2068388"/>
            <a:ext cx="210185" cy="468630"/>
          </a:xfrm>
          <a:prstGeom prst="rect">
            <a:avLst/>
          </a:prstGeom>
        </p:spPr>
        <p:txBody>
          <a:bodyPr vert="horz" wrap="square" lIns="0" tIns="13335" rIns="0" bIns="0" rtlCol="0">
            <a:spAutoFit/>
          </a:bodyPr>
          <a:lstStyle/>
          <a:p>
            <a:pPr marL="12700">
              <a:lnSpc>
                <a:spcPct val="100000"/>
              </a:lnSpc>
              <a:spcBef>
                <a:spcPts val="105"/>
              </a:spcBef>
            </a:pPr>
            <a:r>
              <a:rPr sz="2900" spc="434" dirty="0">
                <a:latin typeface="Arial"/>
                <a:cs typeface="Arial"/>
              </a:rPr>
              <a:t>•</a:t>
            </a:r>
            <a:endParaRPr sz="2900">
              <a:latin typeface="Arial"/>
              <a:cs typeface="Arial"/>
            </a:endParaRPr>
          </a:p>
        </p:txBody>
      </p:sp>
      <p:sp>
        <p:nvSpPr>
          <p:cNvPr id="19" name="object 19"/>
          <p:cNvSpPr txBox="1">
            <a:spLocks noGrp="1"/>
          </p:cNvSpPr>
          <p:nvPr>
            <p:ph type="sldNum" sz="quarter" idx="7"/>
          </p:nvPr>
        </p:nvSpPr>
        <p:spPr>
          <a:prstGeom prst="rect">
            <a:avLst/>
          </a:prstGeom>
        </p:spPr>
        <p:txBody>
          <a:bodyPr vert="horz" wrap="square" lIns="0" tIns="0" rIns="0" bIns="0" rtlCol="0">
            <a:spAutoFit/>
          </a:bodyPr>
          <a:lstStyle/>
          <a:p>
            <a:pPr marL="38100">
              <a:lnSpc>
                <a:spcPts val="2014"/>
              </a:lnSpc>
            </a:pPr>
            <a:fld id="{81D60167-4931-47E6-BA6A-407CBD079E47}" type="slidenum">
              <a:rPr spc="15" dirty="0"/>
              <a:t>39</a:t>
            </a:fld>
            <a:endParaRPr spc="15" dirty="0"/>
          </a:p>
        </p:txBody>
      </p:sp>
      <p:sp>
        <p:nvSpPr>
          <p:cNvPr id="18" name="object 18"/>
          <p:cNvSpPr txBox="1"/>
          <p:nvPr/>
        </p:nvSpPr>
        <p:spPr>
          <a:xfrm>
            <a:off x="1620758" y="1997710"/>
            <a:ext cx="8258809" cy="693138"/>
          </a:xfrm>
          <a:prstGeom prst="rect">
            <a:avLst/>
          </a:prstGeom>
        </p:spPr>
        <p:txBody>
          <a:bodyPr vert="horz" wrap="square" lIns="0" tIns="15875" rIns="0" bIns="0" rtlCol="0">
            <a:spAutoFit/>
          </a:bodyPr>
          <a:lstStyle/>
          <a:p>
            <a:pPr marL="12700">
              <a:lnSpc>
                <a:spcPct val="100000"/>
              </a:lnSpc>
              <a:spcBef>
                <a:spcPts val="125"/>
              </a:spcBef>
            </a:pPr>
            <a:r>
              <a:rPr lang="en" sz="4400" b="1" spc="-60" dirty="0">
                <a:latin typeface="Arial"/>
                <a:cs typeface="Arial"/>
              </a:rPr>
              <a:t>Using z to parameterize R and J</a:t>
            </a:r>
            <a:endParaRPr sz="4400" b="1" dirty="0">
              <a:latin typeface="Arial"/>
              <a:cs typeface="Arial"/>
            </a:endParaRPr>
          </a:p>
        </p:txBody>
      </p:sp>
      <p:pic>
        <p:nvPicPr>
          <p:cNvPr id="54" name="图片 53">
            <a:extLst>
              <a:ext uri="{FF2B5EF4-FFF2-40B4-BE49-F238E27FC236}">
                <a16:creationId xmlns:a16="http://schemas.microsoft.com/office/drawing/2014/main" id="{9028DCFF-D8E4-9545-9F93-EBBADDC30162}"/>
              </a:ext>
            </a:extLst>
          </p:cNvPr>
          <p:cNvPicPr>
            <a:picLocks noChangeAspect="1"/>
          </p:cNvPicPr>
          <p:nvPr/>
        </p:nvPicPr>
        <p:blipFill>
          <a:blip r:embed="rId3"/>
          <a:stretch>
            <a:fillRect/>
          </a:stretch>
        </p:blipFill>
        <p:spPr>
          <a:xfrm>
            <a:off x="18366414" y="73600"/>
            <a:ext cx="1390266" cy="1387949"/>
          </a:xfrm>
          <a:prstGeom prst="rect">
            <a:avLst/>
          </a:prstGeom>
        </p:spPr>
      </p:pic>
      <p:sp>
        <p:nvSpPr>
          <p:cNvPr id="55" name="object 20">
            <a:extLst>
              <a:ext uri="{FF2B5EF4-FFF2-40B4-BE49-F238E27FC236}">
                <a16:creationId xmlns:a16="http://schemas.microsoft.com/office/drawing/2014/main" id="{65FCC144-0F53-424E-A1BE-004CDA6D73FD}"/>
              </a:ext>
            </a:extLst>
          </p:cNvPr>
          <p:cNvSpPr txBox="1"/>
          <p:nvPr/>
        </p:nvSpPr>
        <p:spPr>
          <a:xfrm>
            <a:off x="14684662" y="10815939"/>
            <a:ext cx="5867400" cy="302903"/>
          </a:xfrm>
          <a:prstGeom prst="rect">
            <a:avLst/>
          </a:prstGeom>
        </p:spPr>
        <p:txBody>
          <a:bodyPr vert="horz" wrap="square" lIns="0" tIns="0" rIns="0" bIns="0" rtlCol="0">
            <a:spAutoFit/>
          </a:bodyPr>
          <a:lstStyle/>
          <a:p>
            <a:pPr marL="12700">
              <a:lnSpc>
                <a:spcPts val="2275"/>
              </a:lnSpc>
            </a:pPr>
            <a:r>
              <a:rPr lang="en-US" altLang="zh-CN" sz="2800" spc="-10" dirty="0">
                <a:solidFill>
                  <a:srgbClr val="A9A9A9"/>
                </a:solidFill>
                <a:latin typeface="Arial"/>
                <a:cs typeface="Arial"/>
              </a:rPr>
              <a:t>F</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D</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A</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V</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E</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R</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S</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T</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Y</a:t>
            </a:r>
            <a:r>
              <a:rPr lang="zh-CN" altLang="en-US" sz="2800" spc="-10" dirty="0">
                <a:solidFill>
                  <a:srgbClr val="A9A9A9"/>
                </a:solidFill>
                <a:latin typeface="Arial"/>
                <a:cs typeface="Arial"/>
              </a:rPr>
              <a:t> </a:t>
            </a:r>
            <a:endParaRPr sz="2800" dirty="0">
              <a:latin typeface="Arial"/>
              <a:cs typeface="Arial"/>
            </a:endParaRPr>
          </a:p>
        </p:txBody>
      </p:sp>
      <p:pic>
        <p:nvPicPr>
          <p:cNvPr id="12" name="图片 11">
            <a:extLst>
              <a:ext uri="{FF2B5EF4-FFF2-40B4-BE49-F238E27FC236}">
                <a16:creationId xmlns:a16="http://schemas.microsoft.com/office/drawing/2014/main" id="{5CB0B977-7D42-6A4A-AA31-8499D91DF76D}"/>
              </a:ext>
            </a:extLst>
          </p:cNvPr>
          <p:cNvPicPr>
            <a:picLocks noChangeAspect="1"/>
          </p:cNvPicPr>
          <p:nvPr/>
        </p:nvPicPr>
        <p:blipFill>
          <a:blip r:embed="rId4"/>
          <a:stretch>
            <a:fillRect/>
          </a:stretch>
        </p:blipFill>
        <p:spPr>
          <a:xfrm>
            <a:off x="1309563" y="2911475"/>
            <a:ext cx="7924800" cy="7299689"/>
          </a:xfrm>
          <a:prstGeom prst="rect">
            <a:avLst/>
          </a:prstGeom>
        </p:spPr>
      </p:pic>
      <p:pic>
        <p:nvPicPr>
          <p:cNvPr id="13" name="图片 12">
            <a:extLst>
              <a:ext uri="{FF2B5EF4-FFF2-40B4-BE49-F238E27FC236}">
                <a16:creationId xmlns:a16="http://schemas.microsoft.com/office/drawing/2014/main" id="{98C90C4F-4EAC-864F-A8A1-15A467DADA01}"/>
              </a:ext>
            </a:extLst>
          </p:cNvPr>
          <p:cNvPicPr>
            <a:picLocks noChangeAspect="1"/>
          </p:cNvPicPr>
          <p:nvPr/>
        </p:nvPicPr>
        <p:blipFill>
          <a:blip r:embed="rId5"/>
          <a:stretch>
            <a:fillRect/>
          </a:stretch>
        </p:blipFill>
        <p:spPr>
          <a:xfrm>
            <a:off x="10230533" y="2840907"/>
            <a:ext cx="7924800" cy="7572126"/>
          </a:xfrm>
          <a:prstGeom prst="rect">
            <a:avLst/>
          </a:prstGeom>
        </p:spPr>
      </p:pic>
    </p:spTree>
    <p:extLst>
      <p:ext uri="{BB962C8B-B14F-4D97-AF65-F5344CB8AC3E}">
        <p14:creationId xmlns:p14="http://schemas.microsoft.com/office/powerpoint/2010/main" val="2912797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7904"/>
            <a:ext cx="20104100" cy="1423035"/>
          </a:xfrm>
          <a:custGeom>
            <a:avLst/>
            <a:gdLst/>
            <a:ahLst/>
            <a:cxnLst/>
            <a:rect l="l" t="t" r="r" b="b"/>
            <a:pathLst>
              <a:path w="20104100" h="1423035">
                <a:moveTo>
                  <a:pt x="0" y="1422564"/>
                </a:moveTo>
                <a:lnTo>
                  <a:pt x="0" y="0"/>
                </a:lnTo>
                <a:lnTo>
                  <a:pt x="20104099" y="0"/>
                </a:lnTo>
                <a:lnTo>
                  <a:pt x="20104099" y="1422564"/>
                </a:lnTo>
                <a:lnTo>
                  <a:pt x="0" y="1422564"/>
                </a:lnTo>
                <a:close/>
              </a:path>
            </a:pathLst>
          </a:custGeom>
          <a:solidFill>
            <a:srgbClr val="DCDEE0"/>
          </a:solidFill>
        </p:spPr>
        <p:txBody>
          <a:bodyPr wrap="square" lIns="0" tIns="0" rIns="0" bIns="0" rtlCol="0"/>
          <a:lstStyle/>
          <a:p>
            <a:endParaRPr/>
          </a:p>
        </p:txBody>
      </p:sp>
      <p:sp>
        <p:nvSpPr>
          <p:cNvPr id="3" name="object 3"/>
          <p:cNvSpPr txBox="1">
            <a:spLocks noGrp="1"/>
          </p:cNvSpPr>
          <p:nvPr>
            <p:ph type="title"/>
          </p:nvPr>
        </p:nvSpPr>
        <p:spPr>
          <a:xfrm>
            <a:off x="5453102" y="154833"/>
            <a:ext cx="9189720" cy="1156335"/>
          </a:xfrm>
          <a:prstGeom prst="rect">
            <a:avLst/>
          </a:prstGeom>
        </p:spPr>
        <p:txBody>
          <a:bodyPr vert="horz" wrap="square" lIns="0" tIns="15240" rIns="0" bIns="0" rtlCol="0">
            <a:spAutoFit/>
          </a:bodyPr>
          <a:lstStyle/>
          <a:p>
            <a:pPr marL="12700">
              <a:lnSpc>
                <a:spcPct val="100000"/>
              </a:lnSpc>
              <a:spcBef>
                <a:spcPts val="120"/>
              </a:spcBef>
            </a:pPr>
            <a:r>
              <a:rPr spc="5" dirty="0"/>
              <a:t>Background:</a:t>
            </a:r>
            <a:r>
              <a:rPr spc="-25" dirty="0"/>
              <a:t> </a:t>
            </a:r>
            <a:r>
              <a:rPr spc="5" dirty="0"/>
              <a:t>Blocks</a:t>
            </a:r>
          </a:p>
        </p:txBody>
      </p:sp>
      <p:sp>
        <p:nvSpPr>
          <p:cNvPr id="4" name="object 4"/>
          <p:cNvSpPr txBox="1"/>
          <p:nvPr/>
        </p:nvSpPr>
        <p:spPr>
          <a:xfrm>
            <a:off x="8437304" y="2374661"/>
            <a:ext cx="2214245" cy="3282315"/>
          </a:xfrm>
          <a:prstGeom prst="rect">
            <a:avLst/>
          </a:prstGeom>
        </p:spPr>
        <p:txBody>
          <a:bodyPr vert="horz" wrap="square" lIns="0" tIns="214630" rIns="0" bIns="0" rtlCol="0">
            <a:spAutoFit/>
          </a:bodyPr>
          <a:lstStyle/>
          <a:p>
            <a:pPr marL="1718945">
              <a:lnSpc>
                <a:spcPct val="100000"/>
              </a:lnSpc>
              <a:spcBef>
                <a:spcPts val="1690"/>
              </a:spcBef>
            </a:pPr>
            <a:r>
              <a:rPr sz="2450" b="1" spc="10" dirty="0">
                <a:solidFill>
                  <a:srgbClr val="BD5B0C"/>
                </a:solidFill>
                <a:latin typeface="Arial"/>
                <a:cs typeface="Arial"/>
              </a:rPr>
              <a:t>txn</a:t>
            </a:r>
            <a:endParaRPr sz="2450">
              <a:latin typeface="Arial"/>
              <a:cs typeface="Arial"/>
            </a:endParaRPr>
          </a:p>
          <a:p>
            <a:pPr marL="179705">
              <a:lnSpc>
                <a:spcPct val="100000"/>
              </a:lnSpc>
              <a:spcBef>
                <a:spcPts val="1595"/>
              </a:spcBef>
            </a:pPr>
            <a:r>
              <a:rPr sz="2450" b="1" spc="10" dirty="0">
                <a:solidFill>
                  <a:srgbClr val="BD5B0C"/>
                </a:solidFill>
                <a:latin typeface="Arial"/>
                <a:cs typeface="Arial"/>
              </a:rPr>
              <a:t>txn</a:t>
            </a:r>
            <a:endParaRPr sz="2450">
              <a:latin typeface="Arial"/>
              <a:cs typeface="Arial"/>
            </a:endParaRPr>
          </a:p>
          <a:p>
            <a:pPr>
              <a:lnSpc>
                <a:spcPct val="100000"/>
              </a:lnSpc>
            </a:pPr>
            <a:endParaRPr sz="2400">
              <a:latin typeface="Arial"/>
              <a:cs typeface="Arial"/>
            </a:endParaRPr>
          </a:p>
          <a:p>
            <a:pPr>
              <a:lnSpc>
                <a:spcPct val="100000"/>
              </a:lnSpc>
              <a:spcBef>
                <a:spcPts val="25"/>
              </a:spcBef>
            </a:pPr>
            <a:endParaRPr sz="3550">
              <a:latin typeface="Arial"/>
              <a:cs typeface="Arial"/>
            </a:endParaRPr>
          </a:p>
          <a:p>
            <a:pPr marL="12700">
              <a:lnSpc>
                <a:spcPct val="100000"/>
              </a:lnSpc>
            </a:pPr>
            <a:r>
              <a:rPr sz="2450" b="1" spc="10" dirty="0">
                <a:solidFill>
                  <a:srgbClr val="BD5B0C"/>
                </a:solidFill>
                <a:latin typeface="Arial"/>
                <a:cs typeface="Arial"/>
              </a:rPr>
              <a:t>txn</a:t>
            </a:r>
            <a:endParaRPr sz="2450">
              <a:latin typeface="Arial"/>
              <a:cs typeface="Arial"/>
            </a:endParaRPr>
          </a:p>
          <a:p>
            <a:pPr>
              <a:lnSpc>
                <a:spcPct val="100000"/>
              </a:lnSpc>
              <a:spcBef>
                <a:spcPts val="30"/>
              </a:spcBef>
            </a:pPr>
            <a:endParaRPr sz="3300">
              <a:latin typeface="Arial"/>
              <a:cs typeface="Arial"/>
            </a:endParaRPr>
          </a:p>
          <a:p>
            <a:pPr marL="1729739">
              <a:lnSpc>
                <a:spcPct val="100000"/>
              </a:lnSpc>
            </a:pPr>
            <a:r>
              <a:rPr sz="2450" b="1" spc="10" dirty="0">
                <a:solidFill>
                  <a:srgbClr val="BD5B0C"/>
                </a:solidFill>
                <a:latin typeface="Arial"/>
                <a:cs typeface="Arial"/>
              </a:rPr>
              <a:t>txn</a:t>
            </a:r>
            <a:endParaRPr sz="2450">
              <a:latin typeface="Arial"/>
              <a:cs typeface="Arial"/>
            </a:endParaRPr>
          </a:p>
        </p:txBody>
      </p:sp>
      <p:grpSp>
        <p:nvGrpSpPr>
          <p:cNvPr id="5" name="object 5"/>
          <p:cNvGrpSpPr/>
          <p:nvPr/>
        </p:nvGrpSpPr>
        <p:grpSpPr>
          <a:xfrm>
            <a:off x="7485301" y="1622976"/>
            <a:ext cx="3747770" cy="5104765"/>
            <a:chOff x="7485301" y="1622976"/>
            <a:chExt cx="3747770" cy="5104765"/>
          </a:xfrm>
        </p:grpSpPr>
        <p:sp>
          <p:nvSpPr>
            <p:cNvPr id="6" name="object 6"/>
            <p:cNvSpPr/>
            <p:nvPr/>
          </p:nvSpPr>
          <p:spPr>
            <a:xfrm>
              <a:off x="7521949" y="3093298"/>
              <a:ext cx="1645285" cy="753110"/>
            </a:xfrm>
            <a:custGeom>
              <a:avLst/>
              <a:gdLst/>
              <a:ahLst/>
              <a:cxnLst/>
              <a:rect l="l" t="t" r="r" b="b"/>
              <a:pathLst>
                <a:path w="1645284" h="753110">
                  <a:moveTo>
                    <a:pt x="0" y="0"/>
                  </a:moveTo>
                  <a:lnTo>
                    <a:pt x="1645195" y="752888"/>
                  </a:lnTo>
                </a:path>
              </a:pathLst>
            </a:custGeom>
            <a:ln w="73296">
              <a:solidFill>
                <a:srgbClr val="000000"/>
              </a:solidFill>
            </a:ln>
          </p:spPr>
          <p:txBody>
            <a:bodyPr wrap="square" lIns="0" tIns="0" rIns="0" bIns="0" rtlCol="0"/>
            <a:lstStyle/>
            <a:p>
              <a:endParaRPr/>
            </a:p>
          </p:txBody>
        </p:sp>
        <p:sp>
          <p:nvSpPr>
            <p:cNvPr id="7" name="object 7"/>
            <p:cNvSpPr/>
            <p:nvPr/>
          </p:nvSpPr>
          <p:spPr>
            <a:xfrm>
              <a:off x="7809375" y="4811491"/>
              <a:ext cx="1303655" cy="929005"/>
            </a:xfrm>
            <a:custGeom>
              <a:avLst/>
              <a:gdLst/>
              <a:ahLst/>
              <a:cxnLst/>
              <a:rect l="l" t="t" r="r" b="b"/>
              <a:pathLst>
                <a:path w="1303654" h="929004">
                  <a:moveTo>
                    <a:pt x="0" y="928407"/>
                  </a:moveTo>
                  <a:lnTo>
                    <a:pt x="1303152" y="0"/>
                  </a:lnTo>
                </a:path>
              </a:pathLst>
            </a:custGeom>
            <a:ln w="73296">
              <a:solidFill>
                <a:srgbClr val="000000"/>
              </a:solidFill>
            </a:ln>
          </p:spPr>
          <p:txBody>
            <a:bodyPr wrap="square" lIns="0" tIns="0" rIns="0" bIns="0" rtlCol="0"/>
            <a:lstStyle/>
            <a:p>
              <a:endParaRPr/>
            </a:p>
          </p:txBody>
        </p:sp>
        <p:sp>
          <p:nvSpPr>
            <p:cNvPr id="8" name="object 8"/>
            <p:cNvSpPr/>
            <p:nvPr/>
          </p:nvSpPr>
          <p:spPr>
            <a:xfrm>
              <a:off x="8984491" y="3263429"/>
              <a:ext cx="2167178" cy="1829064"/>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10052050" y="5304561"/>
              <a:ext cx="0" cy="1423035"/>
            </a:xfrm>
            <a:custGeom>
              <a:avLst/>
              <a:gdLst/>
              <a:ahLst/>
              <a:cxnLst/>
              <a:rect l="l" t="t" r="r" b="b"/>
              <a:pathLst>
                <a:path h="1423034">
                  <a:moveTo>
                    <a:pt x="0" y="1422574"/>
                  </a:moveTo>
                  <a:lnTo>
                    <a:pt x="0" y="0"/>
                  </a:lnTo>
                </a:path>
              </a:pathLst>
            </a:custGeom>
            <a:ln w="73296">
              <a:solidFill>
                <a:srgbClr val="000000"/>
              </a:solidFill>
            </a:ln>
          </p:spPr>
          <p:txBody>
            <a:bodyPr wrap="square" lIns="0" tIns="0" rIns="0" bIns="0" rtlCol="0"/>
            <a:lstStyle/>
            <a:p>
              <a:endParaRPr/>
            </a:p>
          </p:txBody>
        </p:sp>
        <p:sp>
          <p:nvSpPr>
            <p:cNvPr id="10" name="object 10"/>
            <p:cNvSpPr/>
            <p:nvPr/>
          </p:nvSpPr>
          <p:spPr>
            <a:xfrm>
              <a:off x="10052050" y="1622976"/>
              <a:ext cx="0" cy="1423035"/>
            </a:xfrm>
            <a:custGeom>
              <a:avLst/>
              <a:gdLst/>
              <a:ahLst/>
              <a:cxnLst/>
              <a:rect l="l" t="t" r="r" b="b"/>
              <a:pathLst>
                <a:path h="1423035">
                  <a:moveTo>
                    <a:pt x="0" y="1422574"/>
                  </a:moveTo>
                  <a:lnTo>
                    <a:pt x="0" y="0"/>
                  </a:lnTo>
                </a:path>
              </a:pathLst>
            </a:custGeom>
            <a:ln w="73296">
              <a:solidFill>
                <a:srgbClr val="000000"/>
              </a:solidFill>
            </a:ln>
          </p:spPr>
          <p:txBody>
            <a:bodyPr wrap="square" lIns="0" tIns="0" rIns="0" bIns="0" rtlCol="0"/>
            <a:lstStyle/>
            <a:p>
              <a:endParaRPr/>
            </a:p>
          </p:txBody>
        </p:sp>
        <p:sp>
          <p:nvSpPr>
            <p:cNvPr id="11" name="object 11"/>
            <p:cNvSpPr/>
            <p:nvPr/>
          </p:nvSpPr>
          <p:spPr>
            <a:xfrm>
              <a:off x="8940363" y="3040252"/>
              <a:ext cx="2256155" cy="2275840"/>
            </a:xfrm>
            <a:custGeom>
              <a:avLst/>
              <a:gdLst/>
              <a:ahLst/>
              <a:cxnLst/>
              <a:rect l="l" t="t" r="r" b="b"/>
              <a:pathLst>
                <a:path w="2256154" h="2275840">
                  <a:moveTo>
                    <a:pt x="1925588" y="333068"/>
                  </a:moveTo>
                  <a:lnTo>
                    <a:pt x="1958607" y="367786"/>
                  </a:lnTo>
                  <a:lnTo>
                    <a:pt x="1989889" y="403538"/>
                  </a:lnTo>
                  <a:lnTo>
                    <a:pt x="2019433" y="440267"/>
                  </a:lnTo>
                  <a:lnTo>
                    <a:pt x="2047239" y="477918"/>
                  </a:lnTo>
                  <a:lnTo>
                    <a:pt x="2073307" y="516435"/>
                  </a:lnTo>
                  <a:lnTo>
                    <a:pt x="2097638" y="555761"/>
                  </a:lnTo>
                  <a:lnTo>
                    <a:pt x="2120230" y="595842"/>
                  </a:lnTo>
                  <a:lnTo>
                    <a:pt x="2141085" y="636621"/>
                  </a:lnTo>
                  <a:lnTo>
                    <a:pt x="2160201" y="678042"/>
                  </a:lnTo>
                  <a:lnTo>
                    <a:pt x="2177580" y="720049"/>
                  </a:lnTo>
                  <a:lnTo>
                    <a:pt x="2193221" y="762587"/>
                  </a:lnTo>
                  <a:lnTo>
                    <a:pt x="2207124" y="805600"/>
                  </a:lnTo>
                  <a:lnTo>
                    <a:pt x="2219289" y="849032"/>
                  </a:lnTo>
                  <a:lnTo>
                    <a:pt x="2229716" y="892827"/>
                  </a:lnTo>
                  <a:lnTo>
                    <a:pt x="2238406" y="936929"/>
                  </a:lnTo>
                  <a:lnTo>
                    <a:pt x="2245357" y="981282"/>
                  </a:lnTo>
                  <a:lnTo>
                    <a:pt x="2250571" y="1025831"/>
                  </a:lnTo>
                  <a:lnTo>
                    <a:pt x="2254047" y="1070520"/>
                  </a:lnTo>
                  <a:lnTo>
                    <a:pt x="2255785" y="1115292"/>
                  </a:lnTo>
                  <a:lnTo>
                    <a:pt x="2255785" y="1160092"/>
                  </a:lnTo>
                  <a:lnTo>
                    <a:pt x="2254047" y="1204865"/>
                  </a:lnTo>
                  <a:lnTo>
                    <a:pt x="2250571" y="1249553"/>
                  </a:lnTo>
                  <a:lnTo>
                    <a:pt x="2245357" y="1294102"/>
                  </a:lnTo>
                  <a:lnTo>
                    <a:pt x="2238406" y="1338456"/>
                  </a:lnTo>
                  <a:lnTo>
                    <a:pt x="2229716" y="1382558"/>
                  </a:lnTo>
                  <a:lnTo>
                    <a:pt x="2219289" y="1426353"/>
                  </a:lnTo>
                  <a:lnTo>
                    <a:pt x="2207124" y="1469785"/>
                  </a:lnTo>
                  <a:lnTo>
                    <a:pt x="2193221" y="1512798"/>
                  </a:lnTo>
                  <a:lnTo>
                    <a:pt x="2177580" y="1555336"/>
                  </a:lnTo>
                  <a:lnTo>
                    <a:pt x="2160201" y="1597343"/>
                  </a:lnTo>
                  <a:lnTo>
                    <a:pt x="2141085" y="1638764"/>
                  </a:lnTo>
                  <a:lnTo>
                    <a:pt x="2120230" y="1679543"/>
                  </a:lnTo>
                  <a:lnTo>
                    <a:pt x="2097638" y="1719624"/>
                  </a:lnTo>
                  <a:lnTo>
                    <a:pt x="2073307" y="1758951"/>
                  </a:lnTo>
                  <a:lnTo>
                    <a:pt x="2047239" y="1797467"/>
                  </a:lnTo>
                  <a:lnTo>
                    <a:pt x="2019433" y="1835118"/>
                  </a:lnTo>
                  <a:lnTo>
                    <a:pt x="1989889" y="1871848"/>
                  </a:lnTo>
                  <a:lnTo>
                    <a:pt x="1958607" y="1907600"/>
                  </a:lnTo>
                  <a:lnTo>
                    <a:pt x="1925588" y="1942318"/>
                  </a:lnTo>
                  <a:lnTo>
                    <a:pt x="1891168" y="1975625"/>
                  </a:lnTo>
                  <a:lnTo>
                    <a:pt x="1855725" y="2007179"/>
                  </a:lnTo>
                  <a:lnTo>
                    <a:pt x="1819312" y="2036980"/>
                  </a:lnTo>
                  <a:lnTo>
                    <a:pt x="1781986" y="2065028"/>
                  </a:lnTo>
                  <a:lnTo>
                    <a:pt x="1743801" y="2091323"/>
                  </a:lnTo>
                  <a:lnTo>
                    <a:pt x="1704813" y="2115865"/>
                  </a:lnTo>
                  <a:lnTo>
                    <a:pt x="1665078" y="2138654"/>
                  </a:lnTo>
                  <a:lnTo>
                    <a:pt x="1624650" y="2159690"/>
                  </a:lnTo>
                  <a:lnTo>
                    <a:pt x="1583586" y="2178973"/>
                  </a:lnTo>
                  <a:lnTo>
                    <a:pt x="1541940" y="2196503"/>
                  </a:lnTo>
                  <a:lnTo>
                    <a:pt x="1499769" y="2212280"/>
                  </a:lnTo>
                  <a:lnTo>
                    <a:pt x="1457126" y="2226304"/>
                  </a:lnTo>
                  <a:lnTo>
                    <a:pt x="1414068" y="2238575"/>
                  </a:lnTo>
                  <a:lnTo>
                    <a:pt x="1370651" y="2249093"/>
                  </a:lnTo>
                  <a:lnTo>
                    <a:pt x="1326928" y="2257858"/>
                  </a:lnTo>
                  <a:lnTo>
                    <a:pt x="1282957" y="2264870"/>
                  </a:lnTo>
                  <a:lnTo>
                    <a:pt x="1238792" y="2270129"/>
                  </a:lnTo>
                  <a:lnTo>
                    <a:pt x="1194488" y="2273635"/>
                  </a:lnTo>
                  <a:lnTo>
                    <a:pt x="1150101" y="2275388"/>
                  </a:lnTo>
                  <a:lnTo>
                    <a:pt x="1105687" y="2275388"/>
                  </a:lnTo>
                  <a:lnTo>
                    <a:pt x="1061300" y="2273635"/>
                  </a:lnTo>
                  <a:lnTo>
                    <a:pt x="1016996" y="2270129"/>
                  </a:lnTo>
                  <a:lnTo>
                    <a:pt x="972831" y="2264870"/>
                  </a:lnTo>
                  <a:lnTo>
                    <a:pt x="928859" y="2257858"/>
                  </a:lnTo>
                  <a:lnTo>
                    <a:pt x="885137" y="2249093"/>
                  </a:lnTo>
                  <a:lnTo>
                    <a:pt x="841719" y="2238575"/>
                  </a:lnTo>
                  <a:lnTo>
                    <a:pt x="798662" y="2226304"/>
                  </a:lnTo>
                  <a:lnTo>
                    <a:pt x="756019" y="2212280"/>
                  </a:lnTo>
                  <a:lnTo>
                    <a:pt x="713847" y="2196503"/>
                  </a:lnTo>
                  <a:lnTo>
                    <a:pt x="672201" y="2178973"/>
                  </a:lnTo>
                  <a:lnTo>
                    <a:pt x="631137" y="2159690"/>
                  </a:lnTo>
                  <a:lnTo>
                    <a:pt x="590710" y="2138654"/>
                  </a:lnTo>
                  <a:lnTo>
                    <a:pt x="550974" y="2115865"/>
                  </a:lnTo>
                  <a:lnTo>
                    <a:pt x="511986" y="2091323"/>
                  </a:lnTo>
                  <a:lnTo>
                    <a:pt x="473801" y="2065028"/>
                  </a:lnTo>
                  <a:lnTo>
                    <a:pt x="436475" y="2036980"/>
                  </a:lnTo>
                  <a:lnTo>
                    <a:pt x="400062" y="2007179"/>
                  </a:lnTo>
                  <a:lnTo>
                    <a:pt x="364618" y="1975625"/>
                  </a:lnTo>
                  <a:lnTo>
                    <a:pt x="330199" y="1942318"/>
                  </a:lnTo>
                  <a:lnTo>
                    <a:pt x="297179" y="1907600"/>
                  </a:lnTo>
                  <a:lnTo>
                    <a:pt x="265897" y="1871848"/>
                  </a:lnTo>
                  <a:lnTo>
                    <a:pt x="236353" y="1835118"/>
                  </a:lnTo>
                  <a:lnTo>
                    <a:pt x="208546" y="1797467"/>
                  </a:lnTo>
                  <a:lnTo>
                    <a:pt x="182478" y="1758951"/>
                  </a:lnTo>
                  <a:lnTo>
                    <a:pt x="158148" y="1719624"/>
                  </a:lnTo>
                  <a:lnTo>
                    <a:pt x="135555" y="1679543"/>
                  </a:lnTo>
                  <a:lnTo>
                    <a:pt x="114700" y="1638764"/>
                  </a:lnTo>
                  <a:lnTo>
                    <a:pt x="95583" y="1597343"/>
                  </a:lnTo>
                  <a:lnTo>
                    <a:pt x="78205" y="1555336"/>
                  </a:lnTo>
                  <a:lnTo>
                    <a:pt x="62564" y="1512798"/>
                  </a:lnTo>
                  <a:lnTo>
                    <a:pt x="48660" y="1469785"/>
                  </a:lnTo>
                  <a:lnTo>
                    <a:pt x="36495" y="1426353"/>
                  </a:lnTo>
                  <a:lnTo>
                    <a:pt x="26068" y="1382558"/>
                  </a:lnTo>
                  <a:lnTo>
                    <a:pt x="17378" y="1338456"/>
                  </a:lnTo>
                  <a:lnTo>
                    <a:pt x="10427" y="1294102"/>
                  </a:lnTo>
                  <a:lnTo>
                    <a:pt x="5213" y="1249553"/>
                  </a:lnTo>
                  <a:lnTo>
                    <a:pt x="1737" y="1204865"/>
                  </a:lnTo>
                  <a:lnTo>
                    <a:pt x="0" y="1160092"/>
                  </a:lnTo>
                  <a:lnTo>
                    <a:pt x="0" y="1115292"/>
                  </a:lnTo>
                  <a:lnTo>
                    <a:pt x="1737" y="1070520"/>
                  </a:lnTo>
                  <a:lnTo>
                    <a:pt x="5213" y="1025831"/>
                  </a:lnTo>
                  <a:lnTo>
                    <a:pt x="10427" y="981282"/>
                  </a:lnTo>
                  <a:lnTo>
                    <a:pt x="17378" y="936929"/>
                  </a:lnTo>
                  <a:lnTo>
                    <a:pt x="26068" y="892827"/>
                  </a:lnTo>
                  <a:lnTo>
                    <a:pt x="36495" y="849032"/>
                  </a:lnTo>
                  <a:lnTo>
                    <a:pt x="48660" y="805600"/>
                  </a:lnTo>
                  <a:lnTo>
                    <a:pt x="62564" y="762587"/>
                  </a:lnTo>
                  <a:lnTo>
                    <a:pt x="78205" y="720049"/>
                  </a:lnTo>
                  <a:lnTo>
                    <a:pt x="95583" y="678042"/>
                  </a:lnTo>
                  <a:lnTo>
                    <a:pt x="114700" y="636621"/>
                  </a:lnTo>
                  <a:lnTo>
                    <a:pt x="135555" y="595842"/>
                  </a:lnTo>
                  <a:lnTo>
                    <a:pt x="158148" y="555761"/>
                  </a:lnTo>
                  <a:lnTo>
                    <a:pt x="182478" y="516435"/>
                  </a:lnTo>
                  <a:lnTo>
                    <a:pt x="208546" y="477918"/>
                  </a:lnTo>
                  <a:lnTo>
                    <a:pt x="236353" y="440267"/>
                  </a:lnTo>
                  <a:lnTo>
                    <a:pt x="265897" y="403538"/>
                  </a:lnTo>
                  <a:lnTo>
                    <a:pt x="297179" y="367786"/>
                  </a:lnTo>
                  <a:lnTo>
                    <a:pt x="330199" y="333068"/>
                  </a:lnTo>
                  <a:lnTo>
                    <a:pt x="364618" y="299761"/>
                  </a:lnTo>
                  <a:lnTo>
                    <a:pt x="400062" y="268207"/>
                  </a:lnTo>
                  <a:lnTo>
                    <a:pt x="436475" y="238406"/>
                  </a:lnTo>
                  <a:lnTo>
                    <a:pt x="473801" y="210358"/>
                  </a:lnTo>
                  <a:lnTo>
                    <a:pt x="511986" y="184064"/>
                  </a:lnTo>
                  <a:lnTo>
                    <a:pt x="550974" y="159522"/>
                  </a:lnTo>
                  <a:lnTo>
                    <a:pt x="590710" y="136733"/>
                  </a:lnTo>
                  <a:lnTo>
                    <a:pt x="631137" y="115697"/>
                  </a:lnTo>
                  <a:lnTo>
                    <a:pt x="672201" y="96414"/>
                  </a:lnTo>
                  <a:lnTo>
                    <a:pt x="713847" y="78884"/>
                  </a:lnTo>
                  <a:lnTo>
                    <a:pt x="756019" y="63107"/>
                  </a:lnTo>
                  <a:lnTo>
                    <a:pt x="798662" y="49083"/>
                  </a:lnTo>
                  <a:lnTo>
                    <a:pt x="841719" y="36812"/>
                  </a:lnTo>
                  <a:lnTo>
                    <a:pt x="885137" y="26294"/>
                  </a:lnTo>
                  <a:lnTo>
                    <a:pt x="928859" y="17529"/>
                  </a:lnTo>
                  <a:lnTo>
                    <a:pt x="972831" y="10517"/>
                  </a:lnTo>
                  <a:lnTo>
                    <a:pt x="1016996" y="5258"/>
                  </a:lnTo>
                  <a:lnTo>
                    <a:pt x="1061300" y="1752"/>
                  </a:lnTo>
                  <a:lnTo>
                    <a:pt x="1105687" y="0"/>
                  </a:lnTo>
                  <a:lnTo>
                    <a:pt x="1150101" y="0"/>
                  </a:lnTo>
                  <a:lnTo>
                    <a:pt x="1194488" y="1752"/>
                  </a:lnTo>
                  <a:lnTo>
                    <a:pt x="1238792" y="5258"/>
                  </a:lnTo>
                  <a:lnTo>
                    <a:pt x="1282957" y="10517"/>
                  </a:lnTo>
                  <a:lnTo>
                    <a:pt x="1326928" y="17529"/>
                  </a:lnTo>
                  <a:lnTo>
                    <a:pt x="1370651" y="26294"/>
                  </a:lnTo>
                  <a:lnTo>
                    <a:pt x="1414068" y="36812"/>
                  </a:lnTo>
                  <a:lnTo>
                    <a:pt x="1457126" y="49083"/>
                  </a:lnTo>
                  <a:lnTo>
                    <a:pt x="1499769" y="63107"/>
                  </a:lnTo>
                  <a:lnTo>
                    <a:pt x="1541940" y="78884"/>
                  </a:lnTo>
                  <a:lnTo>
                    <a:pt x="1583586" y="96414"/>
                  </a:lnTo>
                  <a:lnTo>
                    <a:pt x="1624650" y="115697"/>
                  </a:lnTo>
                  <a:lnTo>
                    <a:pt x="1665078" y="136733"/>
                  </a:lnTo>
                  <a:lnTo>
                    <a:pt x="1704813" y="159522"/>
                  </a:lnTo>
                  <a:lnTo>
                    <a:pt x="1743801" y="184064"/>
                  </a:lnTo>
                  <a:lnTo>
                    <a:pt x="1781986" y="210358"/>
                  </a:lnTo>
                  <a:lnTo>
                    <a:pt x="1819312" y="238406"/>
                  </a:lnTo>
                  <a:lnTo>
                    <a:pt x="1855725" y="268207"/>
                  </a:lnTo>
                  <a:lnTo>
                    <a:pt x="1891168" y="299761"/>
                  </a:lnTo>
                  <a:lnTo>
                    <a:pt x="1925588" y="333068"/>
                  </a:lnTo>
                  <a:close/>
                </a:path>
              </a:pathLst>
            </a:custGeom>
            <a:ln w="73296">
              <a:solidFill>
                <a:srgbClr val="000000"/>
              </a:solidFill>
            </a:ln>
          </p:spPr>
          <p:txBody>
            <a:bodyPr wrap="square" lIns="0" tIns="0" rIns="0" bIns="0" rtlCol="0"/>
            <a:lstStyle/>
            <a:p>
              <a:endParaRPr/>
            </a:p>
          </p:txBody>
        </p:sp>
      </p:grpSp>
      <p:sp>
        <p:nvSpPr>
          <p:cNvPr id="12" name="object 12"/>
          <p:cNvSpPr txBox="1"/>
          <p:nvPr/>
        </p:nvSpPr>
        <p:spPr>
          <a:xfrm>
            <a:off x="1201922" y="7429481"/>
            <a:ext cx="241935" cy="544195"/>
          </a:xfrm>
          <a:prstGeom prst="rect">
            <a:avLst/>
          </a:prstGeom>
        </p:spPr>
        <p:txBody>
          <a:bodyPr vert="horz" wrap="square" lIns="0" tIns="12700" rIns="0" bIns="0" rtlCol="0">
            <a:spAutoFit/>
          </a:bodyPr>
          <a:lstStyle/>
          <a:p>
            <a:pPr marL="12700">
              <a:lnSpc>
                <a:spcPct val="100000"/>
              </a:lnSpc>
              <a:spcBef>
                <a:spcPts val="100"/>
              </a:spcBef>
            </a:pPr>
            <a:r>
              <a:rPr sz="3400" spc="505" dirty="0">
                <a:latin typeface="Arial"/>
                <a:cs typeface="Arial"/>
              </a:rPr>
              <a:t>•</a:t>
            </a:r>
            <a:endParaRPr sz="3400">
              <a:latin typeface="Arial"/>
              <a:cs typeface="Arial"/>
            </a:endParaRPr>
          </a:p>
        </p:txBody>
      </p:sp>
      <p:sp>
        <p:nvSpPr>
          <p:cNvPr id="14" name="object 14"/>
          <p:cNvSpPr txBox="1"/>
          <p:nvPr/>
        </p:nvSpPr>
        <p:spPr>
          <a:xfrm>
            <a:off x="1704525" y="8653528"/>
            <a:ext cx="8101965" cy="601345"/>
          </a:xfrm>
          <a:prstGeom prst="rect">
            <a:avLst/>
          </a:prstGeom>
        </p:spPr>
        <p:txBody>
          <a:bodyPr vert="horz" wrap="square" lIns="0" tIns="0" rIns="0" bIns="0" rtlCol="0">
            <a:spAutoFit/>
          </a:bodyPr>
          <a:lstStyle/>
          <a:p>
            <a:pPr marL="12700">
              <a:lnSpc>
                <a:spcPts val="4490"/>
              </a:lnSpc>
            </a:pPr>
            <a:r>
              <a:rPr sz="4500" spc="60" dirty="0">
                <a:latin typeface="Arial"/>
                <a:cs typeface="Arial"/>
              </a:rPr>
              <a:t>Unvalidated </a:t>
            </a:r>
            <a:r>
              <a:rPr sz="4500" spc="15" dirty="0">
                <a:latin typeface="Arial"/>
                <a:cs typeface="Arial"/>
              </a:rPr>
              <a:t>txns </a:t>
            </a:r>
            <a:r>
              <a:rPr sz="4500" spc="-15" dirty="0">
                <a:latin typeface="Arial"/>
                <a:cs typeface="Arial"/>
              </a:rPr>
              <a:t>are</a:t>
            </a:r>
            <a:r>
              <a:rPr sz="4500" spc="-110" dirty="0">
                <a:latin typeface="Arial"/>
                <a:cs typeface="Arial"/>
              </a:rPr>
              <a:t> </a:t>
            </a:r>
            <a:r>
              <a:rPr sz="4500" spc="90" dirty="0">
                <a:latin typeface="Arial"/>
                <a:cs typeface="Arial"/>
              </a:rPr>
              <a:t>broadcast</a:t>
            </a:r>
            <a:endParaRPr sz="4500">
              <a:latin typeface="Arial"/>
              <a:cs typeface="Arial"/>
            </a:endParaRPr>
          </a:p>
        </p:txBody>
      </p:sp>
      <p:sp>
        <p:nvSpPr>
          <p:cNvPr id="15" name="object 15"/>
          <p:cNvSpPr txBox="1"/>
          <p:nvPr/>
        </p:nvSpPr>
        <p:spPr>
          <a:xfrm>
            <a:off x="1201922" y="8712034"/>
            <a:ext cx="241935" cy="457834"/>
          </a:xfrm>
          <a:prstGeom prst="rect">
            <a:avLst/>
          </a:prstGeom>
        </p:spPr>
        <p:txBody>
          <a:bodyPr vert="horz" wrap="square" lIns="0" tIns="0" rIns="0" bIns="0" rtlCol="0">
            <a:spAutoFit/>
          </a:bodyPr>
          <a:lstStyle/>
          <a:p>
            <a:pPr marL="12700">
              <a:lnSpc>
                <a:spcPts val="3400"/>
              </a:lnSpc>
            </a:pPr>
            <a:r>
              <a:rPr sz="3400" spc="505" dirty="0">
                <a:latin typeface="Arial"/>
                <a:cs typeface="Arial"/>
              </a:rPr>
              <a:t>•</a:t>
            </a:r>
            <a:endParaRPr sz="3400">
              <a:latin typeface="Arial"/>
              <a:cs typeface="Arial"/>
            </a:endParaRPr>
          </a:p>
        </p:txBody>
      </p:sp>
      <p:sp>
        <p:nvSpPr>
          <p:cNvPr id="19" name="object 19"/>
          <p:cNvSpPr txBox="1"/>
          <p:nvPr/>
        </p:nvSpPr>
        <p:spPr>
          <a:xfrm>
            <a:off x="328380" y="10934815"/>
            <a:ext cx="216535" cy="276860"/>
          </a:xfrm>
          <a:prstGeom prst="rect">
            <a:avLst/>
          </a:prstGeom>
        </p:spPr>
        <p:txBody>
          <a:bodyPr vert="horz" wrap="square" lIns="0" tIns="0" rIns="0" bIns="0" rtlCol="0">
            <a:spAutoFit/>
          </a:bodyPr>
          <a:lstStyle/>
          <a:p>
            <a:pPr marL="38100">
              <a:lnSpc>
                <a:spcPts val="2014"/>
              </a:lnSpc>
            </a:pPr>
            <a:fld id="{81D60167-4931-47E6-BA6A-407CBD079E47}" type="slidenum">
              <a:rPr sz="1950" b="1" spc="15" dirty="0">
                <a:latin typeface="Arial"/>
                <a:cs typeface="Arial"/>
              </a:rPr>
              <a:t>4</a:t>
            </a:fld>
            <a:endParaRPr sz="1950">
              <a:latin typeface="Arial"/>
              <a:cs typeface="Arial"/>
            </a:endParaRPr>
          </a:p>
        </p:txBody>
      </p:sp>
      <p:sp>
        <p:nvSpPr>
          <p:cNvPr id="13" name="object 13"/>
          <p:cNvSpPr txBox="1"/>
          <p:nvPr/>
        </p:nvSpPr>
        <p:spPr>
          <a:xfrm>
            <a:off x="1704525" y="7348332"/>
            <a:ext cx="10780395" cy="716915"/>
          </a:xfrm>
          <a:prstGeom prst="rect">
            <a:avLst/>
          </a:prstGeom>
        </p:spPr>
        <p:txBody>
          <a:bodyPr vert="horz" wrap="square" lIns="0" tIns="17145" rIns="0" bIns="0" rtlCol="0">
            <a:spAutoFit/>
          </a:bodyPr>
          <a:lstStyle/>
          <a:p>
            <a:pPr marL="12700">
              <a:lnSpc>
                <a:spcPct val="100000"/>
              </a:lnSpc>
              <a:spcBef>
                <a:spcPts val="135"/>
              </a:spcBef>
            </a:pPr>
            <a:r>
              <a:rPr sz="4500" spc="-20" dirty="0">
                <a:latin typeface="Arial"/>
                <a:cs typeface="Arial"/>
              </a:rPr>
              <a:t>Transactions </a:t>
            </a:r>
            <a:r>
              <a:rPr sz="4500" spc="10" dirty="0">
                <a:latin typeface="Arial"/>
                <a:cs typeface="Arial"/>
              </a:rPr>
              <a:t>(txns) </a:t>
            </a:r>
            <a:r>
              <a:rPr sz="4500" spc="-15" dirty="0">
                <a:latin typeface="Arial"/>
                <a:cs typeface="Arial"/>
              </a:rPr>
              <a:t>are </a:t>
            </a:r>
            <a:r>
              <a:rPr sz="4500" spc="10" dirty="0">
                <a:latin typeface="Arial"/>
                <a:cs typeface="Arial"/>
              </a:rPr>
              <a:t>transfers of</a:t>
            </a:r>
            <a:r>
              <a:rPr sz="4500" spc="75" dirty="0">
                <a:latin typeface="Arial"/>
                <a:cs typeface="Arial"/>
              </a:rPr>
              <a:t> </a:t>
            </a:r>
            <a:r>
              <a:rPr sz="4500" spc="20" dirty="0">
                <a:latin typeface="Arial"/>
                <a:cs typeface="Arial"/>
              </a:rPr>
              <a:t>money</a:t>
            </a:r>
            <a:endParaRPr sz="4500">
              <a:latin typeface="Arial"/>
              <a:cs typeface="Arial"/>
            </a:endParaRPr>
          </a:p>
        </p:txBody>
      </p:sp>
      <p:pic>
        <p:nvPicPr>
          <p:cNvPr id="49" name="图片 48">
            <a:extLst>
              <a:ext uri="{FF2B5EF4-FFF2-40B4-BE49-F238E27FC236}">
                <a16:creationId xmlns:a16="http://schemas.microsoft.com/office/drawing/2014/main" id="{2BABB74B-BA27-BD43-A64E-0D134C8D7295}"/>
              </a:ext>
            </a:extLst>
          </p:cNvPr>
          <p:cNvPicPr>
            <a:picLocks noChangeAspect="1"/>
          </p:cNvPicPr>
          <p:nvPr/>
        </p:nvPicPr>
        <p:blipFill>
          <a:blip r:embed="rId4"/>
          <a:stretch>
            <a:fillRect/>
          </a:stretch>
        </p:blipFill>
        <p:spPr>
          <a:xfrm>
            <a:off x="18366414" y="73600"/>
            <a:ext cx="1390266" cy="1387949"/>
          </a:xfrm>
          <a:prstGeom prst="rect">
            <a:avLst/>
          </a:prstGeom>
        </p:spPr>
      </p:pic>
      <p:sp>
        <p:nvSpPr>
          <p:cNvPr id="50" name="object 20">
            <a:extLst>
              <a:ext uri="{FF2B5EF4-FFF2-40B4-BE49-F238E27FC236}">
                <a16:creationId xmlns:a16="http://schemas.microsoft.com/office/drawing/2014/main" id="{8BFD42AE-4206-1446-AFBE-CDAD0B7330C9}"/>
              </a:ext>
            </a:extLst>
          </p:cNvPr>
          <p:cNvSpPr txBox="1"/>
          <p:nvPr/>
        </p:nvSpPr>
        <p:spPr>
          <a:xfrm>
            <a:off x="14684662" y="10815939"/>
            <a:ext cx="5867400" cy="302903"/>
          </a:xfrm>
          <a:prstGeom prst="rect">
            <a:avLst/>
          </a:prstGeom>
        </p:spPr>
        <p:txBody>
          <a:bodyPr vert="horz" wrap="square" lIns="0" tIns="0" rIns="0" bIns="0" rtlCol="0">
            <a:spAutoFit/>
          </a:bodyPr>
          <a:lstStyle/>
          <a:p>
            <a:pPr marL="12700">
              <a:lnSpc>
                <a:spcPts val="2275"/>
              </a:lnSpc>
            </a:pPr>
            <a:r>
              <a:rPr lang="en-US" altLang="zh-CN" sz="2800" spc="-10" dirty="0">
                <a:solidFill>
                  <a:srgbClr val="A9A9A9"/>
                </a:solidFill>
                <a:latin typeface="Arial"/>
                <a:cs typeface="Arial"/>
              </a:rPr>
              <a:t>F</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D</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A</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V</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E</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R</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S</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T</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Y</a:t>
            </a:r>
            <a:r>
              <a:rPr lang="zh-CN" altLang="en-US" sz="2800" spc="-10" dirty="0">
                <a:solidFill>
                  <a:srgbClr val="A9A9A9"/>
                </a:solidFill>
                <a:latin typeface="Arial"/>
                <a:cs typeface="Arial"/>
              </a:rPr>
              <a:t> </a:t>
            </a:r>
            <a:endParaRPr sz="2800" dirty="0">
              <a:latin typeface="Arial"/>
              <a:cs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636" y="57904"/>
            <a:ext cx="20082510" cy="1423035"/>
          </a:xfrm>
          <a:custGeom>
            <a:avLst/>
            <a:gdLst/>
            <a:ahLst/>
            <a:cxnLst/>
            <a:rect l="l" t="t" r="r" b="b"/>
            <a:pathLst>
              <a:path w="20082510" h="1423035">
                <a:moveTo>
                  <a:pt x="0" y="0"/>
                </a:moveTo>
                <a:lnTo>
                  <a:pt x="20082462" y="0"/>
                </a:lnTo>
                <a:lnTo>
                  <a:pt x="20082462" y="1422564"/>
                </a:lnTo>
                <a:lnTo>
                  <a:pt x="0" y="1422564"/>
                </a:lnTo>
                <a:lnTo>
                  <a:pt x="0" y="0"/>
                </a:lnTo>
                <a:close/>
              </a:path>
            </a:pathLst>
          </a:custGeom>
          <a:solidFill>
            <a:srgbClr val="DCDEE0"/>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5240" rIns="0" bIns="0" rtlCol="0">
            <a:spAutoFit/>
          </a:bodyPr>
          <a:lstStyle/>
          <a:p>
            <a:pPr marL="213360">
              <a:lnSpc>
                <a:spcPct val="100000"/>
              </a:lnSpc>
              <a:spcBef>
                <a:spcPts val="120"/>
              </a:spcBef>
            </a:pPr>
            <a:r>
              <a:rPr spc="5" dirty="0"/>
              <a:t>Graphene: Protocol</a:t>
            </a:r>
            <a:r>
              <a:rPr spc="-35" dirty="0"/>
              <a:t> </a:t>
            </a:r>
            <a:r>
              <a:rPr lang="en-US" altLang="zh-CN" spc="10" dirty="0"/>
              <a:t>2</a:t>
            </a:r>
            <a:endParaRPr spc="10" dirty="0"/>
          </a:p>
        </p:txBody>
      </p:sp>
      <p:sp>
        <p:nvSpPr>
          <p:cNvPr id="17" name="object 17"/>
          <p:cNvSpPr txBox="1"/>
          <p:nvPr/>
        </p:nvSpPr>
        <p:spPr>
          <a:xfrm>
            <a:off x="1086742" y="2068388"/>
            <a:ext cx="210185" cy="468630"/>
          </a:xfrm>
          <a:prstGeom prst="rect">
            <a:avLst/>
          </a:prstGeom>
        </p:spPr>
        <p:txBody>
          <a:bodyPr vert="horz" wrap="square" lIns="0" tIns="13335" rIns="0" bIns="0" rtlCol="0">
            <a:spAutoFit/>
          </a:bodyPr>
          <a:lstStyle/>
          <a:p>
            <a:pPr marL="12700">
              <a:lnSpc>
                <a:spcPct val="100000"/>
              </a:lnSpc>
              <a:spcBef>
                <a:spcPts val="105"/>
              </a:spcBef>
            </a:pPr>
            <a:r>
              <a:rPr sz="2900" spc="434" dirty="0">
                <a:latin typeface="Arial"/>
                <a:cs typeface="Arial"/>
              </a:rPr>
              <a:t>•</a:t>
            </a:r>
            <a:endParaRPr sz="2900">
              <a:latin typeface="Arial"/>
              <a:cs typeface="Arial"/>
            </a:endParaRPr>
          </a:p>
        </p:txBody>
      </p:sp>
      <p:sp>
        <p:nvSpPr>
          <p:cNvPr id="19" name="object 19"/>
          <p:cNvSpPr txBox="1">
            <a:spLocks noGrp="1"/>
          </p:cNvSpPr>
          <p:nvPr>
            <p:ph type="sldNum" sz="quarter" idx="7"/>
          </p:nvPr>
        </p:nvSpPr>
        <p:spPr>
          <a:prstGeom prst="rect">
            <a:avLst/>
          </a:prstGeom>
        </p:spPr>
        <p:txBody>
          <a:bodyPr vert="horz" wrap="square" lIns="0" tIns="0" rIns="0" bIns="0" rtlCol="0">
            <a:spAutoFit/>
          </a:bodyPr>
          <a:lstStyle/>
          <a:p>
            <a:pPr marL="38100">
              <a:lnSpc>
                <a:spcPts val="2014"/>
              </a:lnSpc>
            </a:pPr>
            <a:fld id="{81D60167-4931-47E6-BA6A-407CBD079E47}" type="slidenum">
              <a:rPr spc="15" dirty="0"/>
              <a:t>40</a:t>
            </a:fld>
            <a:endParaRPr spc="15" dirty="0"/>
          </a:p>
        </p:txBody>
      </p:sp>
      <p:sp>
        <p:nvSpPr>
          <p:cNvPr id="18" name="object 18"/>
          <p:cNvSpPr txBox="1"/>
          <p:nvPr/>
        </p:nvSpPr>
        <p:spPr>
          <a:xfrm>
            <a:off x="1620758" y="1997710"/>
            <a:ext cx="13765292" cy="693138"/>
          </a:xfrm>
          <a:prstGeom prst="rect">
            <a:avLst/>
          </a:prstGeom>
        </p:spPr>
        <p:txBody>
          <a:bodyPr vert="horz" wrap="square" lIns="0" tIns="15875" rIns="0" bIns="0" rtlCol="0">
            <a:spAutoFit/>
          </a:bodyPr>
          <a:lstStyle/>
          <a:p>
            <a:pPr marL="12700">
              <a:lnSpc>
                <a:spcPct val="100000"/>
              </a:lnSpc>
              <a:spcBef>
                <a:spcPts val="125"/>
              </a:spcBef>
            </a:pPr>
            <a:r>
              <a:rPr lang="en" sz="4400" b="1" spc="-60" dirty="0">
                <a:latin typeface="Arial"/>
                <a:cs typeface="Arial"/>
              </a:rPr>
              <a:t>THEOREM 2: </a:t>
            </a:r>
          </a:p>
        </p:txBody>
      </p:sp>
      <p:pic>
        <p:nvPicPr>
          <p:cNvPr id="54" name="图片 53">
            <a:extLst>
              <a:ext uri="{FF2B5EF4-FFF2-40B4-BE49-F238E27FC236}">
                <a16:creationId xmlns:a16="http://schemas.microsoft.com/office/drawing/2014/main" id="{9028DCFF-D8E4-9545-9F93-EBBADDC30162}"/>
              </a:ext>
            </a:extLst>
          </p:cNvPr>
          <p:cNvPicPr>
            <a:picLocks noChangeAspect="1"/>
          </p:cNvPicPr>
          <p:nvPr/>
        </p:nvPicPr>
        <p:blipFill>
          <a:blip r:embed="rId3"/>
          <a:stretch>
            <a:fillRect/>
          </a:stretch>
        </p:blipFill>
        <p:spPr>
          <a:xfrm>
            <a:off x="18366414" y="73600"/>
            <a:ext cx="1390266" cy="1387949"/>
          </a:xfrm>
          <a:prstGeom prst="rect">
            <a:avLst/>
          </a:prstGeom>
        </p:spPr>
      </p:pic>
      <p:sp>
        <p:nvSpPr>
          <p:cNvPr id="55" name="object 20">
            <a:extLst>
              <a:ext uri="{FF2B5EF4-FFF2-40B4-BE49-F238E27FC236}">
                <a16:creationId xmlns:a16="http://schemas.microsoft.com/office/drawing/2014/main" id="{65FCC144-0F53-424E-A1BE-004CDA6D73FD}"/>
              </a:ext>
            </a:extLst>
          </p:cNvPr>
          <p:cNvSpPr txBox="1"/>
          <p:nvPr/>
        </p:nvSpPr>
        <p:spPr>
          <a:xfrm>
            <a:off x="14684662" y="10815939"/>
            <a:ext cx="5867400" cy="302903"/>
          </a:xfrm>
          <a:prstGeom prst="rect">
            <a:avLst/>
          </a:prstGeom>
        </p:spPr>
        <p:txBody>
          <a:bodyPr vert="horz" wrap="square" lIns="0" tIns="0" rIns="0" bIns="0" rtlCol="0">
            <a:spAutoFit/>
          </a:bodyPr>
          <a:lstStyle/>
          <a:p>
            <a:pPr marL="12700">
              <a:lnSpc>
                <a:spcPts val="2275"/>
              </a:lnSpc>
            </a:pPr>
            <a:r>
              <a:rPr lang="en-US" altLang="zh-CN" sz="2800" spc="-10" dirty="0">
                <a:solidFill>
                  <a:srgbClr val="A9A9A9"/>
                </a:solidFill>
                <a:latin typeface="Arial"/>
                <a:cs typeface="Arial"/>
              </a:rPr>
              <a:t>F</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D</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A</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V</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E</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R</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S</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T</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Y</a:t>
            </a:r>
            <a:r>
              <a:rPr lang="zh-CN" altLang="en-US" sz="2800" spc="-10" dirty="0">
                <a:solidFill>
                  <a:srgbClr val="A9A9A9"/>
                </a:solidFill>
                <a:latin typeface="Arial"/>
                <a:cs typeface="Arial"/>
              </a:rPr>
              <a:t> </a:t>
            </a:r>
            <a:endParaRPr sz="2800" dirty="0">
              <a:latin typeface="Arial"/>
              <a:cs typeface="Arial"/>
            </a:endParaRPr>
          </a:p>
        </p:txBody>
      </p:sp>
      <mc:AlternateContent xmlns:mc="http://schemas.openxmlformats.org/markup-compatibility/2006" xmlns:a14="http://schemas.microsoft.com/office/drawing/2010/main">
        <mc:Choice Requires="a14">
          <p:sp>
            <p:nvSpPr>
              <p:cNvPr id="11" name="object 9">
                <a:extLst>
                  <a:ext uri="{FF2B5EF4-FFF2-40B4-BE49-F238E27FC236}">
                    <a16:creationId xmlns:a16="http://schemas.microsoft.com/office/drawing/2014/main" id="{7421D0FD-AAAD-044B-B8FF-9E1F5AE21ADB}"/>
                  </a:ext>
                </a:extLst>
              </p:cNvPr>
              <p:cNvSpPr txBox="1"/>
              <p:nvPr/>
            </p:nvSpPr>
            <p:spPr>
              <a:xfrm>
                <a:off x="1573280" y="2963373"/>
                <a:ext cx="17514531" cy="2539157"/>
              </a:xfrm>
              <a:prstGeom prst="rect">
                <a:avLst/>
              </a:prstGeom>
            </p:spPr>
            <p:txBody>
              <a:bodyPr vert="horz" wrap="square" lIns="0" tIns="15240" rIns="0" bIns="0" rtlCol="0">
                <a:spAutoFit/>
              </a:bodyPr>
              <a:lstStyle/>
              <a:p>
                <a:pPr marL="12700">
                  <a:lnSpc>
                    <a:spcPct val="100000"/>
                  </a:lnSpc>
                  <a:spcBef>
                    <a:spcPts val="120"/>
                  </a:spcBef>
                </a:pPr>
                <a:r>
                  <a:rPr lang="en" sz="4100" i="1" spc="10" dirty="0">
                    <a:latin typeface="Arial"/>
                    <a:cs typeface="Arial"/>
                  </a:rPr>
                  <a:t>Let m be the size of a </a:t>
                </a:r>
                <a:r>
                  <a:rPr lang="en" sz="4100" i="1" spc="10" dirty="0" err="1">
                    <a:latin typeface="Arial"/>
                    <a:cs typeface="Arial"/>
                  </a:rPr>
                  <a:t>mempool</a:t>
                </a:r>
                <a:r>
                  <a:rPr lang="en" sz="4100" i="1" spc="10" dirty="0">
                    <a:latin typeface="Arial"/>
                    <a:cs typeface="Arial"/>
                  </a:rPr>
                  <a:t> containing </a:t>
                </a:r>
                <a14:m>
                  <m:oMath xmlns:m="http://schemas.openxmlformats.org/officeDocument/2006/math">
                    <m:r>
                      <a:rPr lang="en" sz="4100" i="1" spc="10" dirty="0" smtClean="0">
                        <a:latin typeface="Cambria Math" panose="02040503050406030204" pitchFamily="18" charset="0"/>
                        <a:cs typeface="Arial"/>
                      </a:rPr>
                      <m:t>0≤</m:t>
                    </m:r>
                    <m:r>
                      <a:rPr lang="en" sz="4100" i="1" spc="10" dirty="0" smtClean="0">
                        <a:latin typeface="Cambria Math" panose="02040503050406030204" pitchFamily="18" charset="0"/>
                        <a:cs typeface="Arial"/>
                      </a:rPr>
                      <m:t>𝑥</m:t>
                    </m:r>
                    <m:r>
                      <a:rPr lang="en" sz="4100" i="1" spc="10" dirty="0" smtClean="0">
                        <a:latin typeface="Cambria Math" panose="02040503050406030204" pitchFamily="18" charset="0"/>
                        <a:cs typeface="Arial"/>
                      </a:rPr>
                      <m:t>≤</m:t>
                    </m:r>
                    <m:r>
                      <a:rPr lang="en" sz="4100" i="1" spc="10" dirty="0" smtClean="0">
                        <a:latin typeface="Cambria Math" panose="02040503050406030204" pitchFamily="18" charset="0"/>
                        <a:cs typeface="Arial"/>
                      </a:rPr>
                      <m:t>𝑛</m:t>
                    </m:r>
                    <m:r>
                      <a:rPr lang="zh-CN" altLang="en-US" sz="4100" i="1" spc="10" dirty="0" smtClean="0">
                        <a:latin typeface="Cambria Math" panose="02040503050406030204" pitchFamily="18" charset="0"/>
                        <a:cs typeface="Arial"/>
                      </a:rPr>
                      <m:t> </m:t>
                    </m:r>
                  </m:oMath>
                </a14:m>
                <a:r>
                  <a:rPr lang="en" sz="4100" i="1" spc="10" dirty="0">
                    <a:latin typeface="Arial"/>
                    <a:cs typeface="Arial"/>
                  </a:rPr>
                  <a:t>transactions</a:t>
                </a:r>
                <a:r>
                  <a:rPr lang="zh-CN" altLang="en-US" sz="4100" i="1" spc="10" dirty="0">
                    <a:latin typeface="Arial"/>
                    <a:cs typeface="Arial"/>
                  </a:rPr>
                  <a:t> </a:t>
                </a:r>
                <a:r>
                  <a:rPr lang="en" sz="4100" i="1" spc="10" dirty="0">
                    <a:latin typeface="Arial"/>
                    <a:cs typeface="Arial"/>
                  </a:rPr>
                  <a:t>from</a:t>
                </a:r>
                <a:r>
                  <a:rPr lang="zh-CN" altLang="en-US" sz="4100" i="1" spc="10" dirty="0">
                    <a:latin typeface="Arial"/>
                    <a:cs typeface="Arial"/>
                  </a:rPr>
                  <a:t> </a:t>
                </a:r>
                <a:r>
                  <a:rPr lang="en" sz="4100" i="1" spc="10" dirty="0">
                    <a:latin typeface="Arial"/>
                    <a:cs typeface="Arial"/>
                  </a:rPr>
                  <a:t>a</a:t>
                </a:r>
                <a:r>
                  <a:rPr lang="zh-CN" altLang="en-US" sz="4100" i="1" spc="10" dirty="0">
                    <a:latin typeface="Arial"/>
                    <a:cs typeface="Arial"/>
                  </a:rPr>
                  <a:t> </a:t>
                </a:r>
                <a:r>
                  <a:rPr lang="en" sz="4100" i="1" spc="10" dirty="0">
                    <a:latin typeface="Arial"/>
                    <a:cs typeface="Arial"/>
                  </a:rPr>
                  <a:t>block.</a:t>
                </a:r>
                <a:r>
                  <a:rPr lang="zh-CN" altLang="en-US" sz="4100" i="1" spc="10" dirty="0">
                    <a:latin typeface="Arial"/>
                    <a:cs typeface="Arial"/>
                  </a:rPr>
                  <a:t> </a:t>
                </a:r>
                <a:r>
                  <a:rPr lang="en" sz="4100" i="1" spc="10" dirty="0">
                    <a:latin typeface="Arial"/>
                    <a:cs typeface="Arial"/>
                  </a:rPr>
                  <a:t>Let</a:t>
                </a:r>
                <a:r>
                  <a:rPr lang="zh-CN" altLang="en-US" sz="4100" i="1" spc="10" dirty="0">
                    <a:latin typeface="Arial"/>
                    <a:cs typeface="Arial"/>
                  </a:rPr>
                  <a:t> </a:t>
                </a:r>
                <a14:m>
                  <m:oMath xmlns:m="http://schemas.openxmlformats.org/officeDocument/2006/math">
                    <m:r>
                      <a:rPr lang="en" sz="4100" i="1" spc="10" dirty="0" smtClean="0">
                        <a:latin typeface="Cambria Math" panose="02040503050406030204" pitchFamily="18" charset="0"/>
                        <a:cs typeface="Arial"/>
                      </a:rPr>
                      <m:t>𝑧</m:t>
                    </m:r>
                    <m:r>
                      <a:rPr lang="en" sz="4100" i="1" spc="10" dirty="0">
                        <a:latin typeface="Cambria Math" panose="02040503050406030204" pitchFamily="18" charset="0"/>
                        <a:cs typeface="Arial"/>
                      </a:rPr>
                      <m:t>=</m:t>
                    </m:r>
                    <m:r>
                      <a:rPr lang="en" sz="4100" i="1" spc="10" dirty="0" err="1">
                        <a:latin typeface="Cambria Math" panose="02040503050406030204" pitchFamily="18" charset="0"/>
                        <a:cs typeface="Arial"/>
                      </a:rPr>
                      <m:t>𝑥</m:t>
                    </m:r>
                    <m:r>
                      <a:rPr lang="en" sz="4100" i="1" spc="10" dirty="0" err="1">
                        <a:latin typeface="Cambria Math" panose="02040503050406030204" pitchFamily="18" charset="0"/>
                        <a:cs typeface="Arial"/>
                      </a:rPr>
                      <m:t>+</m:t>
                    </m:r>
                    <m:r>
                      <a:rPr lang="en" sz="4100" i="1" spc="10" dirty="0" err="1" smtClean="0">
                        <a:latin typeface="Cambria Math" panose="02040503050406030204" pitchFamily="18" charset="0"/>
                        <a:cs typeface="Arial"/>
                      </a:rPr>
                      <m:t>𝑦</m:t>
                    </m:r>
                  </m:oMath>
                </a14:m>
                <a:r>
                  <a:rPr lang="zh-CN" altLang="en-US" sz="4100" i="1" spc="10" dirty="0">
                    <a:latin typeface="Arial"/>
                    <a:cs typeface="Arial"/>
                  </a:rPr>
                  <a:t> </a:t>
                </a:r>
                <a:r>
                  <a:rPr lang="en" sz="4100" i="1" spc="10" dirty="0">
                    <a:latin typeface="Arial"/>
                    <a:cs typeface="Arial"/>
                  </a:rPr>
                  <a:t>be</a:t>
                </a:r>
                <a:r>
                  <a:rPr lang="zh-CN" altLang="en-US" sz="4100" i="1" spc="10" dirty="0">
                    <a:latin typeface="Arial"/>
                    <a:cs typeface="Arial"/>
                  </a:rPr>
                  <a:t> </a:t>
                </a:r>
                <a:r>
                  <a:rPr lang="en" sz="4100" i="1" spc="10" dirty="0">
                    <a:latin typeface="Arial"/>
                    <a:cs typeface="Arial"/>
                  </a:rPr>
                  <a:t>the</a:t>
                </a:r>
                <a:r>
                  <a:rPr lang="zh-CN" altLang="en-US" sz="4100" i="1" spc="10" dirty="0">
                    <a:latin typeface="Arial"/>
                    <a:cs typeface="Arial"/>
                  </a:rPr>
                  <a:t> </a:t>
                </a:r>
                <a:r>
                  <a:rPr lang="en" sz="4100" i="1" spc="10" dirty="0">
                    <a:latin typeface="Arial"/>
                    <a:cs typeface="Arial"/>
                  </a:rPr>
                  <a:t>count of </a:t>
                </a:r>
                <a:r>
                  <a:rPr lang="en" sz="4100" i="1" spc="10" dirty="0" err="1">
                    <a:latin typeface="Arial"/>
                    <a:cs typeface="Arial"/>
                  </a:rPr>
                  <a:t>mempool</a:t>
                </a:r>
                <a:r>
                  <a:rPr lang="en" sz="4100" i="1" spc="10" dirty="0">
                    <a:latin typeface="Arial"/>
                    <a:cs typeface="Arial"/>
                  </a:rPr>
                  <a:t> transactions that pass through S with FPR </a:t>
                </a:r>
                <a:r>
                  <a:rPr lang="en" sz="4100" i="1" spc="10" dirty="0" err="1">
                    <a:latin typeface="Arial"/>
                    <a:cs typeface="Arial"/>
                  </a:rPr>
                  <a:t>f</a:t>
                </a:r>
                <a:r>
                  <a:rPr lang="en" sz="4100" i="1" spc="10" baseline="-25000" dirty="0" err="1">
                    <a:latin typeface="Arial"/>
                    <a:cs typeface="Arial"/>
                  </a:rPr>
                  <a:t>S</a:t>
                </a:r>
                <a:r>
                  <a:rPr lang="en" sz="4100" i="1" spc="10" dirty="0">
                    <a:latin typeface="Arial"/>
                    <a:cs typeface="Arial"/>
                  </a:rPr>
                  <a:t>, with true positive count x and false positive count y. Then x</a:t>
                </a:r>
                <a:r>
                  <a:rPr lang="en" sz="4100" i="1" spc="10" baseline="30000" dirty="0">
                    <a:latin typeface="Arial"/>
                    <a:cs typeface="Arial"/>
                  </a:rPr>
                  <a:t>∗</a:t>
                </a:r>
                <a:r>
                  <a:rPr lang="en" sz="4100" i="1" spc="10" dirty="0">
                    <a:latin typeface="Arial"/>
                    <a:cs typeface="Arial"/>
                  </a:rPr>
                  <a:t> ≤ x with probability </a:t>
                </a:r>
                <a:r>
                  <a:rPr lang="el-GR" sz="4100" i="1" spc="10" dirty="0">
                    <a:latin typeface="Arial"/>
                    <a:cs typeface="Arial"/>
                  </a:rPr>
                  <a:t>β </a:t>
                </a:r>
                <a:r>
                  <a:rPr lang="en" sz="4100" i="1" spc="10" dirty="0">
                    <a:latin typeface="Arial"/>
                    <a:cs typeface="Arial"/>
                  </a:rPr>
                  <a:t>when</a:t>
                </a:r>
                <a:endParaRPr sz="4100" i="1" dirty="0">
                  <a:latin typeface="Arial"/>
                  <a:cs typeface="Arial"/>
                </a:endParaRPr>
              </a:p>
            </p:txBody>
          </p:sp>
        </mc:Choice>
        <mc:Fallback xmlns="">
          <p:sp>
            <p:nvSpPr>
              <p:cNvPr id="11" name="object 9">
                <a:extLst>
                  <a:ext uri="{FF2B5EF4-FFF2-40B4-BE49-F238E27FC236}">
                    <a16:creationId xmlns:a16="http://schemas.microsoft.com/office/drawing/2014/main" id="{7421D0FD-AAAD-044B-B8FF-9E1F5AE21ADB}"/>
                  </a:ext>
                </a:extLst>
              </p:cNvPr>
              <p:cNvSpPr txBox="1">
                <a:spLocks noRot="1" noChangeAspect="1" noMove="1" noResize="1" noEditPoints="1" noAdjustHandles="1" noChangeArrowheads="1" noChangeShapeType="1" noTextEdit="1"/>
              </p:cNvSpPr>
              <p:nvPr/>
            </p:nvSpPr>
            <p:spPr>
              <a:xfrm>
                <a:off x="1573280" y="2963373"/>
                <a:ext cx="17514531" cy="2539157"/>
              </a:xfrm>
              <a:prstGeom prst="rect">
                <a:avLst/>
              </a:prstGeom>
              <a:blipFill>
                <a:blip r:embed="rId4"/>
                <a:stretch>
                  <a:fillRect l="-1667" t="-4975" r="-870" b="-10945"/>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BBF35CB-8E0E-0B4A-8F3A-F9D31EEDC7F5}"/>
              </a:ext>
            </a:extLst>
          </p:cNvPr>
          <p:cNvPicPr>
            <a:picLocks noChangeAspect="1"/>
          </p:cNvPicPr>
          <p:nvPr/>
        </p:nvPicPr>
        <p:blipFill>
          <a:blip r:embed="rId5"/>
          <a:stretch>
            <a:fillRect/>
          </a:stretch>
        </p:blipFill>
        <p:spPr>
          <a:xfrm>
            <a:off x="4451110" y="5756484"/>
            <a:ext cx="11758870" cy="4495545"/>
          </a:xfrm>
          <a:prstGeom prst="rect">
            <a:avLst/>
          </a:prstGeom>
        </p:spPr>
      </p:pic>
    </p:spTree>
    <p:extLst>
      <p:ext uri="{BB962C8B-B14F-4D97-AF65-F5344CB8AC3E}">
        <p14:creationId xmlns:p14="http://schemas.microsoft.com/office/powerpoint/2010/main" val="23198055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636" y="57904"/>
            <a:ext cx="20082510" cy="1423035"/>
          </a:xfrm>
          <a:custGeom>
            <a:avLst/>
            <a:gdLst/>
            <a:ahLst/>
            <a:cxnLst/>
            <a:rect l="l" t="t" r="r" b="b"/>
            <a:pathLst>
              <a:path w="20082510" h="1423035">
                <a:moveTo>
                  <a:pt x="0" y="0"/>
                </a:moveTo>
                <a:lnTo>
                  <a:pt x="20082462" y="0"/>
                </a:lnTo>
                <a:lnTo>
                  <a:pt x="20082462" y="1422564"/>
                </a:lnTo>
                <a:lnTo>
                  <a:pt x="0" y="1422564"/>
                </a:lnTo>
                <a:lnTo>
                  <a:pt x="0" y="0"/>
                </a:lnTo>
                <a:close/>
              </a:path>
            </a:pathLst>
          </a:custGeom>
          <a:solidFill>
            <a:srgbClr val="DCDEE0"/>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5240" rIns="0" bIns="0" rtlCol="0">
            <a:spAutoFit/>
          </a:bodyPr>
          <a:lstStyle/>
          <a:p>
            <a:pPr marL="213360">
              <a:lnSpc>
                <a:spcPct val="100000"/>
              </a:lnSpc>
              <a:spcBef>
                <a:spcPts val="120"/>
              </a:spcBef>
            </a:pPr>
            <a:r>
              <a:rPr spc="5" dirty="0"/>
              <a:t>Graphene: Protocol</a:t>
            </a:r>
            <a:r>
              <a:rPr spc="-35" dirty="0"/>
              <a:t> </a:t>
            </a:r>
            <a:r>
              <a:rPr lang="en-US" altLang="zh-CN" spc="10" dirty="0"/>
              <a:t>2</a:t>
            </a:r>
            <a:endParaRPr spc="10" dirty="0"/>
          </a:p>
        </p:txBody>
      </p:sp>
      <p:sp>
        <p:nvSpPr>
          <p:cNvPr id="17" name="object 17"/>
          <p:cNvSpPr txBox="1"/>
          <p:nvPr/>
        </p:nvSpPr>
        <p:spPr>
          <a:xfrm>
            <a:off x="1086742" y="2068388"/>
            <a:ext cx="210185" cy="468630"/>
          </a:xfrm>
          <a:prstGeom prst="rect">
            <a:avLst/>
          </a:prstGeom>
        </p:spPr>
        <p:txBody>
          <a:bodyPr vert="horz" wrap="square" lIns="0" tIns="13335" rIns="0" bIns="0" rtlCol="0">
            <a:spAutoFit/>
          </a:bodyPr>
          <a:lstStyle/>
          <a:p>
            <a:pPr marL="12700">
              <a:lnSpc>
                <a:spcPct val="100000"/>
              </a:lnSpc>
              <a:spcBef>
                <a:spcPts val="105"/>
              </a:spcBef>
            </a:pPr>
            <a:r>
              <a:rPr sz="2900" spc="434" dirty="0">
                <a:latin typeface="Arial"/>
                <a:cs typeface="Arial"/>
              </a:rPr>
              <a:t>•</a:t>
            </a:r>
            <a:endParaRPr sz="2900">
              <a:latin typeface="Arial"/>
              <a:cs typeface="Arial"/>
            </a:endParaRPr>
          </a:p>
        </p:txBody>
      </p:sp>
      <p:sp>
        <p:nvSpPr>
          <p:cNvPr id="19" name="object 19"/>
          <p:cNvSpPr txBox="1">
            <a:spLocks noGrp="1"/>
          </p:cNvSpPr>
          <p:nvPr>
            <p:ph type="sldNum" sz="quarter" idx="7"/>
          </p:nvPr>
        </p:nvSpPr>
        <p:spPr>
          <a:prstGeom prst="rect">
            <a:avLst/>
          </a:prstGeom>
        </p:spPr>
        <p:txBody>
          <a:bodyPr vert="horz" wrap="square" lIns="0" tIns="0" rIns="0" bIns="0" rtlCol="0">
            <a:spAutoFit/>
          </a:bodyPr>
          <a:lstStyle/>
          <a:p>
            <a:pPr marL="38100">
              <a:lnSpc>
                <a:spcPts val="2014"/>
              </a:lnSpc>
            </a:pPr>
            <a:fld id="{81D60167-4931-47E6-BA6A-407CBD079E47}" type="slidenum">
              <a:rPr spc="15" dirty="0"/>
              <a:t>41</a:t>
            </a:fld>
            <a:endParaRPr spc="15" dirty="0"/>
          </a:p>
        </p:txBody>
      </p:sp>
      <p:sp>
        <p:nvSpPr>
          <p:cNvPr id="18" name="object 18"/>
          <p:cNvSpPr txBox="1"/>
          <p:nvPr/>
        </p:nvSpPr>
        <p:spPr>
          <a:xfrm>
            <a:off x="1620758" y="1997710"/>
            <a:ext cx="8258809" cy="693138"/>
          </a:xfrm>
          <a:prstGeom prst="rect">
            <a:avLst/>
          </a:prstGeom>
        </p:spPr>
        <p:txBody>
          <a:bodyPr vert="horz" wrap="square" lIns="0" tIns="15875" rIns="0" bIns="0" rtlCol="0">
            <a:spAutoFit/>
          </a:bodyPr>
          <a:lstStyle/>
          <a:p>
            <a:pPr marL="12700">
              <a:lnSpc>
                <a:spcPct val="100000"/>
              </a:lnSpc>
              <a:spcBef>
                <a:spcPts val="125"/>
              </a:spcBef>
            </a:pPr>
            <a:r>
              <a:rPr lang="en" altLang="zh-CN" sz="4400" b="1" spc="-60" dirty="0">
                <a:latin typeface="Arial"/>
                <a:cs typeface="Arial"/>
              </a:rPr>
              <a:t>THEOREM 2</a:t>
            </a:r>
            <a:r>
              <a:rPr lang="zh-CN" altLang="en-US" sz="4400" b="1" spc="-60" dirty="0">
                <a:latin typeface="Arial"/>
                <a:cs typeface="Arial"/>
              </a:rPr>
              <a:t> </a:t>
            </a:r>
            <a:r>
              <a:rPr lang="en-US" altLang="zh-CN" sz="4400" b="1" spc="-60" dirty="0">
                <a:latin typeface="Arial"/>
                <a:cs typeface="Arial"/>
              </a:rPr>
              <a:t>PROOF</a:t>
            </a:r>
            <a:r>
              <a:rPr lang="en" altLang="zh-CN" sz="4400" b="1" spc="-60" dirty="0">
                <a:latin typeface="Arial"/>
                <a:cs typeface="Arial"/>
              </a:rPr>
              <a:t>: </a:t>
            </a:r>
          </a:p>
        </p:txBody>
      </p:sp>
      <mc:AlternateContent xmlns:mc="http://schemas.openxmlformats.org/markup-compatibility/2006" xmlns:a14="http://schemas.microsoft.com/office/drawing/2010/main">
        <mc:Choice Requires="a14">
          <p:sp>
            <p:nvSpPr>
              <p:cNvPr id="52" name="object 9">
                <a:extLst>
                  <a:ext uri="{FF2B5EF4-FFF2-40B4-BE49-F238E27FC236}">
                    <a16:creationId xmlns:a16="http://schemas.microsoft.com/office/drawing/2014/main" id="{F053D45A-60FC-7D49-93A6-915A38FBD74C}"/>
                  </a:ext>
                </a:extLst>
              </p:cNvPr>
              <p:cNvSpPr txBox="1"/>
              <p:nvPr/>
            </p:nvSpPr>
            <p:spPr>
              <a:xfrm>
                <a:off x="1573280" y="2963373"/>
                <a:ext cx="17514531" cy="3815981"/>
              </a:xfrm>
              <a:prstGeom prst="rect">
                <a:avLst/>
              </a:prstGeom>
            </p:spPr>
            <p:txBody>
              <a:bodyPr vert="horz" wrap="square" lIns="0" tIns="15240" rIns="0" bIns="0" rtlCol="0">
                <a:spAutoFit/>
              </a:bodyPr>
              <a:lstStyle/>
              <a:p>
                <a:pPr marL="12700">
                  <a:lnSpc>
                    <a:spcPct val="100000"/>
                  </a:lnSpc>
                  <a:spcBef>
                    <a:spcPts val="120"/>
                  </a:spcBef>
                </a:pPr>
                <a:r>
                  <a:rPr lang="en" sz="4100" i="1" spc="10" dirty="0">
                    <a:latin typeface="Arial"/>
                    <a:cs typeface="Arial"/>
                  </a:rPr>
                  <a:t>Let</a:t>
                </a:r>
                <a:r>
                  <a:rPr lang="zh-CN" altLang="en-US" sz="4100" i="1" spc="10" dirty="0">
                    <a:latin typeface="Arial"/>
                    <a:cs typeface="Arial"/>
                  </a:rPr>
                  <a:t> </a:t>
                </a:r>
                <a:r>
                  <a:rPr lang="en" altLang="zh-CN" sz="4100" i="1" spc="10" dirty="0">
                    <a:latin typeface="Arial"/>
                    <a:cs typeface="Arial"/>
                  </a:rPr>
                  <a:t>Y</a:t>
                </a:r>
                <a:r>
                  <a:rPr lang="en" sz="4100" i="1" spc="10" baseline="-25000" dirty="0">
                    <a:latin typeface="Arial"/>
                    <a:cs typeface="Arial"/>
                  </a:rPr>
                  <a:t>1</a:t>
                </a:r>
                <a:r>
                  <a:rPr lang="en" sz="4100" i="1" spc="10" dirty="0">
                    <a:latin typeface="Arial"/>
                    <a:cs typeface="Arial"/>
                  </a:rPr>
                  <a:t>, . . . , </a:t>
                </a:r>
                <a:r>
                  <a:rPr lang="en" sz="4100" i="1" spc="10" dirty="0" err="1">
                    <a:latin typeface="Arial"/>
                    <a:cs typeface="Arial"/>
                  </a:rPr>
                  <a:t>Y</a:t>
                </a:r>
                <a:r>
                  <a:rPr lang="en" sz="4100" i="1" spc="10" baseline="-25000" dirty="0" err="1">
                    <a:latin typeface="Arial"/>
                    <a:cs typeface="Arial"/>
                  </a:rPr>
                  <a:t>m</a:t>
                </a:r>
                <a:r>
                  <a:rPr lang="en" sz="4100" i="1" spc="10" baseline="-25000" dirty="0">
                    <a:latin typeface="Arial"/>
                    <a:cs typeface="Arial"/>
                  </a:rPr>
                  <a:t>−x </a:t>
                </a:r>
                <a:r>
                  <a:rPr lang="en" sz="4100" i="1" spc="10" dirty="0">
                    <a:latin typeface="Arial"/>
                    <a:cs typeface="Arial"/>
                  </a:rPr>
                  <a:t>be independent Bernoulli trials representing transactions not in the block that might be false positives</a:t>
                </a:r>
                <a:r>
                  <a:rPr lang="zh-CN" altLang="en-US" sz="4100" i="1" spc="10" dirty="0">
                    <a:latin typeface="Arial"/>
                    <a:cs typeface="Arial"/>
                  </a:rPr>
                  <a:t> </a:t>
                </a:r>
                <a:r>
                  <a:rPr lang="en" sz="4100" i="1" spc="10" dirty="0">
                    <a:latin typeface="Arial"/>
                    <a:cs typeface="Arial"/>
                  </a:rPr>
                  <a:t>such</a:t>
                </a:r>
                <a:r>
                  <a:rPr lang="zh-CN" altLang="en-US" sz="4100" i="1" spc="10" dirty="0">
                    <a:latin typeface="Arial"/>
                    <a:cs typeface="Arial"/>
                  </a:rPr>
                  <a:t> </a:t>
                </a:r>
                <a:r>
                  <a:rPr lang="en" sz="4100" i="1" spc="10" dirty="0">
                    <a:latin typeface="Arial"/>
                    <a:cs typeface="Arial"/>
                  </a:rPr>
                  <a:t>that</a:t>
                </a:r>
                <a:r>
                  <a:rPr lang="zh-CN" altLang="en-US" sz="4100" i="1" spc="10" dirty="0">
                    <a:latin typeface="Arial"/>
                    <a:cs typeface="Arial"/>
                  </a:rPr>
                  <a:t>  </a:t>
                </a:r>
                <a14:m>
                  <m:oMath xmlns:m="http://schemas.openxmlformats.org/officeDocument/2006/math">
                    <m:r>
                      <m:rPr>
                        <m:sty m:val="p"/>
                      </m:rPr>
                      <a:rPr lang="en" sz="4100" i="1" spc="10" dirty="0" smtClean="0">
                        <a:latin typeface="Cambria Math" panose="02040503050406030204" pitchFamily="18" charset="0"/>
                        <a:cs typeface="Arial"/>
                      </a:rPr>
                      <m:t>Pr</m:t>
                    </m:r>
                    <m:r>
                      <a:rPr lang="en" sz="4100" i="1" spc="10" dirty="0" smtClean="0">
                        <a:latin typeface="Cambria Math" panose="02040503050406030204" pitchFamily="18" charset="0"/>
                        <a:cs typeface="Arial"/>
                      </a:rPr>
                      <m:t>⁡[</m:t>
                    </m:r>
                    <m:r>
                      <a:rPr lang="en" sz="4100" i="1" spc="10" dirty="0" smtClean="0">
                        <a:latin typeface="Cambria Math" panose="02040503050406030204" pitchFamily="18" charset="0"/>
                        <a:cs typeface="Arial"/>
                      </a:rPr>
                      <m:t>𝑌𝑖</m:t>
                    </m:r>
                    <m:r>
                      <a:rPr lang="en" sz="4100" i="1" spc="10" dirty="0" smtClean="0">
                        <a:latin typeface="Cambria Math" panose="02040503050406030204" pitchFamily="18" charset="0"/>
                        <a:cs typeface="Arial"/>
                      </a:rPr>
                      <m:t> = 1] = </m:t>
                    </m:r>
                    <m:r>
                      <a:rPr lang="en" sz="4100" i="1" spc="10" dirty="0" err="1">
                        <a:latin typeface="Cambria Math" panose="02040503050406030204" pitchFamily="18" charset="0"/>
                        <a:cs typeface="Arial"/>
                      </a:rPr>
                      <m:t>𝑓</m:t>
                    </m:r>
                    <m:r>
                      <a:rPr lang="en" sz="4100" i="1" spc="10" baseline="-25000" dirty="0" err="1">
                        <a:latin typeface="Cambria Math" panose="02040503050406030204" pitchFamily="18" charset="0"/>
                        <a:cs typeface="Arial"/>
                      </a:rPr>
                      <m:t>𝑆</m:t>
                    </m:r>
                  </m:oMath>
                </a14:m>
                <a:r>
                  <a:rPr lang="en" sz="4100" i="1" spc="10" dirty="0">
                    <a:latin typeface="Arial"/>
                    <a:cs typeface="Arial"/>
                  </a:rPr>
                  <a:t>.</a:t>
                </a:r>
                <a:r>
                  <a:rPr lang="zh-CN" altLang="en-US" sz="4100" i="1" spc="10" dirty="0">
                    <a:latin typeface="Arial"/>
                    <a:cs typeface="Arial"/>
                  </a:rPr>
                  <a:t> </a:t>
                </a:r>
                <a:r>
                  <a:rPr lang="en" sz="4100" i="1" spc="10" dirty="0">
                    <a:latin typeface="Arial"/>
                    <a:cs typeface="Arial"/>
                  </a:rPr>
                  <a:t>Let</a:t>
                </a:r>
                <a:r>
                  <a:rPr lang="zh-CN" altLang="en-US" sz="4100" i="1" spc="10" dirty="0">
                    <a:latin typeface="Arial"/>
                    <a:cs typeface="Arial"/>
                  </a:rPr>
                  <a:t> </a:t>
                </a:r>
                <a14:m>
                  <m:oMath xmlns:m="http://schemas.openxmlformats.org/officeDocument/2006/math">
                    <m:r>
                      <a:rPr lang="el-GR" sz="4100" i="1" spc="10" dirty="0" smtClean="0">
                        <a:latin typeface="Cambria Math" panose="02040503050406030204" pitchFamily="18" charset="0"/>
                        <a:ea typeface="Cambria Math" panose="02040503050406030204" pitchFamily="18" charset="0"/>
                        <a:cs typeface="Arial"/>
                      </a:rPr>
                      <m:t>𝛴</m:t>
                    </m:r>
                    <m:sPre>
                      <m:sPrePr>
                        <m:ctrlPr>
                          <a:rPr lang="en" sz="4100" i="1" spc="10" dirty="0" smtClean="0">
                            <a:latin typeface="Cambria Math" panose="02040503050406030204" pitchFamily="18" charset="0"/>
                            <a:cs typeface="Arial"/>
                          </a:rPr>
                        </m:ctrlPr>
                      </m:sPrePr>
                      <m:sub>
                        <m:r>
                          <a:rPr lang="en" sz="4100" i="1" spc="10" dirty="0">
                            <a:latin typeface="Cambria Math" panose="02040503050406030204" pitchFamily="18" charset="0"/>
                            <a:cs typeface="Arial"/>
                          </a:rPr>
                          <m:t>𝑖</m:t>
                        </m:r>
                        <m:r>
                          <a:rPr lang="en-US" altLang="zh-CN" sz="4100" b="0" i="1" spc="10" dirty="0" smtClean="0">
                            <a:latin typeface="Cambria Math" panose="02040503050406030204" pitchFamily="18" charset="0"/>
                            <a:cs typeface="Arial"/>
                          </a:rPr>
                          <m:t>−</m:t>
                        </m:r>
                        <m:r>
                          <a:rPr lang="en" sz="4100" i="1" spc="10" dirty="0" smtClean="0">
                            <a:latin typeface="Cambria Math" panose="02040503050406030204" pitchFamily="18" charset="0"/>
                            <a:cs typeface="Arial"/>
                          </a:rPr>
                          <m:t>1</m:t>
                        </m:r>
                      </m:sub>
                      <m:sup>
                        <m:r>
                          <a:rPr lang="en" sz="4100" i="1" spc="10" dirty="0">
                            <a:latin typeface="Cambria Math" panose="02040503050406030204" pitchFamily="18" charset="0"/>
                            <a:cs typeface="Arial"/>
                          </a:rPr>
                          <m:t>𝑚</m:t>
                        </m:r>
                        <m:r>
                          <a:rPr lang="en" sz="4100" i="1" spc="10" dirty="0">
                            <a:latin typeface="Cambria Math" panose="02040503050406030204" pitchFamily="18" charset="0"/>
                            <a:cs typeface="Arial"/>
                          </a:rPr>
                          <m:t>−</m:t>
                        </m:r>
                        <m:r>
                          <a:rPr lang="en" sz="4100" i="1" spc="10" dirty="0" smtClean="0">
                            <a:latin typeface="Cambria Math" panose="02040503050406030204" pitchFamily="18" charset="0"/>
                            <a:cs typeface="Arial"/>
                          </a:rPr>
                          <m:t>𝑛</m:t>
                        </m:r>
                      </m:sup>
                      <m:e>
                        <m:sSub>
                          <m:sSubPr>
                            <m:ctrlPr>
                              <a:rPr lang="en" altLang="zh-CN" sz="4100" i="1" spc="10" dirty="0" smtClean="0">
                                <a:latin typeface="Cambria Math" panose="02040503050406030204" pitchFamily="18" charset="0"/>
                                <a:cs typeface="Arial"/>
                              </a:rPr>
                            </m:ctrlPr>
                          </m:sSubPr>
                          <m:e>
                            <m:r>
                              <a:rPr lang="en" altLang="zh-CN" sz="4100" i="1" spc="10" dirty="0">
                                <a:latin typeface="Cambria Math" panose="02040503050406030204" pitchFamily="18" charset="0"/>
                                <a:cs typeface="Arial"/>
                              </a:rPr>
                              <m:t>𝑌</m:t>
                            </m:r>
                          </m:e>
                          <m:sub>
                            <m:r>
                              <a:rPr lang="en" altLang="zh-CN" sz="4100" i="1" spc="10" dirty="0">
                                <a:latin typeface="Cambria Math" panose="02040503050406030204" pitchFamily="18" charset="0"/>
                                <a:cs typeface="Arial"/>
                              </a:rPr>
                              <m:t>𝑖</m:t>
                            </m:r>
                          </m:sub>
                        </m:sSub>
                        <m:r>
                          <a:rPr lang="en-US" altLang="zh-CN" sz="4100" b="0" i="1" spc="10" dirty="0" smtClean="0">
                            <a:latin typeface="Cambria Math" panose="02040503050406030204" pitchFamily="18" charset="0"/>
                            <a:cs typeface="Arial"/>
                          </a:rPr>
                          <m:t>=</m:t>
                        </m:r>
                        <m:r>
                          <a:rPr lang="en" altLang="zh-CN" sz="4100" i="1" spc="10" dirty="0">
                            <a:latin typeface="Cambria Math" panose="02040503050406030204" pitchFamily="18" charset="0"/>
                            <a:cs typeface="Arial"/>
                          </a:rPr>
                          <m:t>𝑌</m:t>
                        </m:r>
                      </m:e>
                    </m:sPre>
                    <m:r>
                      <a:rPr lang="zh-CN" altLang="en-US" sz="4100" b="0" i="1" spc="10" dirty="0" smtClean="0">
                        <a:latin typeface="Cambria Math" panose="02040503050406030204" pitchFamily="18" charset="0"/>
                        <a:cs typeface="Arial"/>
                      </a:rPr>
                      <m:t> </m:t>
                    </m:r>
                  </m:oMath>
                </a14:m>
                <a:r>
                  <a:rPr lang="en" sz="4100" i="1" spc="10" dirty="0">
                    <a:latin typeface="Arial"/>
                    <a:cs typeface="Arial"/>
                  </a:rPr>
                  <a:t>and</a:t>
                </a:r>
                <a:r>
                  <a:rPr lang="zh-CN" altLang="en-US" sz="4100" i="1" spc="10" dirty="0">
                    <a:latin typeface="Arial"/>
                    <a:cs typeface="Arial"/>
                  </a:rPr>
                  <a:t> </a:t>
                </a:r>
                <a14:m>
                  <m:oMath xmlns:m="http://schemas.openxmlformats.org/officeDocument/2006/math">
                    <m:r>
                      <a:rPr lang="el-GR" altLang="zh-CN" sz="4100" i="1" spc="10" dirty="0" smtClean="0">
                        <a:latin typeface="Cambria Math" panose="02040503050406030204" pitchFamily="18" charset="0"/>
                        <a:cs typeface="Arial"/>
                      </a:rPr>
                      <m:t>𝑦</m:t>
                    </m:r>
                    <m:r>
                      <a:rPr lang="el-GR" sz="4100" i="1" spc="10" dirty="0" smtClean="0">
                        <a:latin typeface="Cambria Math" panose="02040503050406030204" pitchFamily="18" charset="0"/>
                        <a:cs typeface="Arial"/>
                      </a:rPr>
                      <m:t> </m:t>
                    </m:r>
                    <m:r>
                      <a:rPr lang="el-GR" sz="4100" i="1" spc="10" dirty="0">
                        <a:latin typeface="Cambria Math" panose="02040503050406030204" pitchFamily="18" charset="0"/>
                        <a:cs typeface="Arial"/>
                      </a:rPr>
                      <m:t>= </m:t>
                    </m:r>
                    <m:r>
                      <a:rPr lang="en" sz="4100" i="1" spc="10" dirty="0">
                        <a:latin typeface="Cambria Math" panose="02040503050406030204" pitchFamily="18" charset="0"/>
                        <a:cs typeface="Arial"/>
                      </a:rPr>
                      <m:t>𝐸</m:t>
                    </m:r>
                    <m:r>
                      <a:rPr lang="en" sz="4100" i="1" spc="10" dirty="0" smtClean="0">
                        <a:latin typeface="Cambria Math" panose="02040503050406030204" pitchFamily="18" charset="0"/>
                        <a:cs typeface="Arial"/>
                      </a:rPr>
                      <m:t>[</m:t>
                    </m:r>
                    <m:r>
                      <a:rPr lang="en" sz="4100" i="1" spc="10" dirty="0" smtClean="0">
                        <a:latin typeface="Cambria Math" panose="02040503050406030204" pitchFamily="18" charset="0"/>
                        <a:cs typeface="Arial"/>
                      </a:rPr>
                      <m:t>𝑌</m:t>
                    </m:r>
                    <m:r>
                      <a:rPr lang="en" sz="4100" i="1" spc="10" dirty="0" smtClean="0">
                        <a:latin typeface="Cambria Math" panose="02040503050406030204" pitchFamily="18" charset="0"/>
                        <a:cs typeface="Arial"/>
                      </a:rPr>
                      <m:t>]</m:t>
                    </m:r>
                  </m:oMath>
                </a14:m>
                <a:r>
                  <a:rPr lang="en-US" altLang="zh-CN" sz="4100" i="1" spc="10" dirty="0">
                    <a:latin typeface="Arial"/>
                    <a:cs typeface="Arial"/>
                  </a:rPr>
                  <a:t>.</a:t>
                </a:r>
              </a:p>
              <a:p>
                <a:pPr marL="12700">
                  <a:lnSpc>
                    <a:spcPct val="100000"/>
                  </a:lnSpc>
                  <a:spcBef>
                    <a:spcPts val="120"/>
                  </a:spcBef>
                </a:pPr>
                <a:r>
                  <a:rPr lang="en" sz="4100" i="1" dirty="0">
                    <a:latin typeface="Arial"/>
                    <a:cs typeface="Arial"/>
                  </a:rPr>
                  <a:t>For a given value x, we can compute </a:t>
                </a:r>
                <a:r>
                  <a:rPr lang="en" sz="4100" i="1" dirty="0" err="1">
                    <a:latin typeface="Arial"/>
                    <a:cs typeface="Arial"/>
                  </a:rPr>
                  <a:t>Pr</a:t>
                </a:r>
                <a:r>
                  <a:rPr lang="en" sz="4100" i="1" dirty="0">
                    <a:latin typeface="Arial"/>
                    <a:cs typeface="Arial"/>
                  </a:rPr>
                  <a:t>[Y ≥ y], the probability of at least y false positives passing through the sender’s Bloom filter. We apply a Chernoff bound: </a:t>
                </a:r>
                <a:endParaRPr sz="4100" i="1" dirty="0">
                  <a:latin typeface="Arial"/>
                  <a:cs typeface="Arial"/>
                </a:endParaRPr>
              </a:p>
            </p:txBody>
          </p:sp>
        </mc:Choice>
        <mc:Fallback xmlns="">
          <p:sp>
            <p:nvSpPr>
              <p:cNvPr id="52" name="object 9">
                <a:extLst>
                  <a:ext uri="{FF2B5EF4-FFF2-40B4-BE49-F238E27FC236}">
                    <a16:creationId xmlns:a16="http://schemas.microsoft.com/office/drawing/2014/main" id="{F053D45A-60FC-7D49-93A6-915A38FBD74C}"/>
                  </a:ext>
                </a:extLst>
              </p:cNvPr>
              <p:cNvSpPr txBox="1">
                <a:spLocks noRot="1" noChangeAspect="1" noMove="1" noResize="1" noEditPoints="1" noAdjustHandles="1" noChangeArrowheads="1" noChangeShapeType="1" noTextEdit="1"/>
              </p:cNvSpPr>
              <p:nvPr/>
            </p:nvSpPr>
            <p:spPr>
              <a:xfrm>
                <a:off x="1573280" y="2963373"/>
                <a:ext cx="17514531" cy="3815981"/>
              </a:xfrm>
              <a:prstGeom prst="rect">
                <a:avLst/>
              </a:prstGeom>
              <a:blipFill>
                <a:blip r:embed="rId3"/>
                <a:stretch>
                  <a:fillRect l="-1667" t="-3311" b="-6954"/>
                </a:stretch>
              </a:blipFill>
            </p:spPr>
            <p:txBody>
              <a:bodyPr/>
              <a:lstStyle/>
              <a:p>
                <a:r>
                  <a:rPr lang="zh-CN" altLang="en-US">
                    <a:noFill/>
                  </a:rPr>
                  <a:t> </a:t>
                </a:r>
              </a:p>
            </p:txBody>
          </p:sp>
        </mc:Fallback>
      </mc:AlternateContent>
      <p:pic>
        <p:nvPicPr>
          <p:cNvPr id="54" name="图片 53">
            <a:extLst>
              <a:ext uri="{FF2B5EF4-FFF2-40B4-BE49-F238E27FC236}">
                <a16:creationId xmlns:a16="http://schemas.microsoft.com/office/drawing/2014/main" id="{C2D6D0CC-E9F1-8A47-822A-A8E6D156A8CC}"/>
              </a:ext>
            </a:extLst>
          </p:cNvPr>
          <p:cNvPicPr>
            <a:picLocks noChangeAspect="1"/>
          </p:cNvPicPr>
          <p:nvPr/>
        </p:nvPicPr>
        <p:blipFill>
          <a:blip r:embed="rId4"/>
          <a:stretch>
            <a:fillRect/>
          </a:stretch>
        </p:blipFill>
        <p:spPr>
          <a:xfrm>
            <a:off x="18366414" y="73600"/>
            <a:ext cx="1390266" cy="1387949"/>
          </a:xfrm>
          <a:prstGeom prst="rect">
            <a:avLst/>
          </a:prstGeom>
        </p:spPr>
      </p:pic>
      <p:sp>
        <p:nvSpPr>
          <p:cNvPr id="55" name="object 20">
            <a:extLst>
              <a:ext uri="{FF2B5EF4-FFF2-40B4-BE49-F238E27FC236}">
                <a16:creationId xmlns:a16="http://schemas.microsoft.com/office/drawing/2014/main" id="{6A8391AC-E5DE-6C42-A0FA-F6CA2C208CA9}"/>
              </a:ext>
            </a:extLst>
          </p:cNvPr>
          <p:cNvSpPr txBox="1"/>
          <p:nvPr/>
        </p:nvSpPr>
        <p:spPr>
          <a:xfrm>
            <a:off x="14684662" y="10815939"/>
            <a:ext cx="5867400" cy="302903"/>
          </a:xfrm>
          <a:prstGeom prst="rect">
            <a:avLst/>
          </a:prstGeom>
        </p:spPr>
        <p:txBody>
          <a:bodyPr vert="horz" wrap="square" lIns="0" tIns="0" rIns="0" bIns="0" rtlCol="0">
            <a:spAutoFit/>
          </a:bodyPr>
          <a:lstStyle/>
          <a:p>
            <a:pPr marL="12700">
              <a:lnSpc>
                <a:spcPts val="2275"/>
              </a:lnSpc>
            </a:pPr>
            <a:r>
              <a:rPr lang="en-US" altLang="zh-CN" sz="2800" spc="-10" dirty="0">
                <a:solidFill>
                  <a:srgbClr val="A9A9A9"/>
                </a:solidFill>
                <a:latin typeface="Arial"/>
                <a:cs typeface="Arial"/>
              </a:rPr>
              <a:t>F</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D</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A</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V</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E</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R</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S</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T</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Y</a:t>
            </a:r>
            <a:r>
              <a:rPr lang="zh-CN" altLang="en-US" sz="2800" spc="-10" dirty="0">
                <a:solidFill>
                  <a:srgbClr val="A9A9A9"/>
                </a:solidFill>
                <a:latin typeface="Arial"/>
                <a:cs typeface="Arial"/>
              </a:rPr>
              <a:t> </a:t>
            </a:r>
            <a:endParaRPr sz="2800" dirty="0">
              <a:latin typeface="Arial"/>
              <a:cs typeface="Arial"/>
            </a:endParaRPr>
          </a:p>
        </p:txBody>
      </p:sp>
      <p:pic>
        <p:nvPicPr>
          <p:cNvPr id="4" name="图片 3">
            <a:extLst>
              <a:ext uri="{FF2B5EF4-FFF2-40B4-BE49-F238E27FC236}">
                <a16:creationId xmlns:a16="http://schemas.microsoft.com/office/drawing/2014/main" id="{995E4EBF-5FDB-1A4C-BE5E-5E5C58211BA3}"/>
              </a:ext>
            </a:extLst>
          </p:cNvPr>
          <p:cNvPicPr>
            <a:picLocks noChangeAspect="1"/>
          </p:cNvPicPr>
          <p:nvPr/>
        </p:nvPicPr>
        <p:blipFill>
          <a:blip r:embed="rId5"/>
          <a:stretch>
            <a:fillRect/>
          </a:stretch>
        </p:blipFill>
        <p:spPr>
          <a:xfrm>
            <a:off x="3286720" y="7073932"/>
            <a:ext cx="12705155" cy="2031796"/>
          </a:xfrm>
          <a:prstGeom prst="rect">
            <a:avLst/>
          </a:prstGeom>
        </p:spPr>
      </p:pic>
    </p:spTree>
    <p:extLst>
      <p:ext uri="{BB962C8B-B14F-4D97-AF65-F5344CB8AC3E}">
        <p14:creationId xmlns:p14="http://schemas.microsoft.com/office/powerpoint/2010/main" val="30980762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636" y="57904"/>
            <a:ext cx="20082510" cy="1423035"/>
          </a:xfrm>
          <a:custGeom>
            <a:avLst/>
            <a:gdLst/>
            <a:ahLst/>
            <a:cxnLst/>
            <a:rect l="l" t="t" r="r" b="b"/>
            <a:pathLst>
              <a:path w="20082510" h="1423035">
                <a:moveTo>
                  <a:pt x="0" y="0"/>
                </a:moveTo>
                <a:lnTo>
                  <a:pt x="20082462" y="0"/>
                </a:lnTo>
                <a:lnTo>
                  <a:pt x="20082462" y="1422564"/>
                </a:lnTo>
                <a:lnTo>
                  <a:pt x="0" y="1422564"/>
                </a:lnTo>
                <a:lnTo>
                  <a:pt x="0" y="0"/>
                </a:lnTo>
                <a:close/>
              </a:path>
            </a:pathLst>
          </a:custGeom>
          <a:solidFill>
            <a:srgbClr val="DCDEE0"/>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5240" rIns="0" bIns="0" rtlCol="0">
            <a:spAutoFit/>
          </a:bodyPr>
          <a:lstStyle/>
          <a:p>
            <a:pPr marL="213360">
              <a:lnSpc>
                <a:spcPct val="100000"/>
              </a:lnSpc>
              <a:spcBef>
                <a:spcPts val="120"/>
              </a:spcBef>
            </a:pPr>
            <a:r>
              <a:rPr spc="5" dirty="0"/>
              <a:t>Graphene: Protocol</a:t>
            </a:r>
            <a:r>
              <a:rPr spc="-35" dirty="0"/>
              <a:t> </a:t>
            </a:r>
            <a:r>
              <a:rPr lang="en-US" altLang="zh-CN" spc="10" dirty="0"/>
              <a:t>2</a:t>
            </a:r>
            <a:endParaRPr spc="10" dirty="0"/>
          </a:p>
        </p:txBody>
      </p:sp>
      <p:sp>
        <p:nvSpPr>
          <p:cNvPr id="17" name="object 17"/>
          <p:cNvSpPr txBox="1"/>
          <p:nvPr/>
        </p:nvSpPr>
        <p:spPr>
          <a:xfrm>
            <a:off x="1086742" y="2068388"/>
            <a:ext cx="210185" cy="468630"/>
          </a:xfrm>
          <a:prstGeom prst="rect">
            <a:avLst/>
          </a:prstGeom>
        </p:spPr>
        <p:txBody>
          <a:bodyPr vert="horz" wrap="square" lIns="0" tIns="13335" rIns="0" bIns="0" rtlCol="0">
            <a:spAutoFit/>
          </a:bodyPr>
          <a:lstStyle/>
          <a:p>
            <a:pPr marL="12700">
              <a:lnSpc>
                <a:spcPct val="100000"/>
              </a:lnSpc>
              <a:spcBef>
                <a:spcPts val="105"/>
              </a:spcBef>
            </a:pPr>
            <a:r>
              <a:rPr sz="2900" spc="434" dirty="0">
                <a:latin typeface="Arial"/>
                <a:cs typeface="Arial"/>
              </a:rPr>
              <a:t>•</a:t>
            </a:r>
            <a:endParaRPr sz="2900">
              <a:latin typeface="Arial"/>
              <a:cs typeface="Arial"/>
            </a:endParaRPr>
          </a:p>
        </p:txBody>
      </p:sp>
      <p:sp>
        <p:nvSpPr>
          <p:cNvPr id="19" name="object 19"/>
          <p:cNvSpPr txBox="1">
            <a:spLocks noGrp="1"/>
          </p:cNvSpPr>
          <p:nvPr>
            <p:ph type="sldNum" sz="quarter" idx="7"/>
          </p:nvPr>
        </p:nvSpPr>
        <p:spPr>
          <a:prstGeom prst="rect">
            <a:avLst/>
          </a:prstGeom>
        </p:spPr>
        <p:txBody>
          <a:bodyPr vert="horz" wrap="square" lIns="0" tIns="0" rIns="0" bIns="0" rtlCol="0">
            <a:spAutoFit/>
          </a:bodyPr>
          <a:lstStyle/>
          <a:p>
            <a:pPr marL="38100">
              <a:lnSpc>
                <a:spcPts val="2014"/>
              </a:lnSpc>
            </a:pPr>
            <a:fld id="{81D60167-4931-47E6-BA6A-407CBD079E47}" type="slidenum">
              <a:rPr spc="15" dirty="0"/>
              <a:t>42</a:t>
            </a:fld>
            <a:endParaRPr spc="15" dirty="0"/>
          </a:p>
        </p:txBody>
      </p:sp>
      <p:sp>
        <p:nvSpPr>
          <p:cNvPr id="18" name="object 18"/>
          <p:cNvSpPr txBox="1"/>
          <p:nvPr/>
        </p:nvSpPr>
        <p:spPr>
          <a:xfrm>
            <a:off x="1620758" y="1997710"/>
            <a:ext cx="8258809" cy="693138"/>
          </a:xfrm>
          <a:prstGeom prst="rect">
            <a:avLst/>
          </a:prstGeom>
        </p:spPr>
        <p:txBody>
          <a:bodyPr vert="horz" wrap="square" lIns="0" tIns="15875" rIns="0" bIns="0" rtlCol="0">
            <a:spAutoFit/>
          </a:bodyPr>
          <a:lstStyle/>
          <a:p>
            <a:pPr marL="12700">
              <a:lnSpc>
                <a:spcPct val="100000"/>
              </a:lnSpc>
              <a:spcBef>
                <a:spcPts val="125"/>
              </a:spcBef>
            </a:pPr>
            <a:r>
              <a:rPr lang="en" altLang="zh-CN" sz="4400" b="1" spc="-60" dirty="0">
                <a:latin typeface="Arial"/>
                <a:cs typeface="Arial"/>
              </a:rPr>
              <a:t>THEOREM 2</a:t>
            </a:r>
            <a:r>
              <a:rPr lang="zh-CN" altLang="en-US" sz="4400" b="1" spc="-60" dirty="0">
                <a:latin typeface="Arial"/>
                <a:cs typeface="Arial"/>
              </a:rPr>
              <a:t> </a:t>
            </a:r>
            <a:r>
              <a:rPr lang="en-US" altLang="zh-CN" sz="4400" b="1" spc="-60" dirty="0">
                <a:latin typeface="Arial"/>
                <a:cs typeface="Arial"/>
              </a:rPr>
              <a:t>PROOF</a:t>
            </a:r>
            <a:r>
              <a:rPr lang="en" altLang="zh-CN" sz="4400" b="1" spc="-60" dirty="0">
                <a:latin typeface="Arial"/>
                <a:cs typeface="Arial"/>
              </a:rPr>
              <a:t>: </a:t>
            </a:r>
          </a:p>
        </p:txBody>
      </p:sp>
      <p:pic>
        <p:nvPicPr>
          <p:cNvPr id="54" name="图片 53">
            <a:extLst>
              <a:ext uri="{FF2B5EF4-FFF2-40B4-BE49-F238E27FC236}">
                <a16:creationId xmlns:a16="http://schemas.microsoft.com/office/drawing/2014/main" id="{C2D6D0CC-E9F1-8A47-822A-A8E6D156A8CC}"/>
              </a:ext>
            </a:extLst>
          </p:cNvPr>
          <p:cNvPicPr>
            <a:picLocks noChangeAspect="1"/>
          </p:cNvPicPr>
          <p:nvPr/>
        </p:nvPicPr>
        <p:blipFill>
          <a:blip r:embed="rId3"/>
          <a:stretch>
            <a:fillRect/>
          </a:stretch>
        </p:blipFill>
        <p:spPr>
          <a:xfrm>
            <a:off x="18366414" y="73600"/>
            <a:ext cx="1390266" cy="1387949"/>
          </a:xfrm>
          <a:prstGeom prst="rect">
            <a:avLst/>
          </a:prstGeom>
        </p:spPr>
      </p:pic>
      <p:sp>
        <p:nvSpPr>
          <p:cNvPr id="55" name="object 20">
            <a:extLst>
              <a:ext uri="{FF2B5EF4-FFF2-40B4-BE49-F238E27FC236}">
                <a16:creationId xmlns:a16="http://schemas.microsoft.com/office/drawing/2014/main" id="{6A8391AC-E5DE-6C42-A0FA-F6CA2C208CA9}"/>
              </a:ext>
            </a:extLst>
          </p:cNvPr>
          <p:cNvSpPr txBox="1"/>
          <p:nvPr/>
        </p:nvSpPr>
        <p:spPr>
          <a:xfrm>
            <a:off x="14684662" y="10815939"/>
            <a:ext cx="5867400" cy="302903"/>
          </a:xfrm>
          <a:prstGeom prst="rect">
            <a:avLst/>
          </a:prstGeom>
        </p:spPr>
        <p:txBody>
          <a:bodyPr vert="horz" wrap="square" lIns="0" tIns="0" rIns="0" bIns="0" rtlCol="0">
            <a:spAutoFit/>
          </a:bodyPr>
          <a:lstStyle/>
          <a:p>
            <a:pPr marL="12700">
              <a:lnSpc>
                <a:spcPts val="2275"/>
              </a:lnSpc>
            </a:pPr>
            <a:r>
              <a:rPr lang="en-US" altLang="zh-CN" sz="2800" spc="-10" dirty="0">
                <a:solidFill>
                  <a:srgbClr val="A9A9A9"/>
                </a:solidFill>
                <a:latin typeface="Arial"/>
                <a:cs typeface="Arial"/>
              </a:rPr>
              <a:t>F</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D</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A</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V</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E</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R</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S</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T</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Y</a:t>
            </a:r>
            <a:r>
              <a:rPr lang="zh-CN" altLang="en-US" sz="2800" spc="-10" dirty="0">
                <a:solidFill>
                  <a:srgbClr val="A9A9A9"/>
                </a:solidFill>
                <a:latin typeface="Arial"/>
                <a:cs typeface="Arial"/>
              </a:rPr>
              <a:t> </a:t>
            </a:r>
            <a:endParaRPr sz="2800" dirty="0">
              <a:latin typeface="Arial"/>
              <a:cs typeface="Arial"/>
            </a:endParaRPr>
          </a:p>
        </p:txBody>
      </p:sp>
      <p:pic>
        <p:nvPicPr>
          <p:cNvPr id="5" name="图片 4">
            <a:extLst>
              <a:ext uri="{FF2B5EF4-FFF2-40B4-BE49-F238E27FC236}">
                <a16:creationId xmlns:a16="http://schemas.microsoft.com/office/drawing/2014/main" id="{F256019F-89D8-B742-B4DA-3AC46F9A7FC4}"/>
              </a:ext>
            </a:extLst>
          </p:cNvPr>
          <p:cNvPicPr>
            <a:picLocks noChangeAspect="1"/>
          </p:cNvPicPr>
          <p:nvPr/>
        </p:nvPicPr>
        <p:blipFill>
          <a:blip r:embed="rId4"/>
          <a:stretch>
            <a:fillRect/>
          </a:stretch>
        </p:blipFill>
        <p:spPr>
          <a:xfrm>
            <a:off x="1581989" y="3902075"/>
            <a:ext cx="16021785" cy="4088893"/>
          </a:xfrm>
          <a:prstGeom prst="rect">
            <a:avLst/>
          </a:prstGeom>
        </p:spPr>
      </p:pic>
    </p:spTree>
    <p:extLst>
      <p:ext uri="{BB962C8B-B14F-4D97-AF65-F5344CB8AC3E}">
        <p14:creationId xmlns:p14="http://schemas.microsoft.com/office/powerpoint/2010/main" val="31225539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636" y="57904"/>
            <a:ext cx="20082510" cy="1423035"/>
          </a:xfrm>
          <a:custGeom>
            <a:avLst/>
            <a:gdLst/>
            <a:ahLst/>
            <a:cxnLst/>
            <a:rect l="l" t="t" r="r" b="b"/>
            <a:pathLst>
              <a:path w="20082510" h="1423035">
                <a:moveTo>
                  <a:pt x="0" y="0"/>
                </a:moveTo>
                <a:lnTo>
                  <a:pt x="20082462" y="0"/>
                </a:lnTo>
                <a:lnTo>
                  <a:pt x="20082462" y="1422564"/>
                </a:lnTo>
                <a:lnTo>
                  <a:pt x="0" y="1422564"/>
                </a:lnTo>
                <a:lnTo>
                  <a:pt x="0" y="0"/>
                </a:lnTo>
                <a:close/>
              </a:path>
            </a:pathLst>
          </a:custGeom>
          <a:solidFill>
            <a:srgbClr val="DCDEE0"/>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5240" rIns="0" bIns="0" rtlCol="0">
            <a:spAutoFit/>
          </a:bodyPr>
          <a:lstStyle/>
          <a:p>
            <a:pPr marL="213360">
              <a:lnSpc>
                <a:spcPct val="100000"/>
              </a:lnSpc>
              <a:spcBef>
                <a:spcPts val="120"/>
              </a:spcBef>
            </a:pPr>
            <a:r>
              <a:rPr spc="5" dirty="0"/>
              <a:t>Graphene: Protocol</a:t>
            </a:r>
            <a:r>
              <a:rPr spc="-35" dirty="0"/>
              <a:t> </a:t>
            </a:r>
            <a:r>
              <a:rPr lang="en-US" altLang="zh-CN" spc="10" dirty="0"/>
              <a:t>2</a:t>
            </a:r>
            <a:endParaRPr spc="10" dirty="0"/>
          </a:p>
        </p:txBody>
      </p:sp>
      <p:sp>
        <p:nvSpPr>
          <p:cNvPr id="17" name="object 17"/>
          <p:cNvSpPr txBox="1"/>
          <p:nvPr/>
        </p:nvSpPr>
        <p:spPr>
          <a:xfrm>
            <a:off x="1086742" y="2068388"/>
            <a:ext cx="210185" cy="468630"/>
          </a:xfrm>
          <a:prstGeom prst="rect">
            <a:avLst/>
          </a:prstGeom>
        </p:spPr>
        <p:txBody>
          <a:bodyPr vert="horz" wrap="square" lIns="0" tIns="13335" rIns="0" bIns="0" rtlCol="0">
            <a:spAutoFit/>
          </a:bodyPr>
          <a:lstStyle/>
          <a:p>
            <a:pPr marL="12700">
              <a:lnSpc>
                <a:spcPct val="100000"/>
              </a:lnSpc>
              <a:spcBef>
                <a:spcPts val="105"/>
              </a:spcBef>
            </a:pPr>
            <a:r>
              <a:rPr sz="2900" spc="434" dirty="0">
                <a:latin typeface="Arial"/>
                <a:cs typeface="Arial"/>
              </a:rPr>
              <a:t>•</a:t>
            </a:r>
            <a:endParaRPr sz="2900">
              <a:latin typeface="Arial"/>
              <a:cs typeface="Arial"/>
            </a:endParaRPr>
          </a:p>
        </p:txBody>
      </p:sp>
      <p:sp>
        <p:nvSpPr>
          <p:cNvPr id="19" name="object 19"/>
          <p:cNvSpPr txBox="1">
            <a:spLocks noGrp="1"/>
          </p:cNvSpPr>
          <p:nvPr>
            <p:ph type="sldNum" sz="quarter" idx="7"/>
          </p:nvPr>
        </p:nvSpPr>
        <p:spPr>
          <a:prstGeom prst="rect">
            <a:avLst/>
          </a:prstGeom>
        </p:spPr>
        <p:txBody>
          <a:bodyPr vert="horz" wrap="square" lIns="0" tIns="0" rIns="0" bIns="0" rtlCol="0">
            <a:spAutoFit/>
          </a:bodyPr>
          <a:lstStyle/>
          <a:p>
            <a:pPr marL="38100">
              <a:lnSpc>
                <a:spcPts val="2014"/>
              </a:lnSpc>
            </a:pPr>
            <a:fld id="{81D60167-4931-47E6-BA6A-407CBD079E47}" type="slidenum">
              <a:rPr spc="15" dirty="0"/>
              <a:t>43</a:t>
            </a:fld>
            <a:endParaRPr spc="15" dirty="0"/>
          </a:p>
        </p:txBody>
      </p:sp>
      <p:sp>
        <p:nvSpPr>
          <p:cNvPr id="18" name="object 18"/>
          <p:cNvSpPr txBox="1"/>
          <p:nvPr/>
        </p:nvSpPr>
        <p:spPr>
          <a:xfrm>
            <a:off x="1620758" y="1997710"/>
            <a:ext cx="8258809" cy="693138"/>
          </a:xfrm>
          <a:prstGeom prst="rect">
            <a:avLst/>
          </a:prstGeom>
        </p:spPr>
        <p:txBody>
          <a:bodyPr vert="horz" wrap="square" lIns="0" tIns="15875" rIns="0" bIns="0" rtlCol="0">
            <a:spAutoFit/>
          </a:bodyPr>
          <a:lstStyle/>
          <a:p>
            <a:pPr marL="12700">
              <a:lnSpc>
                <a:spcPct val="100000"/>
              </a:lnSpc>
              <a:spcBef>
                <a:spcPts val="125"/>
              </a:spcBef>
            </a:pPr>
            <a:r>
              <a:rPr lang="en" altLang="zh-CN" sz="4400" b="1" spc="-60" dirty="0">
                <a:latin typeface="Arial"/>
                <a:cs typeface="Arial"/>
              </a:rPr>
              <a:t>THEOREM 2</a:t>
            </a:r>
            <a:r>
              <a:rPr lang="zh-CN" altLang="en-US" sz="4400" b="1" spc="-60" dirty="0">
                <a:latin typeface="Arial"/>
                <a:cs typeface="Arial"/>
              </a:rPr>
              <a:t> </a:t>
            </a:r>
            <a:r>
              <a:rPr lang="en-US" altLang="zh-CN" sz="4400" b="1" spc="-60" dirty="0">
                <a:latin typeface="Arial"/>
                <a:cs typeface="Arial"/>
              </a:rPr>
              <a:t>PROOF</a:t>
            </a:r>
            <a:r>
              <a:rPr lang="en" altLang="zh-CN" sz="4400" b="1" spc="-60" dirty="0">
                <a:latin typeface="Arial"/>
                <a:cs typeface="Arial"/>
              </a:rPr>
              <a:t>: </a:t>
            </a:r>
          </a:p>
        </p:txBody>
      </p:sp>
      <p:pic>
        <p:nvPicPr>
          <p:cNvPr id="54" name="图片 53">
            <a:extLst>
              <a:ext uri="{FF2B5EF4-FFF2-40B4-BE49-F238E27FC236}">
                <a16:creationId xmlns:a16="http://schemas.microsoft.com/office/drawing/2014/main" id="{C2D6D0CC-E9F1-8A47-822A-A8E6D156A8CC}"/>
              </a:ext>
            </a:extLst>
          </p:cNvPr>
          <p:cNvPicPr>
            <a:picLocks noChangeAspect="1"/>
          </p:cNvPicPr>
          <p:nvPr/>
        </p:nvPicPr>
        <p:blipFill>
          <a:blip r:embed="rId3"/>
          <a:stretch>
            <a:fillRect/>
          </a:stretch>
        </p:blipFill>
        <p:spPr>
          <a:xfrm>
            <a:off x="18366414" y="73600"/>
            <a:ext cx="1390266" cy="1387949"/>
          </a:xfrm>
          <a:prstGeom prst="rect">
            <a:avLst/>
          </a:prstGeom>
        </p:spPr>
      </p:pic>
      <p:sp>
        <p:nvSpPr>
          <p:cNvPr id="55" name="object 20">
            <a:extLst>
              <a:ext uri="{FF2B5EF4-FFF2-40B4-BE49-F238E27FC236}">
                <a16:creationId xmlns:a16="http://schemas.microsoft.com/office/drawing/2014/main" id="{6A8391AC-E5DE-6C42-A0FA-F6CA2C208CA9}"/>
              </a:ext>
            </a:extLst>
          </p:cNvPr>
          <p:cNvSpPr txBox="1"/>
          <p:nvPr/>
        </p:nvSpPr>
        <p:spPr>
          <a:xfrm>
            <a:off x="14684662" y="10815939"/>
            <a:ext cx="5867400" cy="302903"/>
          </a:xfrm>
          <a:prstGeom prst="rect">
            <a:avLst/>
          </a:prstGeom>
        </p:spPr>
        <p:txBody>
          <a:bodyPr vert="horz" wrap="square" lIns="0" tIns="0" rIns="0" bIns="0" rtlCol="0">
            <a:spAutoFit/>
          </a:bodyPr>
          <a:lstStyle/>
          <a:p>
            <a:pPr marL="12700">
              <a:lnSpc>
                <a:spcPts val="2275"/>
              </a:lnSpc>
            </a:pPr>
            <a:r>
              <a:rPr lang="en-US" altLang="zh-CN" sz="2800" spc="-10" dirty="0">
                <a:solidFill>
                  <a:srgbClr val="A9A9A9"/>
                </a:solidFill>
                <a:latin typeface="Arial"/>
                <a:cs typeface="Arial"/>
              </a:rPr>
              <a:t>F</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D</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A</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V</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E</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R</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S</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T</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Y</a:t>
            </a:r>
            <a:r>
              <a:rPr lang="zh-CN" altLang="en-US" sz="2800" spc="-10" dirty="0">
                <a:solidFill>
                  <a:srgbClr val="A9A9A9"/>
                </a:solidFill>
                <a:latin typeface="Arial"/>
                <a:cs typeface="Arial"/>
              </a:rPr>
              <a:t> </a:t>
            </a:r>
            <a:endParaRPr sz="2800" dirty="0">
              <a:latin typeface="Arial"/>
              <a:cs typeface="Arial"/>
            </a:endParaRPr>
          </a:p>
        </p:txBody>
      </p:sp>
      <mc:AlternateContent xmlns:mc="http://schemas.openxmlformats.org/markup-compatibility/2006" xmlns:a14="http://schemas.microsoft.com/office/drawing/2010/main">
        <mc:Choice Requires="a14">
          <p:sp>
            <p:nvSpPr>
              <p:cNvPr id="10" name="object 9">
                <a:extLst>
                  <a:ext uri="{FF2B5EF4-FFF2-40B4-BE49-F238E27FC236}">
                    <a16:creationId xmlns:a16="http://schemas.microsoft.com/office/drawing/2014/main" id="{F1A18351-9578-124D-B41C-C2F40A76C00A}"/>
                  </a:ext>
                </a:extLst>
              </p:cNvPr>
              <p:cNvSpPr txBox="1"/>
              <p:nvPr/>
            </p:nvSpPr>
            <p:spPr>
              <a:xfrm>
                <a:off x="1573280" y="2963373"/>
                <a:ext cx="17514531" cy="646331"/>
              </a:xfrm>
              <a:prstGeom prst="rect">
                <a:avLst/>
              </a:prstGeom>
            </p:spPr>
            <p:txBody>
              <a:bodyPr vert="horz" wrap="square" lIns="0" tIns="15240" rIns="0" bIns="0" rtlCol="0">
                <a:spAutoFit/>
              </a:bodyPr>
              <a:lstStyle/>
              <a:p>
                <a:pPr marL="12700">
                  <a:lnSpc>
                    <a:spcPct val="100000"/>
                  </a:lnSpc>
                  <a:spcBef>
                    <a:spcPts val="120"/>
                  </a:spcBef>
                </a:pPr>
                <a14:m>
                  <m:oMathPara xmlns:m="http://schemas.openxmlformats.org/officeDocument/2006/math">
                    <m:oMathParaPr>
                      <m:jc m:val="left"/>
                    </m:oMathParaPr>
                    <m:oMath xmlns:m="http://schemas.openxmlformats.org/officeDocument/2006/math">
                      <m:r>
                        <a:rPr lang="en-US" sz="4100" i="1" dirty="0" smtClean="0">
                          <a:latin typeface="Cambria Math" panose="02040503050406030204" pitchFamily="18" charset="0"/>
                          <a:cs typeface="Arial"/>
                        </a:rPr>
                        <m:t>𝑦</m:t>
                      </m:r>
                      <m:r>
                        <a:rPr lang="zh-CN" altLang="en-US" sz="4100" i="1" dirty="0" smtClean="0">
                          <a:latin typeface="Cambria Math" panose="02040503050406030204" pitchFamily="18" charset="0"/>
                          <a:cs typeface="Arial"/>
                        </a:rPr>
                        <m:t> </m:t>
                      </m:r>
                      <m:r>
                        <a:rPr lang="en-US" altLang="zh-CN" sz="4100" i="1" dirty="0" smtClean="0">
                          <a:latin typeface="Cambria Math" panose="02040503050406030204" pitchFamily="18" charset="0"/>
                          <a:cs typeface="Arial"/>
                        </a:rPr>
                        <m:t>=</m:t>
                      </m:r>
                      <m:r>
                        <a:rPr lang="zh-CN" altLang="en-US" sz="4100" i="1" dirty="0" smtClean="0">
                          <a:latin typeface="Cambria Math" panose="02040503050406030204" pitchFamily="18" charset="0"/>
                          <a:cs typeface="Arial"/>
                        </a:rPr>
                        <m:t> </m:t>
                      </m:r>
                      <m:r>
                        <a:rPr lang="en-US" altLang="zh-CN" sz="4100" i="1" dirty="0" smtClean="0">
                          <a:latin typeface="Cambria Math" panose="02040503050406030204" pitchFamily="18" charset="0"/>
                          <a:cs typeface="Arial"/>
                        </a:rPr>
                        <m:t>𝑧</m:t>
                      </m:r>
                      <m:r>
                        <a:rPr lang="zh-CN" altLang="en-US" sz="4100" i="1" dirty="0" smtClean="0">
                          <a:latin typeface="Cambria Math" panose="02040503050406030204" pitchFamily="18" charset="0"/>
                          <a:cs typeface="Arial"/>
                        </a:rPr>
                        <m:t> </m:t>
                      </m:r>
                      <m:r>
                        <a:rPr lang="en-US" altLang="zh-CN" sz="4100" i="1" dirty="0" smtClean="0">
                          <a:latin typeface="Cambria Math" panose="02040503050406030204" pitchFamily="18" charset="0"/>
                          <a:cs typeface="Arial"/>
                        </a:rPr>
                        <m:t>−</m:t>
                      </m:r>
                      <m:r>
                        <a:rPr lang="zh-CN" altLang="en-US" sz="4100" i="1" dirty="0" smtClean="0">
                          <a:latin typeface="Cambria Math" panose="02040503050406030204" pitchFamily="18" charset="0"/>
                          <a:cs typeface="Arial"/>
                        </a:rPr>
                        <m:t> </m:t>
                      </m:r>
                      <m:r>
                        <a:rPr lang="en-US" altLang="zh-CN" sz="4100" i="1" dirty="0" smtClean="0">
                          <a:latin typeface="Cambria Math" panose="02040503050406030204" pitchFamily="18" charset="0"/>
                          <a:cs typeface="Arial"/>
                        </a:rPr>
                        <m:t>𝑥</m:t>
                      </m:r>
                    </m:oMath>
                  </m:oMathPara>
                </a14:m>
                <a:endParaRPr sz="4100" i="1" dirty="0">
                  <a:latin typeface="Arial"/>
                  <a:cs typeface="Arial"/>
                </a:endParaRPr>
              </a:p>
            </p:txBody>
          </p:sp>
        </mc:Choice>
        <mc:Fallback xmlns="">
          <p:sp>
            <p:nvSpPr>
              <p:cNvPr id="10" name="object 9">
                <a:extLst>
                  <a:ext uri="{FF2B5EF4-FFF2-40B4-BE49-F238E27FC236}">
                    <a16:creationId xmlns:a16="http://schemas.microsoft.com/office/drawing/2014/main" id="{F1A18351-9578-124D-B41C-C2F40A76C00A}"/>
                  </a:ext>
                </a:extLst>
              </p:cNvPr>
              <p:cNvSpPr txBox="1">
                <a:spLocks noRot="1" noChangeAspect="1" noMove="1" noResize="1" noEditPoints="1" noAdjustHandles="1" noChangeArrowheads="1" noChangeShapeType="1" noTextEdit="1"/>
              </p:cNvSpPr>
              <p:nvPr/>
            </p:nvSpPr>
            <p:spPr>
              <a:xfrm>
                <a:off x="1573280" y="2963373"/>
                <a:ext cx="17514531" cy="646331"/>
              </a:xfrm>
              <a:prstGeom prst="rect">
                <a:avLst/>
              </a:prstGeom>
              <a:blipFill>
                <a:blip r:embed="rId4"/>
                <a:stretch>
                  <a:fillRect l="-942" b="-38462"/>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FE89CECC-E7F8-C643-AD2B-32A2F392888E}"/>
              </a:ext>
            </a:extLst>
          </p:cNvPr>
          <p:cNvPicPr>
            <a:picLocks noChangeAspect="1"/>
          </p:cNvPicPr>
          <p:nvPr/>
        </p:nvPicPr>
        <p:blipFill>
          <a:blip r:embed="rId5"/>
          <a:stretch>
            <a:fillRect/>
          </a:stretch>
        </p:blipFill>
        <p:spPr>
          <a:xfrm>
            <a:off x="1573279" y="4173281"/>
            <a:ext cx="10340827" cy="3526365"/>
          </a:xfrm>
          <a:prstGeom prst="rect">
            <a:avLst/>
          </a:prstGeom>
        </p:spPr>
      </p:pic>
      <p:pic>
        <p:nvPicPr>
          <p:cNvPr id="8" name="图片 7">
            <a:extLst>
              <a:ext uri="{FF2B5EF4-FFF2-40B4-BE49-F238E27FC236}">
                <a16:creationId xmlns:a16="http://schemas.microsoft.com/office/drawing/2014/main" id="{D0A1EA5C-1F23-9144-9489-B2D432E1D30A}"/>
              </a:ext>
            </a:extLst>
          </p:cNvPr>
          <p:cNvPicPr>
            <a:picLocks noChangeAspect="1"/>
          </p:cNvPicPr>
          <p:nvPr/>
        </p:nvPicPr>
        <p:blipFill>
          <a:blip r:embed="rId6"/>
          <a:stretch>
            <a:fillRect/>
          </a:stretch>
        </p:blipFill>
        <p:spPr>
          <a:xfrm>
            <a:off x="12639015" y="5492127"/>
            <a:ext cx="5609456" cy="1000748"/>
          </a:xfrm>
          <a:prstGeom prst="rect">
            <a:avLst/>
          </a:prstGeom>
        </p:spPr>
      </p:pic>
      <p:pic>
        <p:nvPicPr>
          <p:cNvPr id="11" name="图片 10">
            <a:extLst>
              <a:ext uri="{FF2B5EF4-FFF2-40B4-BE49-F238E27FC236}">
                <a16:creationId xmlns:a16="http://schemas.microsoft.com/office/drawing/2014/main" id="{A1FEE7ED-E979-6943-9A25-FC5267B50F5E}"/>
              </a:ext>
            </a:extLst>
          </p:cNvPr>
          <p:cNvPicPr>
            <a:picLocks noChangeAspect="1"/>
          </p:cNvPicPr>
          <p:nvPr/>
        </p:nvPicPr>
        <p:blipFill>
          <a:blip r:embed="rId7"/>
          <a:stretch>
            <a:fillRect/>
          </a:stretch>
        </p:blipFill>
        <p:spPr>
          <a:xfrm>
            <a:off x="1620757" y="8663939"/>
            <a:ext cx="9006653" cy="1486535"/>
          </a:xfrm>
          <a:prstGeom prst="rect">
            <a:avLst/>
          </a:prstGeom>
        </p:spPr>
      </p:pic>
    </p:spTree>
    <p:extLst>
      <p:ext uri="{BB962C8B-B14F-4D97-AF65-F5344CB8AC3E}">
        <p14:creationId xmlns:p14="http://schemas.microsoft.com/office/powerpoint/2010/main" val="31117208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636" y="57904"/>
            <a:ext cx="20082510" cy="1423035"/>
          </a:xfrm>
          <a:custGeom>
            <a:avLst/>
            <a:gdLst/>
            <a:ahLst/>
            <a:cxnLst/>
            <a:rect l="l" t="t" r="r" b="b"/>
            <a:pathLst>
              <a:path w="20082510" h="1423035">
                <a:moveTo>
                  <a:pt x="0" y="0"/>
                </a:moveTo>
                <a:lnTo>
                  <a:pt x="20082462" y="0"/>
                </a:lnTo>
                <a:lnTo>
                  <a:pt x="20082462" y="1422564"/>
                </a:lnTo>
                <a:lnTo>
                  <a:pt x="0" y="1422564"/>
                </a:lnTo>
                <a:lnTo>
                  <a:pt x="0" y="0"/>
                </a:lnTo>
                <a:close/>
              </a:path>
            </a:pathLst>
          </a:custGeom>
          <a:solidFill>
            <a:srgbClr val="DCDEE0"/>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5240" rIns="0" bIns="0" rtlCol="0">
            <a:spAutoFit/>
          </a:bodyPr>
          <a:lstStyle/>
          <a:p>
            <a:pPr marL="213360">
              <a:lnSpc>
                <a:spcPct val="100000"/>
              </a:lnSpc>
              <a:spcBef>
                <a:spcPts val="120"/>
              </a:spcBef>
            </a:pPr>
            <a:r>
              <a:rPr spc="5" dirty="0"/>
              <a:t>Graphene: Protocol</a:t>
            </a:r>
            <a:r>
              <a:rPr spc="-35" dirty="0"/>
              <a:t> </a:t>
            </a:r>
            <a:r>
              <a:rPr lang="en-US" altLang="zh-CN" spc="10" dirty="0"/>
              <a:t>2</a:t>
            </a:r>
            <a:endParaRPr spc="10" dirty="0"/>
          </a:p>
        </p:txBody>
      </p:sp>
      <p:sp>
        <p:nvSpPr>
          <p:cNvPr id="17" name="object 17"/>
          <p:cNvSpPr txBox="1"/>
          <p:nvPr/>
        </p:nvSpPr>
        <p:spPr>
          <a:xfrm>
            <a:off x="1086742" y="2068388"/>
            <a:ext cx="210185" cy="468630"/>
          </a:xfrm>
          <a:prstGeom prst="rect">
            <a:avLst/>
          </a:prstGeom>
        </p:spPr>
        <p:txBody>
          <a:bodyPr vert="horz" wrap="square" lIns="0" tIns="13335" rIns="0" bIns="0" rtlCol="0">
            <a:spAutoFit/>
          </a:bodyPr>
          <a:lstStyle/>
          <a:p>
            <a:pPr marL="12700">
              <a:lnSpc>
                <a:spcPct val="100000"/>
              </a:lnSpc>
              <a:spcBef>
                <a:spcPts val="105"/>
              </a:spcBef>
            </a:pPr>
            <a:r>
              <a:rPr sz="2900" spc="434" dirty="0">
                <a:latin typeface="Arial"/>
                <a:cs typeface="Arial"/>
              </a:rPr>
              <a:t>•</a:t>
            </a:r>
            <a:endParaRPr sz="2900">
              <a:latin typeface="Arial"/>
              <a:cs typeface="Arial"/>
            </a:endParaRPr>
          </a:p>
        </p:txBody>
      </p:sp>
      <p:sp>
        <p:nvSpPr>
          <p:cNvPr id="19" name="object 19"/>
          <p:cNvSpPr txBox="1">
            <a:spLocks noGrp="1"/>
          </p:cNvSpPr>
          <p:nvPr>
            <p:ph type="sldNum" sz="quarter" idx="7"/>
          </p:nvPr>
        </p:nvSpPr>
        <p:spPr>
          <a:prstGeom prst="rect">
            <a:avLst/>
          </a:prstGeom>
        </p:spPr>
        <p:txBody>
          <a:bodyPr vert="horz" wrap="square" lIns="0" tIns="0" rIns="0" bIns="0" rtlCol="0">
            <a:spAutoFit/>
          </a:bodyPr>
          <a:lstStyle/>
          <a:p>
            <a:pPr marL="38100">
              <a:lnSpc>
                <a:spcPts val="2014"/>
              </a:lnSpc>
            </a:pPr>
            <a:fld id="{81D60167-4931-47E6-BA6A-407CBD079E47}" type="slidenum">
              <a:rPr spc="15" dirty="0"/>
              <a:t>44</a:t>
            </a:fld>
            <a:endParaRPr spc="15" dirty="0"/>
          </a:p>
        </p:txBody>
      </p:sp>
      <p:sp>
        <p:nvSpPr>
          <p:cNvPr id="18" name="object 18"/>
          <p:cNvSpPr txBox="1"/>
          <p:nvPr/>
        </p:nvSpPr>
        <p:spPr>
          <a:xfrm>
            <a:off x="1620758" y="1997710"/>
            <a:ext cx="13765292" cy="693138"/>
          </a:xfrm>
          <a:prstGeom prst="rect">
            <a:avLst/>
          </a:prstGeom>
        </p:spPr>
        <p:txBody>
          <a:bodyPr vert="horz" wrap="square" lIns="0" tIns="15875" rIns="0" bIns="0" rtlCol="0">
            <a:spAutoFit/>
          </a:bodyPr>
          <a:lstStyle/>
          <a:p>
            <a:pPr marL="12700">
              <a:lnSpc>
                <a:spcPct val="100000"/>
              </a:lnSpc>
              <a:spcBef>
                <a:spcPts val="125"/>
              </a:spcBef>
            </a:pPr>
            <a:r>
              <a:rPr lang="en" sz="4400" b="1" spc="-60" dirty="0">
                <a:latin typeface="Arial"/>
                <a:cs typeface="Arial"/>
              </a:rPr>
              <a:t>THEOREM </a:t>
            </a:r>
            <a:r>
              <a:rPr lang="en-US" altLang="zh-CN" sz="4400" b="1" spc="-60" dirty="0">
                <a:latin typeface="Arial"/>
                <a:cs typeface="Arial"/>
              </a:rPr>
              <a:t>3</a:t>
            </a:r>
            <a:r>
              <a:rPr lang="en" sz="4400" b="1" spc="-60" dirty="0">
                <a:latin typeface="Arial"/>
                <a:cs typeface="Arial"/>
              </a:rPr>
              <a:t>: </a:t>
            </a:r>
          </a:p>
        </p:txBody>
      </p:sp>
      <p:pic>
        <p:nvPicPr>
          <p:cNvPr id="54" name="图片 53">
            <a:extLst>
              <a:ext uri="{FF2B5EF4-FFF2-40B4-BE49-F238E27FC236}">
                <a16:creationId xmlns:a16="http://schemas.microsoft.com/office/drawing/2014/main" id="{9028DCFF-D8E4-9545-9F93-EBBADDC30162}"/>
              </a:ext>
            </a:extLst>
          </p:cNvPr>
          <p:cNvPicPr>
            <a:picLocks noChangeAspect="1"/>
          </p:cNvPicPr>
          <p:nvPr/>
        </p:nvPicPr>
        <p:blipFill>
          <a:blip r:embed="rId3"/>
          <a:stretch>
            <a:fillRect/>
          </a:stretch>
        </p:blipFill>
        <p:spPr>
          <a:xfrm>
            <a:off x="18366414" y="73600"/>
            <a:ext cx="1390266" cy="1387949"/>
          </a:xfrm>
          <a:prstGeom prst="rect">
            <a:avLst/>
          </a:prstGeom>
        </p:spPr>
      </p:pic>
      <p:sp>
        <p:nvSpPr>
          <p:cNvPr id="55" name="object 20">
            <a:extLst>
              <a:ext uri="{FF2B5EF4-FFF2-40B4-BE49-F238E27FC236}">
                <a16:creationId xmlns:a16="http://schemas.microsoft.com/office/drawing/2014/main" id="{65FCC144-0F53-424E-A1BE-004CDA6D73FD}"/>
              </a:ext>
            </a:extLst>
          </p:cNvPr>
          <p:cNvSpPr txBox="1"/>
          <p:nvPr/>
        </p:nvSpPr>
        <p:spPr>
          <a:xfrm>
            <a:off x="14684662" y="10815939"/>
            <a:ext cx="5867400" cy="302903"/>
          </a:xfrm>
          <a:prstGeom prst="rect">
            <a:avLst/>
          </a:prstGeom>
        </p:spPr>
        <p:txBody>
          <a:bodyPr vert="horz" wrap="square" lIns="0" tIns="0" rIns="0" bIns="0" rtlCol="0">
            <a:spAutoFit/>
          </a:bodyPr>
          <a:lstStyle/>
          <a:p>
            <a:pPr marL="12700">
              <a:lnSpc>
                <a:spcPts val="2275"/>
              </a:lnSpc>
            </a:pPr>
            <a:r>
              <a:rPr lang="en-US" altLang="zh-CN" sz="2800" spc="-10" dirty="0">
                <a:solidFill>
                  <a:srgbClr val="A9A9A9"/>
                </a:solidFill>
                <a:latin typeface="Arial"/>
                <a:cs typeface="Arial"/>
              </a:rPr>
              <a:t>F</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D</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A</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V</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E</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R</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S</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T</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Y</a:t>
            </a:r>
            <a:r>
              <a:rPr lang="zh-CN" altLang="en-US" sz="2800" spc="-10" dirty="0">
                <a:solidFill>
                  <a:srgbClr val="A9A9A9"/>
                </a:solidFill>
                <a:latin typeface="Arial"/>
                <a:cs typeface="Arial"/>
              </a:rPr>
              <a:t> </a:t>
            </a:r>
            <a:endParaRPr sz="2800" dirty="0">
              <a:latin typeface="Arial"/>
              <a:cs typeface="Arial"/>
            </a:endParaRPr>
          </a:p>
        </p:txBody>
      </p:sp>
      <mc:AlternateContent xmlns:mc="http://schemas.openxmlformats.org/markup-compatibility/2006" xmlns:a14="http://schemas.microsoft.com/office/drawing/2010/main">
        <mc:Choice Requires="a14">
          <p:sp>
            <p:nvSpPr>
              <p:cNvPr id="11" name="object 9">
                <a:extLst>
                  <a:ext uri="{FF2B5EF4-FFF2-40B4-BE49-F238E27FC236}">
                    <a16:creationId xmlns:a16="http://schemas.microsoft.com/office/drawing/2014/main" id="{7421D0FD-AAAD-044B-B8FF-9E1F5AE21ADB}"/>
                  </a:ext>
                </a:extLst>
              </p:cNvPr>
              <p:cNvSpPr txBox="1"/>
              <p:nvPr/>
            </p:nvSpPr>
            <p:spPr>
              <a:xfrm>
                <a:off x="1573280" y="2963373"/>
                <a:ext cx="17514531" cy="2539157"/>
              </a:xfrm>
              <a:prstGeom prst="rect">
                <a:avLst/>
              </a:prstGeom>
            </p:spPr>
            <p:txBody>
              <a:bodyPr vert="horz" wrap="square" lIns="0" tIns="15240" rIns="0" bIns="0" rtlCol="0">
                <a:spAutoFit/>
              </a:bodyPr>
              <a:lstStyle/>
              <a:p>
                <a:pPr marL="12700">
                  <a:lnSpc>
                    <a:spcPct val="100000"/>
                  </a:lnSpc>
                  <a:spcBef>
                    <a:spcPts val="120"/>
                  </a:spcBef>
                </a:pPr>
                <a:r>
                  <a:rPr lang="en" sz="4100" i="1" spc="10" dirty="0">
                    <a:latin typeface="Arial"/>
                    <a:cs typeface="Arial"/>
                  </a:rPr>
                  <a:t>Let m be the size of a </a:t>
                </a:r>
                <a:r>
                  <a:rPr lang="en" sz="4100" i="1" spc="10" dirty="0" err="1">
                    <a:latin typeface="Arial"/>
                    <a:cs typeface="Arial"/>
                  </a:rPr>
                  <a:t>mempool</a:t>
                </a:r>
                <a:r>
                  <a:rPr lang="en" sz="4100" i="1" spc="10" dirty="0">
                    <a:latin typeface="Arial"/>
                    <a:cs typeface="Arial"/>
                  </a:rPr>
                  <a:t> containing </a:t>
                </a:r>
                <a14:m>
                  <m:oMath xmlns:m="http://schemas.openxmlformats.org/officeDocument/2006/math">
                    <m:r>
                      <a:rPr lang="en" sz="4100" i="1" spc="10" dirty="0" smtClean="0">
                        <a:latin typeface="Cambria Math" panose="02040503050406030204" pitchFamily="18" charset="0"/>
                        <a:cs typeface="Arial"/>
                      </a:rPr>
                      <m:t>0≤</m:t>
                    </m:r>
                    <m:r>
                      <a:rPr lang="en" sz="4100" i="1" spc="10" dirty="0" smtClean="0">
                        <a:latin typeface="Cambria Math" panose="02040503050406030204" pitchFamily="18" charset="0"/>
                        <a:cs typeface="Arial"/>
                      </a:rPr>
                      <m:t>𝑥</m:t>
                    </m:r>
                    <m:r>
                      <a:rPr lang="en" sz="4100" i="1" spc="10" dirty="0" smtClean="0">
                        <a:latin typeface="Cambria Math" panose="02040503050406030204" pitchFamily="18" charset="0"/>
                        <a:cs typeface="Arial"/>
                      </a:rPr>
                      <m:t>≤</m:t>
                    </m:r>
                    <m:r>
                      <a:rPr lang="en" sz="4100" i="1" spc="10" dirty="0" smtClean="0">
                        <a:latin typeface="Cambria Math" panose="02040503050406030204" pitchFamily="18" charset="0"/>
                        <a:cs typeface="Arial"/>
                      </a:rPr>
                      <m:t>𝑛</m:t>
                    </m:r>
                    <m:r>
                      <a:rPr lang="zh-CN" altLang="en-US" sz="4100" i="1" spc="10" dirty="0" smtClean="0">
                        <a:latin typeface="Cambria Math" panose="02040503050406030204" pitchFamily="18" charset="0"/>
                        <a:cs typeface="Arial"/>
                      </a:rPr>
                      <m:t> </m:t>
                    </m:r>
                  </m:oMath>
                </a14:m>
                <a:r>
                  <a:rPr lang="en" sz="4100" i="1" spc="10" dirty="0">
                    <a:latin typeface="Arial"/>
                    <a:cs typeface="Arial"/>
                  </a:rPr>
                  <a:t>transactions</a:t>
                </a:r>
                <a:r>
                  <a:rPr lang="zh-CN" altLang="en-US" sz="4100" i="1" spc="10" dirty="0">
                    <a:latin typeface="Arial"/>
                    <a:cs typeface="Arial"/>
                  </a:rPr>
                  <a:t> </a:t>
                </a:r>
                <a:r>
                  <a:rPr lang="en" sz="4100" i="1" spc="10" dirty="0">
                    <a:latin typeface="Arial"/>
                    <a:cs typeface="Arial"/>
                  </a:rPr>
                  <a:t>from</a:t>
                </a:r>
                <a:r>
                  <a:rPr lang="zh-CN" altLang="en-US" sz="4100" i="1" spc="10" dirty="0">
                    <a:latin typeface="Arial"/>
                    <a:cs typeface="Arial"/>
                  </a:rPr>
                  <a:t> </a:t>
                </a:r>
                <a:r>
                  <a:rPr lang="en" sz="4100" i="1" spc="10" dirty="0">
                    <a:latin typeface="Arial"/>
                    <a:cs typeface="Arial"/>
                  </a:rPr>
                  <a:t>a</a:t>
                </a:r>
                <a:r>
                  <a:rPr lang="zh-CN" altLang="en-US" sz="4100" i="1" spc="10" dirty="0">
                    <a:latin typeface="Arial"/>
                    <a:cs typeface="Arial"/>
                  </a:rPr>
                  <a:t> </a:t>
                </a:r>
                <a:r>
                  <a:rPr lang="en" sz="4100" i="1" spc="10" dirty="0">
                    <a:latin typeface="Arial"/>
                    <a:cs typeface="Arial"/>
                  </a:rPr>
                  <a:t>block.</a:t>
                </a:r>
                <a:r>
                  <a:rPr lang="zh-CN" altLang="en-US" sz="4100" i="1" spc="10" dirty="0">
                    <a:latin typeface="Arial"/>
                    <a:cs typeface="Arial"/>
                  </a:rPr>
                  <a:t> </a:t>
                </a:r>
                <a:r>
                  <a:rPr lang="en" sz="4100" i="1" spc="10" dirty="0">
                    <a:latin typeface="Arial"/>
                    <a:cs typeface="Arial"/>
                  </a:rPr>
                  <a:t>Let</a:t>
                </a:r>
                <a:r>
                  <a:rPr lang="zh-CN" altLang="en-US" sz="4100" i="1" spc="10" dirty="0">
                    <a:latin typeface="Arial"/>
                    <a:cs typeface="Arial"/>
                  </a:rPr>
                  <a:t> </a:t>
                </a:r>
                <a14:m>
                  <m:oMath xmlns:m="http://schemas.openxmlformats.org/officeDocument/2006/math">
                    <m:r>
                      <a:rPr lang="en" sz="4100" i="1" spc="10" dirty="0" smtClean="0">
                        <a:latin typeface="Cambria Math" panose="02040503050406030204" pitchFamily="18" charset="0"/>
                        <a:cs typeface="Arial"/>
                      </a:rPr>
                      <m:t>𝑧</m:t>
                    </m:r>
                    <m:r>
                      <a:rPr lang="en" sz="4100" i="1" spc="10" dirty="0">
                        <a:latin typeface="Cambria Math" panose="02040503050406030204" pitchFamily="18" charset="0"/>
                        <a:cs typeface="Arial"/>
                      </a:rPr>
                      <m:t>=</m:t>
                    </m:r>
                    <m:r>
                      <a:rPr lang="en" sz="4100" i="1" spc="10" dirty="0" err="1">
                        <a:latin typeface="Cambria Math" panose="02040503050406030204" pitchFamily="18" charset="0"/>
                        <a:cs typeface="Arial"/>
                      </a:rPr>
                      <m:t>𝑥</m:t>
                    </m:r>
                    <m:r>
                      <a:rPr lang="en" sz="4100" i="1" spc="10" dirty="0" err="1">
                        <a:latin typeface="Cambria Math" panose="02040503050406030204" pitchFamily="18" charset="0"/>
                        <a:cs typeface="Arial"/>
                      </a:rPr>
                      <m:t>+</m:t>
                    </m:r>
                    <m:r>
                      <a:rPr lang="en" sz="4100" i="1" spc="10" dirty="0" err="1" smtClean="0">
                        <a:latin typeface="Cambria Math" panose="02040503050406030204" pitchFamily="18" charset="0"/>
                        <a:cs typeface="Arial"/>
                      </a:rPr>
                      <m:t>𝑦</m:t>
                    </m:r>
                  </m:oMath>
                </a14:m>
                <a:r>
                  <a:rPr lang="zh-CN" altLang="en-US" sz="4100" i="1" spc="10" dirty="0">
                    <a:latin typeface="Arial"/>
                    <a:cs typeface="Arial"/>
                  </a:rPr>
                  <a:t> </a:t>
                </a:r>
                <a:r>
                  <a:rPr lang="en" sz="4100" i="1" spc="10" dirty="0">
                    <a:latin typeface="Arial"/>
                    <a:cs typeface="Arial"/>
                  </a:rPr>
                  <a:t>be</a:t>
                </a:r>
                <a:r>
                  <a:rPr lang="zh-CN" altLang="en-US" sz="4100" i="1" spc="10" dirty="0">
                    <a:latin typeface="Arial"/>
                    <a:cs typeface="Arial"/>
                  </a:rPr>
                  <a:t> </a:t>
                </a:r>
                <a:r>
                  <a:rPr lang="en" sz="4100" i="1" spc="10" dirty="0">
                    <a:latin typeface="Arial"/>
                    <a:cs typeface="Arial"/>
                  </a:rPr>
                  <a:t>the</a:t>
                </a:r>
                <a:r>
                  <a:rPr lang="zh-CN" altLang="en-US" sz="4100" i="1" spc="10" dirty="0">
                    <a:latin typeface="Arial"/>
                    <a:cs typeface="Arial"/>
                  </a:rPr>
                  <a:t> </a:t>
                </a:r>
                <a:r>
                  <a:rPr lang="en" sz="4100" i="1" spc="10" dirty="0">
                    <a:latin typeface="Arial"/>
                    <a:cs typeface="Arial"/>
                  </a:rPr>
                  <a:t>count of </a:t>
                </a:r>
                <a:r>
                  <a:rPr lang="en" sz="4100" i="1" spc="10" dirty="0" err="1">
                    <a:latin typeface="Arial"/>
                    <a:cs typeface="Arial"/>
                  </a:rPr>
                  <a:t>mempool</a:t>
                </a:r>
                <a:r>
                  <a:rPr lang="en" sz="4100" i="1" spc="10" dirty="0">
                    <a:latin typeface="Arial"/>
                    <a:cs typeface="Arial"/>
                  </a:rPr>
                  <a:t> transactions that pass through S with FPR </a:t>
                </a:r>
                <a:r>
                  <a:rPr lang="en" sz="4100" i="1" spc="10" dirty="0" err="1">
                    <a:latin typeface="Arial"/>
                    <a:cs typeface="Arial"/>
                  </a:rPr>
                  <a:t>f</a:t>
                </a:r>
                <a:r>
                  <a:rPr lang="en" sz="4100" i="1" spc="10" baseline="-25000" dirty="0" err="1">
                    <a:latin typeface="Arial"/>
                    <a:cs typeface="Arial"/>
                  </a:rPr>
                  <a:t>S</a:t>
                </a:r>
                <a:r>
                  <a:rPr lang="en" sz="4100" i="1" spc="10" dirty="0">
                    <a:latin typeface="Arial"/>
                    <a:cs typeface="Arial"/>
                  </a:rPr>
                  <a:t>, with true positive count x and false positive count y. Then </a:t>
                </a:r>
                <a14:m>
                  <m:oMath xmlns:m="http://schemas.openxmlformats.org/officeDocument/2006/math">
                    <m:r>
                      <a:rPr lang="en" sz="4100" i="1" spc="10" dirty="0" smtClean="0">
                        <a:latin typeface="Cambria Math" panose="02040503050406030204" pitchFamily="18" charset="0"/>
                        <a:cs typeface="Arial"/>
                      </a:rPr>
                      <m:t>𝑦</m:t>
                    </m:r>
                    <m:r>
                      <a:rPr lang="en" sz="4100" i="1" spc="10" baseline="30000" dirty="0">
                        <a:latin typeface="Cambria Math" panose="02040503050406030204" pitchFamily="18" charset="0"/>
                        <a:cs typeface="Arial"/>
                      </a:rPr>
                      <m:t>∗</m:t>
                    </m:r>
                    <m:r>
                      <a:rPr lang="en" sz="4100" i="1" spc="10" dirty="0">
                        <a:latin typeface="Cambria Math" panose="02040503050406030204" pitchFamily="18" charset="0"/>
                        <a:cs typeface="Arial"/>
                      </a:rPr>
                      <m:t> ≥ </m:t>
                    </m:r>
                    <m:r>
                      <a:rPr lang="en" sz="4100" i="1" spc="10" dirty="0" smtClean="0">
                        <a:latin typeface="Cambria Math" panose="02040503050406030204" pitchFamily="18" charset="0"/>
                        <a:cs typeface="Arial"/>
                      </a:rPr>
                      <m:t>𝑦</m:t>
                    </m:r>
                    <m:r>
                      <a:rPr lang="zh-CN" altLang="en-US" sz="4100" i="1" spc="10" dirty="0" smtClean="0">
                        <a:latin typeface="Cambria Math" panose="02040503050406030204" pitchFamily="18" charset="0"/>
                        <a:cs typeface="Arial"/>
                      </a:rPr>
                      <m:t> </m:t>
                    </m:r>
                  </m:oMath>
                </a14:m>
                <a:r>
                  <a:rPr lang="en" sz="4100" i="1" spc="10" dirty="0">
                    <a:latin typeface="Arial"/>
                    <a:cs typeface="Arial"/>
                  </a:rPr>
                  <a:t>with probability </a:t>
                </a:r>
                <a:r>
                  <a:rPr lang="el-GR" sz="4100" i="1" spc="10" dirty="0">
                    <a:latin typeface="Arial"/>
                    <a:cs typeface="Arial"/>
                  </a:rPr>
                  <a:t>β </a:t>
                </a:r>
                <a:r>
                  <a:rPr lang="en" sz="4100" i="1" spc="10" dirty="0">
                    <a:latin typeface="Arial"/>
                    <a:cs typeface="Arial"/>
                  </a:rPr>
                  <a:t>when</a:t>
                </a:r>
                <a:endParaRPr sz="4100" i="1" dirty="0">
                  <a:latin typeface="Arial"/>
                  <a:cs typeface="Arial"/>
                </a:endParaRPr>
              </a:p>
            </p:txBody>
          </p:sp>
        </mc:Choice>
        <mc:Fallback xmlns="">
          <p:sp>
            <p:nvSpPr>
              <p:cNvPr id="11" name="object 9">
                <a:extLst>
                  <a:ext uri="{FF2B5EF4-FFF2-40B4-BE49-F238E27FC236}">
                    <a16:creationId xmlns:a16="http://schemas.microsoft.com/office/drawing/2014/main" id="{7421D0FD-AAAD-044B-B8FF-9E1F5AE21ADB}"/>
                  </a:ext>
                </a:extLst>
              </p:cNvPr>
              <p:cNvSpPr txBox="1">
                <a:spLocks noRot="1" noChangeAspect="1" noMove="1" noResize="1" noEditPoints="1" noAdjustHandles="1" noChangeArrowheads="1" noChangeShapeType="1" noTextEdit="1"/>
              </p:cNvSpPr>
              <p:nvPr/>
            </p:nvSpPr>
            <p:spPr>
              <a:xfrm>
                <a:off x="1573280" y="2963373"/>
                <a:ext cx="17514531" cy="2539157"/>
              </a:xfrm>
              <a:prstGeom prst="rect">
                <a:avLst/>
              </a:prstGeom>
              <a:blipFill>
                <a:blip r:embed="rId4"/>
                <a:stretch>
                  <a:fillRect l="-1667" t="-4975" r="-870" b="-10945"/>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8069D48D-DAD0-AE42-9E61-A47A6A981077}"/>
              </a:ext>
            </a:extLst>
          </p:cNvPr>
          <p:cNvPicPr>
            <a:picLocks noChangeAspect="1"/>
          </p:cNvPicPr>
          <p:nvPr/>
        </p:nvPicPr>
        <p:blipFill>
          <a:blip r:embed="rId5"/>
          <a:stretch>
            <a:fillRect/>
          </a:stretch>
        </p:blipFill>
        <p:spPr>
          <a:xfrm>
            <a:off x="3346450" y="6349537"/>
            <a:ext cx="12418472" cy="2971800"/>
          </a:xfrm>
          <a:prstGeom prst="rect">
            <a:avLst/>
          </a:prstGeom>
        </p:spPr>
      </p:pic>
    </p:spTree>
    <p:extLst>
      <p:ext uri="{BB962C8B-B14F-4D97-AF65-F5344CB8AC3E}">
        <p14:creationId xmlns:p14="http://schemas.microsoft.com/office/powerpoint/2010/main" val="21758740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636" y="57904"/>
            <a:ext cx="20082510" cy="1423035"/>
          </a:xfrm>
          <a:custGeom>
            <a:avLst/>
            <a:gdLst/>
            <a:ahLst/>
            <a:cxnLst/>
            <a:rect l="l" t="t" r="r" b="b"/>
            <a:pathLst>
              <a:path w="20082510" h="1423035">
                <a:moveTo>
                  <a:pt x="0" y="0"/>
                </a:moveTo>
                <a:lnTo>
                  <a:pt x="20082462" y="0"/>
                </a:lnTo>
                <a:lnTo>
                  <a:pt x="20082462" y="1422564"/>
                </a:lnTo>
                <a:lnTo>
                  <a:pt x="0" y="1422564"/>
                </a:lnTo>
                <a:lnTo>
                  <a:pt x="0" y="0"/>
                </a:lnTo>
                <a:close/>
              </a:path>
            </a:pathLst>
          </a:custGeom>
          <a:solidFill>
            <a:srgbClr val="DCDEE0"/>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5240" rIns="0" bIns="0" rtlCol="0">
            <a:spAutoFit/>
          </a:bodyPr>
          <a:lstStyle/>
          <a:p>
            <a:pPr marL="213360">
              <a:lnSpc>
                <a:spcPct val="100000"/>
              </a:lnSpc>
              <a:spcBef>
                <a:spcPts val="120"/>
              </a:spcBef>
            </a:pPr>
            <a:r>
              <a:rPr spc="5" dirty="0"/>
              <a:t>Graphene: Protocol</a:t>
            </a:r>
            <a:r>
              <a:rPr spc="-35" dirty="0"/>
              <a:t> </a:t>
            </a:r>
            <a:r>
              <a:rPr lang="en-US" altLang="zh-CN" spc="10" dirty="0"/>
              <a:t>2</a:t>
            </a:r>
            <a:endParaRPr spc="10" dirty="0"/>
          </a:p>
        </p:txBody>
      </p:sp>
      <p:sp>
        <p:nvSpPr>
          <p:cNvPr id="17" name="object 17"/>
          <p:cNvSpPr txBox="1"/>
          <p:nvPr/>
        </p:nvSpPr>
        <p:spPr>
          <a:xfrm>
            <a:off x="1086742" y="2068388"/>
            <a:ext cx="210185" cy="468630"/>
          </a:xfrm>
          <a:prstGeom prst="rect">
            <a:avLst/>
          </a:prstGeom>
        </p:spPr>
        <p:txBody>
          <a:bodyPr vert="horz" wrap="square" lIns="0" tIns="13335" rIns="0" bIns="0" rtlCol="0">
            <a:spAutoFit/>
          </a:bodyPr>
          <a:lstStyle/>
          <a:p>
            <a:pPr marL="12700">
              <a:lnSpc>
                <a:spcPct val="100000"/>
              </a:lnSpc>
              <a:spcBef>
                <a:spcPts val="105"/>
              </a:spcBef>
            </a:pPr>
            <a:r>
              <a:rPr sz="2900" spc="434" dirty="0">
                <a:latin typeface="Arial"/>
                <a:cs typeface="Arial"/>
              </a:rPr>
              <a:t>•</a:t>
            </a:r>
            <a:endParaRPr sz="2900">
              <a:latin typeface="Arial"/>
              <a:cs typeface="Arial"/>
            </a:endParaRPr>
          </a:p>
        </p:txBody>
      </p:sp>
      <p:sp>
        <p:nvSpPr>
          <p:cNvPr id="19" name="object 19"/>
          <p:cNvSpPr txBox="1">
            <a:spLocks noGrp="1"/>
          </p:cNvSpPr>
          <p:nvPr>
            <p:ph type="sldNum" sz="quarter" idx="7"/>
          </p:nvPr>
        </p:nvSpPr>
        <p:spPr>
          <a:prstGeom prst="rect">
            <a:avLst/>
          </a:prstGeom>
        </p:spPr>
        <p:txBody>
          <a:bodyPr vert="horz" wrap="square" lIns="0" tIns="0" rIns="0" bIns="0" rtlCol="0">
            <a:spAutoFit/>
          </a:bodyPr>
          <a:lstStyle/>
          <a:p>
            <a:pPr marL="38100">
              <a:lnSpc>
                <a:spcPts val="2014"/>
              </a:lnSpc>
            </a:pPr>
            <a:fld id="{81D60167-4931-47E6-BA6A-407CBD079E47}" type="slidenum">
              <a:rPr spc="15" dirty="0"/>
              <a:t>45</a:t>
            </a:fld>
            <a:endParaRPr spc="15" dirty="0"/>
          </a:p>
        </p:txBody>
      </p:sp>
      <p:sp>
        <p:nvSpPr>
          <p:cNvPr id="18" name="object 18"/>
          <p:cNvSpPr txBox="1"/>
          <p:nvPr/>
        </p:nvSpPr>
        <p:spPr>
          <a:xfrm>
            <a:off x="1620758" y="1997710"/>
            <a:ext cx="13765292" cy="693138"/>
          </a:xfrm>
          <a:prstGeom prst="rect">
            <a:avLst/>
          </a:prstGeom>
        </p:spPr>
        <p:txBody>
          <a:bodyPr vert="horz" wrap="square" lIns="0" tIns="15875" rIns="0" bIns="0" rtlCol="0">
            <a:spAutoFit/>
          </a:bodyPr>
          <a:lstStyle/>
          <a:p>
            <a:pPr marL="12700">
              <a:lnSpc>
                <a:spcPct val="100000"/>
              </a:lnSpc>
              <a:spcBef>
                <a:spcPts val="125"/>
              </a:spcBef>
            </a:pPr>
            <a:r>
              <a:rPr lang="en" sz="4400" b="1" spc="-60" dirty="0">
                <a:latin typeface="Arial"/>
                <a:cs typeface="Arial"/>
              </a:rPr>
              <a:t>THEOREM </a:t>
            </a:r>
            <a:r>
              <a:rPr lang="en-US" altLang="zh-CN" sz="4400" b="1" spc="-60" dirty="0">
                <a:latin typeface="Arial"/>
                <a:cs typeface="Arial"/>
              </a:rPr>
              <a:t>3</a:t>
            </a:r>
            <a:r>
              <a:rPr lang="zh-CN" altLang="en-US" sz="4400" b="1" spc="-60" dirty="0">
                <a:latin typeface="Arial"/>
                <a:cs typeface="Arial"/>
              </a:rPr>
              <a:t> </a:t>
            </a:r>
            <a:r>
              <a:rPr lang="en-US" altLang="zh-CN" sz="4400" b="1" spc="-60" dirty="0">
                <a:latin typeface="Arial"/>
                <a:cs typeface="Arial"/>
              </a:rPr>
              <a:t>PROOF</a:t>
            </a:r>
            <a:r>
              <a:rPr lang="en" sz="4400" b="1" spc="-60" dirty="0">
                <a:latin typeface="Arial"/>
                <a:cs typeface="Arial"/>
              </a:rPr>
              <a:t>: </a:t>
            </a:r>
          </a:p>
        </p:txBody>
      </p:sp>
      <p:pic>
        <p:nvPicPr>
          <p:cNvPr id="54" name="图片 53">
            <a:extLst>
              <a:ext uri="{FF2B5EF4-FFF2-40B4-BE49-F238E27FC236}">
                <a16:creationId xmlns:a16="http://schemas.microsoft.com/office/drawing/2014/main" id="{9028DCFF-D8E4-9545-9F93-EBBADDC30162}"/>
              </a:ext>
            </a:extLst>
          </p:cNvPr>
          <p:cNvPicPr>
            <a:picLocks noChangeAspect="1"/>
          </p:cNvPicPr>
          <p:nvPr/>
        </p:nvPicPr>
        <p:blipFill>
          <a:blip r:embed="rId3"/>
          <a:stretch>
            <a:fillRect/>
          </a:stretch>
        </p:blipFill>
        <p:spPr>
          <a:xfrm>
            <a:off x="18366414" y="73600"/>
            <a:ext cx="1390266" cy="1387949"/>
          </a:xfrm>
          <a:prstGeom prst="rect">
            <a:avLst/>
          </a:prstGeom>
        </p:spPr>
      </p:pic>
      <p:sp>
        <p:nvSpPr>
          <p:cNvPr id="55" name="object 20">
            <a:extLst>
              <a:ext uri="{FF2B5EF4-FFF2-40B4-BE49-F238E27FC236}">
                <a16:creationId xmlns:a16="http://schemas.microsoft.com/office/drawing/2014/main" id="{65FCC144-0F53-424E-A1BE-004CDA6D73FD}"/>
              </a:ext>
            </a:extLst>
          </p:cNvPr>
          <p:cNvSpPr txBox="1"/>
          <p:nvPr/>
        </p:nvSpPr>
        <p:spPr>
          <a:xfrm>
            <a:off x="14684662" y="10815939"/>
            <a:ext cx="5867400" cy="302903"/>
          </a:xfrm>
          <a:prstGeom prst="rect">
            <a:avLst/>
          </a:prstGeom>
        </p:spPr>
        <p:txBody>
          <a:bodyPr vert="horz" wrap="square" lIns="0" tIns="0" rIns="0" bIns="0" rtlCol="0">
            <a:spAutoFit/>
          </a:bodyPr>
          <a:lstStyle/>
          <a:p>
            <a:pPr marL="12700">
              <a:lnSpc>
                <a:spcPts val="2275"/>
              </a:lnSpc>
            </a:pPr>
            <a:r>
              <a:rPr lang="en-US" altLang="zh-CN" sz="2800" spc="-10" dirty="0">
                <a:solidFill>
                  <a:srgbClr val="A9A9A9"/>
                </a:solidFill>
                <a:latin typeface="Arial"/>
                <a:cs typeface="Arial"/>
              </a:rPr>
              <a:t>F</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D</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A</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V</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E</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R</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S</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T</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Y</a:t>
            </a:r>
            <a:r>
              <a:rPr lang="zh-CN" altLang="en-US" sz="2800" spc="-10" dirty="0">
                <a:solidFill>
                  <a:srgbClr val="A9A9A9"/>
                </a:solidFill>
                <a:latin typeface="Arial"/>
                <a:cs typeface="Arial"/>
              </a:rPr>
              <a:t> </a:t>
            </a:r>
            <a:endParaRPr sz="2800" dirty="0">
              <a:latin typeface="Arial"/>
              <a:cs typeface="Arial"/>
            </a:endParaRPr>
          </a:p>
        </p:txBody>
      </p:sp>
      <mc:AlternateContent xmlns:mc="http://schemas.openxmlformats.org/markup-compatibility/2006" xmlns:a14="http://schemas.microsoft.com/office/drawing/2010/main">
        <mc:Choice Requires="a14">
          <p:sp>
            <p:nvSpPr>
              <p:cNvPr id="11" name="object 9">
                <a:extLst>
                  <a:ext uri="{FF2B5EF4-FFF2-40B4-BE49-F238E27FC236}">
                    <a16:creationId xmlns:a16="http://schemas.microsoft.com/office/drawing/2014/main" id="{7421D0FD-AAAD-044B-B8FF-9E1F5AE21ADB}"/>
                  </a:ext>
                </a:extLst>
              </p:cNvPr>
              <p:cNvSpPr txBox="1"/>
              <p:nvPr/>
            </p:nvSpPr>
            <p:spPr>
              <a:xfrm>
                <a:off x="1573280" y="2963373"/>
                <a:ext cx="17514531" cy="1910331"/>
              </a:xfrm>
              <a:prstGeom prst="rect">
                <a:avLst/>
              </a:prstGeom>
            </p:spPr>
            <p:txBody>
              <a:bodyPr vert="horz" wrap="square" lIns="0" tIns="15240" rIns="0" bIns="0" rtlCol="0">
                <a:spAutoFit/>
              </a:bodyPr>
              <a:lstStyle/>
              <a:p>
                <a:pPr marL="12700">
                  <a:lnSpc>
                    <a:spcPct val="100000"/>
                  </a:lnSpc>
                  <a:spcBef>
                    <a:spcPts val="120"/>
                  </a:spcBef>
                </a:pPr>
                <a:r>
                  <a:rPr lang="en" altLang="zh-CN" sz="4100" i="1" spc="10" dirty="0">
                    <a:latin typeface="Arial"/>
                    <a:cs typeface="Arial"/>
                  </a:rPr>
                  <a:t>We find </a:t>
                </a:r>
                <a14:m>
                  <m:oMath xmlns:m="http://schemas.openxmlformats.org/officeDocument/2006/math">
                    <m:r>
                      <a:rPr lang="en" altLang="zh-CN" sz="4100" i="1" spc="10" dirty="0" smtClean="0">
                        <a:latin typeface="Cambria Math" panose="02040503050406030204" pitchFamily="18" charset="0"/>
                        <a:cs typeface="Arial"/>
                      </a:rPr>
                      <m:t>𝑦</m:t>
                    </m:r>
                    <m:r>
                      <a:rPr lang="en-US" altLang="zh-CN" sz="4100" b="0" i="1" spc="10" baseline="30000" dirty="0" smtClean="0">
                        <a:latin typeface="Cambria Math" panose="02040503050406030204" pitchFamily="18" charset="0"/>
                        <a:cs typeface="Arial"/>
                      </a:rPr>
                      <m:t>∗</m:t>
                    </m:r>
                    <m:r>
                      <a:rPr lang="en" altLang="zh-CN" sz="4100" i="1" spc="10" dirty="0">
                        <a:latin typeface="Cambria Math" panose="02040503050406030204" pitchFamily="18" charset="0"/>
                        <a:cs typeface="Arial"/>
                      </a:rPr>
                      <m:t>=</m:t>
                    </m:r>
                    <m:r>
                      <a:rPr lang="en" altLang="zh-CN" sz="4100" i="1" spc="10" dirty="0">
                        <a:latin typeface="Cambria Math" panose="02040503050406030204" pitchFamily="18" charset="0"/>
                        <a:cs typeface="Arial"/>
                      </a:rPr>
                      <m:t>𝑧</m:t>
                    </m:r>
                    <m:r>
                      <a:rPr lang="en" altLang="zh-CN" sz="4100" i="1" spc="10" dirty="0">
                        <a:latin typeface="Cambria Math" panose="02040503050406030204" pitchFamily="18" charset="0"/>
                        <a:cs typeface="Arial"/>
                      </a:rPr>
                      <m:t>−</m:t>
                    </m:r>
                    <m:r>
                      <a:rPr lang="en" altLang="zh-CN" sz="4100" i="1" spc="10" dirty="0">
                        <a:latin typeface="Cambria Math" panose="02040503050406030204" pitchFamily="18" charset="0"/>
                        <a:cs typeface="Arial"/>
                      </a:rPr>
                      <m:t>𝑥</m:t>
                    </m:r>
                    <m:r>
                      <a:rPr lang="en-US" altLang="zh-CN" sz="4100" b="0" i="1" spc="10" baseline="30000" dirty="0" smtClean="0">
                        <a:latin typeface="Cambria Math" panose="02040503050406030204" pitchFamily="18" charset="0"/>
                        <a:cs typeface="Arial"/>
                      </a:rPr>
                      <m:t>∗</m:t>
                    </m:r>
                    <m:r>
                      <a:rPr lang="en" altLang="zh-CN" sz="4100" i="1" spc="10" dirty="0">
                        <a:latin typeface="Cambria Math" panose="02040503050406030204" pitchFamily="18" charset="0"/>
                        <a:cs typeface="Arial"/>
                      </a:rPr>
                      <m:t>≥</m:t>
                    </m:r>
                    <m:r>
                      <a:rPr lang="en" altLang="zh-CN" sz="4100" i="1" spc="10" dirty="0" smtClean="0">
                        <a:latin typeface="Cambria Math" panose="02040503050406030204" pitchFamily="18" charset="0"/>
                        <a:cs typeface="Arial"/>
                      </a:rPr>
                      <m:t>𝑦</m:t>
                    </m:r>
                    <m:r>
                      <a:rPr lang="en" altLang="zh-CN" sz="4100" i="1" spc="10" dirty="0" smtClean="0">
                        <a:latin typeface="Cambria Math" panose="02040503050406030204" pitchFamily="18" charset="0"/>
                        <a:cs typeface="Arial"/>
                      </a:rPr>
                      <m:t> </m:t>
                    </m:r>
                  </m:oMath>
                </a14:m>
                <a:r>
                  <a:rPr lang="en" altLang="zh-CN" sz="4100" i="1" spc="10" dirty="0">
                    <a:latin typeface="Arial"/>
                    <a:cs typeface="Arial"/>
                  </a:rPr>
                  <a:t>by applying Lemma 1 to </a:t>
                </a:r>
                <a14:m>
                  <m:oMath xmlns:m="http://schemas.openxmlformats.org/officeDocument/2006/math">
                    <m:r>
                      <a:rPr lang="el-GR" altLang="zh-CN" sz="4100" i="1" spc="10" dirty="0">
                        <a:latin typeface="Cambria Math" panose="02040503050406030204" pitchFamily="18" charset="0"/>
                        <a:ea typeface="Cambria Math" panose="02040503050406030204" pitchFamily="18" charset="0"/>
                        <a:cs typeface="Arial"/>
                      </a:rPr>
                      <m:t>𝛴</m:t>
                    </m:r>
                    <m:sPre>
                      <m:sPrePr>
                        <m:ctrlPr>
                          <a:rPr lang="en" altLang="zh-CN" sz="4100" i="1" spc="10" dirty="0">
                            <a:latin typeface="Cambria Math" panose="02040503050406030204" pitchFamily="18" charset="0"/>
                            <a:cs typeface="Arial"/>
                          </a:rPr>
                        </m:ctrlPr>
                      </m:sPrePr>
                      <m:sub>
                        <m:r>
                          <a:rPr lang="en" altLang="zh-CN" sz="4100" i="1" spc="10" dirty="0">
                            <a:latin typeface="Cambria Math" panose="02040503050406030204" pitchFamily="18" charset="0"/>
                            <a:cs typeface="Arial"/>
                          </a:rPr>
                          <m:t>𝑖</m:t>
                        </m:r>
                        <m:r>
                          <a:rPr lang="en-US" altLang="zh-CN" sz="4100" b="0" i="1" spc="10" dirty="0" smtClean="0">
                            <a:latin typeface="Cambria Math" panose="02040503050406030204" pitchFamily="18" charset="0"/>
                            <a:cs typeface="Arial"/>
                          </a:rPr>
                          <m:t>=</m:t>
                        </m:r>
                        <m:r>
                          <a:rPr lang="en" altLang="zh-CN" sz="4100" i="1" spc="10" dirty="0">
                            <a:latin typeface="Cambria Math" panose="02040503050406030204" pitchFamily="18" charset="0"/>
                            <a:cs typeface="Arial"/>
                          </a:rPr>
                          <m:t>1</m:t>
                        </m:r>
                      </m:sub>
                      <m:sup>
                        <m:r>
                          <a:rPr lang="en" altLang="zh-CN" sz="4100" i="1" spc="10" dirty="0">
                            <a:latin typeface="Cambria Math" panose="02040503050406030204" pitchFamily="18" charset="0"/>
                            <a:cs typeface="Arial"/>
                          </a:rPr>
                          <m:t>𝑚</m:t>
                        </m:r>
                        <m:r>
                          <a:rPr lang="en" altLang="zh-CN" sz="4100" i="1" spc="10" dirty="0">
                            <a:latin typeface="Cambria Math" panose="02040503050406030204" pitchFamily="18" charset="0"/>
                            <a:cs typeface="Arial"/>
                          </a:rPr>
                          <m:t>−</m:t>
                        </m:r>
                        <m:r>
                          <a:rPr lang="en-US" altLang="zh-CN" sz="4100" b="0" i="1" spc="10" dirty="0" smtClean="0">
                            <a:latin typeface="Cambria Math" panose="02040503050406030204" pitchFamily="18" charset="0"/>
                            <a:cs typeface="Arial"/>
                          </a:rPr>
                          <m:t>𝑥</m:t>
                        </m:r>
                        <m:r>
                          <a:rPr lang="en-US" altLang="zh-CN" sz="4100" b="0" i="1" spc="10" baseline="30000" dirty="0" smtClean="0">
                            <a:latin typeface="Cambria Math" panose="02040503050406030204" pitchFamily="18" charset="0"/>
                            <a:cs typeface="Arial"/>
                          </a:rPr>
                          <m:t>∗</m:t>
                        </m:r>
                      </m:sup>
                      <m:e>
                        <m:sSub>
                          <m:sSubPr>
                            <m:ctrlPr>
                              <a:rPr lang="en" altLang="zh-CN" sz="4100" i="1" spc="10" dirty="0">
                                <a:latin typeface="Cambria Math" panose="02040503050406030204" pitchFamily="18" charset="0"/>
                                <a:cs typeface="Arial"/>
                              </a:rPr>
                            </m:ctrlPr>
                          </m:sSubPr>
                          <m:e>
                            <m:r>
                              <a:rPr lang="en" altLang="zh-CN" sz="4100" i="1" spc="10" dirty="0">
                                <a:latin typeface="Cambria Math" panose="02040503050406030204" pitchFamily="18" charset="0"/>
                                <a:cs typeface="Arial"/>
                              </a:rPr>
                              <m:t>𝑌</m:t>
                            </m:r>
                          </m:e>
                          <m:sub>
                            <m:r>
                              <a:rPr lang="en" altLang="zh-CN" sz="4100" i="1" spc="10" dirty="0">
                                <a:latin typeface="Cambria Math" panose="02040503050406030204" pitchFamily="18" charset="0"/>
                                <a:cs typeface="Arial"/>
                              </a:rPr>
                              <m:t>𝑖</m:t>
                            </m:r>
                          </m:sub>
                        </m:sSub>
                        <m:r>
                          <a:rPr lang="en-US" altLang="zh-CN" sz="4100" i="1" spc="10" dirty="0">
                            <a:latin typeface="Cambria Math" panose="02040503050406030204" pitchFamily="18" charset="0"/>
                            <a:cs typeface="Arial"/>
                          </a:rPr>
                          <m:t>=</m:t>
                        </m:r>
                        <m:r>
                          <a:rPr lang="en" altLang="zh-CN" sz="4100" i="1" spc="10" dirty="0">
                            <a:latin typeface="Cambria Math" panose="02040503050406030204" pitchFamily="18" charset="0"/>
                            <a:cs typeface="Arial"/>
                          </a:rPr>
                          <m:t>𝑌</m:t>
                        </m:r>
                      </m:e>
                    </m:sPre>
                  </m:oMath>
                </a14:m>
                <a:r>
                  <a:rPr lang="en" altLang="zh-CN" sz="4100" i="1" spc="10" dirty="0">
                    <a:latin typeface="Arial"/>
                    <a:cs typeface="Arial"/>
                  </a:rPr>
                  <a:t>, the sum of </a:t>
                </a:r>
                <a14:m>
                  <m:oMath xmlns:m="http://schemas.openxmlformats.org/officeDocument/2006/math">
                    <m:r>
                      <a:rPr lang="en" altLang="zh-CN" sz="4100" i="1" spc="10" dirty="0" smtClean="0">
                        <a:latin typeface="Cambria Math" panose="02040503050406030204" pitchFamily="18" charset="0"/>
                        <a:cs typeface="Arial"/>
                      </a:rPr>
                      <m:t>𝑚</m:t>
                    </m:r>
                    <m:r>
                      <a:rPr lang="en" altLang="zh-CN" sz="4100" i="1" spc="10" dirty="0" smtClean="0">
                        <a:latin typeface="Cambria Math" panose="02040503050406030204" pitchFamily="18" charset="0"/>
                        <a:cs typeface="Arial"/>
                      </a:rPr>
                      <m:t>−</m:t>
                    </m:r>
                    <m:r>
                      <a:rPr lang="en" altLang="zh-CN" sz="4100" i="1" spc="10" dirty="0" smtClean="0">
                        <a:latin typeface="Cambria Math" panose="02040503050406030204" pitchFamily="18" charset="0"/>
                        <a:cs typeface="Arial"/>
                      </a:rPr>
                      <m:t>𝑥</m:t>
                    </m:r>
                    <m:r>
                      <a:rPr lang="en" altLang="zh-CN" sz="4100" i="1" spc="10" baseline="30000" dirty="0" smtClean="0">
                        <a:latin typeface="Cambria Math" panose="02040503050406030204" pitchFamily="18" charset="0"/>
                        <a:cs typeface="Arial"/>
                      </a:rPr>
                      <m:t>∗ </m:t>
                    </m:r>
                  </m:oMath>
                </a14:m>
                <a:r>
                  <a:rPr lang="en" altLang="zh-CN" sz="4100" i="1" spc="10" dirty="0">
                    <a:latin typeface="Arial"/>
                    <a:cs typeface="Arial"/>
                  </a:rPr>
                  <a:t>independent Bernoulli such that might be false positives</a:t>
                </a:r>
                <a:r>
                  <a:rPr lang="zh-CN" altLang="en-US" sz="4100" i="1" spc="10" dirty="0">
                    <a:latin typeface="Arial"/>
                    <a:cs typeface="Arial"/>
                  </a:rPr>
                  <a:t> </a:t>
                </a:r>
                <a:r>
                  <a:rPr lang="en" altLang="zh-CN" sz="4100" i="1" spc="10" dirty="0">
                    <a:latin typeface="Arial"/>
                    <a:cs typeface="Arial"/>
                  </a:rPr>
                  <a:t>such</a:t>
                </a:r>
                <a:r>
                  <a:rPr lang="zh-CN" altLang="en-US" sz="4100" i="1" spc="10" dirty="0">
                    <a:latin typeface="Arial"/>
                    <a:cs typeface="Arial"/>
                  </a:rPr>
                  <a:t> </a:t>
                </a:r>
                <a:r>
                  <a:rPr lang="en" altLang="zh-CN" sz="4100" i="1" spc="10" dirty="0">
                    <a:latin typeface="Arial"/>
                    <a:cs typeface="Arial"/>
                  </a:rPr>
                  <a:t>that</a:t>
                </a:r>
                <a:r>
                  <a:rPr lang="zh-CN" altLang="en-US" sz="4100" i="1" spc="10" dirty="0">
                    <a:latin typeface="Arial"/>
                    <a:cs typeface="Arial"/>
                  </a:rPr>
                  <a:t>  </a:t>
                </a:r>
                <a14:m>
                  <m:oMath xmlns:m="http://schemas.openxmlformats.org/officeDocument/2006/math">
                    <m:r>
                      <m:rPr>
                        <m:sty m:val="p"/>
                      </m:rPr>
                      <a:rPr lang="en" altLang="zh-CN" sz="4100" i="1" spc="10" dirty="0">
                        <a:latin typeface="Cambria Math" panose="02040503050406030204" pitchFamily="18" charset="0"/>
                        <a:cs typeface="Arial"/>
                      </a:rPr>
                      <m:t>Pr</m:t>
                    </m:r>
                    <m:r>
                      <a:rPr lang="en" altLang="zh-CN" sz="4100" i="1" spc="10" dirty="0">
                        <a:latin typeface="Cambria Math" panose="02040503050406030204" pitchFamily="18" charset="0"/>
                        <a:cs typeface="Arial"/>
                      </a:rPr>
                      <m:t>⁡[</m:t>
                    </m:r>
                    <m:r>
                      <a:rPr lang="en" altLang="zh-CN" sz="4100" i="1" spc="10" dirty="0">
                        <a:latin typeface="Cambria Math" panose="02040503050406030204" pitchFamily="18" charset="0"/>
                        <a:cs typeface="Arial"/>
                      </a:rPr>
                      <m:t>𝑌𝑖</m:t>
                    </m:r>
                    <m:r>
                      <a:rPr lang="en" altLang="zh-CN" sz="4100" i="1" spc="10" dirty="0">
                        <a:latin typeface="Cambria Math" panose="02040503050406030204" pitchFamily="18" charset="0"/>
                        <a:cs typeface="Arial"/>
                      </a:rPr>
                      <m:t> = 1] = </m:t>
                    </m:r>
                    <m:r>
                      <a:rPr lang="en" altLang="zh-CN" sz="4100" i="1" spc="10" dirty="0" err="1">
                        <a:latin typeface="Cambria Math" panose="02040503050406030204" pitchFamily="18" charset="0"/>
                        <a:cs typeface="Arial"/>
                      </a:rPr>
                      <m:t>𝑓</m:t>
                    </m:r>
                    <m:r>
                      <a:rPr lang="en" altLang="zh-CN" sz="4100" i="1" spc="10" baseline="-25000" dirty="0" err="1">
                        <a:latin typeface="Cambria Math" panose="02040503050406030204" pitchFamily="18" charset="0"/>
                        <a:cs typeface="Arial"/>
                      </a:rPr>
                      <m:t>𝑆</m:t>
                    </m:r>
                  </m:oMath>
                </a14:m>
                <a:r>
                  <a:rPr lang="en-US" altLang="zh-CN" sz="4100" i="1" spc="10" dirty="0">
                    <a:latin typeface="Arial"/>
                    <a:cs typeface="Arial"/>
                  </a:rPr>
                  <a:t> trials and </a:t>
                </a:r>
                <a14:m>
                  <m:oMath xmlns:m="http://schemas.openxmlformats.org/officeDocument/2006/math">
                    <m:r>
                      <a:rPr lang="el-GR" altLang="zh-CN" sz="4100" i="1" spc="10" dirty="0" smtClean="0">
                        <a:latin typeface="Cambria Math" panose="02040503050406030204" pitchFamily="18" charset="0"/>
                        <a:cs typeface="Arial"/>
                      </a:rPr>
                      <m:t>𝜇</m:t>
                    </m:r>
                    <m:r>
                      <a:rPr lang="el-GR" altLang="zh-CN" sz="4100" i="1" spc="10" dirty="0">
                        <a:latin typeface="Cambria Math" panose="02040503050406030204" pitchFamily="18" charset="0"/>
                        <a:cs typeface="Arial"/>
                      </a:rPr>
                      <m:t>=(</m:t>
                    </m:r>
                    <m:r>
                      <a:rPr lang="en-US" altLang="zh-CN" sz="4100" i="1" spc="10" dirty="0">
                        <a:latin typeface="Cambria Math" panose="02040503050406030204" pitchFamily="18" charset="0"/>
                        <a:cs typeface="Arial"/>
                      </a:rPr>
                      <m:t>𝑚</m:t>
                    </m:r>
                    <m:r>
                      <a:rPr lang="en-US" altLang="zh-CN" sz="4100" i="1" spc="10" dirty="0">
                        <a:latin typeface="Cambria Math" panose="02040503050406030204" pitchFamily="18" charset="0"/>
                        <a:cs typeface="Arial"/>
                      </a:rPr>
                      <m:t>−</m:t>
                    </m:r>
                    <m:r>
                      <a:rPr lang="en-US" altLang="zh-CN" sz="4100" i="1" spc="10" dirty="0">
                        <a:latin typeface="Cambria Math" panose="02040503050406030204" pitchFamily="18" charset="0"/>
                        <a:cs typeface="Arial"/>
                      </a:rPr>
                      <m:t>𝑥</m:t>
                    </m:r>
                    <m:r>
                      <a:rPr lang="en-US" altLang="zh-CN" sz="4100" i="1" spc="10" baseline="30000" dirty="0">
                        <a:latin typeface="Cambria Math" panose="02040503050406030204" pitchFamily="18" charset="0"/>
                        <a:cs typeface="Arial"/>
                      </a:rPr>
                      <m:t>∗</m:t>
                    </m:r>
                    <m:r>
                      <a:rPr lang="en-US" altLang="zh-CN" sz="4100" i="1" spc="10" dirty="0">
                        <a:latin typeface="Cambria Math" panose="02040503050406030204" pitchFamily="18" charset="0"/>
                        <a:cs typeface="Arial"/>
                      </a:rPr>
                      <m:t>)</m:t>
                    </m:r>
                    <m:r>
                      <a:rPr lang="en-US" altLang="zh-CN" sz="4100" i="1" spc="10" dirty="0">
                        <a:latin typeface="Cambria Math" panose="02040503050406030204" pitchFamily="18" charset="0"/>
                        <a:cs typeface="Arial"/>
                      </a:rPr>
                      <m:t>𝑓𝑆</m:t>
                    </m:r>
                  </m:oMath>
                </a14:m>
                <a:endParaRPr lang="en-US" altLang="zh-CN" sz="4100" i="1" spc="10" dirty="0">
                  <a:latin typeface="Arial"/>
                  <a:cs typeface="Arial"/>
                </a:endParaRPr>
              </a:p>
            </p:txBody>
          </p:sp>
        </mc:Choice>
        <mc:Fallback xmlns="">
          <p:sp>
            <p:nvSpPr>
              <p:cNvPr id="11" name="object 9">
                <a:extLst>
                  <a:ext uri="{FF2B5EF4-FFF2-40B4-BE49-F238E27FC236}">
                    <a16:creationId xmlns:a16="http://schemas.microsoft.com/office/drawing/2014/main" id="{7421D0FD-AAAD-044B-B8FF-9E1F5AE21ADB}"/>
                  </a:ext>
                </a:extLst>
              </p:cNvPr>
              <p:cNvSpPr txBox="1">
                <a:spLocks noRot="1" noChangeAspect="1" noMove="1" noResize="1" noEditPoints="1" noAdjustHandles="1" noChangeArrowheads="1" noChangeShapeType="1" noTextEdit="1"/>
              </p:cNvSpPr>
              <p:nvPr/>
            </p:nvSpPr>
            <p:spPr>
              <a:xfrm>
                <a:off x="1573280" y="2963373"/>
                <a:ext cx="17514531" cy="1910331"/>
              </a:xfrm>
              <a:prstGeom prst="rect">
                <a:avLst/>
              </a:prstGeom>
              <a:blipFill>
                <a:blip r:embed="rId4"/>
                <a:stretch>
                  <a:fillRect l="-1667" t="-8553" b="-14474"/>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83D2902A-134F-7648-8C27-C0381B715AE3}"/>
              </a:ext>
            </a:extLst>
          </p:cNvPr>
          <p:cNvPicPr>
            <a:picLocks noChangeAspect="1"/>
          </p:cNvPicPr>
          <p:nvPr/>
        </p:nvPicPr>
        <p:blipFill>
          <a:blip r:embed="rId5"/>
          <a:stretch>
            <a:fillRect/>
          </a:stretch>
        </p:blipFill>
        <p:spPr>
          <a:xfrm>
            <a:off x="4181513" y="5045715"/>
            <a:ext cx="10795487" cy="2580990"/>
          </a:xfrm>
          <a:prstGeom prst="rect">
            <a:avLst/>
          </a:prstGeom>
        </p:spPr>
      </p:pic>
      <p:pic>
        <p:nvPicPr>
          <p:cNvPr id="8" name="图片 7">
            <a:extLst>
              <a:ext uri="{FF2B5EF4-FFF2-40B4-BE49-F238E27FC236}">
                <a16:creationId xmlns:a16="http://schemas.microsoft.com/office/drawing/2014/main" id="{BFF3CEA3-EF23-F844-BD57-F8D7D781D9C7}"/>
              </a:ext>
            </a:extLst>
          </p:cNvPr>
          <p:cNvPicPr>
            <a:picLocks noChangeAspect="1"/>
          </p:cNvPicPr>
          <p:nvPr/>
        </p:nvPicPr>
        <p:blipFill>
          <a:blip r:embed="rId6"/>
          <a:stretch>
            <a:fillRect/>
          </a:stretch>
        </p:blipFill>
        <p:spPr>
          <a:xfrm>
            <a:off x="4489450" y="7178675"/>
            <a:ext cx="9332105" cy="2895600"/>
          </a:xfrm>
          <a:prstGeom prst="rect">
            <a:avLst/>
          </a:prstGeom>
        </p:spPr>
      </p:pic>
    </p:spTree>
    <p:extLst>
      <p:ext uri="{BB962C8B-B14F-4D97-AF65-F5344CB8AC3E}">
        <p14:creationId xmlns:p14="http://schemas.microsoft.com/office/powerpoint/2010/main" val="30586252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636" y="57904"/>
            <a:ext cx="20082510" cy="1423035"/>
          </a:xfrm>
          <a:custGeom>
            <a:avLst/>
            <a:gdLst/>
            <a:ahLst/>
            <a:cxnLst/>
            <a:rect l="l" t="t" r="r" b="b"/>
            <a:pathLst>
              <a:path w="20082510" h="1423035">
                <a:moveTo>
                  <a:pt x="0" y="0"/>
                </a:moveTo>
                <a:lnTo>
                  <a:pt x="20082462" y="0"/>
                </a:lnTo>
                <a:lnTo>
                  <a:pt x="20082462" y="1422564"/>
                </a:lnTo>
                <a:lnTo>
                  <a:pt x="0" y="1422564"/>
                </a:lnTo>
                <a:lnTo>
                  <a:pt x="0" y="0"/>
                </a:lnTo>
                <a:close/>
              </a:path>
            </a:pathLst>
          </a:custGeom>
          <a:solidFill>
            <a:srgbClr val="DCDEE0"/>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5240" rIns="0" bIns="0" rtlCol="0">
            <a:spAutoFit/>
          </a:bodyPr>
          <a:lstStyle/>
          <a:p>
            <a:pPr marL="213360">
              <a:lnSpc>
                <a:spcPct val="100000"/>
              </a:lnSpc>
              <a:spcBef>
                <a:spcPts val="120"/>
              </a:spcBef>
            </a:pPr>
            <a:r>
              <a:rPr spc="5" dirty="0"/>
              <a:t>Graphene: Protocol</a:t>
            </a:r>
            <a:r>
              <a:rPr spc="-35" dirty="0"/>
              <a:t> </a:t>
            </a:r>
            <a:r>
              <a:rPr lang="en-US" altLang="zh-CN" spc="10" dirty="0"/>
              <a:t>2</a:t>
            </a:r>
            <a:endParaRPr spc="10" dirty="0"/>
          </a:p>
        </p:txBody>
      </p:sp>
      <p:sp>
        <p:nvSpPr>
          <p:cNvPr id="17" name="object 17"/>
          <p:cNvSpPr txBox="1"/>
          <p:nvPr/>
        </p:nvSpPr>
        <p:spPr>
          <a:xfrm>
            <a:off x="1086742" y="2068388"/>
            <a:ext cx="210185" cy="468630"/>
          </a:xfrm>
          <a:prstGeom prst="rect">
            <a:avLst/>
          </a:prstGeom>
        </p:spPr>
        <p:txBody>
          <a:bodyPr vert="horz" wrap="square" lIns="0" tIns="13335" rIns="0" bIns="0" rtlCol="0">
            <a:spAutoFit/>
          </a:bodyPr>
          <a:lstStyle/>
          <a:p>
            <a:pPr marL="12700">
              <a:lnSpc>
                <a:spcPct val="100000"/>
              </a:lnSpc>
              <a:spcBef>
                <a:spcPts val="105"/>
              </a:spcBef>
            </a:pPr>
            <a:r>
              <a:rPr sz="2900" spc="434" dirty="0">
                <a:latin typeface="Arial"/>
                <a:cs typeface="Arial"/>
              </a:rPr>
              <a:t>•</a:t>
            </a:r>
            <a:endParaRPr sz="2900">
              <a:latin typeface="Arial"/>
              <a:cs typeface="Arial"/>
            </a:endParaRPr>
          </a:p>
        </p:txBody>
      </p:sp>
      <p:sp>
        <p:nvSpPr>
          <p:cNvPr id="19" name="object 19"/>
          <p:cNvSpPr txBox="1">
            <a:spLocks noGrp="1"/>
          </p:cNvSpPr>
          <p:nvPr>
            <p:ph type="sldNum" sz="quarter" idx="7"/>
          </p:nvPr>
        </p:nvSpPr>
        <p:spPr>
          <a:prstGeom prst="rect">
            <a:avLst/>
          </a:prstGeom>
        </p:spPr>
        <p:txBody>
          <a:bodyPr vert="horz" wrap="square" lIns="0" tIns="0" rIns="0" bIns="0" rtlCol="0">
            <a:spAutoFit/>
          </a:bodyPr>
          <a:lstStyle/>
          <a:p>
            <a:pPr marL="38100">
              <a:lnSpc>
                <a:spcPts val="2014"/>
              </a:lnSpc>
            </a:pPr>
            <a:fld id="{81D60167-4931-47E6-BA6A-407CBD079E47}" type="slidenum">
              <a:rPr spc="15" dirty="0"/>
              <a:t>46</a:t>
            </a:fld>
            <a:endParaRPr spc="15" dirty="0"/>
          </a:p>
        </p:txBody>
      </p:sp>
      <p:sp>
        <p:nvSpPr>
          <p:cNvPr id="18" name="object 18"/>
          <p:cNvSpPr txBox="1"/>
          <p:nvPr/>
        </p:nvSpPr>
        <p:spPr>
          <a:xfrm>
            <a:off x="1620758" y="1997710"/>
            <a:ext cx="13765292" cy="693138"/>
          </a:xfrm>
          <a:prstGeom prst="rect">
            <a:avLst/>
          </a:prstGeom>
        </p:spPr>
        <p:txBody>
          <a:bodyPr vert="horz" wrap="square" lIns="0" tIns="15875" rIns="0" bIns="0" rtlCol="0">
            <a:spAutoFit/>
          </a:bodyPr>
          <a:lstStyle/>
          <a:p>
            <a:pPr marL="12700">
              <a:lnSpc>
                <a:spcPct val="100000"/>
              </a:lnSpc>
              <a:spcBef>
                <a:spcPts val="125"/>
              </a:spcBef>
            </a:pPr>
            <a:r>
              <a:rPr lang="en" sz="4400" b="1" spc="-60" dirty="0">
                <a:latin typeface="Arial"/>
                <a:cs typeface="Arial"/>
              </a:rPr>
              <a:t>THEOREM </a:t>
            </a:r>
            <a:r>
              <a:rPr lang="en-US" altLang="zh-CN" sz="4400" b="1" spc="-60" dirty="0">
                <a:latin typeface="Arial"/>
                <a:cs typeface="Arial"/>
              </a:rPr>
              <a:t>3</a:t>
            </a:r>
            <a:r>
              <a:rPr lang="zh-CN" altLang="en-US" sz="4400" b="1" spc="-60" dirty="0">
                <a:latin typeface="Arial"/>
                <a:cs typeface="Arial"/>
              </a:rPr>
              <a:t> </a:t>
            </a:r>
            <a:r>
              <a:rPr lang="en-US" altLang="zh-CN" sz="4400" b="1" spc="-60" dirty="0">
                <a:latin typeface="Arial"/>
                <a:cs typeface="Arial"/>
              </a:rPr>
              <a:t>PROOF</a:t>
            </a:r>
            <a:r>
              <a:rPr lang="en" sz="4400" b="1" spc="-60" dirty="0">
                <a:latin typeface="Arial"/>
                <a:cs typeface="Arial"/>
              </a:rPr>
              <a:t>: </a:t>
            </a:r>
          </a:p>
        </p:txBody>
      </p:sp>
      <p:pic>
        <p:nvPicPr>
          <p:cNvPr id="54" name="图片 53">
            <a:extLst>
              <a:ext uri="{FF2B5EF4-FFF2-40B4-BE49-F238E27FC236}">
                <a16:creationId xmlns:a16="http://schemas.microsoft.com/office/drawing/2014/main" id="{9028DCFF-D8E4-9545-9F93-EBBADDC30162}"/>
              </a:ext>
            </a:extLst>
          </p:cNvPr>
          <p:cNvPicPr>
            <a:picLocks noChangeAspect="1"/>
          </p:cNvPicPr>
          <p:nvPr/>
        </p:nvPicPr>
        <p:blipFill>
          <a:blip r:embed="rId3"/>
          <a:stretch>
            <a:fillRect/>
          </a:stretch>
        </p:blipFill>
        <p:spPr>
          <a:xfrm>
            <a:off x="18366414" y="73600"/>
            <a:ext cx="1390266" cy="1387949"/>
          </a:xfrm>
          <a:prstGeom prst="rect">
            <a:avLst/>
          </a:prstGeom>
        </p:spPr>
      </p:pic>
      <p:sp>
        <p:nvSpPr>
          <p:cNvPr id="55" name="object 20">
            <a:extLst>
              <a:ext uri="{FF2B5EF4-FFF2-40B4-BE49-F238E27FC236}">
                <a16:creationId xmlns:a16="http://schemas.microsoft.com/office/drawing/2014/main" id="{65FCC144-0F53-424E-A1BE-004CDA6D73FD}"/>
              </a:ext>
            </a:extLst>
          </p:cNvPr>
          <p:cNvSpPr txBox="1"/>
          <p:nvPr/>
        </p:nvSpPr>
        <p:spPr>
          <a:xfrm>
            <a:off x="14684662" y="10815939"/>
            <a:ext cx="5867400" cy="302903"/>
          </a:xfrm>
          <a:prstGeom prst="rect">
            <a:avLst/>
          </a:prstGeom>
        </p:spPr>
        <p:txBody>
          <a:bodyPr vert="horz" wrap="square" lIns="0" tIns="0" rIns="0" bIns="0" rtlCol="0">
            <a:spAutoFit/>
          </a:bodyPr>
          <a:lstStyle/>
          <a:p>
            <a:pPr marL="12700">
              <a:lnSpc>
                <a:spcPts val="2275"/>
              </a:lnSpc>
            </a:pPr>
            <a:r>
              <a:rPr lang="en-US" altLang="zh-CN" sz="2800" spc="-10" dirty="0">
                <a:solidFill>
                  <a:srgbClr val="A9A9A9"/>
                </a:solidFill>
                <a:latin typeface="Arial"/>
                <a:cs typeface="Arial"/>
              </a:rPr>
              <a:t>F</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D</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A</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V</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E</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R</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S</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T</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Y</a:t>
            </a:r>
            <a:r>
              <a:rPr lang="zh-CN" altLang="en-US" sz="2800" spc="-10" dirty="0">
                <a:solidFill>
                  <a:srgbClr val="A9A9A9"/>
                </a:solidFill>
                <a:latin typeface="Arial"/>
                <a:cs typeface="Arial"/>
              </a:rPr>
              <a:t> </a:t>
            </a:r>
            <a:endParaRPr sz="2800" dirty="0">
              <a:latin typeface="Arial"/>
              <a:cs typeface="Arial"/>
            </a:endParaRPr>
          </a:p>
        </p:txBody>
      </p:sp>
      <p:pic>
        <p:nvPicPr>
          <p:cNvPr id="4" name="图片 3">
            <a:extLst>
              <a:ext uri="{FF2B5EF4-FFF2-40B4-BE49-F238E27FC236}">
                <a16:creationId xmlns:a16="http://schemas.microsoft.com/office/drawing/2014/main" id="{1B556D8B-08A1-154F-BE9A-3C747ACA88B8}"/>
              </a:ext>
            </a:extLst>
          </p:cNvPr>
          <p:cNvPicPr>
            <a:picLocks noChangeAspect="1"/>
          </p:cNvPicPr>
          <p:nvPr/>
        </p:nvPicPr>
        <p:blipFill>
          <a:blip r:embed="rId4"/>
          <a:stretch>
            <a:fillRect/>
          </a:stretch>
        </p:blipFill>
        <p:spPr>
          <a:xfrm>
            <a:off x="1822450" y="3190543"/>
            <a:ext cx="8435133" cy="2142256"/>
          </a:xfrm>
          <a:prstGeom prst="rect">
            <a:avLst/>
          </a:prstGeom>
        </p:spPr>
      </p:pic>
      <p:pic>
        <p:nvPicPr>
          <p:cNvPr id="5" name="图片 4">
            <a:extLst>
              <a:ext uri="{FF2B5EF4-FFF2-40B4-BE49-F238E27FC236}">
                <a16:creationId xmlns:a16="http://schemas.microsoft.com/office/drawing/2014/main" id="{DD366042-CACE-D34E-BD97-5092A55BB1B4}"/>
              </a:ext>
            </a:extLst>
          </p:cNvPr>
          <p:cNvPicPr>
            <a:picLocks noChangeAspect="1"/>
          </p:cNvPicPr>
          <p:nvPr/>
        </p:nvPicPr>
        <p:blipFill>
          <a:blip r:embed="rId5"/>
          <a:stretch>
            <a:fillRect/>
          </a:stretch>
        </p:blipFill>
        <p:spPr>
          <a:xfrm>
            <a:off x="10467095" y="2846993"/>
            <a:ext cx="8435133" cy="6759037"/>
          </a:xfrm>
          <a:prstGeom prst="rect">
            <a:avLst/>
          </a:prstGeom>
        </p:spPr>
      </p:pic>
    </p:spTree>
    <p:extLst>
      <p:ext uri="{BB962C8B-B14F-4D97-AF65-F5344CB8AC3E}">
        <p14:creationId xmlns:p14="http://schemas.microsoft.com/office/powerpoint/2010/main" val="23984995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57904"/>
            <a:ext cx="20104100" cy="1423035"/>
          </a:xfrm>
          <a:custGeom>
            <a:avLst/>
            <a:gdLst/>
            <a:ahLst/>
            <a:cxnLst/>
            <a:rect l="l" t="t" r="r" b="b"/>
            <a:pathLst>
              <a:path w="20104100" h="1423035">
                <a:moveTo>
                  <a:pt x="0" y="1422564"/>
                </a:moveTo>
                <a:lnTo>
                  <a:pt x="0" y="0"/>
                </a:lnTo>
                <a:lnTo>
                  <a:pt x="20104099" y="0"/>
                </a:lnTo>
                <a:lnTo>
                  <a:pt x="20104099" y="1422564"/>
                </a:lnTo>
                <a:lnTo>
                  <a:pt x="0" y="1422564"/>
                </a:lnTo>
                <a:close/>
              </a:path>
            </a:pathLst>
          </a:custGeom>
          <a:solidFill>
            <a:srgbClr val="DCDEE0"/>
          </a:solidFill>
        </p:spPr>
        <p:txBody>
          <a:bodyPr wrap="square" lIns="0" tIns="0" rIns="0" bIns="0" rtlCol="0"/>
          <a:lstStyle/>
          <a:p>
            <a:endParaRPr/>
          </a:p>
        </p:txBody>
      </p:sp>
      <p:sp>
        <p:nvSpPr>
          <p:cNvPr id="4" name="object 4"/>
          <p:cNvSpPr txBox="1">
            <a:spLocks noGrp="1"/>
          </p:cNvSpPr>
          <p:nvPr>
            <p:ph type="title"/>
          </p:nvPr>
        </p:nvSpPr>
        <p:spPr>
          <a:xfrm>
            <a:off x="297692" y="192340"/>
            <a:ext cx="19507710" cy="1154162"/>
          </a:xfrm>
          <a:prstGeom prst="rect">
            <a:avLst/>
          </a:prstGeom>
        </p:spPr>
        <p:txBody>
          <a:bodyPr vert="horz" wrap="square" lIns="0" tIns="15240" rIns="0" bIns="0" rtlCol="0">
            <a:spAutoFit/>
          </a:bodyPr>
          <a:lstStyle/>
          <a:p>
            <a:pPr marL="12700" algn="ctr">
              <a:lnSpc>
                <a:spcPct val="100000"/>
              </a:lnSpc>
              <a:spcBef>
                <a:spcPts val="120"/>
              </a:spcBef>
            </a:pPr>
            <a:r>
              <a:rPr lang="en" spc="5" dirty="0"/>
              <a:t>ENHANCING IBLT PERFORMANCE</a:t>
            </a:r>
            <a:endParaRPr spc="10" dirty="0"/>
          </a:p>
        </p:txBody>
      </p:sp>
      <mc:AlternateContent xmlns:mc="http://schemas.openxmlformats.org/markup-compatibility/2006" xmlns:a14="http://schemas.microsoft.com/office/drawing/2010/main">
        <mc:Choice Requires="a14">
          <p:sp>
            <p:nvSpPr>
              <p:cNvPr id="9" name="object 9"/>
              <p:cNvSpPr txBox="1"/>
              <p:nvPr/>
            </p:nvSpPr>
            <p:spPr>
              <a:xfrm>
                <a:off x="831850" y="5887679"/>
                <a:ext cx="17449800" cy="2539157"/>
              </a:xfrm>
              <a:prstGeom prst="rect">
                <a:avLst/>
              </a:prstGeom>
            </p:spPr>
            <p:txBody>
              <a:bodyPr vert="horz" wrap="square" lIns="0" tIns="15240" rIns="0" bIns="0" rtlCol="0">
                <a:spAutoFit/>
              </a:bodyPr>
              <a:lstStyle/>
              <a:p>
                <a:pPr marL="12700">
                  <a:lnSpc>
                    <a:spcPct val="100000"/>
                  </a:lnSpc>
                  <a:spcBef>
                    <a:spcPts val="120"/>
                  </a:spcBef>
                </a:pPr>
                <a:r>
                  <a:rPr lang="en" sz="4100" dirty="0">
                    <a:latin typeface="Arial"/>
                    <a:cs typeface="Arial"/>
                  </a:rPr>
                  <a:t>Let </a:t>
                </a:r>
                <a14:m>
                  <m:oMath xmlns:m="http://schemas.openxmlformats.org/officeDocument/2006/math">
                    <m:r>
                      <a:rPr lang="en" sz="4100" i="1" dirty="0" smtClean="0">
                        <a:latin typeface="Cambria Math" panose="02040503050406030204" pitchFamily="18" charset="0"/>
                        <a:cs typeface="Arial"/>
                      </a:rPr>
                      <m:t>𝐻</m:t>
                    </m:r>
                    <m:r>
                      <a:rPr lang="en" sz="4100" i="1" dirty="0" smtClean="0">
                        <a:latin typeface="Cambria Math" panose="02040503050406030204" pitchFamily="18" charset="0"/>
                        <a:cs typeface="Arial"/>
                      </a:rPr>
                      <m:t> = (</m:t>
                    </m:r>
                    <m:r>
                      <a:rPr lang="en" sz="4100" i="1" dirty="0" smtClean="0">
                        <a:latin typeface="Cambria Math" panose="02040503050406030204" pitchFamily="18" charset="0"/>
                        <a:cs typeface="Arial"/>
                      </a:rPr>
                      <m:t>𝑉</m:t>
                    </m:r>
                    <m:r>
                      <a:rPr lang="en" sz="4100" i="1" dirty="0" smtClean="0">
                        <a:latin typeface="Cambria Math" panose="02040503050406030204" pitchFamily="18" charset="0"/>
                        <a:cs typeface="Arial"/>
                      </a:rPr>
                      <m:t> , </m:t>
                    </m:r>
                    <m:r>
                      <a:rPr lang="en" sz="4100" i="1" dirty="0" smtClean="0">
                        <a:latin typeface="Cambria Math" panose="02040503050406030204" pitchFamily="18" charset="0"/>
                        <a:cs typeface="Arial"/>
                      </a:rPr>
                      <m:t>𝑋</m:t>
                    </m:r>
                    <m:r>
                      <a:rPr lang="en" sz="4100" i="1" dirty="0" smtClean="0">
                        <a:latin typeface="Cambria Math" panose="02040503050406030204" pitchFamily="18" charset="0"/>
                        <a:cs typeface="Arial"/>
                      </a:rPr>
                      <m:t> , </m:t>
                    </m:r>
                    <m:r>
                      <a:rPr lang="en" sz="4100" i="1" dirty="0" smtClean="0">
                        <a:latin typeface="Cambria Math" panose="02040503050406030204" pitchFamily="18" charset="0"/>
                        <a:cs typeface="Arial"/>
                      </a:rPr>
                      <m:t>𝑘</m:t>
                    </m:r>
                    <m:r>
                      <a:rPr lang="en" sz="4100" i="1" dirty="0" smtClean="0">
                        <a:latin typeface="Cambria Math" panose="02040503050406030204" pitchFamily="18" charset="0"/>
                        <a:cs typeface="Arial"/>
                      </a:rPr>
                      <m:t> ) </m:t>
                    </m:r>
                  </m:oMath>
                </a14:m>
                <a:r>
                  <a:rPr lang="en" sz="4100" dirty="0">
                    <a:latin typeface="Arial"/>
                    <a:cs typeface="Arial"/>
                  </a:rPr>
                  <a:t>be a k-partite, k-uniform hypergraph, composed of a set of c vertices. Let </a:t>
                </a:r>
                <a14:m>
                  <m:oMath xmlns:m="http://schemas.openxmlformats.org/officeDocument/2006/math">
                    <m:r>
                      <a:rPr lang="en" sz="4100" i="1" dirty="0" smtClean="0">
                        <a:latin typeface="Cambria Math" panose="02040503050406030204" pitchFamily="18" charset="0"/>
                        <a:cs typeface="Arial"/>
                      </a:rPr>
                      <m:t>𝑉</m:t>
                    </m:r>
                    <m:r>
                      <a:rPr lang="en" sz="4100" i="1" dirty="0" smtClean="0">
                        <a:latin typeface="Cambria Math" panose="02040503050406030204" pitchFamily="18" charset="0"/>
                        <a:cs typeface="Arial"/>
                      </a:rPr>
                      <m:t> = </m:t>
                    </m:r>
                    <m:r>
                      <a:rPr lang="en" sz="4100" i="1" dirty="0" smtClean="0">
                        <a:latin typeface="Cambria Math" panose="02040503050406030204" pitchFamily="18" charset="0"/>
                        <a:cs typeface="Arial"/>
                      </a:rPr>
                      <m:t>𝑉</m:t>
                    </m:r>
                    <m:r>
                      <a:rPr lang="en" sz="4100" i="1" baseline="-25000" dirty="0" smtClean="0">
                        <a:latin typeface="Cambria Math" panose="02040503050406030204" pitchFamily="18" charset="0"/>
                        <a:cs typeface="Arial"/>
                      </a:rPr>
                      <m:t>1</m:t>
                    </m:r>
                    <m:r>
                      <a:rPr lang="en" sz="4100" i="1" dirty="0" smtClean="0">
                        <a:latin typeface="Cambria Math" panose="02040503050406030204" pitchFamily="18" charset="0"/>
                        <a:cs typeface="Arial"/>
                      </a:rPr>
                      <m:t> ∪ · · · ∪</m:t>
                    </m:r>
                    <m:r>
                      <a:rPr lang="en" sz="4100" i="1" dirty="0" err="1">
                        <a:latin typeface="Cambria Math" panose="02040503050406030204" pitchFamily="18" charset="0"/>
                        <a:cs typeface="Arial"/>
                      </a:rPr>
                      <m:t>𝑉</m:t>
                    </m:r>
                    <m:r>
                      <a:rPr lang="en" sz="4100" i="1" baseline="-25000" dirty="0" err="1">
                        <a:latin typeface="Cambria Math" panose="02040503050406030204" pitchFamily="18" charset="0"/>
                        <a:cs typeface="Arial"/>
                      </a:rPr>
                      <m:t>𝑘</m:t>
                    </m:r>
                    <m:r>
                      <a:rPr lang="en" sz="4100" i="1" dirty="0">
                        <a:latin typeface="Cambria Math" panose="02040503050406030204" pitchFamily="18" charset="0"/>
                        <a:cs typeface="Arial"/>
                      </a:rPr>
                      <m:t> </m:t>
                    </m:r>
                  </m:oMath>
                </a14:m>
                <a:r>
                  <a:rPr lang="en" sz="4100" dirty="0">
                    <a:latin typeface="Arial"/>
                    <a:cs typeface="Arial"/>
                  </a:rPr>
                  <a:t>, where each V</a:t>
                </a:r>
                <a:r>
                  <a:rPr lang="en" sz="4100" baseline="-25000" dirty="0">
                    <a:latin typeface="Arial"/>
                    <a:cs typeface="Arial"/>
                  </a:rPr>
                  <a:t>i</a:t>
                </a:r>
                <a:r>
                  <a:rPr lang="en" sz="4100" dirty="0">
                    <a:latin typeface="Arial"/>
                    <a:cs typeface="Arial"/>
                  </a:rPr>
                  <a:t> is a subset of c/k vertices (we enforce that c is divisible by k). X is a set of j hyperedges, each connecting k vertices, one from each of the Vi .</a:t>
                </a:r>
                <a:endParaRPr sz="4100" dirty="0">
                  <a:latin typeface="Arial"/>
                  <a:cs typeface="Arial"/>
                </a:endParaRPr>
              </a:p>
            </p:txBody>
          </p:sp>
        </mc:Choice>
        <mc:Fallback xmlns="">
          <p:sp>
            <p:nvSpPr>
              <p:cNvPr id="9" name="object 9"/>
              <p:cNvSpPr txBox="1">
                <a:spLocks noRot="1" noChangeAspect="1" noMove="1" noResize="1" noEditPoints="1" noAdjustHandles="1" noChangeArrowheads="1" noChangeShapeType="1" noTextEdit="1"/>
              </p:cNvSpPr>
              <p:nvPr/>
            </p:nvSpPr>
            <p:spPr>
              <a:xfrm>
                <a:off x="831850" y="5887679"/>
                <a:ext cx="17449800" cy="2539157"/>
              </a:xfrm>
              <a:prstGeom prst="rect">
                <a:avLst/>
              </a:prstGeom>
              <a:blipFill>
                <a:blip r:embed="rId3"/>
                <a:stretch>
                  <a:fillRect l="-1745" t="-5473" r="-2327" b="-10448"/>
                </a:stretch>
              </a:blipFill>
            </p:spPr>
            <p:txBody>
              <a:bodyPr/>
              <a:lstStyle/>
              <a:p>
                <a:r>
                  <a:rPr lang="zh-CN" altLang="en-US">
                    <a:noFill/>
                  </a:rPr>
                  <a:t> </a:t>
                </a:r>
              </a:p>
            </p:txBody>
          </p:sp>
        </mc:Fallback>
      </mc:AlternateContent>
      <p:sp>
        <p:nvSpPr>
          <p:cNvPr id="12" name="object 12"/>
          <p:cNvSpPr txBox="1"/>
          <p:nvPr/>
        </p:nvSpPr>
        <p:spPr>
          <a:xfrm>
            <a:off x="9829932" y="3327512"/>
            <a:ext cx="443230" cy="804545"/>
          </a:xfrm>
          <a:prstGeom prst="rect">
            <a:avLst/>
          </a:prstGeom>
        </p:spPr>
        <p:txBody>
          <a:bodyPr vert="horz" wrap="square" lIns="0" tIns="13970" rIns="0" bIns="0" rtlCol="0">
            <a:spAutoFit/>
          </a:bodyPr>
          <a:lstStyle/>
          <a:p>
            <a:pPr marL="12700">
              <a:lnSpc>
                <a:spcPct val="100000"/>
              </a:lnSpc>
              <a:spcBef>
                <a:spcPts val="110"/>
              </a:spcBef>
            </a:pPr>
            <a:r>
              <a:rPr sz="5100" spc="5" dirty="0">
                <a:latin typeface="Times New Roman"/>
                <a:cs typeface="Times New Roman"/>
              </a:rPr>
              <a:t>Δ</a:t>
            </a:r>
            <a:endParaRPr sz="5100">
              <a:latin typeface="Times New Roman"/>
              <a:cs typeface="Times New Roman"/>
            </a:endParaRPr>
          </a:p>
        </p:txBody>
      </p:sp>
      <p:grpSp>
        <p:nvGrpSpPr>
          <p:cNvPr id="13" name="object 13"/>
          <p:cNvGrpSpPr/>
          <p:nvPr/>
        </p:nvGrpSpPr>
        <p:grpSpPr>
          <a:xfrm>
            <a:off x="6202701" y="1848833"/>
            <a:ext cx="7852409" cy="3075940"/>
            <a:chOff x="6202701" y="1848833"/>
            <a:chExt cx="7852409" cy="3075940"/>
          </a:xfrm>
        </p:grpSpPr>
        <p:sp>
          <p:nvSpPr>
            <p:cNvPr id="14" name="object 14"/>
            <p:cNvSpPr/>
            <p:nvPr/>
          </p:nvSpPr>
          <p:spPr>
            <a:xfrm>
              <a:off x="6202701" y="2364430"/>
              <a:ext cx="2953491" cy="2559744"/>
            </a:xfrm>
            <a:prstGeom prst="rect">
              <a:avLst/>
            </a:prstGeom>
            <a:blipFill>
              <a:blip r:embed="rId4" cstate="print"/>
              <a:stretch>
                <a:fillRect/>
              </a:stretch>
            </a:blipFill>
          </p:spPr>
          <p:txBody>
            <a:bodyPr wrap="square" lIns="0" tIns="0" rIns="0" bIns="0" rtlCol="0"/>
            <a:lstStyle/>
            <a:p>
              <a:endParaRPr/>
            </a:p>
          </p:txBody>
        </p:sp>
        <p:sp>
          <p:nvSpPr>
            <p:cNvPr id="15" name="object 15"/>
            <p:cNvSpPr/>
            <p:nvPr/>
          </p:nvSpPr>
          <p:spPr>
            <a:xfrm>
              <a:off x="6244584" y="2650170"/>
              <a:ext cx="2869734" cy="2211178"/>
            </a:xfrm>
            <a:prstGeom prst="rect">
              <a:avLst/>
            </a:prstGeom>
            <a:blipFill>
              <a:blip r:embed="rId5" cstate="print"/>
              <a:stretch>
                <a:fillRect/>
              </a:stretch>
            </a:blipFill>
          </p:spPr>
          <p:txBody>
            <a:bodyPr wrap="square" lIns="0" tIns="0" rIns="0" bIns="0" rtlCol="0"/>
            <a:lstStyle/>
            <a:p>
              <a:endParaRPr/>
            </a:p>
          </p:txBody>
        </p:sp>
        <p:sp>
          <p:nvSpPr>
            <p:cNvPr id="16" name="object 16"/>
            <p:cNvSpPr/>
            <p:nvPr/>
          </p:nvSpPr>
          <p:spPr>
            <a:xfrm>
              <a:off x="7693980" y="2386147"/>
              <a:ext cx="23590" cy="23590"/>
            </a:xfrm>
            <a:prstGeom prst="rect">
              <a:avLst/>
            </a:prstGeom>
            <a:blipFill>
              <a:blip r:embed="rId6" cstate="print"/>
              <a:stretch>
                <a:fillRect/>
              </a:stretch>
            </a:blipFill>
          </p:spPr>
          <p:txBody>
            <a:bodyPr wrap="square" lIns="0" tIns="0" rIns="0" bIns="0" rtlCol="0"/>
            <a:lstStyle/>
            <a:p>
              <a:endParaRPr/>
            </a:p>
          </p:txBody>
        </p:sp>
        <p:sp>
          <p:nvSpPr>
            <p:cNvPr id="17" name="object 17"/>
            <p:cNvSpPr/>
            <p:nvPr/>
          </p:nvSpPr>
          <p:spPr>
            <a:xfrm>
              <a:off x="6461750" y="2891191"/>
              <a:ext cx="389713" cy="389713"/>
            </a:xfrm>
            <a:prstGeom prst="rect">
              <a:avLst/>
            </a:prstGeom>
            <a:blipFill>
              <a:blip r:embed="rId7" cstate="print"/>
              <a:stretch>
                <a:fillRect/>
              </a:stretch>
            </a:blipFill>
          </p:spPr>
          <p:txBody>
            <a:bodyPr wrap="square" lIns="0" tIns="0" rIns="0" bIns="0" rtlCol="0"/>
            <a:lstStyle/>
            <a:p>
              <a:endParaRPr/>
            </a:p>
          </p:txBody>
        </p:sp>
        <p:sp>
          <p:nvSpPr>
            <p:cNvPr id="18" name="object 18"/>
            <p:cNvSpPr/>
            <p:nvPr/>
          </p:nvSpPr>
          <p:spPr>
            <a:xfrm>
              <a:off x="6503634" y="2912131"/>
              <a:ext cx="305948" cy="305948"/>
            </a:xfrm>
            <a:prstGeom prst="rect">
              <a:avLst/>
            </a:prstGeom>
            <a:blipFill>
              <a:blip r:embed="rId8" cstate="print"/>
              <a:stretch>
                <a:fillRect/>
              </a:stretch>
            </a:blipFill>
          </p:spPr>
          <p:txBody>
            <a:bodyPr wrap="square" lIns="0" tIns="0" rIns="0" bIns="0" rtlCol="0"/>
            <a:lstStyle/>
            <a:p>
              <a:endParaRPr/>
            </a:p>
          </p:txBody>
        </p:sp>
        <p:sp>
          <p:nvSpPr>
            <p:cNvPr id="19" name="object 19"/>
            <p:cNvSpPr/>
            <p:nvPr/>
          </p:nvSpPr>
          <p:spPr>
            <a:xfrm>
              <a:off x="6812850" y="2891191"/>
              <a:ext cx="389713" cy="389713"/>
            </a:xfrm>
            <a:prstGeom prst="rect">
              <a:avLst/>
            </a:prstGeom>
            <a:blipFill>
              <a:blip r:embed="rId7" cstate="print"/>
              <a:stretch>
                <a:fillRect/>
              </a:stretch>
            </a:blipFill>
          </p:spPr>
          <p:txBody>
            <a:bodyPr wrap="square" lIns="0" tIns="0" rIns="0" bIns="0" rtlCol="0"/>
            <a:lstStyle/>
            <a:p>
              <a:endParaRPr/>
            </a:p>
          </p:txBody>
        </p:sp>
        <p:sp>
          <p:nvSpPr>
            <p:cNvPr id="20" name="object 20"/>
            <p:cNvSpPr/>
            <p:nvPr/>
          </p:nvSpPr>
          <p:spPr>
            <a:xfrm>
              <a:off x="6854733" y="2912131"/>
              <a:ext cx="305948" cy="305948"/>
            </a:xfrm>
            <a:prstGeom prst="rect">
              <a:avLst/>
            </a:prstGeom>
            <a:blipFill>
              <a:blip r:embed="rId8" cstate="print"/>
              <a:stretch>
                <a:fillRect/>
              </a:stretch>
            </a:blipFill>
          </p:spPr>
          <p:txBody>
            <a:bodyPr wrap="square" lIns="0" tIns="0" rIns="0" bIns="0" rtlCol="0"/>
            <a:lstStyle/>
            <a:p>
              <a:endParaRPr/>
            </a:p>
          </p:txBody>
        </p:sp>
        <p:sp>
          <p:nvSpPr>
            <p:cNvPr id="21" name="object 21"/>
            <p:cNvSpPr/>
            <p:nvPr/>
          </p:nvSpPr>
          <p:spPr>
            <a:xfrm>
              <a:off x="7163949" y="2891191"/>
              <a:ext cx="389713" cy="389713"/>
            </a:xfrm>
            <a:prstGeom prst="rect">
              <a:avLst/>
            </a:prstGeom>
            <a:blipFill>
              <a:blip r:embed="rId7" cstate="print"/>
              <a:stretch>
                <a:fillRect/>
              </a:stretch>
            </a:blipFill>
          </p:spPr>
          <p:txBody>
            <a:bodyPr wrap="square" lIns="0" tIns="0" rIns="0" bIns="0" rtlCol="0"/>
            <a:lstStyle/>
            <a:p>
              <a:endParaRPr/>
            </a:p>
          </p:txBody>
        </p:sp>
        <p:sp>
          <p:nvSpPr>
            <p:cNvPr id="22" name="object 22"/>
            <p:cNvSpPr/>
            <p:nvPr/>
          </p:nvSpPr>
          <p:spPr>
            <a:xfrm>
              <a:off x="7205833" y="2912131"/>
              <a:ext cx="305948" cy="305948"/>
            </a:xfrm>
            <a:prstGeom prst="rect">
              <a:avLst/>
            </a:prstGeom>
            <a:blipFill>
              <a:blip r:embed="rId8" cstate="print"/>
              <a:stretch>
                <a:fillRect/>
              </a:stretch>
            </a:blipFill>
          </p:spPr>
          <p:txBody>
            <a:bodyPr wrap="square" lIns="0" tIns="0" rIns="0" bIns="0" rtlCol="0"/>
            <a:lstStyle/>
            <a:p>
              <a:endParaRPr/>
            </a:p>
          </p:txBody>
        </p:sp>
        <p:sp>
          <p:nvSpPr>
            <p:cNvPr id="23" name="object 23"/>
            <p:cNvSpPr/>
            <p:nvPr/>
          </p:nvSpPr>
          <p:spPr>
            <a:xfrm>
              <a:off x="7515059" y="2891191"/>
              <a:ext cx="389713" cy="389713"/>
            </a:xfrm>
            <a:prstGeom prst="rect">
              <a:avLst/>
            </a:prstGeom>
            <a:blipFill>
              <a:blip r:embed="rId7" cstate="print"/>
              <a:stretch>
                <a:fillRect/>
              </a:stretch>
            </a:blipFill>
          </p:spPr>
          <p:txBody>
            <a:bodyPr wrap="square" lIns="0" tIns="0" rIns="0" bIns="0" rtlCol="0"/>
            <a:lstStyle/>
            <a:p>
              <a:endParaRPr/>
            </a:p>
          </p:txBody>
        </p:sp>
        <p:sp>
          <p:nvSpPr>
            <p:cNvPr id="24" name="object 24"/>
            <p:cNvSpPr/>
            <p:nvPr/>
          </p:nvSpPr>
          <p:spPr>
            <a:xfrm>
              <a:off x="7556942" y="2912131"/>
              <a:ext cx="305938" cy="305948"/>
            </a:xfrm>
            <a:prstGeom prst="rect">
              <a:avLst/>
            </a:prstGeom>
            <a:blipFill>
              <a:blip r:embed="rId8" cstate="print"/>
              <a:stretch>
                <a:fillRect/>
              </a:stretch>
            </a:blipFill>
          </p:spPr>
          <p:txBody>
            <a:bodyPr wrap="square" lIns="0" tIns="0" rIns="0" bIns="0" rtlCol="0"/>
            <a:lstStyle/>
            <a:p>
              <a:endParaRPr/>
            </a:p>
          </p:txBody>
        </p:sp>
        <p:sp>
          <p:nvSpPr>
            <p:cNvPr id="25" name="object 25"/>
            <p:cNvSpPr/>
            <p:nvPr/>
          </p:nvSpPr>
          <p:spPr>
            <a:xfrm>
              <a:off x="7866158" y="2891191"/>
              <a:ext cx="389713" cy="389713"/>
            </a:xfrm>
            <a:prstGeom prst="rect">
              <a:avLst/>
            </a:prstGeom>
            <a:blipFill>
              <a:blip r:embed="rId7" cstate="print"/>
              <a:stretch>
                <a:fillRect/>
              </a:stretch>
            </a:blipFill>
          </p:spPr>
          <p:txBody>
            <a:bodyPr wrap="square" lIns="0" tIns="0" rIns="0" bIns="0" rtlCol="0"/>
            <a:lstStyle/>
            <a:p>
              <a:endParaRPr/>
            </a:p>
          </p:txBody>
        </p:sp>
        <p:sp>
          <p:nvSpPr>
            <p:cNvPr id="26" name="object 26"/>
            <p:cNvSpPr/>
            <p:nvPr/>
          </p:nvSpPr>
          <p:spPr>
            <a:xfrm>
              <a:off x="7908041" y="2912131"/>
              <a:ext cx="305948" cy="305948"/>
            </a:xfrm>
            <a:prstGeom prst="rect">
              <a:avLst/>
            </a:prstGeom>
            <a:blipFill>
              <a:blip r:embed="rId8" cstate="print"/>
              <a:stretch>
                <a:fillRect/>
              </a:stretch>
            </a:blipFill>
          </p:spPr>
          <p:txBody>
            <a:bodyPr wrap="square" lIns="0" tIns="0" rIns="0" bIns="0" rtlCol="0"/>
            <a:lstStyle/>
            <a:p>
              <a:endParaRPr/>
            </a:p>
          </p:txBody>
        </p:sp>
        <p:sp>
          <p:nvSpPr>
            <p:cNvPr id="27" name="object 27"/>
            <p:cNvSpPr/>
            <p:nvPr/>
          </p:nvSpPr>
          <p:spPr>
            <a:xfrm>
              <a:off x="8217257" y="2891191"/>
              <a:ext cx="389713" cy="389713"/>
            </a:xfrm>
            <a:prstGeom prst="rect">
              <a:avLst/>
            </a:prstGeom>
            <a:blipFill>
              <a:blip r:embed="rId7" cstate="print"/>
              <a:stretch>
                <a:fillRect/>
              </a:stretch>
            </a:blipFill>
          </p:spPr>
          <p:txBody>
            <a:bodyPr wrap="square" lIns="0" tIns="0" rIns="0" bIns="0" rtlCol="0"/>
            <a:lstStyle/>
            <a:p>
              <a:endParaRPr/>
            </a:p>
          </p:txBody>
        </p:sp>
        <p:sp>
          <p:nvSpPr>
            <p:cNvPr id="28" name="object 28"/>
            <p:cNvSpPr/>
            <p:nvPr/>
          </p:nvSpPr>
          <p:spPr>
            <a:xfrm>
              <a:off x="8259141" y="2912131"/>
              <a:ext cx="305948" cy="305948"/>
            </a:xfrm>
            <a:prstGeom prst="rect">
              <a:avLst/>
            </a:prstGeom>
            <a:blipFill>
              <a:blip r:embed="rId8" cstate="print"/>
              <a:stretch>
                <a:fillRect/>
              </a:stretch>
            </a:blipFill>
          </p:spPr>
          <p:txBody>
            <a:bodyPr wrap="square" lIns="0" tIns="0" rIns="0" bIns="0" rtlCol="0"/>
            <a:lstStyle/>
            <a:p>
              <a:endParaRPr/>
            </a:p>
          </p:txBody>
        </p:sp>
        <p:sp>
          <p:nvSpPr>
            <p:cNvPr id="29" name="object 29"/>
            <p:cNvSpPr/>
            <p:nvPr/>
          </p:nvSpPr>
          <p:spPr>
            <a:xfrm>
              <a:off x="8568357" y="2891191"/>
              <a:ext cx="389713" cy="389713"/>
            </a:xfrm>
            <a:prstGeom prst="rect">
              <a:avLst/>
            </a:prstGeom>
            <a:blipFill>
              <a:blip r:embed="rId7" cstate="print"/>
              <a:stretch>
                <a:fillRect/>
              </a:stretch>
            </a:blipFill>
          </p:spPr>
          <p:txBody>
            <a:bodyPr wrap="square" lIns="0" tIns="0" rIns="0" bIns="0" rtlCol="0"/>
            <a:lstStyle/>
            <a:p>
              <a:endParaRPr/>
            </a:p>
          </p:txBody>
        </p:sp>
        <p:sp>
          <p:nvSpPr>
            <p:cNvPr id="30" name="object 30"/>
            <p:cNvSpPr/>
            <p:nvPr/>
          </p:nvSpPr>
          <p:spPr>
            <a:xfrm>
              <a:off x="8610240" y="2912131"/>
              <a:ext cx="305948" cy="305948"/>
            </a:xfrm>
            <a:prstGeom prst="rect">
              <a:avLst/>
            </a:prstGeom>
            <a:blipFill>
              <a:blip r:embed="rId8" cstate="print"/>
              <a:stretch>
                <a:fillRect/>
              </a:stretch>
            </a:blipFill>
          </p:spPr>
          <p:txBody>
            <a:bodyPr wrap="square" lIns="0" tIns="0" rIns="0" bIns="0" rtlCol="0"/>
            <a:lstStyle/>
            <a:p>
              <a:endParaRPr/>
            </a:p>
          </p:txBody>
        </p:sp>
        <p:sp>
          <p:nvSpPr>
            <p:cNvPr id="31" name="object 31"/>
            <p:cNvSpPr/>
            <p:nvPr/>
          </p:nvSpPr>
          <p:spPr>
            <a:xfrm>
              <a:off x="6461750" y="3242290"/>
              <a:ext cx="389713" cy="389713"/>
            </a:xfrm>
            <a:prstGeom prst="rect">
              <a:avLst/>
            </a:prstGeom>
            <a:blipFill>
              <a:blip r:embed="rId7" cstate="print"/>
              <a:stretch>
                <a:fillRect/>
              </a:stretch>
            </a:blipFill>
          </p:spPr>
          <p:txBody>
            <a:bodyPr wrap="square" lIns="0" tIns="0" rIns="0" bIns="0" rtlCol="0"/>
            <a:lstStyle/>
            <a:p>
              <a:endParaRPr/>
            </a:p>
          </p:txBody>
        </p:sp>
        <p:sp>
          <p:nvSpPr>
            <p:cNvPr id="32" name="object 32"/>
            <p:cNvSpPr/>
            <p:nvPr/>
          </p:nvSpPr>
          <p:spPr>
            <a:xfrm>
              <a:off x="6503634" y="3263230"/>
              <a:ext cx="305948" cy="305948"/>
            </a:xfrm>
            <a:prstGeom prst="rect">
              <a:avLst/>
            </a:prstGeom>
            <a:blipFill>
              <a:blip r:embed="rId8" cstate="print"/>
              <a:stretch>
                <a:fillRect/>
              </a:stretch>
            </a:blipFill>
          </p:spPr>
          <p:txBody>
            <a:bodyPr wrap="square" lIns="0" tIns="0" rIns="0" bIns="0" rtlCol="0"/>
            <a:lstStyle/>
            <a:p>
              <a:endParaRPr/>
            </a:p>
          </p:txBody>
        </p:sp>
        <p:sp>
          <p:nvSpPr>
            <p:cNvPr id="33" name="object 33"/>
            <p:cNvSpPr/>
            <p:nvPr/>
          </p:nvSpPr>
          <p:spPr>
            <a:xfrm>
              <a:off x="6812850" y="3242290"/>
              <a:ext cx="389713" cy="389713"/>
            </a:xfrm>
            <a:prstGeom prst="rect">
              <a:avLst/>
            </a:prstGeom>
            <a:blipFill>
              <a:blip r:embed="rId7" cstate="print"/>
              <a:stretch>
                <a:fillRect/>
              </a:stretch>
            </a:blipFill>
          </p:spPr>
          <p:txBody>
            <a:bodyPr wrap="square" lIns="0" tIns="0" rIns="0" bIns="0" rtlCol="0"/>
            <a:lstStyle/>
            <a:p>
              <a:endParaRPr/>
            </a:p>
          </p:txBody>
        </p:sp>
        <p:sp>
          <p:nvSpPr>
            <p:cNvPr id="34" name="object 34"/>
            <p:cNvSpPr/>
            <p:nvPr/>
          </p:nvSpPr>
          <p:spPr>
            <a:xfrm>
              <a:off x="6854733" y="3263230"/>
              <a:ext cx="305948" cy="305948"/>
            </a:xfrm>
            <a:prstGeom prst="rect">
              <a:avLst/>
            </a:prstGeom>
            <a:blipFill>
              <a:blip r:embed="rId8" cstate="print"/>
              <a:stretch>
                <a:fillRect/>
              </a:stretch>
            </a:blipFill>
          </p:spPr>
          <p:txBody>
            <a:bodyPr wrap="square" lIns="0" tIns="0" rIns="0" bIns="0" rtlCol="0"/>
            <a:lstStyle/>
            <a:p>
              <a:endParaRPr/>
            </a:p>
          </p:txBody>
        </p:sp>
        <p:sp>
          <p:nvSpPr>
            <p:cNvPr id="35" name="object 35"/>
            <p:cNvSpPr/>
            <p:nvPr/>
          </p:nvSpPr>
          <p:spPr>
            <a:xfrm>
              <a:off x="7163949" y="3242290"/>
              <a:ext cx="389713" cy="389713"/>
            </a:xfrm>
            <a:prstGeom prst="rect">
              <a:avLst/>
            </a:prstGeom>
            <a:blipFill>
              <a:blip r:embed="rId7" cstate="print"/>
              <a:stretch>
                <a:fillRect/>
              </a:stretch>
            </a:blipFill>
          </p:spPr>
          <p:txBody>
            <a:bodyPr wrap="square" lIns="0" tIns="0" rIns="0" bIns="0" rtlCol="0"/>
            <a:lstStyle/>
            <a:p>
              <a:endParaRPr/>
            </a:p>
          </p:txBody>
        </p:sp>
        <p:sp>
          <p:nvSpPr>
            <p:cNvPr id="36" name="object 36"/>
            <p:cNvSpPr/>
            <p:nvPr/>
          </p:nvSpPr>
          <p:spPr>
            <a:xfrm>
              <a:off x="7205833" y="3263230"/>
              <a:ext cx="305948" cy="305948"/>
            </a:xfrm>
            <a:prstGeom prst="rect">
              <a:avLst/>
            </a:prstGeom>
            <a:blipFill>
              <a:blip r:embed="rId8" cstate="print"/>
              <a:stretch>
                <a:fillRect/>
              </a:stretch>
            </a:blipFill>
          </p:spPr>
          <p:txBody>
            <a:bodyPr wrap="square" lIns="0" tIns="0" rIns="0" bIns="0" rtlCol="0"/>
            <a:lstStyle/>
            <a:p>
              <a:endParaRPr/>
            </a:p>
          </p:txBody>
        </p:sp>
        <p:sp>
          <p:nvSpPr>
            <p:cNvPr id="37" name="object 37"/>
            <p:cNvSpPr/>
            <p:nvPr/>
          </p:nvSpPr>
          <p:spPr>
            <a:xfrm>
              <a:off x="7515059" y="3242290"/>
              <a:ext cx="389713" cy="389713"/>
            </a:xfrm>
            <a:prstGeom prst="rect">
              <a:avLst/>
            </a:prstGeom>
            <a:blipFill>
              <a:blip r:embed="rId7" cstate="print"/>
              <a:stretch>
                <a:fillRect/>
              </a:stretch>
            </a:blipFill>
          </p:spPr>
          <p:txBody>
            <a:bodyPr wrap="square" lIns="0" tIns="0" rIns="0" bIns="0" rtlCol="0"/>
            <a:lstStyle/>
            <a:p>
              <a:endParaRPr/>
            </a:p>
          </p:txBody>
        </p:sp>
        <p:sp>
          <p:nvSpPr>
            <p:cNvPr id="38" name="object 38"/>
            <p:cNvSpPr/>
            <p:nvPr/>
          </p:nvSpPr>
          <p:spPr>
            <a:xfrm>
              <a:off x="7556942" y="3263230"/>
              <a:ext cx="305938" cy="305948"/>
            </a:xfrm>
            <a:prstGeom prst="rect">
              <a:avLst/>
            </a:prstGeom>
            <a:blipFill>
              <a:blip r:embed="rId8" cstate="print"/>
              <a:stretch>
                <a:fillRect/>
              </a:stretch>
            </a:blipFill>
          </p:spPr>
          <p:txBody>
            <a:bodyPr wrap="square" lIns="0" tIns="0" rIns="0" bIns="0" rtlCol="0"/>
            <a:lstStyle/>
            <a:p>
              <a:endParaRPr/>
            </a:p>
          </p:txBody>
        </p:sp>
        <p:sp>
          <p:nvSpPr>
            <p:cNvPr id="39" name="object 39"/>
            <p:cNvSpPr/>
            <p:nvPr/>
          </p:nvSpPr>
          <p:spPr>
            <a:xfrm>
              <a:off x="7866158" y="3242290"/>
              <a:ext cx="389713" cy="389713"/>
            </a:xfrm>
            <a:prstGeom prst="rect">
              <a:avLst/>
            </a:prstGeom>
            <a:blipFill>
              <a:blip r:embed="rId7" cstate="print"/>
              <a:stretch>
                <a:fillRect/>
              </a:stretch>
            </a:blipFill>
          </p:spPr>
          <p:txBody>
            <a:bodyPr wrap="square" lIns="0" tIns="0" rIns="0" bIns="0" rtlCol="0"/>
            <a:lstStyle/>
            <a:p>
              <a:endParaRPr/>
            </a:p>
          </p:txBody>
        </p:sp>
        <p:sp>
          <p:nvSpPr>
            <p:cNvPr id="40" name="object 40"/>
            <p:cNvSpPr/>
            <p:nvPr/>
          </p:nvSpPr>
          <p:spPr>
            <a:xfrm>
              <a:off x="7908041" y="3263230"/>
              <a:ext cx="305948" cy="305948"/>
            </a:xfrm>
            <a:prstGeom prst="rect">
              <a:avLst/>
            </a:prstGeom>
            <a:blipFill>
              <a:blip r:embed="rId8" cstate="print"/>
              <a:stretch>
                <a:fillRect/>
              </a:stretch>
            </a:blipFill>
          </p:spPr>
          <p:txBody>
            <a:bodyPr wrap="square" lIns="0" tIns="0" rIns="0" bIns="0" rtlCol="0"/>
            <a:lstStyle/>
            <a:p>
              <a:endParaRPr/>
            </a:p>
          </p:txBody>
        </p:sp>
        <p:sp>
          <p:nvSpPr>
            <p:cNvPr id="41" name="object 41"/>
            <p:cNvSpPr/>
            <p:nvPr/>
          </p:nvSpPr>
          <p:spPr>
            <a:xfrm>
              <a:off x="8217257" y="3242290"/>
              <a:ext cx="389713" cy="389713"/>
            </a:xfrm>
            <a:prstGeom prst="rect">
              <a:avLst/>
            </a:prstGeom>
            <a:blipFill>
              <a:blip r:embed="rId7" cstate="print"/>
              <a:stretch>
                <a:fillRect/>
              </a:stretch>
            </a:blipFill>
          </p:spPr>
          <p:txBody>
            <a:bodyPr wrap="square" lIns="0" tIns="0" rIns="0" bIns="0" rtlCol="0"/>
            <a:lstStyle/>
            <a:p>
              <a:endParaRPr/>
            </a:p>
          </p:txBody>
        </p:sp>
        <p:sp>
          <p:nvSpPr>
            <p:cNvPr id="42" name="object 42"/>
            <p:cNvSpPr/>
            <p:nvPr/>
          </p:nvSpPr>
          <p:spPr>
            <a:xfrm>
              <a:off x="8259141" y="3263230"/>
              <a:ext cx="305948" cy="305948"/>
            </a:xfrm>
            <a:prstGeom prst="rect">
              <a:avLst/>
            </a:prstGeom>
            <a:blipFill>
              <a:blip r:embed="rId8" cstate="print"/>
              <a:stretch>
                <a:fillRect/>
              </a:stretch>
            </a:blipFill>
          </p:spPr>
          <p:txBody>
            <a:bodyPr wrap="square" lIns="0" tIns="0" rIns="0" bIns="0" rtlCol="0"/>
            <a:lstStyle/>
            <a:p>
              <a:endParaRPr/>
            </a:p>
          </p:txBody>
        </p:sp>
        <p:sp>
          <p:nvSpPr>
            <p:cNvPr id="43" name="object 43"/>
            <p:cNvSpPr/>
            <p:nvPr/>
          </p:nvSpPr>
          <p:spPr>
            <a:xfrm>
              <a:off x="8568357" y="3242290"/>
              <a:ext cx="389713" cy="389713"/>
            </a:xfrm>
            <a:prstGeom prst="rect">
              <a:avLst/>
            </a:prstGeom>
            <a:blipFill>
              <a:blip r:embed="rId7" cstate="print"/>
              <a:stretch>
                <a:fillRect/>
              </a:stretch>
            </a:blipFill>
          </p:spPr>
          <p:txBody>
            <a:bodyPr wrap="square" lIns="0" tIns="0" rIns="0" bIns="0" rtlCol="0"/>
            <a:lstStyle/>
            <a:p>
              <a:endParaRPr/>
            </a:p>
          </p:txBody>
        </p:sp>
        <p:sp>
          <p:nvSpPr>
            <p:cNvPr id="44" name="object 44"/>
            <p:cNvSpPr/>
            <p:nvPr/>
          </p:nvSpPr>
          <p:spPr>
            <a:xfrm>
              <a:off x="8610240" y="3263230"/>
              <a:ext cx="305948" cy="305948"/>
            </a:xfrm>
            <a:prstGeom prst="rect">
              <a:avLst/>
            </a:prstGeom>
            <a:blipFill>
              <a:blip r:embed="rId8" cstate="print"/>
              <a:stretch>
                <a:fillRect/>
              </a:stretch>
            </a:blipFill>
          </p:spPr>
          <p:txBody>
            <a:bodyPr wrap="square" lIns="0" tIns="0" rIns="0" bIns="0" rtlCol="0"/>
            <a:lstStyle/>
            <a:p>
              <a:endParaRPr/>
            </a:p>
          </p:txBody>
        </p:sp>
        <p:sp>
          <p:nvSpPr>
            <p:cNvPr id="45" name="object 45"/>
            <p:cNvSpPr/>
            <p:nvPr/>
          </p:nvSpPr>
          <p:spPr>
            <a:xfrm>
              <a:off x="6461750" y="3593390"/>
              <a:ext cx="389713" cy="389713"/>
            </a:xfrm>
            <a:prstGeom prst="rect">
              <a:avLst/>
            </a:prstGeom>
            <a:blipFill>
              <a:blip r:embed="rId7" cstate="print"/>
              <a:stretch>
                <a:fillRect/>
              </a:stretch>
            </a:blipFill>
          </p:spPr>
          <p:txBody>
            <a:bodyPr wrap="square" lIns="0" tIns="0" rIns="0" bIns="0" rtlCol="0"/>
            <a:lstStyle/>
            <a:p>
              <a:endParaRPr/>
            </a:p>
          </p:txBody>
        </p:sp>
        <p:sp>
          <p:nvSpPr>
            <p:cNvPr id="46" name="object 46"/>
            <p:cNvSpPr/>
            <p:nvPr/>
          </p:nvSpPr>
          <p:spPr>
            <a:xfrm>
              <a:off x="6503634" y="3614340"/>
              <a:ext cx="305948" cy="305938"/>
            </a:xfrm>
            <a:prstGeom prst="rect">
              <a:avLst/>
            </a:prstGeom>
            <a:blipFill>
              <a:blip r:embed="rId8" cstate="print"/>
              <a:stretch>
                <a:fillRect/>
              </a:stretch>
            </a:blipFill>
          </p:spPr>
          <p:txBody>
            <a:bodyPr wrap="square" lIns="0" tIns="0" rIns="0" bIns="0" rtlCol="0"/>
            <a:lstStyle/>
            <a:p>
              <a:endParaRPr/>
            </a:p>
          </p:txBody>
        </p:sp>
        <p:sp>
          <p:nvSpPr>
            <p:cNvPr id="47" name="object 47"/>
            <p:cNvSpPr/>
            <p:nvPr/>
          </p:nvSpPr>
          <p:spPr>
            <a:xfrm>
              <a:off x="6812850" y="3593390"/>
              <a:ext cx="389713" cy="389713"/>
            </a:xfrm>
            <a:prstGeom prst="rect">
              <a:avLst/>
            </a:prstGeom>
            <a:blipFill>
              <a:blip r:embed="rId7" cstate="print"/>
              <a:stretch>
                <a:fillRect/>
              </a:stretch>
            </a:blipFill>
          </p:spPr>
          <p:txBody>
            <a:bodyPr wrap="square" lIns="0" tIns="0" rIns="0" bIns="0" rtlCol="0"/>
            <a:lstStyle/>
            <a:p>
              <a:endParaRPr/>
            </a:p>
          </p:txBody>
        </p:sp>
        <p:sp>
          <p:nvSpPr>
            <p:cNvPr id="48" name="object 48"/>
            <p:cNvSpPr/>
            <p:nvPr/>
          </p:nvSpPr>
          <p:spPr>
            <a:xfrm>
              <a:off x="6854733" y="3614340"/>
              <a:ext cx="305948" cy="305938"/>
            </a:xfrm>
            <a:prstGeom prst="rect">
              <a:avLst/>
            </a:prstGeom>
            <a:blipFill>
              <a:blip r:embed="rId8" cstate="print"/>
              <a:stretch>
                <a:fillRect/>
              </a:stretch>
            </a:blipFill>
          </p:spPr>
          <p:txBody>
            <a:bodyPr wrap="square" lIns="0" tIns="0" rIns="0" bIns="0" rtlCol="0"/>
            <a:lstStyle/>
            <a:p>
              <a:endParaRPr/>
            </a:p>
          </p:txBody>
        </p:sp>
        <p:sp>
          <p:nvSpPr>
            <p:cNvPr id="49" name="object 49"/>
            <p:cNvSpPr/>
            <p:nvPr/>
          </p:nvSpPr>
          <p:spPr>
            <a:xfrm>
              <a:off x="7163949" y="3593390"/>
              <a:ext cx="389713" cy="389713"/>
            </a:xfrm>
            <a:prstGeom prst="rect">
              <a:avLst/>
            </a:prstGeom>
            <a:blipFill>
              <a:blip r:embed="rId7" cstate="print"/>
              <a:stretch>
                <a:fillRect/>
              </a:stretch>
            </a:blipFill>
          </p:spPr>
          <p:txBody>
            <a:bodyPr wrap="square" lIns="0" tIns="0" rIns="0" bIns="0" rtlCol="0"/>
            <a:lstStyle/>
            <a:p>
              <a:endParaRPr/>
            </a:p>
          </p:txBody>
        </p:sp>
        <p:sp>
          <p:nvSpPr>
            <p:cNvPr id="50" name="object 50"/>
            <p:cNvSpPr/>
            <p:nvPr/>
          </p:nvSpPr>
          <p:spPr>
            <a:xfrm>
              <a:off x="7205833" y="3614340"/>
              <a:ext cx="305948" cy="305938"/>
            </a:xfrm>
            <a:prstGeom prst="rect">
              <a:avLst/>
            </a:prstGeom>
            <a:blipFill>
              <a:blip r:embed="rId8" cstate="print"/>
              <a:stretch>
                <a:fillRect/>
              </a:stretch>
            </a:blipFill>
          </p:spPr>
          <p:txBody>
            <a:bodyPr wrap="square" lIns="0" tIns="0" rIns="0" bIns="0" rtlCol="0"/>
            <a:lstStyle/>
            <a:p>
              <a:endParaRPr/>
            </a:p>
          </p:txBody>
        </p:sp>
        <p:sp>
          <p:nvSpPr>
            <p:cNvPr id="51" name="object 51"/>
            <p:cNvSpPr/>
            <p:nvPr/>
          </p:nvSpPr>
          <p:spPr>
            <a:xfrm>
              <a:off x="7515059" y="3593390"/>
              <a:ext cx="389713" cy="389713"/>
            </a:xfrm>
            <a:prstGeom prst="rect">
              <a:avLst/>
            </a:prstGeom>
            <a:blipFill>
              <a:blip r:embed="rId7" cstate="print"/>
              <a:stretch>
                <a:fillRect/>
              </a:stretch>
            </a:blipFill>
          </p:spPr>
          <p:txBody>
            <a:bodyPr wrap="square" lIns="0" tIns="0" rIns="0" bIns="0" rtlCol="0"/>
            <a:lstStyle/>
            <a:p>
              <a:endParaRPr/>
            </a:p>
          </p:txBody>
        </p:sp>
        <p:sp>
          <p:nvSpPr>
            <p:cNvPr id="52" name="object 52"/>
            <p:cNvSpPr/>
            <p:nvPr/>
          </p:nvSpPr>
          <p:spPr>
            <a:xfrm>
              <a:off x="7556942" y="3614340"/>
              <a:ext cx="305938" cy="305938"/>
            </a:xfrm>
            <a:prstGeom prst="rect">
              <a:avLst/>
            </a:prstGeom>
            <a:blipFill>
              <a:blip r:embed="rId8" cstate="print"/>
              <a:stretch>
                <a:fillRect/>
              </a:stretch>
            </a:blipFill>
          </p:spPr>
          <p:txBody>
            <a:bodyPr wrap="square" lIns="0" tIns="0" rIns="0" bIns="0" rtlCol="0"/>
            <a:lstStyle/>
            <a:p>
              <a:endParaRPr/>
            </a:p>
          </p:txBody>
        </p:sp>
        <p:sp>
          <p:nvSpPr>
            <p:cNvPr id="53" name="object 53"/>
            <p:cNvSpPr/>
            <p:nvPr/>
          </p:nvSpPr>
          <p:spPr>
            <a:xfrm>
              <a:off x="7866158" y="3593390"/>
              <a:ext cx="389713" cy="389713"/>
            </a:xfrm>
            <a:prstGeom prst="rect">
              <a:avLst/>
            </a:prstGeom>
            <a:blipFill>
              <a:blip r:embed="rId7" cstate="print"/>
              <a:stretch>
                <a:fillRect/>
              </a:stretch>
            </a:blipFill>
          </p:spPr>
          <p:txBody>
            <a:bodyPr wrap="square" lIns="0" tIns="0" rIns="0" bIns="0" rtlCol="0"/>
            <a:lstStyle/>
            <a:p>
              <a:endParaRPr/>
            </a:p>
          </p:txBody>
        </p:sp>
        <p:sp>
          <p:nvSpPr>
            <p:cNvPr id="54" name="object 54"/>
            <p:cNvSpPr/>
            <p:nvPr/>
          </p:nvSpPr>
          <p:spPr>
            <a:xfrm>
              <a:off x="7908041" y="3614340"/>
              <a:ext cx="305948" cy="305938"/>
            </a:xfrm>
            <a:prstGeom prst="rect">
              <a:avLst/>
            </a:prstGeom>
            <a:blipFill>
              <a:blip r:embed="rId8" cstate="print"/>
              <a:stretch>
                <a:fillRect/>
              </a:stretch>
            </a:blipFill>
          </p:spPr>
          <p:txBody>
            <a:bodyPr wrap="square" lIns="0" tIns="0" rIns="0" bIns="0" rtlCol="0"/>
            <a:lstStyle/>
            <a:p>
              <a:endParaRPr/>
            </a:p>
          </p:txBody>
        </p:sp>
        <p:sp>
          <p:nvSpPr>
            <p:cNvPr id="55" name="object 55"/>
            <p:cNvSpPr/>
            <p:nvPr/>
          </p:nvSpPr>
          <p:spPr>
            <a:xfrm>
              <a:off x="8217257" y="3593390"/>
              <a:ext cx="389713" cy="389713"/>
            </a:xfrm>
            <a:prstGeom prst="rect">
              <a:avLst/>
            </a:prstGeom>
            <a:blipFill>
              <a:blip r:embed="rId7" cstate="print"/>
              <a:stretch>
                <a:fillRect/>
              </a:stretch>
            </a:blipFill>
          </p:spPr>
          <p:txBody>
            <a:bodyPr wrap="square" lIns="0" tIns="0" rIns="0" bIns="0" rtlCol="0"/>
            <a:lstStyle/>
            <a:p>
              <a:endParaRPr/>
            </a:p>
          </p:txBody>
        </p:sp>
        <p:sp>
          <p:nvSpPr>
            <p:cNvPr id="56" name="object 56"/>
            <p:cNvSpPr/>
            <p:nvPr/>
          </p:nvSpPr>
          <p:spPr>
            <a:xfrm>
              <a:off x="8259141" y="3614340"/>
              <a:ext cx="305948" cy="305938"/>
            </a:xfrm>
            <a:prstGeom prst="rect">
              <a:avLst/>
            </a:prstGeom>
            <a:blipFill>
              <a:blip r:embed="rId8" cstate="print"/>
              <a:stretch>
                <a:fillRect/>
              </a:stretch>
            </a:blipFill>
          </p:spPr>
          <p:txBody>
            <a:bodyPr wrap="square" lIns="0" tIns="0" rIns="0" bIns="0" rtlCol="0"/>
            <a:lstStyle/>
            <a:p>
              <a:endParaRPr/>
            </a:p>
          </p:txBody>
        </p:sp>
        <p:sp>
          <p:nvSpPr>
            <p:cNvPr id="57" name="object 57"/>
            <p:cNvSpPr/>
            <p:nvPr/>
          </p:nvSpPr>
          <p:spPr>
            <a:xfrm>
              <a:off x="8568357" y="3593390"/>
              <a:ext cx="389713" cy="389713"/>
            </a:xfrm>
            <a:prstGeom prst="rect">
              <a:avLst/>
            </a:prstGeom>
            <a:blipFill>
              <a:blip r:embed="rId7" cstate="print"/>
              <a:stretch>
                <a:fillRect/>
              </a:stretch>
            </a:blipFill>
          </p:spPr>
          <p:txBody>
            <a:bodyPr wrap="square" lIns="0" tIns="0" rIns="0" bIns="0" rtlCol="0"/>
            <a:lstStyle/>
            <a:p>
              <a:endParaRPr/>
            </a:p>
          </p:txBody>
        </p:sp>
        <p:sp>
          <p:nvSpPr>
            <p:cNvPr id="58" name="object 58"/>
            <p:cNvSpPr/>
            <p:nvPr/>
          </p:nvSpPr>
          <p:spPr>
            <a:xfrm>
              <a:off x="8610240" y="3614340"/>
              <a:ext cx="305948" cy="305938"/>
            </a:xfrm>
            <a:prstGeom prst="rect">
              <a:avLst/>
            </a:prstGeom>
            <a:blipFill>
              <a:blip r:embed="rId8" cstate="print"/>
              <a:stretch>
                <a:fillRect/>
              </a:stretch>
            </a:blipFill>
          </p:spPr>
          <p:txBody>
            <a:bodyPr wrap="square" lIns="0" tIns="0" rIns="0" bIns="0" rtlCol="0"/>
            <a:lstStyle/>
            <a:p>
              <a:endParaRPr/>
            </a:p>
          </p:txBody>
        </p:sp>
        <p:sp>
          <p:nvSpPr>
            <p:cNvPr id="59" name="object 59"/>
            <p:cNvSpPr/>
            <p:nvPr/>
          </p:nvSpPr>
          <p:spPr>
            <a:xfrm>
              <a:off x="6461750" y="3944499"/>
              <a:ext cx="389713" cy="389713"/>
            </a:xfrm>
            <a:prstGeom prst="rect">
              <a:avLst/>
            </a:prstGeom>
            <a:blipFill>
              <a:blip r:embed="rId7" cstate="print"/>
              <a:stretch>
                <a:fillRect/>
              </a:stretch>
            </a:blipFill>
          </p:spPr>
          <p:txBody>
            <a:bodyPr wrap="square" lIns="0" tIns="0" rIns="0" bIns="0" rtlCol="0"/>
            <a:lstStyle/>
            <a:p>
              <a:endParaRPr/>
            </a:p>
          </p:txBody>
        </p:sp>
        <p:sp>
          <p:nvSpPr>
            <p:cNvPr id="60" name="object 60"/>
            <p:cNvSpPr/>
            <p:nvPr/>
          </p:nvSpPr>
          <p:spPr>
            <a:xfrm>
              <a:off x="6503634" y="3965439"/>
              <a:ext cx="305948" cy="305938"/>
            </a:xfrm>
            <a:prstGeom prst="rect">
              <a:avLst/>
            </a:prstGeom>
            <a:blipFill>
              <a:blip r:embed="rId8" cstate="print"/>
              <a:stretch>
                <a:fillRect/>
              </a:stretch>
            </a:blipFill>
          </p:spPr>
          <p:txBody>
            <a:bodyPr wrap="square" lIns="0" tIns="0" rIns="0" bIns="0" rtlCol="0"/>
            <a:lstStyle/>
            <a:p>
              <a:endParaRPr/>
            </a:p>
          </p:txBody>
        </p:sp>
        <p:sp>
          <p:nvSpPr>
            <p:cNvPr id="61" name="object 61"/>
            <p:cNvSpPr/>
            <p:nvPr/>
          </p:nvSpPr>
          <p:spPr>
            <a:xfrm>
              <a:off x="6812850" y="3944499"/>
              <a:ext cx="389713" cy="389713"/>
            </a:xfrm>
            <a:prstGeom prst="rect">
              <a:avLst/>
            </a:prstGeom>
            <a:blipFill>
              <a:blip r:embed="rId7" cstate="print"/>
              <a:stretch>
                <a:fillRect/>
              </a:stretch>
            </a:blipFill>
          </p:spPr>
          <p:txBody>
            <a:bodyPr wrap="square" lIns="0" tIns="0" rIns="0" bIns="0" rtlCol="0"/>
            <a:lstStyle/>
            <a:p>
              <a:endParaRPr/>
            </a:p>
          </p:txBody>
        </p:sp>
        <p:sp>
          <p:nvSpPr>
            <p:cNvPr id="62" name="object 62"/>
            <p:cNvSpPr/>
            <p:nvPr/>
          </p:nvSpPr>
          <p:spPr>
            <a:xfrm>
              <a:off x="6854733" y="3965439"/>
              <a:ext cx="305948" cy="305938"/>
            </a:xfrm>
            <a:prstGeom prst="rect">
              <a:avLst/>
            </a:prstGeom>
            <a:blipFill>
              <a:blip r:embed="rId8" cstate="print"/>
              <a:stretch>
                <a:fillRect/>
              </a:stretch>
            </a:blipFill>
          </p:spPr>
          <p:txBody>
            <a:bodyPr wrap="square" lIns="0" tIns="0" rIns="0" bIns="0" rtlCol="0"/>
            <a:lstStyle/>
            <a:p>
              <a:endParaRPr/>
            </a:p>
          </p:txBody>
        </p:sp>
        <p:sp>
          <p:nvSpPr>
            <p:cNvPr id="63" name="object 63"/>
            <p:cNvSpPr/>
            <p:nvPr/>
          </p:nvSpPr>
          <p:spPr>
            <a:xfrm>
              <a:off x="7163949" y="3944499"/>
              <a:ext cx="389713" cy="389713"/>
            </a:xfrm>
            <a:prstGeom prst="rect">
              <a:avLst/>
            </a:prstGeom>
            <a:blipFill>
              <a:blip r:embed="rId7" cstate="print"/>
              <a:stretch>
                <a:fillRect/>
              </a:stretch>
            </a:blipFill>
          </p:spPr>
          <p:txBody>
            <a:bodyPr wrap="square" lIns="0" tIns="0" rIns="0" bIns="0" rtlCol="0"/>
            <a:lstStyle/>
            <a:p>
              <a:endParaRPr/>
            </a:p>
          </p:txBody>
        </p:sp>
        <p:sp>
          <p:nvSpPr>
            <p:cNvPr id="64" name="object 64"/>
            <p:cNvSpPr/>
            <p:nvPr/>
          </p:nvSpPr>
          <p:spPr>
            <a:xfrm>
              <a:off x="7205833" y="3965439"/>
              <a:ext cx="305948" cy="305938"/>
            </a:xfrm>
            <a:prstGeom prst="rect">
              <a:avLst/>
            </a:prstGeom>
            <a:blipFill>
              <a:blip r:embed="rId8" cstate="print"/>
              <a:stretch>
                <a:fillRect/>
              </a:stretch>
            </a:blipFill>
          </p:spPr>
          <p:txBody>
            <a:bodyPr wrap="square" lIns="0" tIns="0" rIns="0" bIns="0" rtlCol="0"/>
            <a:lstStyle/>
            <a:p>
              <a:endParaRPr/>
            </a:p>
          </p:txBody>
        </p:sp>
        <p:sp>
          <p:nvSpPr>
            <p:cNvPr id="65" name="object 65"/>
            <p:cNvSpPr/>
            <p:nvPr/>
          </p:nvSpPr>
          <p:spPr>
            <a:xfrm>
              <a:off x="7515059" y="3944499"/>
              <a:ext cx="389713" cy="389713"/>
            </a:xfrm>
            <a:prstGeom prst="rect">
              <a:avLst/>
            </a:prstGeom>
            <a:blipFill>
              <a:blip r:embed="rId7" cstate="print"/>
              <a:stretch>
                <a:fillRect/>
              </a:stretch>
            </a:blipFill>
          </p:spPr>
          <p:txBody>
            <a:bodyPr wrap="square" lIns="0" tIns="0" rIns="0" bIns="0" rtlCol="0"/>
            <a:lstStyle/>
            <a:p>
              <a:endParaRPr/>
            </a:p>
          </p:txBody>
        </p:sp>
        <p:sp>
          <p:nvSpPr>
            <p:cNvPr id="66" name="object 66"/>
            <p:cNvSpPr/>
            <p:nvPr/>
          </p:nvSpPr>
          <p:spPr>
            <a:xfrm>
              <a:off x="7556942" y="3965439"/>
              <a:ext cx="305938" cy="305938"/>
            </a:xfrm>
            <a:prstGeom prst="rect">
              <a:avLst/>
            </a:prstGeom>
            <a:blipFill>
              <a:blip r:embed="rId8" cstate="print"/>
              <a:stretch>
                <a:fillRect/>
              </a:stretch>
            </a:blipFill>
          </p:spPr>
          <p:txBody>
            <a:bodyPr wrap="square" lIns="0" tIns="0" rIns="0" bIns="0" rtlCol="0"/>
            <a:lstStyle/>
            <a:p>
              <a:endParaRPr/>
            </a:p>
          </p:txBody>
        </p:sp>
        <p:sp>
          <p:nvSpPr>
            <p:cNvPr id="67" name="object 67"/>
            <p:cNvSpPr/>
            <p:nvPr/>
          </p:nvSpPr>
          <p:spPr>
            <a:xfrm>
              <a:off x="7866158" y="3944499"/>
              <a:ext cx="389713" cy="389713"/>
            </a:xfrm>
            <a:prstGeom prst="rect">
              <a:avLst/>
            </a:prstGeom>
            <a:blipFill>
              <a:blip r:embed="rId7" cstate="print"/>
              <a:stretch>
                <a:fillRect/>
              </a:stretch>
            </a:blipFill>
          </p:spPr>
          <p:txBody>
            <a:bodyPr wrap="square" lIns="0" tIns="0" rIns="0" bIns="0" rtlCol="0"/>
            <a:lstStyle/>
            <a:p>
              <a:endParaRPr/>
            </a:p>
          </p:txBody>
        </p:sp>
        <p:sp>
          <p:nvSpPr>
            <p:cNvPr id="68" name="object 68"/>
            <p:cNvSpPr/>
            <p:nvPr/>
          </p:nvSpPr>
          <p:spPr>
            <a:xfrm>
              <a:off x="7908041" y="3965439"/>
              <a:ext cx="305948" cy="305938"/>
            </a:xfrm>
            <a:prstGeom prst="rect">
              <a:avLst/>
            </a:prstGeom>
            <a:blipFill>
              <a:blip r:embed="rId8" cstate="print"/>
              <a:stretch>
                <a:fillRect/>
              </a:stretch>
            </a:blipFill>
          </p:spPr>
          <p:txBody>
            <a:bodyPr wrap="square" lIns="0" tIns="0" rIns="0" bIns="0" rtlCol="0"/>
            <a:lstStyle/>
            <a:p>
              <a:endParaRPr/>
            </a:p>
          </p:txBody>
        </p:sp>
        <p:sp>
          <p:nvSpPr>
            <p:cNvPr id="69" name="object 69"/>
            <p:cNvSpPr/>
            <p:nvPr/>
          </p:nvSpPr>
          <p:spPr>
            <a:xfrm>
              <a:off x="8217257" y="3944499"/>
              <a:ext cx="389713" cy="389713"/>
            </a:xfrm>
            <a:prstGeom prst="rect">
              <a:avLst/>
            </a:prstGeom>
            <a:blipFill>
              <a:blip r:embed="rId7" cstate="print"/>
              <a:stretch>
                <a:fillRect/>
              </a:stretch>
            </a:blipFill>
          </p:spPr>
          <p:txBody>
            <a:bodyPr wrap="square" lIns="0" tIns="0" rIns="0" bIns="0" rtlCol="0"/>
            <a:lstStyle/>
            <a:p>
              <a:endParaRPr/>
            </a:p>
          </p:txBody>
        </p:sp>
        <p:sp>
          <p:nvSpPr>
            <p:cNvPr id="70" name="object 70"/>
            <p:cNvSpPr/>
            <p:nvPr/>
          </p:nvSpPr>
          <p:spPr>
            <a:xfrm>
              <a:off x="8259141" y="3965439"/>
              <a:ext cx="305948" cy="305938"/>
            </a:xfrm>
            <a:prstGeom prst="rect">
              <a:avLst/>
            </a:prstGeom>
            <a:blipFill>
              <a:blip r:embed="rId8" cstate="print"/>
              <a:stretch>
                <a:fillRect/>
              </a:stretch>
            </a:blipFill>
          </p:spPr>
          <p:txBody>
            <a:bodyPr wrap="square" lIns="0" tIns="0" rIns="0" bIns="0" rtlCol="0"/>
            <a:lstStyle/>
            <a:p>
              <a:endParaRPr/>
            </a:p>
          </p:txBody>
        </p:sp>
        <p:sp>
          <p:nvSpPr>
            <p:cNvPr id="71" name="object 71"/>
            <p:cNvSpPr/>
            <p:nvPr/>
          </p:nvSpPr>
          <p:spPr>
            <a:xfrm>
              <a:off x="8568357" y="3944499"/>
              <a:ext cx="389713" cy="389713"/>
            </a:xfrm>
            <a:prstGeom prst="rect">
              <a:avLst/>
            </a:prstGeom>
            <a:blipFill>
              <a:blip r:embed="rId7" cstate="print"/>
              <a:stretch>
                <a:fillRect/>
              </a:stretch>
            </a:blipFill>
          </p:spPr>
          <p:txBody>
            <a:bodyPr wrap="square" lIns="0" tIns="0" rIns="0" bIns="0" rtlCol="0"/>
            <a:lstStyle/>
            <a:p>
              <a:endParaRPr/>
            </a:p>
          </p:txBody>
        </p:sp>
        <p:sp>
          <p:nvSpPr>
            <p:cNvPr id="72" name="object 72"/>
            <p:cNvSpPr/>
            <p:nvPr/>
          </p:nvSpPr>
          <p:spPr>
            <a:xfrm>
              <a:off x="8610240" y="3965439"/>
              <a:ext cx="305948" cy="305938"/>
            </a:xfrm>
            <a:prstGeom prst="rect">
              <a:avLst/>
            </a:prstGeom>
            <a:blipFill>
              <a:blip r:embed="rId8" cstate="print"/>
              <a:stretch>
                <a:fillRect/>
              </a:stretch>
            </a:blipFill>
          </p:spPr>
          <p:txBody>
            <a:bodyPr wrap="square" lIns="0" tIns="0" rIns="0" bIns="0" rtlCol="0"/>
            <a:lstStyle/>
            <a:p>
              <a:endParaRPr/>
            </a:p>
          </p:txBody>
        </p:sp>
        <p:sp>
          <p:nvSpPr>
            <p:cNvPr id="73" name="object 73"/>
            <p:cNvSpPr/>
            <p:nvPr/>
          </p:nvSpPr>
          <p:spPr>
            <a:xfrm>
              <a:off x="6461750" y="4295599"/>
              <a:ext cx="389713" cy="389713"/>
            </a:xfrm>
            <a:prstGeom prst="rect">
              <a:avLst/>
            </a:prstGeom>
            <a:blipFill>
              <a:blip r:embed="rId7" cstate="print"/>
              <a:stretch>
                <a:fillRect/>
              </a:stretch>
            </a:blipFill>
          </p:spPr>
          <p:txBody>
            <a:bodyPr wrap="square" lIns="0" tIns="0" rIns="0" bIns="0" rtlCol="0"/>
            <a:lstStyle/>
            <a:p>
              <a:endParaRPr/>
            </a:p>
          </p:txBody>
        </p:sp>
        <p:sp>
          <p:nvSpPr>
            <p:cNvPr id="74" name="object 74"/>
            <p:cNvSpPr/>
            <p:nvPr/>
          </p:nvSpPr>
          <p:spPr>
            <a:xfrm>
              <a:off x="6503634" y="4316538"/>
              <a:ext cx="305948" cy="305948"/>
            </a:xfrm>
            <a:prstGeom prst="rect">
              <a:avLst/>
            </a:prstGeom>
            <a:blipFill>
              <a:blip r:embed="rId8" cstate="print"/>
              <a:stretch>
                <a:fillRect/>
              </a:stretch>
            </a:blipFill>
          </p:spPr>
          <p:txBody>
            <a:bodyPr wrap="square" lIns="0" tIns="0" rIns="0" bIns="0" rtlCol="0"/>
            <a:lstStyle/>
            <a:p>
              <a:endParaRPr/>
            </a:p>
          </p:txBody>
        </p:sp>
        <p:sp>
          <p:nvSpPr>
            <p:cNvPr id="75" name="object 75"/>
            <p:cNvSpPr/>
            <p:nvPr/>
          </p:nvSpPr>
          <p:spPr>
            <a:xfrm>
              <a:off x="6812850" y="4295599"/>
              <a:ext cx="389713" cy="389713"/>
            </a:xfrm>
            <a:prstGeom prst="rect">
              <a:avLst/>
            </a:prstGeom>
            <a:blipFill>
              <a:blip r:embed="rId7" cstate="print"/>
              <a:stretch>
                <a:fillRect/>
              </a:stretch>
            </a:blipFill>
          </p:spPr>
          <p:txBody>
            <a:bodyPr wrap="square" lIns="0" tIns="0" rIns="0" bIns="0" rtlCol="0"/>
            <a:lstStyle/>
            <a:p>
              <a:endParaRPr/>
            </a:p>
          </p:txBody>
        </p:sp>
        <p:sp>
          <p:nvSpPr>
            <p:cNvPr id="76" name="object 76"/>
            <p:cNvSpPr/>
            <p:nvPr/>
          </p:nvSpPr>
          <p:spPr>
            <a:xfrm>
              <a:off x="6854733" y="4316538"/>
              <a:ext cx="305948" cy="305948"/>
            </a:xfrm>
            <a:prstGeom prst="rect">
              <a:avLst/>
            </a:prstGeom>
            <a:blipFill>
              <a:blip r:embed="rId8" cstate="print"/>
              <a:stretch>
                <a:fillRect/>
              </a:stretch>
            </a:blipFill>
          </p:spPr>
          <p:txBody>
            <a:bodyPr wrap="square" lIns="0" tIns="0" rIns="0" bIns="0" rtlCol="0"/>
            <a:lstStyle/>
            <a:p>
              <a:endParaRPr/>
            </a:p>
          </p:txBody>
        </p:sp>
        <p:sp>
          <p:nvSpPr>
            <p:cNvPr id="77" name="object 77"/>
            <p:cNvSpPr/>
            <p:nvPr/>
          </p:nvSpPr>
          <p:spPr>
            <a:xfrm>
              <a:off x="7163949" y="4295599"/>
              <a:ext cx="389713" cy="389713"/>
            </a:xfrm>
            <a:prstGeom prst="rect">
              <a:avLst/>
            </a:prstGeom>
            <a:blipFill>
              <a:blip r:embed="rId7" cstate="print"/>
              <a:stretch>
                <a:fillRect/>
              </a:stretch>
            </a:blipFill>
          </p:spPr>
          <p:txBody>
            <a:bodyPr wrap="square" lIns="0" tIns="0" rIns="0" bIns="0" rtlCol="0"/>
            <a:lstStyle/>
            <a:p>
              <a:endParaRPr/>
            </a:p>
          </p:txBody>
        </p:sp>
        <p:sp>
          <p:nvSpPr>
            <p:cNvPr id="78" name="object 78"/>
            <p:cNvSpPr/>
            <p:nvPr/>
          </p:nvSpPr>
          <p:spPr>
            <a:xfrm>
              <a:off x="7205833" y="4316538"/>
              <a:ext cx="305948" cy="305948"/>
            </a:xfrm>
            <a:prstGeom prst="rect">
              <a:avLst/>
            </a:prstGeom>
            <a:blipFill>
              <a:blip r:embed="rId8" cstate="print"/>
              <a:stretch>
                <a:fillRect/>
              </a:stretch>
            </a:blipFill>
          </p:spPr>
          <p:txBody>
            <a:bodyPr wrap="square" lIns="0" tIns="0" rIns="0" bIns="0" rtlCol="0"/>
            <a:lstStyle/>
            <a:p>
              <a:endParaRPr/>
            </a:p>
          </p:txBody>
        </p:sp>
        <p:sp>
          <p:nvSpPr>
            <p:cNvPr id="79" name="object 79"/>
            <p:cNvSpPr/>
            <p:nvPr/>
          </p:nvSpPr>
          <p:spPr>
            <a:xfrm>
              <a:off x="7515059" y="4295599"/>
              <a:ext cx="389713" cy="389713"/>
            </a:xfrm>
            <a:prstGeom prst="rect">
              <a:avLst/>
            </a:prstGeom>
            <a:blipFill>
              <a:blip r:embed="rId7" cstate="print"/>
              <a:stretch>
                <a:fillRect/>
              </a:stretch>
            </a:blipFill>
          </p:spPr>
          <p:txBody>
            <a:bodyPr wrap="square" lIns="0" tIns="0" rIns="0" bIns="0" rtlCol="0"/>
            <a:lstStyle/>
            <a:p>
              <a:endParaRPr/>
            </a:p>
          </p:txBody>
        </p:sp>
        <p:sp>
          <p:nvSpPr>
            <p:cNvPr id="80" name="object 80"/>
            <p:cNvSpPr/>
            <p:nvPr/>
          </p:nvSpPr>
          <p:spPr>
            <a:xfrm>
              <a:off x="7556942" y="4316538"/>
              <a:ext cx="305938" cy="305948"/>
            </a:xfrm>
            <a:prstGeom prst="rect">
              <a:avLst/>
            </a:prstGeom>
            <a:blipFill>
              <a:blip r:embed="rId8" cstate="print"/>
              <a:stretch>
                <a:fillRect/>
              </a:stretch>
            </a:blipFill>
          </p:spPr>
          <p:txBody>
            <a:bodyPr wrap="square" lIns="0" tIns="0" rIns="0" bIns="0" rtlCol="0"/>
            <a:lstStyle/>
            <a:p>
              <a:endParaRPr/>
            </a:p>
          </p:txBody>
        </p:sp>
        <p:sp>
          <p:nvSpPr>
            <p:cNvPr id="81" name="object 81"/>
            <p:cNvSpPr/>
            <p:nvPr/>
          </p:nvSpPr>
          <p:spPr>
            <a:xfrm>
              <a:off x="7866158" y="4295599"/>
              <a:ext cx="389713" cy="389713"/>
            </a:xfrm>
            <a:prstGeom prst="rect">
              <a:avLst/>
            </a:prstGeom>
            <a:blipFill>
              <a:blip r:embed="rId7" cstate="print"/>
              <a:stretch>
                <a:fillRect/>
              </a:stretch>
            </a:blipFill>
          </p:spPr>
          <p:txBody>
            <a:bodyPr wrap="square" lIns="0" tIns="0" rIns="0" bIns="0" rtlCol="0"/>
            <a:lstStyle/>
            <a:p>
              <a:endParaRPr/>
            </a:p>
          </p:txBody>
        </p:sp>
        <p:sp>
          <p:nvSpPr>
            <p:cNvPr id="82" name="object 82"/>
            <p:cNvSpPr/>
            <p:nvPr/>
          </p:nvSpPr>
          <p:spPr>
            <a:xfrm>
              <a:off x="7908041" y="4316538"/>
              <a:ext cx="305948" cy="305948"/>
            </a:xfrm>
            <a:prstGeom prst="rect">
              <a:avLst/>
            </a:prstGeom>
            <a:blipFill>
              <a:blip r:embed="rId8" cstate="print"/>
              <a:stretch>
                <a:fillRect/>
              </a:stretch>
            </a:blipFill>
          </p:spPr>
          <p:txBody>
            <a:bodyPr wrap="square" lIns="0" tIns="0" rIns="0" bIns="0" rtlCol="0"/>
            <a:lstStyle/>
            <a:p>
              <a:endParaRPr/>
            </a:p>
          </p:txBody>
        </p:sp>
        <p:sp>
          <p:nvSpPr>
            <p:cNvPr id="83" name="object 83"/>
            <p:cNvSpPr/>
            <p:nvPr/>
          </p:nvSpPr>
          <p:spPr>
            <a:xfrm>
              <a:off x="8217257" y="4295599"/>
              <a:ext cx="389713" cy="389713"/>
            </a:xfrm>
            <a:prstGeom prst="rect">
              <a:avLst/>
            </a:prstGeom>
            <a:blipFill>
              <a:blip r:embed="rId7" cstate="print"/>
              <a:stretch>
                <a:fillRect/>
              </a:stretch>
            </a:blipFill>
          </p:spPr>
          <p:txBody>
            <a:bodyPr wrap="square" lIns="0" tIns="0" rIns="0" bIns="0" rtlCol="0"/>
            <a:lstStyle/>
            <a:p>
              <a:endParaRPr/>
            </a:p>
          </p:txBody>
        </p:sp>
        <p:sp>
          <p:nvSpPr>
            <p:cNvPr id="84" name="object 84"/>
            <p:cNvSpPr/>
            <p:nvPr/>
          </p:nvSpPr>
          <p:spPr>
            <a:xfrm>
              <a:off x="8259141" y="4316538"/>
              <a:ext cx="305948" cy="305948"/>
            </a:xfrm>
            <a:prstGeom prst="rect">
              <a:avLst/>
            </a:prstGeom>
            <a:blipFill>
              <a:blip r:embed="rId8" cstate="print"/>
              <a:stretch>
                <a:fillRect/>
              </a:stretch>
            </a:blipFill>
          </p:spPr>
          <p:txBody>
            <a:bodyPr wrap="square" lIns="0" tIns="0" rIns="0" bIns="0" rtlCol="0"/>
            <a:lstStyle/>
            <a:p>
              <a:endParaRPr/>
            </a:p>
          </p:txBody>
        </p:sp>
        <p:sp>
          <p:nvSpPr>
            <p:cNvPr id="85" name="object 85"/>
            <p:cNvSpPr/>
            <p:nvPr/>
          </p:nvSpPr>
          <p:spPr>
            <a:xfrm>
              <a:off x="8568357" y="4295599"/>
              <a:ext cx="389713" cy="389713"/>
            </a:xfrm>
            <a:prstGeom prst="rect">
              <a:avLst/>
            </a:prstGeom>
            <a:blipFill>
              <a:blip r:embed="rId7" cstate="print"/>
              <a:stretch>
                <a:fillRect/>
              </a:stretch>
            </a:blipFill>
          </p:spPr>
          <p:txBody>
            <a:bodyPr wrap="square" lIns="0" tIns="0" rIns="0" bIns="0" rtlCol="0"/>
            <a:lstStyle/>
            <a:p>
              <a:endParaRPr/>
            </a:p>
          </p:txBody>
        </p:sp>
        <p:sp>
          <p:nvSpPr>
            <p:cNvPr id="86" name="object 86"/>
            <p:cNvSpPr/>
            <p:nvPr/>
          </p:nvSpPr>
          <p:spPr>
            <a:xfrm>
              <a:off x="8610240" y="4316538"/>
              <a:ext cx="305948" cy="305948"/>
            </a:xfrm>
            <a:prstGeom prst="rect">
              <a:avLst/>
            </a:prstGeom>
            <a:blipFill>
              <a:blip r:embed="rId8" cstate="print"/>
              <a:stretch>
                <a:fillRect/>
              </a:stretch>
            </a:blipFill>
          </p:spPr>
          <p:txBody>
            <a:bodyPr wrap="square" lIns="0" tIns="0" rIns="0" bIns="0" rtlCol="0"/>
            <a:lstStyle/>
            <a:p>
              <a:endParaRPr/>
            </a:p>
          </p:txBody>
        </p:sp>
        <p:sp>
          <p:nvSpPr>
            <p:cNvPr id="87" name="object 87"/>
            <p:cNvSpPr/>
            <p:nvPr/>
          </p:nvSpPr>
          <p:spPr>
            <a:xfrm>
              <a:off x="11101442" y="2364430"/>
              <a:ext cx="2953491" cy="2559744"/>
            </a:xfrm>
            <a:prstGeom prst="rect">
              <a:avLst/>
            </a:prstGeom>
            <a:blipFill>
              <a:blip r:embed="rId4" cstate="print"/>
              <a:stretch>
                <a:fillRect/>
              </a:stretch>
            </a:blipFill>
          </p:spPr>
          <p:txBody>
            <a:bodyPr wrap="square" lIns="0" tIns="0" rIns="0" bIns="0" rtlCol="0"/>
            <a:lstStyle/>
            <a:p>
              <a:endParaRPr/>
            </a:p>
          </p:txBody>
        </p:sp>
        <p:sp>
          <p:nvSpPr>
            <p:cNvPr id="88" name="object 88"/>
            <p:cNvSpPr/>
            <p:nvPr/>
          </p:nvSpPr>
          <p:spPr>
            <a:xfrm>
              <a:off x="11143325" y="2650170"/>
              <a:ext cx="2869755" cy="2211178"/>
            </a:xfrm>
            <a:prstGeom prst="rect">
              <a:avLst/>
            </a:prstGeom>
            <a:blipFill>
              <a:blip r:embed="rId5" cstate="print"/>
              <a:stretch>
                <a:fillRect/>
              </a:stretch>
            </a:blipFill>
          </p:spPr>
          <p:txBody>
            <a:bodyPr wrap="square" lIns="0" tIns="0" rIns="0" bIns="0" rtlCol="0"/>
            <a:lstStyle/>
            <a:p>
              <a:endParaRPr/>
            </a:p>
          </p:txBody>
        </p:sp>
        <p:sp>
          <p:nvSpPr>
            <p:cNvPr id="89" name="object 89"/>
            <p:cNvSpPr/>
            <p:nvPr/>
          </p:nvSpPr>
          <p:spPr>
            <a:xfrm>
              <a:off x="12592758" y="2386147"/>
              <a:ext cx="23559" cy="23590"/>
            </a:xfrm>
            <a:prstGeom prst="rect">
              <a:avLst/>
            </a:prstGeom>
            <a:blipFill>
              <a:blip r:embed="rId6" cstate="print"/>
              <a:stretch>
                <a:fillRect/>
              </a:stretch>
            </a:blipFill>
          </p:spPr>
          <p:txBody>
            <a:bodyPr wrap="square" lIns="0" tIns="0" rIns="0" bIns="0" rtlCol="0"/>
            <a:lstStyle/>
            <a:p>
              <a:endParaRPr/>
            </a:p>
          </p:txBody>
        </p:sp>
        <p:sp>
          <p:nvSpPr>
            <p:cNvPr id="90" name="object 90"/>
            <p:cNvSpPr/>
            <p:nvPr/>
          </p:nvSpPr>
          <p:spPr>
            <a:xfrm>
              <a:off x="11360491" y="2891191"/>
              <a:ext cx="389713" cy="389713"/>
            </a:xfrm>
            <a:prstGeom prst="rect">
              <a:avLst/>
            </a:prstGeom>
            <a:blipFill>
              <a:blip r:embed="rId7" cstate="print"/>
              <a:stretch>
                <a:fillRect/>
              </a:stretch>
            </a:blipFill>
          </p:spPr>
          <p:txBody>
            <a:bodyPr wrap="square" lIns="0" tIns="0" rIns="0" bIns="0" rtlCol="0"/>
            <a:lstStyle/>
            <a:p>
              <a:endParaRPr/>
            </a:p>
          </p:txBody>
        </p:sp>
        <p:sp>
          <p:nvSpPr>
            <p:cNvPr id="91" name="object 91"/>
            <p:cNvSpPr/>
            <p:nvPr/>
          </p:nvSpPr>
          <p:spPr>
            <a:xfrm>
              <a:off x="11402375" y="2912131"/>
              <a:ext cx="305959" cy="305948"/>
            </a:xfrm>
            <a:prstGeom prst="rect">
              <a:avLst/>
            </a:prstGeom>
            <a:blipFill>
              <a:blip r:embed="rId8" cstate="print"/>
              <a:stretch>
                <a:fillRect/>
              </a:stretch>
            </a:blipFill>
          </p:spPr>
          <p:txBody>
            <a:bodyPr wrap="square" lIns="0" tIns="0" rIns="0" bIns="0" rtlCol="0"/>
            <a:lstStyle/>
            <a:p>
              <a:endParaRPr/>
            </a:p>
          </p:txBody>
        </p:sp>
        <p:sp>
          <p:nvSpPr>
            <p:cNvPr id="92" name="object 92"/>
            <p:cNvSpPr/>
            <p:nvPr/>
          </p:nvSpPr>
          <p:spPr>
            <a:xfrm>
              <a:off x="11711580" y="2891191"/>
              <a:ext cx="389713" cy="389713"/>
            </a:xfrm>
            <a:prstGeom prst="rect">
              <a:avLst/>
            </a:prstGeom>
            <a:blipFill>
              <a:blip r:embed="rId7" cstate="print"/>
              <a:stretch>
                <a:fillRect/>
              </a:stretch>
            </a:blipFill>
          </p:spPr>
          <p:txBody>
            <a:bodyPr wrap="square" lIns="0" tIns="0" rIns="0" bIns="0" rtlCol="0"/>
            <a:lstStyle/>
            <a:p>
              <a:endParaRPr/>
            </a:p>
          </p:txBody>
        </p:sp>
        <p:sp>
          <p:nvSpPr>
            <p:cNvPr id="93" name="object 93"/>
            <p:cNvSpPr/>
            <p:nvPr/>
          </p:nvSpPr>
          <p:spPr>
            <a:xfrm>
              <a:off x="11753464" y="2912131"/>
              <a:ext cx="305959" cy="305948"/>
            </a:xfrm>
            <a:prstGeom prst="rect">
              <a:avLst/>
            </a:prstGeom>
            <a:blipFill>
              <a:blip r:embed="rId8" cstate="print"/>
              <a:stretch>
                <a:fillRect/>
              </a:stretch>
            </a:blipFill>
          </p:spPr>
          <p:txBody>
            <a:bodyPr wrap="square" lIns="0" tIns="0" rIns="0" bIns="0" rtlCol="0"/>
            <a:lstStyle/>
            <a:p>
              <a:endParaRPr/>
            </a:p>
          </p:txBody>
        </p:sp>
        <p:sp>
          <p:nvSpPr>
            <p:cNvPr id="94" name="object 94"/>
            <p:cNvSpPr/>
            <p:nvPr/>
          </p:nvSpPr>
          <p:spPr>
            <a:xfrm>
              <a:off x="12062669" y="2891191"/>
              <a:ext cx="389713" cy="389713"/>
            </a:xfrm>
            <a:prstGeom prst="rect">
              <a:avLst/>
            </a:prstGeom>
            <a:blipFill>
              <a:blip r:embed="rId7" cstate="print"/>
              <a:stretch>
                <a:fillRect/>
              </a:stretch>
            </a:blipFill>
          </p:spPr>
          <p:txBody>
            <a:bodyPr wrap="square" lIns="0" tIns="0" rIns="0" bIns="0" rtlCol="0"/>
            <a:lstStyle/>
            <a:p>
              <a:endParaRPr/>
            </a:p>
          </p:txBody>
        </p:sp>
        <p:sp>
          <p:nvSpPr>
            <p:cNvPr id="95" name="object 95"/>
            <p:cNvSpPr/>
            <p:nvPr/>
          </p:nvSpPr>
          <p:spPr>
            <a:xfrm>
              <a:off x="12104553" y="2912131"/>
              <a:ext cx="305959" cy="305948"/>
            </a:xfrm>
            <a:prstGeom prst="rect">
              <a:avLst/>
            </a:prstGeom>
            <a:blipFill>
              <a:blip r:embed="rId8" cstate="print"/>
              <a:stretch>
                <a:fillRect/>
              </a:stretch>
            </a:blipFill>
          </p:spPr>
          <p:txBody>
            <a:bodyPr wrap="square" lIns="0" tIns="0" rIns="0" bIns="0" rtlCol="0"/>
            <a:lstStyle/>
            <a:p>
              <a:endParaRPr/>
            </a:p>
          </p:txBody>
        </p:sp>
        <p:sp>
          <p:nvSpPr>
            <p:cNvPr id="96" name="object 96"/>
            <p:cNvSpPr/>
            <p:nvPr/>
          </p:nvSpPr>
          <p:spPr>
            <a:xfrm>
              <a:off x="12413862" y="2891191"/>
              <a:ext cx="389713" cy="389713"/>
            </a:xfrm>
            <a:prstGeom prst="rect">
              <a:avLst/>
            </a:prstGeom>
            <a:blipFill>
              <a:blip r:embed="rId7" cstate="print"/>
              <a:stretch>
                <a:fillRect/>
              </a:stretch>
            </a:blipFill>
          </p:spPr>
          <p:txBody>
            <a:bodyPr wrap="square" lIns="0" tIns="0" rIns="0" bIns="0" rtlCol="0"/>
            <a:lstStyle/>
            <a:p>
              <a:endParaRPr/>
            </a:p>
          </p:txBody>
        </p:sp>
        <p:sp>
          <p:nvSpPr>
            <p:cNvPr id="97" name="object 97"/>
            <p:cNvSpPr/>
            <p:nvPr/>
          </p:nvSpPr>
          <p:spPr>
            <a:xfrm>
              <a:off x="12455746" y="2912131"/>
              <a:ext cx="305854" cy="305948"/>
            </a:xfrm>
            <a:prstGeom prst="rect">
              <a:avLst/>
            </a:prstGeom>
            <a:blipFill>
              <a:blip r:embed="rId8" cstate="print"/>
              <a:stretch>
                <a:fillRect/>
              </a:stretch>
            </a:blipFill>
          </p:spPr>
          <p:txBody>
            <a:bodyPr wrap="square" lIns="0" tIns="0" rIns="0" bIns="0" rtlCol="0"/>
            <a:lstStyle/>
            <a:p>
              <a:endParaRPr/>
            </a:p>
          </p:txBody>
        </p:sp>
        <p:sp>
          <p:nvSpPr>
            <p:cNvPr id="98" name="object 98"/>
            <p:cNvSpPr/>
            <p:nvPr/>
          </p:nvSpPr>
          <p:spPr>
            <a:xfrm>
              <a:off x="12764951" y="2891191"/>
              <a:ext cx="389713" cy="389713"/>
            </a:xfrm>
            <a:prstGeom prst="rect">
              <a:avLst/>
            </a:prstGeom>
            <a:blipFill>
              <a:blip r:embed="rId7" cstate="print"/>
              <a:stretch>
                <a:fillRect/>
              </a:stretch>
            </a:blipFill>
          </p:spPr>
          <p:txBody>
            <a:bodyPr wrap="square" lIns="0" tIns="0" rIns="0" bIns="0" rtlCol="0"/>
            <a:lstStyle/>
            <a:p>
              <a:endParaRPr/>
            </a:p>
          </p:txBody>
        </p:sp>
        <p:sp>
          <p:nvSpPr>
            <p:cNvPr id="99" name="object 99"/>
            <p:cNvSpPr/>
            <p:nvPr/>
          </p:nvSpPr>
          <p:spPr>
            <a:xfrm>
              <a:off x="12806835" y="2912131"/>
              <a:ext cx="305959" cy="305948"/>
            </a:xfrm>
            <a:prstGeom prst="rect">
              <a:avLst/>
            </a:prstGeom>
            <a:blipFill>
              <a:blip r:embed="rId8" cstate="print"/>
              <a:stretch>
                <a:fillRect/>
              </a:stretch>
            </a:blipFill>
          </p:spPr>
          <p:txBody>
            <a:bodyPr wrap="square" lIns="0" tIns="0" rIns="0" bIns="0" rtlCol="0"/>
            <a:lstStyle/>
            <a:p>
              <a:endParaRPr/>
            </a:p>
          </p:txBody>
        </p:sp>
        <p:sp>
          <p:nvSpPr>
            <p:cNvPr id="100" name="object 100"/>
            <p:cNvSpPr/>
            <p:nvPr/>
          </p:nvSpPr>
          <p:spPr>
            <a:xfrm>
              <a:off x="13116040" y="2891191"/>
              <a:ext cx="389713" cy="389713"/>
            </a:xfrm>
            <a:prstGeom prst="rect">
              <a:avLst/>
            </a:prstGeom>
            <a:blipFill>
              <a:blip r:embed="rId7" cstate="print"/>
              <a:stretch>
                <a:fillRect/>
              </a:stretch>
            </a:blipFill>
          </p:spPr>
          <p:txBody>
            <a:bodyPr wrap="square" lIns="0" tIns="0" rIns="0" bIns="0" rtlCol="0"/>
            <a:lstStyle/>
            <a:p>
              <a:endParaRPr/>
            </a:p>
          </p:txBody>
        </p:sp>
        <p:sp>
          <p:nvSpPr>
            <p:cNvPr id="101" name="object 101"/>
            <p:cNvSpPr/>
            <p:nvPr/>
          </p:nvSpPr>
          <p:spPr>
            <a:xfrm>
              <a:off x="13157923" y="2912131"/>
              <a:ext cx="305959" cy="305948"/>
            </a:xfrm>
            <a:prstGeom prst="rect">
              <a:avLst/>
            </a:prstGeom>
            <a:blipFill>
              <a:blip r:embed="rId8" cstate="print"/>
              <a:stretch>
                <a:fillRect/>
              </a:stretch>
            </a:blipFill>
          </p:spPr>
          <p:txBody>
            <a:bodyPr wrap="square" lIns="0" tIns="0" rIns="0" bIns="0" rtlCol="0"/>
            <a:lstStyle/>
            <a:p>
              <a:endParaRPr/>
            </a:p>
          </p:txBody>
        </p:sp>
        <p:sp>
          <p:nvSpPr>
            <p:cNvPr id="102" name="object 102"/>
            <p:cNvSpPr/>
            <p:nvPr/>
          </p:nvSpPr>
          <p:spPr>
            <a:xfrm>
              <a:off x="13467129" y="2891191"/>
              <a:ext cx="389713" cy="389713"/>
            </a:xfrm>
            <a:prstGeom prst="rect">
              <a:avLst/>
            </a:prstGeom>
            <a:blipFill>
              <a:blip r:embed="rId7" cstate="print"/>
              <a:stretch>
                <a:fillRect/>
              </a:stretch>
            </a:blipFill>
          </p:spPr>
          <p:txBody>
            <a:bodyPr wrap="square" lIns="0" tIns="0" rIns="0" bIns="0" rtlCol="0"/>
            <a:lstStyle/>
            <a:p>
              <a:endParaRPr/>
            </a:p>
          </p:txBody>
        </p:sp>
        <p:sp>
          <p:nvSpPr>
            <p:cNvPr id="103" name="object 103"/>
            <p:cNvSpPr/>
            <p:nvPr/>
          </p:nvSpPr>
          <p:spPr>
            <a:xfrm>
              <a:off x="13509012" y="2912131"/>
              <a:ext cx="305959" cy="305948"/>
            </a:xfrm>
            <a:prstGeom prst="rect">
              <a:avLst/>
            </a:prstGeom>
            <a:blipFill>
              <a:blip r:embed="rId8" cstate="print"/>
              <a:stretch>
                <a:fillRect/>
              </a:stretch>
            </a:blipFill>
          </p:spPr>
          <p:txBody>
            <a:bodyPr wrap="square" lIns="0" tIns="0" rIns="0" bIns="0" rtlCol="0"/>
            <a:lstStyle/>
            <a:p>
              <a:endParaRPr/>
            </a:p>
          </p:txBody>
        </p:sp>
        <p:sp>
          <p:nvSpPr>
            <p:cNvPr id="104" name="object 104"/>
            <p:cNvSpPr/>
            <p:nvPr/>
          </p:nvSpPr>
          <p:spPr>
            <a:xfrm>
              <a:off x="11360491" y="3242290"/>
              <a:ext cx="389713" cy="389713"/>
            </a:xfrm>
            <a:prstGeom prst="rect">
              <a:avLst/>
            </a:prstGeom>
            <a:blipFill>
              <a:blip r:embed="rId7" cstate="print"/>
              <a:stretch>
                <a:fillRect/>
              </a:stretch>
            </a:blipFill>
          </p:spPr>
          <p:txBody>
            <a:bodyPr wrap="square" lIns="0" tIns="0" rIns="0" bIns="0" rtlCol="0"/>
            <a:lstStyle/>
            <a:p>
              <a:endParaRPr/>
            </a:p>
          </p:txBody>
        </p:sp>
        <p:sp>
          <p:nvSpPr>
            <p:cNvPr id="105" name="object 105"/>
            <p:cNvSpPr/>
            <p:nvPr/>
          </p:nvSpPr>
          <p:spPr>
            <a:xfrm>
              <a:off x="11402375" y="3263230"/>
              <a:ext cx="305959" cy="305948"/>
            </a:xfrm>
            <a:prstGeom prst="rect">
              <a:avLst/>
            </a:prstGeom>
            <a:blipFill>
              <a:blip r:embed="rId8" cstate="print"/>
              <a:stretch>
                <a:fillRect/>
              </a:stretch>
            </a:blipFill>
          </p:spPr>
          <p:txBody>
            <a:bodyPr wrap="square" lIns="0" tIns="0" rIns="0" bIns="0" rtlCol="0"/>
            <a:lstStyle/>
            <a:p>
              <a:endParaRPr/>
            </a:p>
          </p:txBody>
        </p:sp>
        <p:sp>
          <p:nvSpPr>
            <p:cNvPr id="106" name="object 106"/>
            <p:cNvSpPr/>
            <p:nvPr/>
          </p:nvSpPr>
          <p:spPr>
            <a:xfrm>
              <a:off x="11711580" y="3242290"/>
              <a:ext cx="389713" cy="389713"/>
            </a:xfrm>
            <a:prstGeom prst="rect">
              <a:avLst/>
            </a:prstGeom>
            <a:blipFill>
              <a:blip r:embed="rId7" cstate="print"/>
              <a:stretch>
                <a:fillRect/>
              </a:stretch>
            </a:blipFill>
          </p:spPr>
          <p:txBody>
            <a:bodyPr wrap="square" lIns="0" tIns="0" rIns="0" bIns="0" rtlCol="0"/>
            <a:lstStyle/>
            <a:p>
              <a:endParaRPr/>
            </a:p>
          </p:txBody>
        </p:sp>
        <p:sp>
          <p:nvSpPr>
            <p:cNvPr id="107" name="object 107"/>
            <p:cNvSpPr/>
            <p:nvPr/>
          </p:nvSpPr>
          <p:spPr>
            <a:xfrm>
              <a:off x="11753464" y="3263230"/>
              <a:ext cx="305959" cy="305948"/>
            </a:xfrm>
            <a:prstGeom prst="rect">
              <a:avLst/>
            </a:prstGeom>
            <a:blipFill>
              <a:blip r:embed="rId8" cstate="print"/>
              <a:stretch>
                <a:fillRect/>
              </a:stretch>
            </a:blipFill>
          </p:spPr>
          <p:txBody>
            <a:bodyPr wrap="square" lIns="0" tIns="0" rIns="0" bIns="0" rtlCol="0"/>
            <a:lstStyle/>
            <a:p>
              <a:endParaRPr/>
            </a:p>
          </p:txBody>
        </p:sp>
        <p:sp>
          <p:nvSpPr>
            <p:cNvPr id="108" name="object 108"/>
            <p:cNvSpPr/>
            <p:nvPr/>
          </p:nvSpPr>
          <p:spPr>
            <a:xfrm>
              <a:off x="12062669" y="3242290"/>
              <a:ext cx="389713" cy="389713"/>
            </a:xfrm>
            <a:prstGeom prst="rect">
              <a:avLst/>
            </a:prstGeom>
            <a:blipFill>
              <a:blip r:embed="rId7" cstate="print"/>
              <a:stretch>
                <a:fillRect/>
              </a:stretch>
            </a:blipFill>
          </p:spPr>
          <p:txBody>
            <a:bodyPr wrap="square" lIns="0" tIns="0" rIns="0" bIns="0" rtlCol="0"/>
            <a:lstStyle/>
            <a:p>
              <a:endParaRPr/>
            </a:p>
          </p:txBody>
        </p:sp>
        <p:sp>
          <p:nvSpPr>
            <p:cNvPr id="109" name="object 109"/>
            <p:cNvSpPr/>
            <p:nvPr/>
          </p:nvSpPr>
          <p:spPr>
            <a:xfrm>
              <a:off x="12104553" y="3263230"/>
              <a:ext cx="305959" cy="305948"/>
            </a:xfrm>
            <a:prstGeom prst="rect">
              <a:avLst/>
            </a:prstGeom>
            <a:blipFill>
              <a:blip r:embed="rId8" cstate="print"/>
              <a:stretch>
                <a:fillRect/>
              </a:stretch>
            </a:blipFill>
          </p:spPr>
          <p:txBody>
            <a:bodyPr wrap="square" lIns="0" tIns="0" rIns="0" bIns="0" rtlCol="0"/>
            <a:lstStyle/>
            <a:p>
              <a:endParaRPr/>
            </a:p>
          </p:txBody>
        </p:sp>
        <p:sp>
          <p:nvSpPr>
            <p:cNvPr id="110" name="object 110"/>
            <p:cNvSpPr/>
            <p:nvPr/>
          </p:nvSpPr>
          <p:spPr>
            <a:xfrm>
              <a:off x="12413862" y="3242290"/>
              <a:ext cx="389713" cy="389713"/>
            </a:xfrm>
            <a:prstGeom prst="rect">
              <a:avLst/>
            </a:prstGeom>
            <a:blipFill>
              <a:blip r:embed="rId7" cstate="print"/>
              <a:stretch>
                <a:fillRect/>
              </a:stretch>
            </a:blipFill>
          </p:spPr>
          <p:txBody>
            <a:bodyPr wrap="square" lIns="0" tIns="0" rIns="0" bIns="0" rtlCol="0"/>
            <a:lstStyle/>
            <a:p>
              <a:endParaRPr/>
            </a:p>
          </p:txBody>
        </p:sp>
        <p:sp>
          <p:nvSpPr>
            <p:cNvPr id="111" name="object 111"/>
            <p:cNvSpPr/>
            <p:nvPr/>
          </p:nvSpPr>
          <p:spPr>
            <a:xfrm>
              <a:off x="12455746" y="3263230"/>
              <a:ext cx="305854" cy="305948"/>
            </a:xfrm>
            <a:prstGeom prst="rect">
              <a:avLst/>
            </a:prstGeom>
            <a:blipFill>
              <a:blip r:embed="rId8" cstate="print"/>
              <a:stretch>
                <a:fillRect/>
              </a:stretch>
            </a:blipFill>
          </p:spPr>
          <p:txBody>
            <a:bodyPr wrap="square" lIns="0" tIns="0" rIns="0" bIns="0" rtlCol="0"/>
            <a:lstStyle/>
            <a:p>
              <a:endParaRPr/>
            </a:p>
          </p:txBody>
        </p:sp>
        <p:sp>
          <p:nvSpPr>
            <p:cNvPr id="112" name="object 112"/>
            <p:cNvSpPr/>
            <p:nvPr/>
          </p:nvSpPr>
          <p:spPr>
            <a:xfrm>
              <a:off x="12764951" y="3242290"/>
              <a:ext cx="389713" cy="389713"/>
            </a:xfrm>
            <a:prstGeom prst="rect">
              <a:avLst/>
            </a:prstGeom>
            <a:blipFill>
              <a:blip r:embed="rId7" cstate="print"/>
              <a:stretch>
                <a:fillRect/>
              </a:stretch>
            </a:blipFill>
          </p:spPr>
          <p:txBody>
            <a:bodyPr wrap="square" lIns="0" tIns="0" rIns="0" bIns="0" rtlCol="0"/>
            <a:lstStyle/>
            <a:p>
              <a:endParaRPr/>
            </a:p>
          </p:txBody>
        </p:sp>
        <p:sp>
          <p:nvSpPr>
            <p:cNvPr id="113" name="object 113"/>
            <p:cNvSpPr/>
            <p:nvPr/>
          </p:nvSpPr>
          <p:spPr>
            <a:xfrm>
              <a:off x="12806835" y="3263230"/>
              <a:ext cx="305959" cy="305948"/>
            </a:xfrm>
            <a:prstGeom prst="rect">
              <a:avLst/>
            </a:prstGeom>
            <a:blipFill>
              <a:blip r:embed="rId8" cstate="print"/>
              <a:stretch>
                <a:fillRect/>
              </a:stretch>
            </a:blipFill>
          </p:spPr>
          <p:txBody>
            <a:bodyPr wrap="square" lIns="0" tIns="0" rIns="0" bIns="0" rtlCol="0"/>
            <a:lstStyle/>
            <a:p>
              <a:endParaRPr/>
            </a:p>
          </p:txBody>
        </p:sp>
        <p:sp>
          <p:nvSpPr>
            <p:cNvPr id="114" name="object 114"/>
            <p:cNvSpPr/>
            <p:nvPr/>
          </p:nvSpPr>
          <p:spPr>
            <a:xfrm>
              <a:off x="13116040" y="3242290"/>
              <a:ext cx="389713" cy="389713"/>
            </a:xfrm>
            <a:prstGeom prst="rect">
              <a:avLst/>
            </a:prstGeom>
            <a:blipFill>
              <a:blip r:embed="rId7" cstate="print"/>
              <a:stretch>
                <a:fillRect/>
              </a:stretch>
            </a:blipFill>
          </p:spPr>
          <p:txBody>
            <a:bodyPr wrap="square" lIns="0" tIns="0" rIns="0" bIns="0" rtlCol="0"/>
            <a:lstStyle/>
            <a:p>
              <a:endParaRPr/>
            </a:p>
          </p:txBody>
        </p:sp>
        <p:sp>
          <p:nvSpPr>
            <p:cNvPr id="115" name="object 115"/>
            <p:cNvSpPr/>
            <p:nvPr/>
          </p:nvSpPr>
          <p:spPr>
            <a:xfrm>
              <a:off x="13157923" y="3263230"/>
              <a:ext cx="305959" cy="305948"/>
            </a:xfrm>
            <a:prstGeom prst="rect">
              <a:avLst/>
            </a:prstGeom>
            <a:blipFill>
              <a:blip r:embed="rId8" cstate="print"/>
              <a:stretch>
                <a:fillRect/>
              </a:stretch>
            </a:blipFill>
          </p:spPr>
          <p:txBody>
            <a:bodyPr wrap="square" lIns="0" tIns="0" rIns="0" bIns="0" rtlCol="0"/>
            <a:lstStyle/>
            <a:p>
              <a:endParaRPr/>
            </a:p>
          </p:txBody>
        </p:sp>
        <p:sp>
          <p:nvSpPr>
            <p:cNvPr id="116" name="object 116"/>
            <p:cNvSpPr/>
            <p:nvPr/>
          </p:nvSpPr>
          <p:spPr>
            <a:xfrm>
              <a:off x="13467129" y="3242290"/>
              <a:ext cx="389713" cy="389713"/>
            </a:xfrm>
            <a:prstGeom prst="rect">
              <a:avLst/>
            </a:prstGeom>
            <a:blipFill>
              <a:blip r:embed="rId7" cstate="print"/>
              <a:stretch>
                <a:fillRect/>
              </a:stretch>
            </a:blipFill>
          </p:spPr>
          <p:txBody>
            <a:bodyPr wrap="square" lIns="0" tIns="0" rIns="0" bIns="0" rtlCol="0"/>
            <a:lstStyle/>
            <a:p>
              <a:endParaRPr/>
            </a:p>
          </p:txBody>
        </p:sp>
        <p:sp>
          <p:nvSpPr>
            <p:cNvPr id="117" name="object 117"/>
            <p:cNvSpPr/>
            <p:nvPr/>
          </p:nvSpPr>
          <p:spPr>
            <a:xfrm>
              <a:off x="13509012" y="3263230"/>
              <a:ext cx="305959" cy="305948"/>
            </a:xfrm>
            <a:prstGeom prst="rect">
              <a:avLst/>
            </a:prstGeom>
            <a:blipFill>
              <a:blip r:embed="rId8" cstate="print"/>
              <a:stretch>
                <a:fillRect/>
              </a:stretch>
            </a:blipFill>
          </p:spPr>
          <p:txBody>
            <a:bodyPr wrap="square" lIns="0" tIns="0" rIns="0" bIns="0" rtlCol="0"/>
            <a:lstStyle/>
            <a:p>
              <a:endParaRPr/>
            </a:p>
          </p:txBody>
        </p:sp>
        <p:sp>
          <p:nvSpPr>
            <p:cNvPr id="118" name="object 118"/>
            <p:cNvSpPr/>
            <p:nvPr/>
          </p:nvSpPr>
          <p:spPr>
            <a:xfrm>
              <a:off x="11360491" y="3593390"/>
              <a:ext cx="389713" cy="389713"/>
            </a:xfrm>
            <a:prstGeom prst="rect">
              <a:avLst/>
            </a:prstGeom>
            <a:blipFill>
              <a:blip r:embed="rId7" cstate="print"/>
              <a:stretch>
                <a:fillRect/>
              </a:stretch>
            </a:blipFill>
          </p:spPr>
          <p:txBody>
            <a:bodyPr wrap="square" lIns="0" tIns="0" rIns="0" bIns="0" rtlCol="0"/>
            <a:lstStyle/>
            <a:p>
              <a:endParaRPr/>
            </a:p>
          </p:txBody>
        </p:sp>
        <p:sp>
          <p:nvSpPr>
            <p:cNvPr id="119" name="object 119"/>
            <p:cNvSpPr/>
            <p:nvPr/>
          </p:nvSpPr>
          <p:spPr>
            <a:xfrm>
              <a:off x="11402375" y="3614340"/>
              <a:ext cx="305959" cy="305938"/>
            </a:xfrm>
            <a:prstGeom prst="rect">
              <a:avLst/>
            </a:prstGeom>
            <a:blipFill>
              <a:blip r:embed="rId8" cstate="print"/>
              <a:stretch>
                <a:fillRect/>
              </a:stretch>
            </a:blipFill>
          </p:spPr>
          <p:txBody>
            <a:bodyPr wrap="square" lIns="0" tIns="0" rIns="0" bIns="0" rtlCol="0"/>
            <a:lstStyle/>
            <a:p>
              <a:endParaRPr/>
            </a:p>
          </p:txBody>
        </p:sp>
        <p:sp>
          <p:nvSpPr>
            <p:cNvPr id="120" name="object 120"/>
            <p:cNvSpPr/>
            <p:nvPr/>
          </p:nvSpPr>
          <p:spPr>
            <a:xfrm>
              <a:off x="11711580" y="3593390"/>
              <a:ext cx="389713" cy="389713"/>
            </a:xfrm>
            <a:prstGeom prst="rect">
              <a:avLst/>
            </a:prstGeom>
            <a:blipFill>
              <a:blip r:embed="rId7" cstate="print"/>
              <a:stretch>
                <a:fillRect/>
              </a:stretch>
            </a:blipFill>
          </p:spPr>
          <p:txBody>
            <a:bodyPr wrap="square" lIns="0" tIns="0" rIns="0" bIns="0" rtlCol="0"/>
            <a:lstStyle/>
            <a:p>
              <a:endParaRPr/>
            </a:p>
          </p:txBody>
        </p:sp>
        <p:sp>
          <p:nvSpPr>
            <p:cNvPr id="121" name="object 121"/>
            <p:cNvSpPr/>
            <p:nvPr/>
          </p:nvSpPr>
          <p:spPr>
            <a:xfrm>
              <a:off x="11753464" y="3614340"/>
              <a:ext cx="305959" cy="305938"/>
            </a:xfrm>
            <a:prstGeom prst="rect">
              <a:avLst/>
            </a:prstGeom>
            <a:blipFill>
              <a:blip r:embed="rId8" cstate="print"/>
              <a:stretch>
                <a:fillRect/>
              </a:stretch>
            </a:blipFill>
          </p:spPr>
          <p:txBody>
            <a:bodyPr wrap="square" lIns="0" tIns="0" rIns="0" bIns="0" rtlCol="0"/>
            <a:lstStyle/>
            <a:p>
              <a:endParaRPr/>
            </a:p>
          </p:txBody>
        </p:sp>
        <p:sp>
          <p:nvSpPr>
            <p:cNvPr id="122" name="object 122"/>
            <p:cNvSpPr/>
            <p:nvPr/>
          </p:nvSpPr>
          <p:spPr>
            <a:xfrm>
              <a:off x="12062669" y="3593390"/>
              <a:ext cx="389713" cy="389713"/>
            </a:xfrm>
            <a:prstGeom prst="rect">
              <a:avLst/>
            </a:prstGeom>
            <a:blipFill>
              <a:blip r:embed="rId7" cstate="print"/>
              <a:stretch>
                <a:fillRect/>
              </a:stretch>
            </a:blipFill>
          </p:spPr>
          <p:txBody>
            <a:bodyPr wrap="square" lIns="0" tIns="0" rIns="0" bIns="0" rtlCol="0"/>
            <a:lstStyle/>
            <a:p>
              <a:endParaRPr/>
            </a:p>
          </p:txBody>
        </p:sp>
        <p:sp>
          <p:nvSpPr>
            <p:cNvPr id="123" name="object 123"/>
            <p:cNvSpPr/>
            <p:nvPr/>
          </p:nvSpPr>
          <p:spPr>
            <a:xfrm>
              <a:off x="12104553" y="3614340"/>
              <a:ext cx="305959" cy="305938"/>
            </a:xfrm>
            <a:prstGeom prst="rect">
              <a:avLst/>
            </a:prstGeom>
            <a:blipFill>
              <a:blip r:embed="rId8" cstate="print"/>
              <a:stretch>
                <a:fillRect/>
              </a:stretch>
            </a:blipFill>
          </p:spPr>
          <p:txBody>
            <a:bodyPr wrap="square" lIns="0" tIns="0" rIns="0" bIns="0" rtlCol="0"/>
            <a:lstStyle/>
            <a:p>
              <a:endParaRPr/>
            </a:p>
          </p:txBody>
        </p:sp>
        <p:sp>
          <p:nvSpPr>
            <p:cNvPr id="124" name="object 124"/>
            <p:cNvSpPr/>
            <p:nvPr/>
          </p:nvSpPr>
          <p:spPr>
            <a:xfrm>
              <a:off x="12413862" y="3593390"/>
              <a:ext cx="389713" cy="389713"/>
            </a:xfrm>
            <a:prstGeom prst="rect">
              <a:avLst/>
            </a:prstGeom>
            <a:blipFill>
              <a:blip r:embed="rId7" cstate="print"/>
              <a:stretch>
                <a:fillRect/>
              </a:stretch>
            </a:blipFill>
          </p:spPr>
          <p:txBody>
            <a:bodyPr wrap="square" lIns="0" tIns="0" rIns="0" bIns="0" rtlCol="0"/>
            <a:lstStyle/>
            <a:p>
              <a:endParaRPr/>
            </a:p>
          </p:txBody>
        </p:sp>
        <p:sp>
          <p:nvSpPr>
            <p:cNvPr id="125" name="object 125"/>
            <p:cNvSpPr/>
            <p:nvPr/>
          </p:nvSpPr>
          <p:spPr>
            <a:xfrm>
              <a:off x="12455746" y="3614340"/>
              <a:ext cx="305854" cy="305938"/>
            </a:xfrm>
            <a:prstGeom prst="rect">
              <a:avLst/>
            </a:prstGeom>
            <a:blipFill>
              <a:blip r:embed="rId8" cstate="print"/>
              <a:stretch>
                <a:fillRect/>
              </a:stretch>
            </a:blipFill>
          </p:spPr>
          <p:txBody>
            <a:bodyPr wrap="square" lIns="0" tIns="0" rIns="0" bIns="0" rtlCol="0"/>
            <a:lstStyle/>
            <a:p>
              <a:endParaRPr/>
            </a:p>
          </p:txBody>
        </p:sp>
        <p:sp>
          <p:nvSpPr>
            <p:cNvPr id="126" name="object 126"/>
            <p:cNvSpPr/>
            <p:nvPr/>
          </p:nvSpPr>
          <p:spPr>
            <a:xfrm>
              <a:off x="12764951" y="3593390"/>
              <a:ext cx="389713" cy="389713"/>
            </a:xfrm>
            <a:prstGeom prst="rect">
              <a:avLst/>
            </a:prstGeom>
            <a:blipFill>
              <a:blip r:embed="rId7" cstate="print"/>
              <a:stretch>
                <a:fillRect/>
              </a:stretch>
            </a:blipFill>
          </p:spPr>
          <p:txBody>
            <a:bodyPr wrap="square" lIns="0" tIns="0" rIns="0" bIns="0" rtlCol="0"/>
            <a:lstStyle/>
            <a:p>
              <a:endParaRPr/>
            </a:p>
          </p:txBody>
        </p:sp>
        <p:sp>
          <p:nvSpPr>
            <p:cNvPr id="127" name="object 127"/>
            <p:cNvSpPr/>
            <p:nvPr/>
          </p:nvSpPr>
          <p:spPr>
            <a:xfrm>
              <a:off x="12806835" y="3614340"/>
              <a:ext cx="305959" cy="305938"/>
            </a:xfrm>
            <a:prstGeom prst="rect">
              <a:avLst/>
            </a:prstGeom>
            <a:blipFill>
              <a:blip r:embed="rId8" cstate="print"/>
              <a:stretch>
                <a:fillRect/>
              </a:stretch>
            </a:blipFill>
          </p:spPr>
          <p:txBody>
            <a:bodyPr wrap="square" lIns="0" tIns="0" rIns="0" bIns="0" rtlCol="0"/>
            <a:lstStyle/>
            <a:p>
              <a:endParaRPr/>
            </a:p>
          </p:txBody>
        </p:sp>
        <p:sp>
          <p:nvSpPr>
            <p:cNvPr id="128" name="object 128"/>
            <p:cNvSpPr/>
            <p:nvPr/>
          </p:nvSpPr>
          <p:spPr>
            <a:xfrm>
              <a:off x="13116040" y="3593390"/>
              <a:ext cx="389713" cy="389713"/>
            </a:xfrm>
            <a:prstGeom prst="rect">
              <a:avLst/>
            </a:prstGeom>
            <a:blipFill>
              <a:blip r:embed="rId7" cstate="print"/>
              <a:stretch>
                <a:fillRect/>
              </a:stretch>
            </a:blipFill>
          </p:spPr>
          <p:txBody>
            <a:bodyPr wrap="square" lIns="0" tIns="0" rIns="0" bIns="0" rtlCol="0"/>
            <a:lstStyle/>
            <a:p>
              <a:endParaRPr/>
            </a:p>
          </p:txBody>
        </p:sp>
        <p:sp>
          <p:nvSpPr>
            <p:cNvPr id="129" name="object 129"/>
            <p:cNvSpPr/>
            <p:nvPr/>
          </p:nvSpPr>
          <p:spPr>
            <a:xfrm>
              <a:off x="13157923" y="3614340"/>
              <a:ext cx="305959" cy="305938"/>
            </a:xfrm>
            <a:prstGeom prst="rect">
              <a:avLst/>
            </a:prstGeom>
            <a:blipFill>
              <a:blip r:embed="rId8" cstate="print"/>
              <a:stretch>
                <a:fillRect/>
              </a:stretch>
            </a:blipFill>
          </p:spPr>
          <p:txBody>
            <a:bodyPr wrap="square" lIns="0" tIns="0" rIns="0" bIns="0" rtlCol="0"/>
            <a:lstStyle/>
            <a:p>
              <a:endParaRPr/>
            </a:p>
          </p:txBody>
        </p:sp>
        <p:sp>
          <p:nvSpPr>
            <p:cNvPr id="130" name="object 130"/>
            <p:cNvSpPr/>
            <p:nvPr/>
          </p:nvSpPr>
          <p:spPr>
            <a:xfrm>
              <a:off x="13467129" y="3593390"/>
              <a:ext cx="389713" cy="389713"/>
            </a:xfrm>
            <a:prstGeom prst="rect">
              <a:avLst/>
            </a:prstGeom>
            <a:blipFill>
              <a:blip r:embed="rId7" cstate="print"/>
              <a:stretch>
                <a:fillRect/>
              </a:stretch>
            </a:blipFill>
          </p:spPr>
          <p:txBody>
            <a:bodyPr wrap="square" lIns="0" tIns="0" rIns="0" bIns="0" rtlCol="0"/>
            <a:lstStyle/>
            <a:p>
              <a:endParaRPr/>
            </a:p>
          </p:txBody>
        </p:sp>
        <p:sp>
          <p:nvSpPr>
            <p:cNvPr id="131" name="object 131"/>
            <p:cNvSpPr/>
            <p:nvPr/>
          </p:nvSpPr>
          <p:spPr>
            <a:xfrm>
              <a:off x="13509012" y="3614340"/>
              <a:ext cx="305959" cy="305938"/>
            </a:xfrm>
            <a:prstGeom prst="rect">
              <a:avLst/>
            </a:prstGeom>
            <a:blipFill>
              <a:blip r:embed="rId8" cstate="print"/>
              <a:stretch>
                <a:fillRect/>
              </a:stretch>
            </a:blipFill>
          </p:spPr>
          <p:txBody>
            <a:bodyPr wrap="square" lIns="0" tIns="0" rIns="0" bIns="0" rtlCol="0"/>
            <a:lstStyle/>
            <a:p>
              <a:endParaRPr/>
            </a:p>
          </p:txBody>
        </p:sp>
        <p:sp>
          <p:nvSpPr>
            <p:cNvPr id="132" name="object 132"/>
            <p:cNvSpPr/>
            <p:nvPr/>
          </p:nvSpPr>
          <p:spPr>
            <a:xfrm>
              <a:off x="11360491" y="3944499"/>
              <a:ext cx="389713" cy="389713"/>
            </a:xfrm>
            <a:prstGeom prst="rect">
              <a:avLst/>
            </a:prstGeom>
            <a:blipFill>
              <a:blip r:embed="rId7" cstate="print"/>
              <a:stretch>
                <a:fillRect/>
              </a:stretch>
            </a:blipFill>
          </p:spPr>
          <p:txBody>
            <a:bodyPr wrap="square" lIns="0" tIns="0" rIns="0" bIns="0" rtlCol="0"/>
            <a:lstStyle/>
            <a:p>
              <a:endParaRPr/>
            </a:p>
          </p:txBody>
        </p:sp>
        <p:sp>
          <p:nvSpPr>
            <p:cNvPr id="133" name="object 133"/>
            <p:cNvSpPr/>
            <p:nvPr/>
          </p:nvSpPr>
          <p:spPr>
            <a:xfrm>
              <a:off x="11402375" y="3965439"/>
              <a:ext cx="305959" cy="305938"/>
            </a:xfrm>
            <a:prstGeom prst="rect">
              <a:avLst/>
            </a:prstGeom>
            <a:blipFill>
              <a:blip r:embed="rId8" cstate="print"/>
              <a:stretch>
                <a:fillRect/>
              </a:stretch>
            </a:blipFill>
          </p:spPr>
          <p:txBody>
            <a:bodyPr wrap="square" lIns="0" tIns="0" rIns="0" bIns="0" rtlCol="0"/>
            <a:lstStyle/>
            <a:p>
              <a:endParaRPr/>
            </a:p>
          </p:txBody>
        </p:sp>
        <p:sp>
          <p:nvSpPr>
            <p:cNvPr id="134" name="object 134"/>
            <p:cNvSpPr/>
            <p:nvPr/>
          </p:nvSpPr>
          <p:spPr>
            <a:xfrm>
              <a:off x="11711580" y="3944499"/>
              <a:ext cx="389713" cy="389713"/>
            </a:xfrm>
            <a:prstGeom prst="rect">
              <a:avLst/>
            </a:prstGeom>
            <a:blipFill>
              <a:blip r:embed="rId7" cstate="print"/>
              <a:stretch>
                <a:fillRect/>
              </a:stretch>
            </a:blipFill>
          </p:spPr>
          <p:txBody>
            <a:bodyPr wrap="square" lIns="0" tIns="0" rIns="0" bIns="0" rtlCol="0"/>
            <a:lstStyle/>
            <a:p>
              <a:endParaRPr/>
            </a:p>
          </p:txBody>
        </p:sp>
        <p:sp>
          <p:nvSpPr>
            <p:cNvPr id="135" name="object 135"/>
            <p:cNvSpPr/>
            <p:nvPr/>
          </p:nvSpPr>
          <p:spPr>
            <a:xfrm>
              <a:off x="11753464" y="3965439"/>
              <a:ext cx="305959" cy="305938"/>
            </a:xfrm>
            <a:prstGeom prst="rect">
              <a:avLst/>
            </a:prstGeom>
            <a:blipFill>
              <a:blip r:embed="rId8" cstate="print"/>
              <a:stretch>
                <a:fillRect/>
              </a:stretch>
            </a:blipFill>
          </p:spPr>
          <p:txBody>
            <a:bodyPr wrap="square" lIns="0" tIns="0" rIns="0" bIns="0" rtlCol="0"/>
            <a:lstStyle/>
            <a:p>
              <a:endParaRPr/>
            </a:p>
          </p:txBody>
        </p:sp>
        <p:sp>
          <p:nvSpPr>
            <p:cNvPr id="136" name="object 136"/>
            <p:cNvSpPr/>
            <p:nvPr/>
          </p:nvSpPr>
          <p:spPr>
            <a:xfrm>
              <a:off x="12062669" y="3944499"/>
              <a:ext cx="389713" cy="389713"/>
            </a:xfrm>
            <a:prstGeom prst="rect">
              <a:avLst/>
            </a:prstGeom>
            <a:blipFill>
              <a:blip r:embed="rId7" cstate="print"/>
              <a:stretch>
                <a:fillRect/>
              </a:stretch>
            </a:blipFill>
          </p:spPr>
          <p:txBody>
            <a:bodyPr wrap="square" lIns="0" tIns="0" rIns="0" bIns="0" rtlCol="0"/>
            <a:lstStyle/>
            <a:p>
              <a:endParaRPr/>
            </a:p>
          </p:txBody>
        </p:sp>
        <p:sp>
          <p:nvSpPr>
            <p:cNvPr id="137" name="object 137"/>
            <p:cNvSpPr/>
            <p:nvPr/>
          </p:nvSpPr>
          <p:spPr>
            <a:xfrm>
              <a:off x="12104553" y="3965439"/>
              <a:ext cx="305959" cy="305938"/>
            </a:xfrm>
            <a:prstGeom prst="rect">
              <a:avLst/>
            </a:prstGeom>
            <a:blipFill>
              <a:blip r:embed="rId8" cstate="print"/>
              <a:stretch>
                <a:fillRect/>
              </a:stretch>
            </a:blipFill>
          </p:spPr>
          <p:txBody>
            <a:bodyPr wrap="square" lIns="0" tIns="0" rIns="0" bIns="0" rtlCol="0"/>
            <a:lstStyle/>
            <a:p>
              <a:endParaRPr/>
            </a:p>
          </p:txBody>
        </p:sp>
        <p:sp>
          <p:nvSpPr>
            <p:cNvPr id="138" name="object 138"/>
            <p:cNvSpPr/>
            <p:nvPr/>
          </p:nvSpPr>
          <p:spPr>
            <a:xfrm>
              <a:off x="12413862" y="3944499"/>
              <a:ext cx="389713" cy="389713"/>
            </a:xfrm>
            <a:prstGeom prst="rect">
              <a:avLst/>
            </a:prstGeom>
            <a:blipFill>
              <a:blip r:embed="rId7" cstate="print"/>
              <a:stretch>
                <a:fillRect/>
              </a:stretch>
            </a:blipFill>
          </p:spPr>
          <p:txBody>
            <a:bodyPr wrap="square" lIns="0" tIns="0" rIns="0" bIns="0" rtlCol="0"/>
            <a:lstStyle/>
            <a:p>
              <a:endParaRPr/>
            </a:p>
          </p:txBody>
        </p:sp>
        <p:sp>
          <p:nvSpPr>
            <p:cNvPr id="139" name="object 139"/>
            <p:cNvSpPr/>
            <p:nvPr/>
          </p:nvSpPr>
          <p:spPr>
            <a:xfrm>
              <a:off x="12455746" y="3965439"/>
              <a:ext cx="305854" cy="305938"/>
            </a:xfrm>
            <a:prstGeom prst="rect">
              <a:avLst/>
            </a:prstGeom>
            <a:blipFill>
              <a:blip r:embed="rId8" cstate="print"/>
              <a:stretch>
                <a:fillRect/>
              </a:stretch>
            </a:blipFill>
          </p:spPr>
          <p:txBody>
            <a:bodyPr wrap="square" lIns="0" tIns="0" rIns="0" bIns="0" rtlCol="0"/>
            <a:lstStyle/>
            <a:p>
              <a:endParaRPr/>
            </a:p>
          </p:txBody>
        </p:sp>
        <p:sp>
          <p:nvSpPr>
            <p:cNvPr id="140" name="object 140"/>
            <p:cNvSpPr/>
            <p:nvPr/>
          </p:nvSpPr>
          <p:spPr>
            <a:xfrm>
              <a:off x="12764951" y="3944499"/>
              <a:ext cx="389713" cy="389713"/>
            </a:xfrm>
            <a:prstGeom prst="rect">
              <a:avLst/>
            </a:prstGeom>
            <a:blipFill>
              <a:blip r:embed="rId7" cstate="print"/>
              <a:stretch>
                <a:fillRect/>
              </a:stretch>
            </a:blipFill>
          </p:spPr>
          <p:txBody>
            <a:bodyPr wrap="square" lIns="0" tIns="0" rIns="0" bIns="0" rtlCol="0"/>
            <a:lstStyle/>
            <a:p>
              <a:endParaRPr/>
            </a:p>
          </p:txBody>
        </p:sp>
        <p:sp>
          <p:nvSpPr>
            <p:cNvPr id="141" name="object 141"/>
            <p:cNvSpPr/>
            <p:nvPr/>
          </p:nvSpPr>
          <p:spPr>
            <a:xfrm>
              <a:off x="12806835" y="3965439"/>
              <a:ext cx="305959" cy="305938"/>
            </a:xfrm>
            <a:prstGeom prst="rect">
              <a:avLst/>
            </a:prstGeom>
            <a:blipFill>
              <a:blip r:embed="rId8" cstate="print"/>
              <a:stretch>
                <a:fillRect/>
              </a:stretch>
            </a:blipFill>
          </p:spPr>
          <p:txBody>
            <a:bodyPr wrap="square" lIns="0" tIns="0" rIns="0" bIns="0" rtlCol="0"/>
            <a:lstStyle/>
            <a:p>
              <a:endParaRPr/>
            </a:p>
          </p:txBody>
        </p:sp>
        <p:sp>
          <p:nvSpPr>
            <p:cNvPr id="142" name="object 142"/>
            <p:cNvSpPr/>
            <p:nvPr/>
          </p:nvSpPr>
          <p:spPr>
            <a:xfrm>
              <a:off x="13116040" y="3944499"/>
              <a:ext cx="389713" cy="389713"/>
            </a:xfrm>
            <a:prstGeom prst="rect">
              <a:avLst/>
            </a:prstGeom>
            <a:blipFill>
              <a:blip r:embed="rId7" cstate="print"/>
              <a:stretch>
                <a:fillRect/>
              </a:stretch>
            </a:blipFill>
          </p:spPr>
          <p:txBody>
            <a:bodyPr wrap="square" lIns="0" tIns="0" rIns="0" bIns="0" rtlCol="0"/>
            <a:lstStyle/>
            <a:p>
              <a:endParaRPr/>
            </a:p>
          </p:txBody>
        </p:sp>
        <p:sp>
          <p:nvSpPr>
            <p:cNvPr id="143" name="object 143"/>
            <p:cNvSpPr/>
            <p:nvPr/>
          </p:nvSpPr>
          <p:spPr>
            <a:xfrm>
              <a:off x="13157923" y="3965439"/>
              <a:ext cx="305959" cy="305938"/>
            </a:xfrm>
            <a:prstGeom prst="rect">
              <a:avLst/>
            </a:prstGeom>
            <a:blipFill>
              <a:blip r:embed="rId8" cstate="print"/>
              <a:stretch>
                <a:fillRect/>
              </a:stretch>
            </a:blipFill>
          </p:spPr>
          <p:txBody>
            <a:bodyPr wrap="square" lIns="0" tIns="0" rIns="0" bIns="0" rtlCol="0"/>
            <a:lstStyle/>
            <a:p>
              <a:endParaRPr/>
            </a:p>
          </p:txBody>
        </p:sp>
        <p:sp>
          <p:nvSpPr>
            <p:cNvPr id="144" name="object 144"/>
            <p:cNvSpPr/>
            <p:nvPr/>
          </p:nvSpPr>
          <p:spPr>
            <a:xfrm>
              <a:off x="13467129" y="3944499"/>
              <a:ext cx="389713" cy="389713"/>
            </a:xfrm>
            <a:prstGeom prst="rect">
              <a:avLst/>
            </a:prstGeom>
            <a:blipFill>
              <a:blip r:embed="rId7" cstate="print"/>
              <a:stretch>
                <a:fillRect/>
              </a:stretch>
            </a:blipFill>
          </p:spPr>
          <p:txBody>
            <a:bodyPr wrap="square" lIns="0" tIns="0" rIns="0" bIns="0" rtlCol="0"/>
            <a:lstStyle/>
            <a:p>
              <a:endParaRPr/>
            </a:p>
          </p:txBody>
        </p:sp>
        <p:sp>
          <p:nvSpPr>
            <p:cNvPr id="145" name="object 145"/>
            <p:cNvSpPr/>
            <p:nvPr/>
          </p:nvSpPr>
          <p:spPr>
            <a:xfrm>
              <a:off x="13509012" y="3965439"/>
              <a:ext cx="305959" cy="305938"/>
            </a:xfrm>
            <a:prstGeom prst="rect">
              <a:avLst/>
            </a:prstGeom>
            <a:blipFill>
              <a:blip r:embed="rId8" cstate="print"/>
              <a:stretch>
                <a:fillRect/>
              </a:stretch>
            </a:blipFill>
          </p:spPr>
          <p:txBody>
            <a:bodyPr wrap="square" lIns="0" tIns="0" rIns="0" bIns="0" rtlCol="0"/>
            <a:lstStyle/>
            <a:p>
              <a:endParaRPr/>
            </a:p>
          </p:txBody>
        </p:sp>
        <p:sp>
          <p:nvSpPr>
            <p:cNvPr id="146" name="object 146"/>
            <p:cNvSpPr/>
            <p:nvPr/>
          </p:nvSpPr>
          <p:spPr>
            <a:xfrm>
              <a:off x="11360491" y="4295599"/>
              <a:ext cx="389713" cy="389713"/>
            </a:xfrm>
            <a:prstGeom prst="rect">
              <a:avLst/>
            </a:prstGeom>
            <a:blipFill>
              <a:blip r:embed="rId7" cstate="print"/>
              <a:stretch>
                <a:fillRect/>
              </a:stretch>
            </a:blipFill>
          </p:spPr>
          <p:txBody>
            <a:bodyPr wrap="square" lIns="0" tIns="0" rIns="0" bIns="0" rtlCol="0"/>
            <a:lstStyle/>
            <a:p>
              <a:endParaRPr/>
            </a:p>
          </p:txBody>
        </p:sp>
        <p:sp>
          <p:nvSpPr>
            <p:cNvPr id="147" name="object 147"/>
            <p:cNvSpPr/>
            <p:nvPr/>
          </p:nvSpPr>
          <p:spPr>
            <a:xfrm>
              <a:off x="11402375" y="4316538"/>
              <a:ext cx="305959" cy="305948"/>
            </a:xfrm>
            <a:prstGeom prst="rect">
              <a:avLst/>
            </a:prstGeom>
            <a:blipFill>
              <a:blip r:embed="rId8" cstate="print"/>
              <a:stretch>
                <a:fillRect/>
              </a:stretch>
            </a:blipFill>
          </p:spPr>
          <p:txBody>
            <a:bodyPr wrap="square" lIns="0" tIns="0" rIns="0" bIns="0" rtlCol="0"/>
            <a:lstStyle/>
            <a:p>
              <a:endParaRPr/>
            </a:p>
          </p:txBody>
        </p:sp>
        <p:sp>
          <p:nvSpPr>
            <p:cNvPr id="148" name="object 148"/>
            <p:cNvSpPr/>
            <p:nvPr/>
          </p:nvSpPr>
          <p:spPr>
            <a:xfrm>
              <a:off x="11711580" y="4295599"/>
              <a:ext cx="389713" cy="389713"/>
            </a:xfrm>
            <a:prstGeom prst="rect">
              <a:avLst/>
            </a:prstGeom>
            <a:blipFill>
              <a:blip r:embed="rId7" cstate="print"/>
              <a:stretch>
                <a:fillRect/>
              </a:stretch>
            </a:blipFill>
          </p:spPr>
          <p:txBody>
            <a:bodyPr wrap="square" lIns="0" tIns="0" rIns="0" bIns="0" rtlCol="0"/>
            <a:lstStyle/>
            <a:p>
              <a:endParaRPr/>
            </a:p>
          </p:txBody>
        </p:sp>
        <p:sp>
          <p:nvSpPr>
            <p:cNvPr id="149" name="object 149"/>
            <p:cNvSpPr/>
            <p:nvPr/>
          </p:nvSpPr>
          <p:spPr>
            <a:xfrm>
              <a:off x="11753464" y="4316538"/>
              <a:ext cx="305959" cy="305948"/>
            </a:xfrm>
            <a:prstGeom prst="rect">
              <a:avLst/>
            </a:prstGeom>
            <a:blipFill>
              <a:blip r:embed="rId8" cstate="print"/>
              <a:stretch>
                <a:fillRect/>
              </a:stretch>
            </a:blipFill>
          </p:spPr>
          <p:txBody>
            <a:bodyPr wrap="square" lIns="0" tIns="0" rIns="0" bIns="0" rtlCol="0"/>
            <a:lstStyle/>
            <a:p>
              <a:endParaRPr/>
            </a:p>
          </p:txBody>
        </p:sp>
        <p:sp>
          <p:nvSpPr>
            <p:cNvPr id="150" name="object 150"/>
            <p:cNvSpPr/>
            <p:nvPr/>
          </p:nvSpPr>
          <p:spPr>
            <a:xfrm>
              <a:off x="12062669" y="4295599"/>
              <a:ext cx="389713" cy="389713"/>
            </a:xfrm>
            <a:prstGeom prst="rect">
              <a:avLst/>
            </a:prstGeom>
            <a:blipFill>
              <a:blip r:embed="rId7" cstate="print"/>
              <a:stretch>
                <a:fillRect/>
              </a:stretch>
            </a:blipFill>
          </p:spPr>
          <p:txBody>
            <a:bodyPr wrap="square" lIns="0" tIns="0" rIns="0" bIns="0" rtlCol="0"/>
            <a:lstStyle/>
            <a:p>
              <a:endParaRPr/>
            </a:p>
          </p:txBody>
        </p:sp>
        <p:sp>
          <p:nvSpPr>
            <p:cNvPr id="151" name="object 151"/>
            <p:cNvSpPr/>
            <p:nvPr/>
          </p:nvSpPr>
          <p:spPr>
            <a:xfrm>
              <a:off x="12104553" y="4316538"/>
              <a:ext cx="305959" cy="305948"/>
            </a:xfrm>
            <a:prstGeom prst="rect">
              <a:avLst/>
            </a:prstGeom>
            <a:blipFill>
              <a:blip r:embed="rId8" cstate="print"/>
              <a:stretch>
                <a:fillRect/>
              </a:stretch>
            </a:blipFill>
          </p:spPr>
          <p:txBody>
            <a:bodyPr wrap="square" lIns="0" tIns="0" rIns="0" bIns="0" rtlCol="0"/>
            <a:lstStyle/>
            <a:p>
              <a:endParaRPr/>
            </a:p>
          </p:txBody>
        </p:sp>
        <p:sp>
          <p:nvSpPr>
            <p:cNvPr id="152" name="object 152"/>
            <p:cNvSpPr/>
            <p:nvPr/>
          </p:nvSpPr>
          <p:spPr>
            <a:xfrm>
              <a:off x="12413862" y="4295599"/>
              <a:ext cx="389713" cy="389713"/>
            </a:xfrm>
            <a:prstGeom prst="rect">
              <a:avLst/>
            </a:prstGeom>
            <a:blipFill>
              <a:blip r:embed="rId7" cstate="print"/>
              <a:stretch>
                <a:fillRect/>
              </a:stretch>
            </a:blipFill>
          </p:spPr>
          <p:txBody>
            <a:bodyPr wrap="square" lIns="0" tIns="0" rIns="0" bIns="0" rtlCol="0"/>
            <a:lstStyle/>
            <a:p>
              <a:endParaRPr/>
            </a:p>
          </p:txBody>
        </p:sp>
        <p:sp>
          <p:nvSpPr>
            <p:cNvPr id="153" name="object 153"/>
            <p:cNvSpPr/>
            <p:nvPr/>
          </p:nvSpPr>
          <p:spPr>
            <a:xfrm>
              <a:off x="12455746" y="4316538"/>
              <a:ext cx="305854" cy="305948"/>
            </a:xfrm>
            <a:prstGeom prst="rect">
              <a:avLst/>
            </a:prstGeom>
            <a:blipFill>
              <a:blip r:embed="rId8" cstate="print"/>
              <a:stretch>
                <a:fillRect/>
              </a:stretch>
            </a:blipFill>
          </p:spPr>
          <p:txBody>
            <a:bodyPr wrap="square" lIns="0" tIns="0" rIns="0" bIns="0" rtlCol="0"/>
            <a:lstStyle/>
            <a:p>
              <a:endParaRPr/>
            </a:p>
          </p:txBody>
        </p:sp>
        <p:sp>
          <p:nvSpPr>
            <p:cNvPr id="154" name="object 154"/>
            <p:cNvSpPr/>
            <p:nvPr/>
          </p:nvSpPr>
          <p:spPr>
            <a:xfrm>
              <a:off x="12764951" y="4295599"/>
              <a:ext cx="389713" cy="389713"/>
            </a:xfrm>
            <a:prstGeom prst="rect">
              <a:avLst/>
            </a:prstGeom>
            <a:blipFill>
              <a:blip r:embed="rId7" cstate="print"/>
              <a:stretch>
                <a:fillRect/>
              </a:stretch>
            </a:blipFill>
          </p:spPr>
          <p:txBody>
            <a:bodyPr wrap="square" lIns="0" tIns="0" rIns="0" bIns="0" rtlCol="0"/>
            <a:lstStyle/>
            <a:p>
              <a:endParaRPr/>
            </a:p>
          </p:txBody>
        </p:sp>
        <p:sp>
          <p:nvSpPr>
            <p:cNvPr id="155" name="object 155"/>
            <p:cNvSpPr/>
            <p:nvPr/>
          </p:nvSpPr>
          <p:spPr>
            <a:xfrm>
              <a:off x="12806835" y="4316538"/>
              <a:ext cx="305959" cy="305948"/>
            </a:xfrm>
            <a:prstGeom prst="rect">
              <a:avLst/>
            </a:prstGeom>
            <a:blipFill>
              <a:blip r:embed="rId8" cstate="print"/>
              <a:stretch>
                <a:fillRect/>
              </a:stretch>
            </a:blipFill>
          </p:spPr>
          <p:txBody>
            <a:bodyPr wrap="square" lIns="0" tIns="0" rIns="0" bIns="0" rtlCol="0"/>
            <a:lstStyle/>
            <a:p>
              <a:endParaRPr/>
            </a:p>
          </p:txBody>
        </p:sp>
        <p:sp>
          <p:nvSpPr>
            <p:cNvPr id="156" name="object 156"/>
            <p:cNvSpPr/>
            <p:nvPr/>
          </p:nvSpPr>
          <p:spPr>
            <a:xfrm>
              <a:off x="13116040" y="4295599"/>
              <a:ext cx="389713" cy="389713"/>
            </a:xfrm>
            <a:prstGeom prst="rect">
              <a:avLst/>
            </a:prstGeom>
            <a:blipFill>
              <a:blip r:embed="rId7" cstate="print"/>
              <a:stretch>
                <a:fillRect/>
              </a:stretch>
            </a:blipFill>
          </p:spPr>
          <p:txBody>
            <a:bodyPr wrap="square" lIns="0" tIns="0" rIns="0" bIns="0" rtlCol="0"/>
            <a:lstStyle/>
            <a:p>
              <a:endParaRPr/>
            </a:p>
          </p:txBody>
        </p:sp>
        <p:sp>
          <p:nvSpPr>
            <p:cNvPr id="157" name="object 157"/>
            <p:cNvSpPr/>
            <p:nvPr/>
          </p:nvSpPr>
          <p:spPr>
            <a:xfrm>
              <a:off x="13157923" y="4316538"/>
              <a:ext cx="305959" cy="305948"/>
            </a:xfrm>
            <a:prstGeom prst="rect">
              <a:avLst/>
            </a:prstGeom>
            <a:blipFill>
              <a:blip r:embed="rId8" cstate="print"/>
              <a:stretch>
                <a:fillRect/>
              </a:stretch>
            </a:blipFill>
          </p:spPr>
          <p:txBody>
            <a:bodyPr wrap="square" lIns="0" tIns="0" rIns="0" bIns="0" rtlCol="0"/>
            <a:lstStyle/>
            <a:p>
              <a:endParaRPr/>
            </a:p>
          </p:txBody>
        </p:sp>
        <p:sp>
          <p:nvSpPr>
            <p:cNvPr id="158" name="object 158"/>
            <p:cNvSpPr/>
            <p:nvPr/>
          </p:nvSpPr>
          <p:spPr>
            <a:xfrm>
              <a:off x="13467129" y="4295599"/>
              <a:ext cx="389713" cy="389713"/>
            </a:xfrm>
            <a:prstGeom prst="rect">
              <a:avLst/>
            </a:prstGeom>
            <a:blipFill>
              <a:blip r:embed="rId7" cstate="print"/>
              <a:stretch>
                <a:fillRect/>
              </a:stretch>
            </a:blipFill>
          </p:spPr>
          <p:txBody>
            <a:bodyPr wrap="square" lIns="0" tIns="0" rIns="0" bIns="0" rtlCol="0"/>
            <a:lstStyle/>
            <a:p>
              <a:endParaRPr/>
            </a:p>
          </p:txBody>
        </p:sp>
        <p:sp>
          <p:nvSpPr>
            <p:cNvPr id="159" name="object 159"/>
            <p:cNvSpPr/>
            <p:nvPr/>
          </p:nvSpPr>
          <p:spPr>
            <a:xfrm>
              <a:off x="13509012" y="4316538"/>
              <a:ext cx="305959" cy="305948"/>
            </a:xfrm>
            <a:prstGeom prst="rect">
              <a:avLst/>
            </a:prstGeom>
            <a:blipFill>
              <a:blip r:embed="rId8" cstate="print"/>
              <a:stretch>
                <a:fillRect/>
              </a:stretch>
            </a:blipFill>
          </p:spPr>
          <p:txBody>
            <a:bodyPr wrap="square" lIns="0" tIns="0" rIns="0" bIns="0" rtlCol="0"/>
            <a:lstStyle/>
            <a:p>
              <a:endParaRPr/>
            </a:p>
          </p:txBody>
        </p:sp>
        <p:sp>
          <p:nvSpPr>
            <p:cNvPr id="160" name="object 160"/>
            <p:cNvSpPr/>
            <p:nvPr/>
          </p:nvSpPr>
          <p:spPr>
            <a:xfrm>
              <a:off x="6783919" y="1848833"/>
              <a:ext cx="6536690" cy="643255"/>
            </a:xfrm>
            <a:custGeom>
              <a:avLst/>
              <a:gdLst/>
              <a:ahLst/>
              <a:cxnLst/>
              <a:rect l="l" t="t" r="r" b="b"/>
              <a:pathLst>
                <a:path w="6536690" h="643255">
                  <a:moveTo>
                    <a:pt x="0" y="0"/>
                  </a:moveTo>
                  <a:lnTo>
                    <a:pt x="6536303" y="0"/>
                  </a:lnTo>
                  <a:lnTo>
                    <a:pt x="6536303" y="642912"/>
                  </a:lnTo>
                  <a:lnTo>
                    <a:pt x="0" y="642912"/>
                  </a:lnTo>
                  <a:lnTo>
                    <a:pt x="0" y="0"/>
                  </a:lnTo>
                  <a:close/>
                </a:path>
              </a:pathLst>
            </a:custGeom>
            <a:solidFill>
              <a:srgbClr val="FFFFFF"/>
            </a:solidFill>
          </p:spPr>
          <p:txBody>
            <a:bodyPr wrap="square" lIns="0" tIns="0" rIns="0" bIns="0" rtlCol="0"/>
            <a:lstStyle/>
            <a:p>
              <a:endParaRPr/>
            </a:p>
          </p:txBody>
        </p:sp>
      </p:grpSp>
      <p:pic>
        <p:nvPicPr>
          <p:cNvPr id="161" name="图片 160">
            <a:extLst>
              <a:ext uri="{FF2B5EF4-FFF2-40B4-BE49-F238E27FC236}">
                <a16:creationId xmlns:a16="http://schemas.microsoft.com/office/drawing/2014/main" id="{4812E574-C88D-E744-BECD-D1E4B932ED0E}"/>
              </a:ext>
            </a:extLst>
          </p:cNvPr>
          <p:cNvPicPr>
            <a:picLocks noChangeAspect="1"/>
          </p:cNvPicPr>
          <p:nvPr/>
        </p:nvPicPr>
        <p:blipFill>
          <a:blip r:embed="rId9"/>
          <a:stretch>
            <a:fillRect/>
          </a:stretch>
        </p:blipFill>
        <p:spPr>
          <a:xfrm>
            <a:off x="18366414" y="73600"/>
            <a:ext cx="1390266" cy="1387949"/>
          </a:xfrm>
          <a:prstGeom prst="rect">
            <a:avLst/>
          </a:prstGeom>
        </p:spPr>
      </p:pic>
      <p:sp>
        <p:nvSpPr>
          <p:cNvPr id="162" name="object 20">
            <a:extLst>
              <a:ext uri="{FF2B5EF4-FFF2-40B4-BE49-F238E27FC236}">
                <a16:creationId xmlns:a16="http://schemas.microsoft.com/office/drawing/2014/main" id="{90748BF0-D7E3-5B41-AC9F-2C8C49352AF9}"/>
              </a:ext>
            </a:extLst>
          </p:cNvPr>
          <p:cNvSpPr txBox="1"/>
          <p:nvPr/>
        </p:nvSpPr>
        <p:spPr>
          <a:xfrm>
            <a:off x="14684662" y="10815939"/>
            <a:ext cx="5867400" cy="302903"/>
          </a:xfrm>
          <a:prstGeom prst="rect">
            <a:avLst/>
          </a:prstGeom>
        </p:spPr>
        <p:txBody>
          <a:bodyPr vert="horz" wrap="square" lIns="0" tIns="0" rIns="0" bIns="0" rtlCol="0">
            <a:spAutoFit/>
          </a:bodyPr>
          <a:lstStyle/>
          <a:p>
            <a:pPr marL="12700">
              <a:lnSpc>
                <a:spcPts val="2275"/>
              </a:lnSpc>
            </a:pPr>
            <a:r>
              <a:rPr lang="en-US" altLang="zh-CN" sz="2800" spc="-10" dirty="0">
                <a:solidFill>
                  <a:srgbClr val="A9A9A9"/>
                </a:solidFill>
                <a:latin typeface="Arial"/>
                <a:cs typeface="Arial"/>
              </a:rPr>
              <a:t>F</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D</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A</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V</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E</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R</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S</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T</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Y</a:t>
            </a:r>
            <a:r>
              <a:rPr lang="zh-CN" altLang="en-US" sz="2800" spc="-10" dirty="0">
                <a:solidFill>
                  <a:srgbClr val="A9A9A9"/>
                </a:solidFill>
                <a:latin typeface="Arial"/>
                <a:cs typeface="Arial"/>
              </a:rPr>
              <a:t> </a:t>
            </a:r>
            <a:endParaRPr sz="2800" dirty="0">
              <a:latin typeface="Arial"/>
              <a:cs typeface="Arial"/>
            </a:endParaRPr>
          </a:p>
        </p:txBody>
      </p:sp>
      <p:sp>
        <p:nvSpPr>
          <p:cNvPr id="163" name="object 28">
            <a:extLst>
              <a:ext uri="{FF2B5EF4-FFF2-40B4-BE49-F238E27FC236}">
                <a16:creationId xmlns:a16="http://schemas.microsoft.com/office/drawing/2014/main" id="{CD30A3BE-20EB-E540-8ECA-1471ACE43726}"/>
              </a:ext>
            </a:extLst>
          </p:cNvPr>
          <p:cNvSpPr txBox="1"/>
          <p:nvPr/>
        </p:nvSpPr>
        <p:spPr>
          <a:xfrm>
            <a:off x="328380" y="10934815"/>
            <a:ext cx="884470" cy="256480"/>
          </a:xfrm>
          <a:prstGeom prst="rect">
            <a:avLst/>
          </a:prstGeom>
        </p:spPr>
        <p:txBody>
          <a:bodyPr vert="horz" wrap="square" lIns="0" tIns="0" rIns="0" bIns="0" rtlCol="0">
            <a:spAutoFit/>
          </a:bodyPr>
          <a:lstStyle/>
          <a:p>
            <a:pPr marL="38100">
              <a:lnSpc>
                <a:spcPts val="2014"/>
              </a:lnSpc>
            </a:pPr>
            <a:fld id="{81D60167-4931-47E6-BA6A-407CBD079E47}" type="slidenum">
              <a:rPr sz="1950" b="1" spc="15" dirty="0">
                <a:latin typeface="Arial"/>
                <a:cs typeface="Arial"/>
              </a:rPr>
              <a:t>47</a:t>
            </a:fld>
            <a:endParaRPr sz="1950" dirty="0">
              <a:latin typeface="Arial"/>
              <a:cs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57904"/>
            <a:ext cx="20104100" cy="1423035"/>
          </a:xfrm>
          <a:custGeom>
            <a:avLst/>
            <a:gdLst/>
            <a:ahLst/>
            <a:cxnLst/>
            <a:rect l="l" t="t" r="r" b="b"/>
            <a:pathLst>
              <a:path w="20104100" h="1423035">
                <a:moveTo>
                  <a:pt x="0" y="1422564"/>
                </a:moveTo>
                <a:lnTo>
                  <a:pt x="0" y="0"/>
                </a:lnTo>
                <a:lnTo>
                  <a:pt x="20104099" y="0"/>
                </a:lnTo>
                <a:lnTo>
                  <a:pt x="20104099" y="1422564"/>
                </a:lnTo>
                <a:lnTo>
                  <a:pt x="0" y="1422564"/>
                </a:lnTo>
                <a:close/>
              </a:path>
            </a:pathLst>
          </a:custGeom>
          <a:solidFill>
            <a:srgbClr val="DCDEE0"/>
          </a:solidFill>
        </p:spPr>
        <p:txBody>
          <a:bodyPr wrap="square" lIns="0" tIns="0" rIns="0" bIns="0" rtlCol="0"/>
          <a:lstStyle/>
          <a:p>
            <a:endParaRPr/>
          </a:p>
        </p:txBody>
      </p:sp>
      <p:pic>
        <p:nvPicPr>
          <p:cNvPr id="161" name="图片 160">
            <a:extLst>
              <a:ext uri="{FF2B5EF4-FFF2-40B4-BE49-F238E27FC236}">
                <a16:creationId xmlns:a16="http://schemas.microsoft.com/office/drawing/2014/main" id="{9EA594A1-66F8-2D4C-ACA7-934C8BE673BB}"/>
              </a:ext>
            </a:extLst>
          </p:cNvPr>
          <p:cNvPicPr/>
          <p:nvPr/>
        </p:nvPicPr>
        <p:blipFill>
          <a:blip r:embed="rId3"/>
          <a:stretch>
            <a:fillRect/>
          </a:stretch>
        </p:blipFill>
        <p:spPr>
          <a:xfrm>
            <a:off x="2167939" y="2130821"/>
            <a:ext cx="12155805" cy="7047707"/>
          </a:xfrm>
          <a:prstGeom prst="rect">
            <a:avLst/>
          </a:prstGeom>
        </p:spPr>
      </p:pic>
      <p:sp>
        <p:nvSpPr>
          <p:cNvPr id="163" name="object 4">
            <a:extLst>
              <a:ext uri="{FF2B5EF4-FFF2-40B4-BE49-F238E27FC236}">
                <a16:creationId xmlns:a16="http://schemas.microsoft.com/office/drawing/2014/main" id="{73020347-00E7-F141-9647-0D7EA4AA342A}"/>
              </a:ext>
            </a:extLst>
          </p:cNvPr>
          <p:cNvSpPr txBox="1">
            <a:spLocks noGrp="1"/>
          </p:cNvSpPr>
          <p:nvPr>
            <p:ph type="title"/>
          </p:nvPr>
        </p:nvSpPr>
        <p:spPr>
          <a:xfrm>
            <a:off x="297692" y="192340"/>
            <a:ext cx="19507710" cy="1154162"/>
          </a:xfrm>
          <a:prstGeom prst="rect">
            <a:avLst/>
          </a:prstGeom>
        </p:spPr>
        <p:txBody>
          <a:bodyPr vert="horz" wrap="square" lIns="0" tIns="15240" rIns="0" bIns="0" rtlCol="0">
            <a:spAutoFit/>
          </a:bodyPr>
          <a:lstStyle/>
          <a:p>
            <a:pPr marL="12700" algn="ctr">
              <a:lnSpc>
                <a:spcPct val="100000"/>
              </a:lnSpc>
              <a:spcBef>
                <a:spcPts val="120"/>
              </a:spcBef>
            </a:pPr>
            <a:r>
              <a:rPr lang="en" spc="5" dirty="0"/>
              <a:t>ENHANCING IBLT PERFORMANCE</a:t>
            </a:r>
            <a:endParaRPr spc="10" dirty="0"/>
          </a:p>
        </p:txBody>
      </p:sp>
      <p:pic>
        <p:nvPicPr>
          <p:cNvPr id="164" name="图片 163">
            <a:extLst>
              <a:ext uri="{FF2B5EF4-FFF2-40B4-BE49-F238E27FC236}">
                <a16:creationId xmlns:a16="http://schemas.microsoft.com/office/drawing/2014/main" id="{F9FB5C93-3A7E-1042-BF42-A3C0EAA6B0EC}"/>
              </a:ext>
            </a:extLst>
          </p:cNvPr>
          <p:cNvPicPr>
            <a:picLocks noChangeAspect="1"/>
          </p:cNvPicPr>
          <p:nvPr/>
        </p:nvPicPr>
        <p:blipFill>
          <a:blip r:embed="rId4"/>
          <a:stretch>
            <a:fillRect/>
          </a:stretch>
        </p:blipFill>
        <p:spPr>
          <a:xfrm>
            <a:off x="18366414" y="73600"/>
            <a:ext cx="1390266" cy="1387949"/>
          </a:xfrm>
          <a:prstGeom prst="rect">
            <a:avLst/>
          </a:prstGeom>
        </p:spPr>
      </p:pic>
      <p:sp>
        <p:nvSpPr>
          <p:cNvPr id="165" name="object 20">
            <a:extLst>
              <a:ext uri="{FF2B5EF4-FFF2-40B4-BE49-F238E27FC236}">
                <a16:creationId xmlns:a16="http://schemas.microsoft.com/office/drawing/2014/main" id="{D3E6A887-4B17-6E49-BCA7-2B3CAFFD4322}"/>
              </a:ext>
            </a:extLst>
          </p:cNvPr>
          <p:cNvSpPr txBox="1"/>
          <p:nvPr/>
        </p:nvSpPr>
        <p:spPr>
          <a:xfrm>
            <a:off x="14684662" y="10815939"/>
            <a:ext cx="5867400" cy="302903"/>
          </a:xfrm>
          <a:prstGeom prst="rect">
            <a:avLst/>
          </a:prstGeom>
        </p:spPr>
        <p:txBody>
          <a:bodyPr vert="horz" wrap="square" lIns="0" tIns="0" rIns="0" bIns="0" rtlCol="0">
            <a:spAutoFit/>
          </a:bodyPr>
          <a:lstStyle/>
          <a:p>
            <a:pPr marL="12700">
              <a:lnSpc>
                <a:spcPts val="2275"/>
              </a:lnSpc>
            </a:pPr>
            <a:r>
              <a:rPr lang="en-US" altLang="zh-CN" sz="2800" spc="-10" dirty="0">
                <a:solidFill>
                  <a:srgbClr val="A9A9A9"/>
                </a:solidFill>
                <a:latin typeface="Arial"/>
                <a:cs typeface="Arial"/>
              </a:rPr>
              <a:t>F</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D</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A</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V</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E</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R</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S</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T</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Y</a:t>
            </a:r>
            <a:r>
              <a:rPr lang="zh-CN" altLang="en-US" sz="2800" spc="-10" dirty="0">
                <a:solidFill>
                  <a:srgbClr val="A9A9A9"/>
                </a:solidFill>
                <a:latin typeface="Arial"/>
                <a:cs typeface="Arial"/>
              </a:rPr>
              <a:t> </a:t>
            </a:r>
            <a:endParaRPr sz="2800" dirty="0">
              <a:latin typeface="Arial"/>
              <a:cs typeface="Arial"/>
            </a:endParaRPr>
          </a:p>
        </p:txBody>
      </p:sp>
      <p:sp>
        <p:nvSpPr>
          <p:cNvPr id="166" name="object 28">
            <a:extLst>
              <a:ext uri="{FF2B5EF4-FFF2-40B4-BE49-F238E27FC236}">
                <a16:creationId xmlns:a16="http://schemas.microsoft.com/office/drawing/2014/main" id="{EE11D5EC-411B-BA49-9F6A-057EB27EE5B9}"/>
              </a:ext>
            </a:extLst>
          </p:cNvPr>
          <p:cNvSpPr txBox="1"/>
          <p:nvPr/>
        </p:nvSpPr>
        <p:spPr>
          <a:xfrm>
            <a:off x="328380" y="10934815"/>
            <a:ext cx="884470" cy="256480"/>
          </a:xfrm>
          <a:prstGeom prst="rect">
            <a:avLst/>
          </a:prstGeom>
        </p:spPr>
        <p:txBody>
          <a:bodyPr vert="horz" wrap="square" lIns="0" tIns="0" rIns="0" bIns="0" rtlCol="0">
            <a:spAutoFit/>
          </a:bodyPr>
          <a:lstStyle/>
          <a:p>
            <a:pPr marL="38100">
              <a:lnSpc>
                <a:spcPts val="2014"/>
              </a:lnSpc>
            </a:pPr>
            <a:fld id="{81D60167-4931-47E6-BA6A-407CBD079E47}" type="slidenum">
              <a:rPr sz="1950" b="1" spc="15" dirty="0">
                <a:latin typeface="Arial"/>
                <a:cs typeface="Arial"/>
              </a:rPr>
              <a:t>48</a:t>
            </a:fld>
            <a:endParaRPr sz="1950" dirty="0">
              <a:latin typeface="Arial"/>
              <a:cs typeface="Arial"/>
            </a:endParaRPr>
          </a:p>
        </p:txBody>
      </p:sp>
    </p:spTree>
    <p:extLst>
      <p:ext uri="{BB962C8B-B14F-4D97-AF65-F5344CB8AC3E}">
        <p14:creationId xmlns:p14="http://schemas.microsoft.com/office/powerpoint/2010/main" val="27565576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57904"/>
            <a:ext cx="20104100" cy="1423035"/>
          </a:xfrm>
          <a:custGeom>
            <a:avLst/>
            <a:gdLst/>
            <a:ahLst/>
            <a:cxnLst/>
            <a:rect l="l" t="t" r="r" b="b"/>
            <a:pathLst>
              <a:path w="20104100" h="1423035">
                <a:moveTo>
                  <a:pt x="0" y="1422564"/>
                </a:moveTo>
                <a:lnTo>
                  <a:pt x="0" y="0"/>
                </a:lnTo>
                <a:lnTo>
                  <a:pt x="20104099" y="0"/>
                </a:lnTo>
                <a:lnTo>
                  <a:pt x="20104099" y="1422564"/>
                </a:lnTo>
                <a:lnTo>
                  <a:pt x="0" y="1422564"/>
                </a:lnTo>
                <a:close/>
              </a:path>
            </a:pathLst>
          </a:custGeom>
          <a:solidFill>
            <a:srgbClr val="DCDEE0"/>
          </a:solidFill>
        </p:spPr>
        <p:txBody>
          <a:bodyPr wrap="square" lIns="0" tIns="0" rIns="0" bIns="0" rtlCol="0"/>
          <a:lstStyle/>
          <a:p>
            <a:endParaRPr/>
          </a:p>
        </p:txBody>
      </p:sp>
      <p:sp>
        <p:nvSpPr>
          <p:cNvPr id="10" name="object 4">
            <a:extLst>
              <a:ext uri="{FF2B5EF4-FFF2-40B4-BE49-F238E27FC236}">
                <a16:creationId xmlns:a16="http://schemas.microsoft.com/office/drawing/2014/main" id="{C6A2048B-24F7-D249-B4F0-C9D6B9585CAC}"/>
              </a:ext>
            </a:extLst>
          </p:cNvPr>
          <p:cNvSpPr txBox="1">
            <a:spLocks noGrp="1"/>
          </p:cNvSpPr>
          <p:nvPr>
            <p:ph type="title"/>
          </p:nvPr>
        </p:nvSpPr>
        <p:spPr>
          <a:xfrm>
            <a:off x="297692" y="192340"/>
            <a:ext cx="19507710" cy="1154162"/>
          </a:xfrm>
          <a:prstGeom prst="rect">
            <a:avLst/>
          </a:prstGeom>
        </p:spPr>
        <p:txBody>
          <a:bodyPr vert="horz" wrap="square" lIns="0" tIns="15240" rIns="0" bIns="0" rtlCol="0">
            <a:spAutoFit/>
          </a:bodyPr>
          <a:lstStyle/>
          <a:p>
            <a:pPr marL="12700" algn="ctr">
              <a:lnSpc>
                <a:spcPct val="100000"/>
              </a:lnSpc>
              <a:spcBef>
                <a:spcPts val="120"/>
              </a:spcBef>
            </a:pPr>
            <a:r>
              <a:rPr lang="en" spc="5" dirty="0"/>
              <a:t>ENHANCING IBLT PERFORMANCE</a:t>
            </a:r>
            <a:endParaRPr spc="10" dirty="0"/>
          </a:p>
        </p:txBody>
      </p:sp>
      <mc:AlternateContent xmlns:mc="http://schemas.openxmlformats.org/markup-compatibility/2006" xmlns:a14="http://schemas.microsoft.com/office/drawing/2010/main">
        <mc:Choice Requires="a14">
          <p:sp>
            <p:nvSpPr>
              <p:cNvPr id="12" name="object 9">
                <a:extLst>
                  <a:ext uri="{FF2B5EF4-FFF2-40B4-BE49-F238E27FC236}">
                    <a16:creationId xmlns:a16="http://schemas.microsoft.com/office/drawing/2014/main" id="{FEAAB703-F801-F74B-B303-CB95A60CE089}"/>
                  </a:ext>
                </a:extLst>
              </p:cNvPr>
              <p:cNvSpPr txBox="1"/>
              <p:nvPr/>
            </p:nvSpPr>
            <p:spPr>
              <a:xfrm>
                <a:off x="1326647" y="3825875"/>
                <a:ext cx="17449800" cy="646331"/>
              </a:xfrm>
              <a:prstGeom prst="rect">
                <a:avLst/>
              </a:prstGeom>
            </p:spPr>
            <p:txBody>
              <a:bodyPr vert="horz" wrap="square" lIns="0" tIns="15240" rIns="0" bIns="0" rtlCol="0">
                <a:spAutoFit/>
              </a:bodyPr>
              <a:lstStyle/>
              <a:p>
                <a:pPr marL="12700">
                  <a:lnSpc>
                    <a:spcPct val="100000"/>
                  </a:lnSpc>
                  <a:spcBef>
                    <a:spcPts val="120"/>
                  </a:spcBef>
                </a:pPr>
                <a14:m>
                  <m:oMathPara xmlns:m="http://schemas.openxmlformats.org/officeDocument/2006/math">
                    <m:oMathParaPr>
                      <m:jc m:val="centerGroup"/>
                    </m:oMathParaPr>
                    <m:oMath xmlns:m="http://schemas.openxmlformats.org/officeDocument/2006/math">
                      <m:r>
                        <a:rPr lang="en" sz="4100" i="1" dirty="0" smtClean="0">
                          <a:latin typeface="Cambria Math" panose="02040503050406030204" pitchFamily="18" charset="0"/>
                          <a:cs typeface="Arial"/>
                        </a:rPr>
                        <m:t>𝐻</m:t>
                      </m:r>
                      <m:r>
                        <a:rPr lang="en" sz="4100" i="1" baseline="-25000" dirty="0" err="1">
                          <a:latin typeface="Cambria Math" panose="02040503050406030204" pitchFamily="18" charset="0"/>
                          <a:cs typeface="Arial"/>
                        </a:rPr>
                        <m:t>𝑗</m:t>
                      </m:r>
                      <m:r>
                        <a:rPr lang="en" sz="4100" i="1" baseline="-25000" dirty="0" err="1">
                          <a:latin typeface="Cambria Math" panose="02040503050406030204" pitchFamily="18" charset="0"/>
                          <a:cs typeface="Arial"/>
                        </a:rPr>
                        <m:t>,</m:t>
                      </m:r>
                      <m:r>
                        <a:rPr lang="en" sz="4100" i="1" baseline="-25000" dirty="0" err="1">
                          <a:latin typeface="Cambria Math" panose="02040503050406030204" pitchFamily="18" charset="0"/>
                          <a:cs typeface="Arial"/>
                        </a:rPr>
                        <m:t>𝑝</m:t>
                      </m:r>
                      <m:r>
                        <a:rPr lang="en" sz="4100" i="1" baseline="-25000" dirty="0">
                          <a:latin typeface="Cambria Math" panose="02040503050406030204" pitchFamily="18" charset="0"/>
                          <a:cs typeface="Arial"/>
                        </a:rPr>
                        <m:t>  </m:t>
                      </m:r>
                      <m:r>
                        <a:rPr lang="en" sz="4100" i="1" dirty="0">
                          <a:latin typeface="Cambria Math" panose="02040503050406030204" pitchFamily="18" charset="0"/>
                          <a:cs typeface="Arial"/>
                        </a:rPr>
                        <m:t>={(</m:t>
                      </m:r>
                      <m:r>
                        <a:rPr lang="en" sz="4100" i="1" dirty="0" err="1">
                          <a:latin typeface="Cambria Math" panose="02040503050406030204" pitchFamily="18" charset="0"/>
                          <a:cs typeface="Arial"/>
                        </a:rPr>
                        <m:t>𝑉</m:t>
                      </m:r>
                      <m:r>
                        <a:rPr lang="en" sz="4100" i="1" dirty="0" err="1">
                          <a:latin typeface="Cambria Math" panose="02040503050406030204" pitchFamily="18" charset="0"/>
                          <a:cs typeface="Arial"/>
                        </a:rPr>
                        <m:t>,</m:t>
                      </m:r>
                      <m:r>
                        <a:rPr lang="en" sz="4100" i="1" dirty="0" err="1">
                          <a:latin typeface="Cambria Math" panose="02040503050406030204" pitchFamily="18" charset="0"/>
                          <a:cs typeface="Arial"/>
                        </a:rPr>
                        <m:t>𝑋</m:t>
                      </m:r>
                      <m:r>
                        <a:rPr lang="en" sz="4100" i="1" dirty="0" err="1">
                          <a:latin typeface="Cambria Math" panose="02040503050406030204" pitchFamily="18" charset="0"/>
                          <a:cs typeface="Arial"/>
                        </a:rPr>
                        <m:t>,</m:t>
                      </m:r>
                      <m:r>
                        <a:rPr lang="en" sz="4100" i="1" dirty="0" err="1">
                          <a:latin typeface="Cambria Math" panose="02040503050406030204" pitchFamily="18" charset="0"/>
                          <a:cs typeface="Arial"/>
                        </a:rPr>
                        <m:t>𝑘</m:t>
                      </m:r>
                      <m:r>
                        <a:rPr lang="en" sz="4100" i="1" dirty="0">
                          <a:latin typeface="Cambria Math" panose="02040503050406030204" pitchFamily="18" charset="0"/>
                          <a:cs typeface="Arial"/>
                        </a:rPr>
                        <m:t>) | </m:t>
                      </m:r>
                      <m:r>
                        <a:rPr lang="en" sz="4100" i="1" dirty="0">
                          <a:latin typeface="Cambria Math" panose="02040503050406030204" pitchFamily="18" charset="0"/>
                          <a:cs typeface="Arial"/>
                        </a:rPr>
                        <m:t>𝐸</m:t>
                      </m:r>
                      <m:r>
                        <a:rPr lang="en" sz="4100" i="1" dirty="0">
                          <a:latin typeface="Cambria Math" panose="02040503050406030204" pitchFamily="18" charset="0"/>
                          <a:cs typeface="Arial"/>
                        </a:rPr>
                        <m:t>[</m:t>
                      </m:r>
                      <m:r>
                        <a:rPr lang="en" sz="4100" i="1" dirty="0">
                          <a:latin typeface="Cambria Math" panose="02040503050406030204" pitchFamily="18" charset="0"/>
                          <a:cs typeface="Arial"/>
                        </a:rPr>
                        <m:t>𝑑𝑒𝑐𝑜𝑑𝑒</m:t>
                      </m:r>
                      <m:r>
                        <a:rPr lang="en" sz="4100" i="1" dirty="0">
                          <a:latin typeface="Cambria Math" panose="02040503050406030204" pitchFamily="18" charset="0"/>
                          <a:cs typeface="Arial"/>
                        </a:rPr>
                        <m:t>((</m:t>
                      </m:r>
                      <m:r>
                        <a:rPr lang="en" sz="4100" i="1" dirty="0" err="1">
                          <a:latin typeface="Cambria Math" panose="02040503050406030204" pitchFamily="18" charset="0"/>
                          <a:cs typeface="Arial"/>
                        </a:rPr>
                        <m:t>𝑉</m:t>
                      </m:r>
                      <m:r>
                        <a:rPr lang="en" sz="4100" i="1" dirty="0" err="1">
                          <a:latin typeface="Cambria Math" panose="02040503050406030204" pitchFamily="18" charset="0"/>
                          <a:cs typeface="Arial"/>
                        </a:rPr>
                        <m:t>,</m:t>
                      </m:r>
                      <m:r>
                        <a:rPr lang="en" sz="4100" i="1" dirty="0" err="1">
                          <a:latin typeface="Cambria Math" panose="02040503050406030204" pitchFamily="18" charset="0"/>
                          <a:cs typeface="Arial"/>
                        </a:rPr>
                        <m:t>𝑋</m:t>
                      </m:r>
                      <m:r>
                        <a:rPr lang="en" sz="4100" i="1" dirty="0" err="1">
                          <a:latin typeface="Cambria Math" panose="02040503050406030204" pitchFamily="18" charset="0"/>
                          <a:cs typeface="Arial"/>
                        </a:rPr>
                        <m:t>,</m:t>
                      </m:r>
                      <m:r>
                        <a:rPr lang="en" sz="4100" i="1" dirty="0" err="1">
                          <a:latin typeface="Cambria Math" panose="02040503050406030204" pitchFamily="18" charset="0"/>
                          <a:cs typeface="Arial"/>
                        </a:rPr>
                        <m:t>𝑘</m:t>
                      </m:r>
                      <m:r>
                        <a:rPr lang="en" sz="4100" i="1" dirty="0">
                          <a:latin typeface="Cambria Math" panose="02040503050406030204" pitchFamily="18" charset="0"/>
                          <a:cs typeface="Arial"/>
                        </a:rPr>
                        <m:t>))] ≥ </m:t>
                      </m:r>
                      <m:r>
                        <a:rPr lang="en" sz="4100" i="1" dirty="0" err="1">
                          <a:latin typeface="Cambria Math" panose="02040503050406030204" pitchFamily="18" charset="0"/>
                          <a:cs typeface="Arial"/>
                        </a:rPr>
                        <m:t>𝑝</m:t>
                      </m:r>
                      <m:r>
                        <a:rPr lang="en" sz="4100" i="1" dirty="0" err="1">
                          <a:latin typeface="Cambria Math" panose="02040503050406030204" pitchFamily="18" charset="0"/>
                          <a:cs typeface="Arial"/>
                        </a:rPr>
                        <m:t>,|</m:t>
                      </m:r>
                      <m:r>
                        <a:rPr lang="en" sz="4100" i="1" dirty="0" err="1">
                          <a:latin typeface="Cambria Math" panose="02040503050406030204" pitchFamily="18" charset="0"/>
                          <a:cs typeface="Arial"/>
                        </a:rPr>
                        <m:t>𝑋</m:t>
                      </m:r>
                      <m:r>
                        <a:rPr lang="en" sz="4100" i="1" dirty="0">
                          <a:latin typeface="Cambria Math" panose="02040503050406030204" pitchFamily="18" charset="0"/>
                          <a:cs typeface="Arial"/>
                        </a:rPr>
                        <m:t>| = </m:t>
                      </m:r>
                      <m:r>
                        <a:rPr lang="en" sz="4100" i="1" dirty="0">
                          <a:latin typeface="Cambria Math" panose="02040503050406030204" pitchFamily="18" charset="0"/>
                          <a:cs typeface="Arial"/>
                        </a:rPr>
                        <m:t>𝑗</m:t>
                      </m:r>
                      <m:r>
                        <a:rPr lang="en" sz="4100" i="1" dirty="0">
                          <a:latin typeface="Cambria Math" panose="02040503050406030204" pitchFamily="18" charset="0"/>
                          <a:cs typeface="Arial"/>
                        </a:rPr>
                        <m:t>}</m:t>
                      </m:r>
                    </m:oMath>
                  </m:oMathPara>
                </a14:m>
                <a:endParaRPr sz="4100" dirty="0">
                  <a:latin typeface="Arial"/>
                  <a:cs typeface="Arial"/>
                </a:endParaRPr>
              </a:p>
            </p:txBody>
          </p:sp>
        </mc:Choice>
        <mc:Fallback xmlns="">
          <p:sp>
            <p:nvSpPr>
              <p:cNvPr id="12" name="object 9">
                <a:extLst>
                  <a:ext uri="{FF2B5EF4-FFF2-40B4-BE49-F238E27FC236}">
                    <a16:creationId xmlns:a16="http://schemas.microsoft.com/office/drawing/2014/main" id="{FEAAB703-F801-F74B-B303-CB95A60CE089}"/>
                  </a:ext>
                </a:extLst>
              </p:cNvPr>
              <p:cNvSpPr txBox="1">
                <a:spLocks noRot="1" noChangeAspect="1" noMove="1" noResize="1" noEditPoints="1" noAdjustHandles="1" noChangeArrowheads="1" noChangeShapeType="1" noTextEdit="1"/>
              </p:cNvSpPr>
              <p:nvPr/>
            </p:nvSpPr>
            <p:spPr>
              <a:xfrm>
                <a:off x="1326647" y="3825875"/>
                <a:ext cx="17449800" cy="646331"/>
              </a:xfrm>
              <a:prstGeom prst="rect">
                <a:avLst/>
              </a:prstGeom>
              <a:blipFill>
                <a:blip r:embed="rId3"/>
                <a:stretch>
                  <a:fillRect b="-53846"/>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1917CAC5-6A36-F94C-B40D-FCB5210B2ADC}"/>
              </a:ext>
            </a:extLst>
          </p:cNvPr>
          <p:cNvPicPr>
            <a:picLocks noChangeAspect="1"/>
          </p:cNvPicPr>
          <p:nvPr/>
        </p:nvPicPr>
        <p:blipFill>
          <a:blip r:embed="rId4"/>
          <a:stretch>
            <a:fillRect/>
          </a:stretch>
        </p:blipFill>
        <p:spPr>
          <a:xfrm>
            <a:off x="4032250" y="6366402"/>
            <a:ext cx="3251200" cy="1181100"/>
          </a:xfrm>
          <a:prstGeom prst="rect">
            <a:avLst/>
          </a:prstGeom>
        </p:spPr>
      </p:pic>
      <p:pic>
        <p:nvPicPr>
          <p:cNvPr id="14" name="图片 13">
            <a:extLst>
              <a:ext uri="{FF2B5EF4-FFF2-40B4-BE49-F238E27FC236}">
                <a16:creationId xmlns:a16="http://schemas.microsoft.com/office/drawing/2014/main" id="{E1808C20-C9E3-5B46-BA58-D88E925A9651}"/>
              </a:ext>
            </a:extLst>
          </p:cNvPr>
          <p:cNvPicPr>
            <a:picLocks noChangeAspect="1"/>
          </p:cNvPicPr>
          <p:nvPr/>
        </p:nvPicPr>
        <p:blipFill>
          <a:blip r:embed="rId5"/>
          <a:stretch>
            <a:fillRect/>
          </a:stretch>
        </p:blipFill>
        <p:spPr>
          <a:xfrm>
            <a:off x="18366414" y="73600"/>
            <a:ext cx="1390266" cy="1387949"/>
          </a:xfrm>
          <a:prstGeom prst="rect">
            <a:avLst/>
          </a:prstGeom>
        </p:spPr>
      </p:pic>
      <p:sp>
        <p:nvSpPr>
          <p:cNvPr id="15" name="object 20">
            <a:extLst>
              <a:ext uri="{FF2B5EF4-FFF2-40B4-BE49-F238E27FC236}">
                <a16:creationId xmlns:a16="http://schemas.microsoft.com/office/drawing/2014/main" id="{6CE3E9AB-EEC0-D544-BEDF-E65BABBF2829}"/>
              </a:ext>
            </a:extLst>
          </p:cNvPr>
          <p:cNvSpPr txBox="1"/>
          <p:nvPr/>
        </p:nvSpPr>
        <p:spPr>
          <a:xfrm>
            <a:off x="14684662" y="10815939"/>
            <a:ext cx="5867400" cy="302903"/>
          </a:xfrm>
          <a:prstGeom prst="rect">
            <a:avLst/>
          </a:prstGeom>
        </p:spPr>
        <p:txBody>
          <a:bodyPr vert="horz" wrap="square" lIns="0" tIns="0" rIns="0" bIns="0" rtlCol="0">
            <a:spAutoFit/>
          </a:bodyPr>
          <a:lstStyle/>
          <a:p>
            <a:pPr marL="12700">
              <a:lnSpc>
                <a:spcPts val="2275"/>
              </a:lnSpc>
            </a:pPr>
            <a:r>
              <a:rPr lang="en-US" altLang="zh-CN" sz="2800" spc="-10" dirty="0">
                <a:solidFill>
                  <a:srgbClr val="A9A9A9"/>
                </a:solidFill>
                <a:latin typeface="Arial"/>
                <a:cs typeface="Arial"/>
              </a:rPr>
              <a:t>F</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D</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A</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V</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E</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R</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S</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T</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Y</a:t>
            </a:r>
            <a:r>
              <a:rPr lang="zh-CN" altLang="en-US" sz="2800" spc="-10" dirty="0">
                <a:solidFill>
                  <a:srgbClr val="A9A9A9"/>
                </a:solidFill>
                <a:latin typeface="Arial"/>
                <a:cs typeface="Arial"/>
              </a:rPr>
              <a:t> </a:t>
            </a:r>
            <a:endParaRPr sz="2800" dirty="0">
              <a:latin typeface="Arial"/>
              <a:cs typeface="Arial"/>
            </a:endParaRPr>
          </a:p>
        </p:txBody>
      </p:sp>
      <p:sp>
        <p:nvSpPr>
          <p:cNvPr id="16" name="object 28">
            <a:extLst>
              <a:ext uri="{FF2B5EF4-FFF2-40B4-BE49-F238E27FC236}">
                <a16:creationId xmlns:a16="http://schemas.microsoft.com/office/drawing/2014/main" id="{2C1AAC80-7A66-DF4D-B261-73DEC6985CEB}"/>
              </a:ext>
            </a:extLst>
          </p:cNvPr>
          <p:cNvSpPr txBox="1"/>
          <p:nvPr/>
        </p:nvSpPr>
        <p:spPr>
          <a:xfrm>
            <a:off x="328380" y="10934815"/>
            <a:ext cx="884470" cy="256480"/>
          </a:xfrm>
          <a:prstGeom prst="rect">
            <a:avLst/>
          </a:prstGeom>
        </p:spPr>
        <p:txBody>
          <a:bodyPr vert="horz" wrap="square" lIns="0" tIns="0" rIns="0" bIns="0" rtlCol="0">
            <a:spAutoFit/>
          </a:bodyPr>
          <a:lstStyle/>
          <a:p>
            <a:pPr marL="38100">
              <a:lnSpc>
                <a:spcPts val="2014"/>
              </a:lnSpc>
            </a:pPr>
            <a:fld id="{81D60167-4931-47E6-BA6A-407CBD079E47}" type="slidenum">
              <a:rPr sz="1950" b="1" spc="15" dirty="0">
                <a:latin typeface="Arial"/>
                <a:cs typeface="Arial"/>
              </a:rPr>
              <a:t>49</a:t>
            </a:fld>
            <a:endParaRPr sz="1950" dirty="0">
              <a:latin typeface="Arial"/>
              <a:cs typeface="Arial"/>
            </a:endParaRPr>
          </a:p>
        </p:txBody>
      </p:sp>
    </p:spTree>
    <p:extLst>
      <p:ext uri="{BB962C8B-B14F-4D97-AF65-F5344CB8AC3E}">
        <p14:creationId xmlns:p14="http://schemas.microsoft.com/office/powerpoint/2010/main" val="1941098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3193315" y="3998824"/>
            <a:ext cx="523875" cy="659765"/>
          </a:xfrm>
          <a:prstGeom prst="rect">
            <a:avLst/>
          </a:prstGeom>
        </p:spPr>
        <p:txBody>
          <a:bodyPr vert="horz" wrap="square" lIns="0" tIns="83820" rIns="0" bIns="0" rtlCol="0">
            <a:spAutoFit/>
          </a:bodyPr>
          <a:lstStyle/>
          <a:p>
            <a:pPr>
              <a:lnSpc>
                <a:spcPct val="58900"/>
              </a:lnSpc>
              <a:spcBef>
                <a:spcPts val="660"/>
              </a:spcBef>
            </a:pPr>
            <a:r>
              <a:rPr sz="2450" b="1" spc="5" dirty="0">
                <a:solidFill>
                  <a:srgbClr val="BD5B0C"/>
                </a:solidFill>
                <a:latin typeface="Arial"/>
                <a:cs typeface="Arial"/>
              </a:rPr>
              <a:t>t</a:t>
            </a:r>
            <a:r>
              <a:rPr sz="2450" b="1" spc="-1780" dirty="0">
                <a:solidFill>
                  <a:srgbClr val="BD5B0C"/>
                </a:solidFill>
                <a:latin typeface="Arial"/>
                <a:cs typeface="Arial"/>
              </a:rPr>
              <a:t>x</a:t>
            </a:r>
            <a:r>
              <a:rPr sz="2450" b="1" spc="5" dirty="0">
                <a:solidFill>
                  <a:srgbClr val="BD5B0C"/>
                </a:solidFill>
                <a:latin typeface="Arial"/>
                <a:cs typeface="Arial"/>
              </a:rPr>
              <a:t>t</a:t>
            </a:r>
            <a:r>
              <a:rPr sz="2450" b="1" spc="-405" dirty="0">
                <a:solidFill>
                  <a:srgbClr val="BD5B0C"/>
                </a:solidFill>
                <a:latin typeface="Arial"/>
                <a:cs typeface="Arial"/>
              </a:rPr>
              <a:t>x</a:t>
            </a:r>
            <a:r>
              <a:rPr sz="2450" b="1" spc="-1090" dirty="0">
                <a:solidFill>
                  <a:srgbClr val="BD5B0C"/>
                </a:solidFill>
                <a:latin typeface="Arial"/>
                <a:cs typeface="Arial"/>
              </a:rPr>
              <a:t>n</a:t>
            </a:r>
            <a:r>
              <a:rPr sz="2450" b="1" spc="5" dirty="0">
                <a:solidFill>
                  <a:srgbClr val="BD5B0C"/>
                </a:solidFill>
                <a:latin typeface="Arial"/>
                <a:cs typeface="Arial"/>
              </a:rPr>
              <a:t>n t</a:t>
            </a:r>
            <a:r>
              <a:rPr sz="2450" b="1" spc="-2190" dirty="0">
                <a:solidFill>
                  <a:srgbClr val="BD5B0C"/>
                </a:solidFill>
                <a:latin typeface="Arial"/>
                <a:cs typeface="Arial"/>
              </a:rPr>
              <a:t>x</a:t>
            </a:r>
            <a:r>
              <a:rPr sz="3675" b="1" spc="15" baseline="-22675" dirty="0">
                <a:solidFill>
                  <a:srgbClr val="BD5B0C"/>
                </a:solidFill>
                <a:latin typeface="Arial"/>
                <a:cs typeface="Arial"/>
              </a:rPr>
              <a:t>tx</a:t>
            </a:r>
            <a:r>
              <a:rPr sz="2450" b="1" spc="-1505" dirty="0">
                <a:solidFill>
                  <a:srgbClr val="BD5B0C"/>
                </a:solidFill>
                <a:latin typeface="Arial"/>
                <a:cs typeface="Arial"/>
              </a:rPr>
              <a:t>n</a:t>
            </a:r>
            <a:r>
              <a:rPr sz="3675" b="1" spc="15" baseline="-22675" dirty="0">
                <a:solidFill>
                  <a:srgbClr val="BD5B0C"/>
                </a:solidFill>
                <a:latin typeface="Arial"/>
                <a:cs typeface="Arial"/>
              </a:rPr>
              <a:t>n</a:t>
            </a:r>
            <a:endParaRPr sz="3675" baseline="-22675">
              <a:latin typeface="Arial"/>
              <a:cs typeface="Arial"/>
            </a:endParaRPr>
          </a:p>
        </p:txBody>
      </p:sp>
      <p:sp>
        <p:nvSpPr>
          <p:cNvPr id="3" name="object 3"/>
          <p:cNvSpPr/>
          <p:nvPr/>
        </p:nvSpPr>
        <p:spPr>
          <a:xfrm>
            <a:off x="0" y="57904"/>
            <a:ext cx="20104100" cy="1423035"/>
          </a:xfrm>
          <a:custGeom>
            <a:avLst/>
            <a:gdLst/>
            <a:ahLst/>
            <a:cxnLst/>
            <a:rect l="l" t="t" r="r" b="b"/>
            <a:pathLst>
              <a:path w="20104100" h="1423035">
                <a:moveTo>
                  <a:pt x="0" y="1422564"/>
                </a:moveTo>
                <a:lnTo>
                  <a:pt x="0" y="0"/>
                </a:lnTo>
                <a:lnTo>
                  <a:pt x="20104099" y="0"/>
                </a:lnTo>
                <a:lnTo>
                  <a:pt x="20104099" y="1422564"/>
                </a:lnTo>
                <a:lnTo>
                  <a:pt x="0" y="1422564"/>
                </a:lnTo>
                <a:close/>
              </a:path>
            </a:pathLst>
          </a:custGeom>
          <a:solidFill>
            <a:srgbClr val="DCDEE0"/>
          </a:solidFill>
        </p:spPr>
        <p:txBody>
          <a:bodyPr wrap="square" lIns="0" tIns="0" rIns="0" bIns="0" rtlCol="0"/>
          <a:lstStyle/>
          <a:p>
            <a:endParaRPr dirty="0"/>
          </a:p>
        </p:txBody>
      </p:sp>
      <p:sp>
        <p:nvSpPr>
          <p:cNvPr id="4" name="object 4"/>
          <p:cNvSpPr txBox="1">
            <a:spLocks noGrp="1"/>
          </p:cNvSpPr>
          <p:nvPr>
            <p:ph type="title"/>
          </p:nvPr>
        </p:nvSpPr>
        <p:spPr>
          <a:xfrm>
            <a:off x="5453102" y="154833"/>
            <a:ext cx="9189720" cy="1156335"/>
          </a:xfrm>
          <a:prstGeom prst="rect">
            <a:avLst/>
          </a:prstGeom>
        </p:spPr>
        <p:txBody>
          <a:bodyPr vert="horz" wrap="square" lIns="0" tIns="15240" rIns="0" bIns="0" rtlCol="0">
            <a:spAutoFit/>
          </a:bodyPr>
          <a:lstStyle/>
          <a:p>
            <a:pPr marL="12700">
              <a:lnSpc>
                <a:spcPct val="100000"/>
              </a:lnSpc>
              <a:spcBef>
                <a:spcPts val="120"/>
              </a:spcBef>
            </a:pPr>
            <a:r>
              <a:rPr spc="5" dirty="0"/>
              <a:t>Background:</a:t>
            </a:r>
            <a:r>
              <a:rPr spc="-25" dirty="0"/>
              <a:t> </a:t>
            </a:r>
            <a:r>
              <a:rPr spc="5" dirty="0"/>
              <a:t>Blocks</a:t>
            </a:r>
          </a:p>
        </p:txBody>
      </p:sp>
      <p:grpSp>
        <p:nvGrpSpPr>
          <p:cNvPr id="5" name="object 5"/>
          <p:cNvGrpSpPr/>
          <p:nvPr/>
        </p:nvGrpSpPr>
        <p:grpSpPr>
          <a:xfrm>
            <a:off x="12503702" y="3163390"/>
            <a:ext cx="1938020" cy="1951989"/>
            <a:chOff x="12503702" y="3163390"/>
            <a:chExt cx="1938020" cy="1951989"/>
          </a:xfrm>
        </p:grpSpPr>
        <p:sp>
          <p:nvSpPr>
            <p:cNvPr id="6" name="object 6"/>
            <p:cNvSpPr/>
            <p:nvPr/>
          </p:nvSpPr>
          <p:spPr>
            <a:xfrm>
              <a:off x="12503702" y="3163390"/>
              <a:ext cx="1938020" cy="1951989"/>
            </a:xfrm>
            <a:custGeom>
              <a:avLst/>
              <a:gdLst/>
              <a:ahLst/>
              <a:cxnLst/>
              <a:rect l="l" t="t" r="r" b="b"/>
              <a:pathLst>
                <a:path w="1938019" h="1951989">
                  <a:moveTo>
                    <a:pt x="0" y="0"/>
                  </a:moveTo>
                  <a:lnTo>
                    <a:pt x="1937846" y="0"/>
                  </a:lnTo>
                  <a:lnTo>
                    <a:pt x="1937846" y="1951919"/>
                  </a:lnTo>
                  <a:lnTo>
                    <a:pt x="0" y="1951919"/>
                  </a:lnTo>
                  <a:lnTo>
                    <a:pt x="0" y="0"/>
                  </a:lnTo>
                  <a:close/>
                </a:path>
              </a:pathLst>
            </a:custGeom>
            <a:solidFill>
              <a:srgbClr val="000000"/>
            </a:solidFill>
          </p:spPr>
          <p:txBody>
            <a:bodyPr wrap="square" lIns="0" tIns="0" rIns="0" bIns="0" rtlCol="0"/>
            <a:lstStyle/>
            <a:p>
              <a:endParaRPr/>
            </a:p>
          </p:txBody>
        </p:sp>
        <p:sp>
          <p:nvSpPr>
            <p:cNvPr id="7" name="object 7"/>
            <p:cNvSpPr/>
            <p:nvPr/>
          </p:nvSpPr>
          <p:spPr>
            <a:xfrm>
              <a:off x="12806834" y="4724128"/>
              <a:ext cx="1331595" cy="0"/>
            </a:xfrm>
            <a:custGeom>
              <a:avLst/>
              <a:gdLst/>
              <a:ahLst/>
              <a:cxnLst/>
              <a:rect l="l" t="t" r="r" b="b"/>
              <a:pathLst>
                <a:path w="1331594">
                  <a:moveTo>
                    <a:pt x="0" y="0"/>
                  </a:moveTo>
                  <a:lnTo>
                    <a:pt x="1331540" y="0"/>
                  </a:lnTo>
                </a:path>
              </a:pathLst>
            </a:custGeom>
            <a:ln w="83767">
              <a:solidFill>
                <a:srgbClr val="BD5B0C"/>
              </a:solidFill>
            </a:ln>
          </p:spPr>
          <p:txBody>
            <a:bodyPr wrap="square" lIns="0" tIns="0" rIns="0" bIns="0" rtlCol="0"/>
            <a:lstStyle/>
            <a:p>
              <a:endParaRPr/>
            </a:p>
          </p:txBody>
        </p:sp>
        <p:sp>
          <p:nvSpPr>
            <p:cNvPr id="8" name="object 8"/>
            <p:cNvSpPr/>
            <p:nvPr/>
          </p:nvSpPr>
          <p:spPr>
            <a:xfrm>
              <a:off x="12806834" y="3576823"/>
              <a:ext cx="1331595" cy="0"/>
            </a:xfrm>
            <a:custGeom>
              <a:avLst/>
              <a:gdLst/>
              <a:ahLst/>
              <a:cxnLst/>
              <a:rect l="l" t="t" r="r" b="b"/>
              <a:pathLst>
                <a:path w="1331594">
                  <a:moveTo>
                    <a:pt x="0" y="0"/>
                  </a:moveTo>
                  <a:lnTo>
                    <a:pt x="1331540" y="0"/>
                  </a:lnTo>
                </a:path>
              </a:pathLst>
            </a:custGeom>
            <a:ln w="83767">
              <a:solidFill>
                <a:srgbClr val="BD5B0C"/>
              </a:solidFill>
            </a:ln>
          </p:spPr>
          <p:txBody>
            <a:bodyPr wrap="square" lIns="0" tIns="0" rIns="0" bIns="0" rtlCol="0"/>
            <a:lstStyle/>
            <a:p>
              <a:endParaRPr/>
            </a:p>
          </p:txBody>
        </p:sp>
        <p:sp>
          <p:nvSpPr>
            <p:cNvPr id="9" name="object 9"/>
            <p:cNvSpPr/>
            <p:nvPr/>
          </p:nvSpPr>
          <p:spPr>
            <a:xfrm>
              <a:off x="12806834" y="3927513"/>
              <a:ext cx="1331595" cy="0"/>
            </a:xfrm>
            <a:custGeom>
              <a:avLst/>
              <a:gdLst/>
              <a:ahLst/>
              <a:cxnLst/>
              <a:rect l="l" t="t" r="r" b="b"/>
              <a:pathLst>
                <a:path w="1331594">
                  <a:moveTo>
                    <a:pt x="0" y="0"/>
                  </a:moveTo>
                  <a:lnTo>
                    <a:pt x="1331540" y="0"/>
                  </a:lnTo>
                </a:path>
              </a:pathLst>
            </a:custGeom>
            <a:ln w="83767">
              <a:solidFill>
                <a:srgbClr val="BD5B0C"/>
              </a:solidFill>
            </a:ln>
          </p:spPr>
          <p:txBody>
            <a:bodyPr wrap="square" lIns="0" tIns="0" rIns="0" bIns="0" rtlCol="0"/>
            <a:lstStyle/>
            <a:p>
              <a:endParaRPr/>
            </a:p>
          </p:txBody>
        </p:sp>
        <p:sp>
          <p:nvSpPr>
            <p:cNvPr id="10" name="object 10"/>
            <p:cNvSpPr/>
            <p:nvPr/>
          </p:nvSpPr>
          <p:spPr>
            <a:xfrm>
              <a:off x="12806834" y="4327166"/>
              <a:ext cx="1331595" cy="0"/>
            </a:xfrm>
            <a:custGeom>
              <a:avLst/>
              <a:gdLst/>
              <a:ahLst/>
              <a:cxnLst/>
              <a:rect l="l" t="t" r="r" b="b"/>
              <a:pathLst>
                <a:path w="1331594">
                  <a:moveTo>
                    <a:pt x="0" y="0"/>
                  </a:moveTo>
                  <a:lnTo>
                    <a:pt x="1331540" y="0"/>
                  </a:lnTo>
                </a:path>
              </a:pathLst>
            </a:custGeom>
            <a:ln w="83767">
              <a:solidFill>
                <a:srgbClr val="BD5B0C"/>
              </a:solidFill>
            </a:ln>
          </p:spPr>
          <p:txBody>
            <a:bodyPr wrap="square" lIns="0" tIns="0" rIns="0" bIns="0" rtlCol="0"/>
            <a:lstStyle/>
            <a:p>
              <a:endParaRPr/>
            </a:p>
          </p:txBody>
        </p:sp>
      </p:grpSp>
      <p:grpSp>
        <p:nvGrpSpPr>
          <p:cNvPr id="11" name="object 11"/>
          <p:cNvGrpSpPr/>
          <p:nvPr/>
        </p:nvGrpSpPr>
        <p:grpSpPr>
          <a:xfrm>
            <a:off x="7485301" y="1622976"/>
            <a:ext cx="3747770" cy="5104765"/>
            <a:chOff x="7485301" y="1622976"/>
            <a:chExt cx="3747770" cy="5104765"/>
          </a:xfrm>
        </p:grpSpPr>
        <p:sp>
          <p:nvSpPr>
            <p:cNvPr id="12" name="object 12"/>
            <p:cNvSpPr/>
            <p:nvPr/>
          </p:nvSpPr>
          <p:spPr>
            <a:xfrm>
              <a:off x="7521949" y="3093298"/>
              <a:ext cx="1645285" cy="753110"/>
            </a:xfrm>
            <a:custGeom>
              <a:avLst/>
              <a:gdLst/>
              <a:ahLst/>
              <a:cxnLst/>
              <a:rect l="l" t="t" r="r" b="b"/>
              <a:pathLst>
                <a:path w="1645284" h="753110">
                  <a:moveTo>
                    <a:pt x="0" y="0"/>
                  </a:moveTo>
                  <a:lnTo>
                    <a:pt x="1645195" y="752888"/>
                  </a:lnTo>
                </a:path>
              </a:pathLst>
            </a:custGeom>
            <a:ln w="73296">
              <a:solidFill>
                <a:srgbClr val="000000"/>
              </a:solidFill>
            </a:ln>
          </p:spPr>
          <p:txBody>
            <a:bodyPr wrap="square" lIns="0" tIns="0" rIns="0" bIns="0" rtlCol="0"/>
            <a:lstStyle/>
            <a:p>
              <a:endParaRPr/>
            </a:p>
          </p:txBody>
        </p:sp>
        <p:sp>
          <p:nvSpPr>
            <p:cNvPr id="13" name="object 13"/>
            <p:cNvSpPr/>
            <p:nvPr/>
          </p:nvSpPr>
          <p:spPr>
            <a:xfrm>
              <a:off x="7809375" y="4811491"/>
              <a:ext cx="1303655" cy="929005"/>
            </a:xfrm>
            <a:custGeom>
              <a:avLst/>
              <a:gdLst/>
              <a:ahLst/>
              <a:cxnLst/>
              <a:rect l="l" t="t" r="r" b="b"/>
              <a:pathLst>
                <a:path w="1303654" h="929004">
                  <a:moveTo>
                    <a:pt x="0" y="928407"/>
                  </a:moveTo>
                  <a:lnTo>
                    <a:pt x="1303152" y="0"/>
                  </a:lnTo>
                </a:path>
              </a:pathLst>
            </a:custGeom>
            <a:ln w="73296">
              <a:solidFill>
                <a:srgbClr val="000000"/>
              </a:solidFill>
            </a:ln>
          </p:spPr>
          <p:txBody>
            <a:bodyPr wrap="square" lIns="0" tIns="0" rIns="0" bIns="0" rtlCol="0"/>
            <a:lstStyle/>
            <a:p>
              <a:endParaRPr/>
            </a:p>
          </p:txBody>
        </p:sp>
        <p:sp>
          <p:nvSpPr>
            <p:cNvPr id="14" name="object 14"/>
            <p:cNvSpPr/>
            <p:nvPr/>
          </p:nvSpPr>
          <p:spPr>
            <a:xfrm>
              <a:off x="8984491" y="3263429"/>
              <a:ext cx="2167178" cy="1829064"/>
            </a:xfrm>
            <a:prstGeom prst="rect">
              <a:avLst/>
            </a:prstGeom>
            <a:blipFill>
              <a:blip r:embed="rId3" cstate="print"/>
              <a:stretch>
                <a:fillRect/>
              </a:stretch>
            </a:blipFill>
          </p:spPr>
          <p:txBody>
            <a:bodyPr wrap="square" lIns="0" tIns="0" rIns="0" bIns="0" rtlCol="0"/>
            <a:lstStyle/>
            <a:p>
              <a:endParaRPr/>
            </a:p>
          </p:txBody>
        </p:sp>
        <p:sp>
          <p:nvSpPr>
            <p:cNvPr id="15" name="object 15"/>
            <p:cNvSpPr/>
            <p:nvPr/>
          </p:nvSpPr>
          <p:spPr>
            <a:xfrm>
              <a:off x="10052050" y="5304561"/>
              <a:ext cx="0" cy="1423035"/>
            </a:xfrm>
            <a:custGeom>
              <a:avLst/>
              <a:gdLst/>
              <a:ahLst/>
              <a:cxnLst/>
              <a:rect l="l" t="t" r="r" b="b"/>
              <a:pathLst>
                <a:path h="1423034">
                  <a:moveTo>
                    <a:pt x="0" y="1422574"/>
                  </a:moveTo>
                  <a:lnTo>
                    <a:pt x="0" y="0"/>
                  </a:lnTo>
                </a:path>
              </a:pathLst>
            </a:custGeom>
            <a:ln w="73296">
              <a:solidFill>
                <a:srgbClr val="000000"/>
              </a:solidFill>
            </a:ln>
          </p:spPr>
          <p:txBody>
            <a:bodyPr wrap="square" lIns="0" tIns="0" rIns="0" bIns="0" rtlCol="0"/>
            <a:lstStyle/>
            <a:p>
              <a:endParaRPr/>
            </a:p>
          </p:txBody>
        </p:sp>
        <p:sp>
          <p:nvSpPr>
            <p:cNvPr id="16" name="object 16"/>
            <p:cNvSpPr/>
            <p:nvPr/>
          </p:nvSpPr>
          <p:spPr>
            <a:xfrm>
              <a:off x="10052050" y="1622976"/>
              <a:ext cx="0" cy="1423035"/>
            </a:xfrm>
            <a:custGeom>
              <a:avLst/>
              <a:gdLst/>
              <a:ahLst/>
              <a:cxnLst/>
              <a:rect l="l" t="t" r="r" b="b"/>
              <a:pathLst>
                <a:path h="1423035">
                  <a:moveTo>
                    <a:pt x="0" y="1422574"/>
                  </a:moveTo>
                  <a:lnTo>
                    <a:pt x="0" y="0"/>
                  </a:lnTo>
                </a:path>
              </a:pathLst>
            </a:custGeom>
            <a:ln w="73296">
              <a:solidFill>
                <a:srgbClr val="000000"/>
              </a:solidFill>
            </a:ln>
          </p:spPr>
          <p:txBody>
            <a:bodyPr wrap="square" lIns="0" tIns="0" rIns="0" bIns="0" rtlCol="0"/>
            <a:lstStyle/>
            <a:p>
              <a:endParaRPr/>
            </a:p>
          </p:txBody>
        </p:sp>
        <p:sp>
          <p:nvSpPr>
            <p:cNvPr id="17" name="object 17"/>
            <p:cNvSpPr/>
            <p:nvPr/>
          </p:nvSpPr>
          <p:spPr>
            <a:xfrm>
              <a:off x="8940363" y="3040252"/>
              <a:ext cx="2256155" cy="2275840"/>
            </a:xfrm>
            <a:custGeom>
              <a:avLst/>
              <a:gdLst/>
              <a:ahLst/>
              <a:cxnLst/>
              <a:rect l="l" t="t" r="r" b="b"/>
              <a:pathLst>
                <a:path w="2256154" h="2275840">
                  <a:moveTo>
                    <a:pt x="1925588" y="333068"/>
                  </a:moveTo>
                  <a:lnTo>
                    <a:pt x="1958607" y="367786"/>
                  </a:lnTo>
                  <a:lnTo>
                    <a:pt x="1989889" y="403538"/>
                  </a:lnTo>
                  <a:lnTo>
                    <a:pt x="2019433" y="440267"/>
                  </a:lnTo>
                  <a:lnTo>
                    <a:pt x="2047239" y="477918"/>
                  </a:lnTo>
                  <a:lnTo>
                    <a:pt x="2073307" y="516435"/>
                  </a:lnTo>
                  <a:lnTo>
                    <a:pt x="2097638" y="555761"/>
                  </a:lnTo>
                  <a:lnTo>
                    <a:pt x="2120230" y="595842"/>
                  </a:lnTo>
                  <a:lnTo>
                    <a:pt x="2141085" y="636621"/>
                  </a:lnTo>
                  <a:lnTo>
                    <a:pt x="2160201" y="678042"/>
                  </a:lnTo>
                  <a:lnTo>
                    <a:pt x="2177580" y="720049"/>
                  </a:lnTo>
                  <a:lnTo>
                    <a:pt x="2193221" y="762587"/>
                  </a:lnTo>
                  <a:lnTo>
                    <a:pt x="2207124" y="805600"/>
                  </a:lnTo>
                  <a:lnTo>
                    <a:pt x="2219289" y="849032"/>
                  </a:lnTo>
                  <a:lnTo>
                    <a:pt x="2229716" y="892827"/>
                  </a:lnTo>
                  <a:lnTo>
                    <a:pt x="2238406" y="936929"/>
                  </a:lnTo>
                  <a:lnTo>
                    <a:pt x="2245357" y="981282"/>
                  </a:lnTo>
                  <a:lnTo>
                    <a:pt x="2250571" y="1025831"/>
                  </a:lnTo>
                  <a:lnTo>
                    <a:pt x="2254047" y="1070520"/>
                  </a:lnTo>
                  <a:lnTo>
                    <a:pt x="2255785" y="1115292"/>
                  </a:lnTo>
                  <a:lnTo>
                    <a:pt x="2255785" y="1160092"/>
                  </a:lnTo>
                  <a:lnTo>
                    <a:pt x="2254047" y="1204865"/>
                  </a:lnTo>
                  <a:lnTo>
                    <a:pt x="2250571" y="1249553"/>
                  </a:lnTo>
                  <a:lnTo>
                    <a:pt x="2245357" y="1294102"/>
                  </a:lnTo>
                  <a:lnTo>
                    <a:pt x="2238406" y="1338456"/>
                  </a:lnTo>
                  <a:lnTo>
                    <a:pt x="2229716" y="1382558"/>
                  </a:lnTo>
                  <a:lnTo>
                    <a:pt x="2219289" y="1426353"/>
                  </a:lnTo>
                  <a:lnTo>
                    <a:pt x="2207124" y="1469785"/>
                  </a:lnTo>
                  <a:lnTo>
                    <a:pt x="2193221" y="1512798"/>
                  </a:lnTo>
                  <a:lnTo>
                    <a:pt x="2177580" y="1555336"/>
                  </a:lnTo>
                  <a:lnTo>
                    <a:pt x="2160201" y="1597343"/>
                  </a:lnTo>
                  <a:lnTo>
                    <a:pt x="2141085" y="1638764"/>
                  </a:lnTo>
                  <a:lnTo>
                    <a:pt x="2120230" y="1679543"/>
                  </a:lnTo>
                  <a:lnTo>
                    <a:pt x="2097638" y="1719624"/>
                  </a:lnTo>
                  <a:lnTo>
                    <a:pt x="2073307" y="1758951"/>
                  </a:lnTo>
                  <a:lnTo>
                    <a:pt x="2047239" y="1797467"/>
                  </a:lnTo>
                  <a:lnTo>
                    <a:pt x="2019433" y="1835118"/>
                  </a:lnTo>
                  <a:lnTo>
                    <a:pt x="1989889" y="1871848"/>
                  </a:lnTo>
                  <a:lnTo>
                    <a:pt x="1958607" y="1907600"/>
                  </a:lnTo>
                  <a:lnTo>
                    <a:pt x="1925588" y="1942318"/>
                  </a:lnTo>
                  <a:lnTo>
                    <a:pt x="1891168" y="1975625"/>
                  </a:lnTo>
                  <a:lnTo>
                    <a:pt x="1855725" y="2007179"/>
                  </a:lnTo>
                  <a:lnTo>
                    <a:pt x="1819312" y="2036980"/>
                  </a:lnTo>
                  <a:lnTo>
                    <a:pt x="1781986" y="2065028"/>
                  </a:lnTo>
                  <a:lnTo>
                    <a:pt x="1743801" y="2091323"/>
                  </a:lnTo>
                  <a:lnTo>
                    <a:pt x="1704813" y="2115865"/>
                  </a:lnTo>
                  <a:lnTo>
                    <a:pt x="1665078" y="2138654"/>
                  </a:lnTo>
                  <a:lnTo>
                    <a:pt x="1624650" y="2159690"/>
                  </a:lnTo>
                  <a:lnTo>
                    <a:pt x="1583586" y="2178973"/>
                  </a:lnTo>
                  <a:lnTo>
                    <a:pt x="1541940" y="2196503"/>
                  </a:lnTo>
                  <a:lnTo>
                    <a:pt x="1499769" y="2212280"/>
                  </a:lnTo>
                  <a:lnTo>
                    <a:pt x="1457126" y="2226304"/>
                  </a:lnTo>
                  <a:lnTo>
                    <a:pt x="1414068" y="2238575"/>
                  </a:lnTo>
                  <a:lnTo>
                    <a:pt x="1370651" y="2249093"/>
                  </a:lnTo>
                  <a:lnTo>
                    <a:pt x="1326928" y="2257858"/>
                  </a:lnTo>
                  <a:lnTo>
                    <a:pt x="1282957" y="2264870"/>
                  </a:lnTo>
                  <a:lnTo>
                    <a:pt x="1238792" y="2270129"/>
                  </a:lnTo>
                  <a:lnTo>
                    <a:pt x="1194488" y="2273635"/>
                  </a:lnTo>
                  <a:lnTo>
                    <a:pt x="1150101" y="2275388"/>
                  </a:lnTo>
                  <a:lnTo>
                    <a:pt x="1105687" y="2275388"/>
                  </a:lnTo>
                  <a:lnTo>
                    <a:pt x="1061300" y="2273635"/>
                  </a:lnTo>
                  <a:lnTo>
                    <a:pt x="1016996" y="2270129"/>
                  </a:lnTo>
                  <a:lnTo>
                    <a:pt x="972831" y="2264870"/>
                  </a:lnTo>
                  <a:lnTo>
                    <a:pt x="928859" y="2257858"/>
                  </a:lnTo>
                  <a:lnTo>
                    <a:pt x="885137" y="2249093"/>
                  </a:lnTo>
                  <a:lnTo>
                    <a:pt x="841719" y="2238575"/>
                  </a:lnTo>
                  <a:lnTo>
                    <a:pt x="798662" y="2226304"/>
                  </a:lnTo>
                  <a:lnTo>
                    <a:pt x="756019" y="2212280"/>
                  </a:lnTo>
                  <a:lnTo>
                    <a:pt x="713847" y="2196503"/>
                  </a:lnTo>
                  <a:lnTo>
                    <a:pt x="672201" y="2178973"/>
                  </a:lnTo>
                  <a:lnTo>
                    <a:pt x="631137" y="2159690"/>
                  </a:lnTo>
                  <a:lnTo>
                    <a:pt x="590710" y="2138654"/>
                  </a:lnTo>
                  <a:lnTo>
                    <a:pt x="550974" y="2115865"/>
                  </a:lnTo>
                  <a:lnTo>
                    <a:pt x="511986" y="2091323"/>
                  </a:lnTo>
                  <a:lnTo>
                    <a:pt x="473801" y="2065028"/>
                  </a:lnTo>
                  <a:lnTo>
                    <a:pt x="436475" y="2036980"/>
                  </a:lnTo>
                  <a:lnTo>
                    <a:pt x="400062" y="2007179"/>
                  </a:lnTo>
                  <a:lnTo>
                    <a:pt x="364618" y="1975625"/>
                  </a:lnTo>
                  <a:lnTo>
                    <a:pt x="330199" y="1942318"/>
                  </a:lnTo>
                  <a:lnTo>
                    <a:pt x="297179" y="1907600"/>
                  </a:lnTo>
                  <a:lnTo>
                    <a:pt x="265897" y="1871848"/>
                  </a:lnTo>
                  <a:lnTo>
                    <a:pt x="236353" y="1835118"/>
                  </a:lnTo>
                  <a:lnTo>
                    <a:pt x="208546" y="1797467"/>
                  </a:lnTo>
                  <a:lnTo>
                    <a:pt x="182478" y="1758951"/>
                  </a:lnTo>
                  <a:lnTo>
                    <a:pt x="158148" y="1719624"/>
                  </a:lnTo>
                  <a:lnTo>
                    <a:pt x="135555" y="1679543"/>
                  </a:lnTo>
                  <a:lnTo>
                    <a:pt x="114700" y="1638764"/>
                  </a:lnTo>
                  <a:lnTo>
                    <a:pt x="95583" y="1597343"/>
                  </a:lnTo>
                  <a:lnTo>
                    <a:pt x="78205" y="1555336"/>
                  </a:lnTo>
                  <a:lnTo>
                    <a:pt x="62564" y="1512798"/>
                  </a:lnTo>
                  <a:lnTo>
                    <a:pt x="48660" y="1469785"/>
                  </a:lnTo>
                  <a:lnTo>
                    <a:pt x="36495" y="1426353"/>
                  </a:lnTo>
                  <a:lnTo>
                    <a:pt x="26068" y="1382558"/>
                  </a:lnTo>
                  <a:lnTo>
                    <a:pt x="17378" y="1338456"/>
                  </a:lnTo>
                  <a:lnTo>
                    <a:pt x="10427" y="1294102"/>
                  </a:lnTo>
                  <a:lnTo>
                    <a:pt x="5213" y="1249553"/>
                  </a:lnTo>
                  <a:lnTo>
                    <a:pt x="1737" y="1204865"/>
                  </a:lnTo>
                  <a:lnTo>
                    <a:pt x="0" y="1160092"/>
                  </a:lnTo>
                  <a:lnTo>
                    <a:pt x="0" y="1115292"/>
                  </a:lnTo>
                  <a:lnTo>
                    <a:pt x="1737" y="1070520"/>
                  </a:lnTo>
                  <a:lnTo>
                    <a:pt x="5213" y="1025831"/>
                  </a:lnTo>
                  <a:lnTo>
                    <a:pt x="10427" y="981282"/>
                  </a:lnTo>
                  <a:lnTo>
                    <a:pt x="17378" y="936929"/>
                  </a:lnTo>
                  <a:lnTo>
                    <a:pt x="26068" y="892827"/>
                  </a:lnTo>
                  <a:lnTo>
                    <a:pt x="36495" y="849032"/>
                  </a:lnTo>
                  <a:lnTo>
                    <a:pt x="48660" y="805600"/>
                  </a:lnTo>
                  <a:lnTo>
                    <a:pt x="62564" y="762587"/>
                  </a:lnTo>
                  <a:lnTo>
                    <a:pt x="78205" y="720049"/>
                  </a:lnTo>
                  <a:lnTo>
                    <a:pt x="95583" y="678042"/>
                  </a:lnTo>
                  <a:lnTo>
                    <a:pt x="114700" y="636621"/>
                  </a:lnTo>
                  <a:lnTo>
                    <a:pt x="135555" y="595842"/>
                  </a:lnTo>
                  <a:lnTo>
                    <a:pt x="158148" y="555761"/>
                  </a:lnTo>
                  <a:lnTo>
                    <a:pt x="182478" y="516435"/>
                  </a:lnTo>
                  <a:lnTo>
                    <a:pt x="208546" y="477918"/>
                  </a:lnTo>
                  <a:lnTo>
                    <a:pt x="236353" y="440267"/>
                  </a:lnTo>
                  <a:lnTo>
                    <a:pt x="265897" y="403538"/>
                  </a:lnTo>
                  <a:lnTo>
                    <a:pt x="297179" y="367786"/>
                  </a:lnTo>
                  <a:lnTo>
                    <a:pt x="330199" y="333068"/>
                  </a:lnTo>
                  <a:lnTo>
                    <a:pt x="364618" y="299761"/>
                  </a:lnTo>
                  <a:lnTo>
                    <a:pt x="400062" y="268207"/>
                  </a:lnTo>
                  <a:lnTo>
                    <a:pt x="436475" y="238406"/>
                  </a:lnTo>
                  <a:lnTo>
                    <a:pt x="473801" y="210358"/>
                  </a:lnTo>
                  <a:lnTo>
                    <a:pt x="511986" y="184064"/>
                  </a:lnTo>
                  <a:lnTo>
                    <a:pt x="550974" y="159522"/>
                  </a:lnTo>
                  <a:lnTo>
                    <a:pt x="590710" y="136733"/>
                  </a:lnTo>
                  <a:lnTo>
                    <a:pt x="631137" y="115697"/>
                  </a:lnTo>
                  <a:lnTo>
                    <a:pt x="672201" y="96414"/>
                  </a:lnTo>
                  <a:lnTo>
                    <a:pt x="713847" y="78884"/>
                  </a:lnTo>
                  <a:lnTo>
                    <a:pt x="756019" y="63107"/>
                  </a:lnTo>
                  <a:lnTo>
                    <a:pt x="798662" y="49083"/>
                  </a:lnTo>
                  <a:lnTo>
                    <a:pt x="841719" y="36812"/>
                  </a:lnTo>
                  <a:lnTo>
                    <a:pt x="885137" y="26294"/>
                  </a:lnTo>
                  <a:lnTo>
                    <a:pt x="928859" y="17529"/>
                  </a:lnTo>
                  <a:lnTo>
                    <a:pt x="972831" y="10517"/>
                  </a:lnTo>
                  <a:lnTo>
                    <a:pt x="1016996" y="5258"/>
                  </a:lnTo>
                  <a:lnTo>
                    <a:pt x="1061300" y="1752"/>
                  </a:lnTo>
                  <a:lnTo>
                    <a:pt x="1105687" y="0"/>
                  </a:lnTo>
                  <a:lnTo>
                    <a:pt x="1150101" y="0"/>
                  </a:lnTo>
                  <a:lnTo>
                    <a:pt x="1194488" y="1752"/>
                  </a:lnTo>
                  <a:lnTo>
                    <a:pt x="1238792" y="5258"/>
                  </a:lnTo>
                  <a:lnTo>
                    <a:pt x="1282957" y="10517"/>
                  </a:lnTo>
                  <a:lnTo>
                    <a:pt x="1326928" y="17529"/>
                  </a:lnTo>
                  <a:lnTo>
                    <a:pt x="1370651" y="26294"/>
                  </a:lnTo>
                  <a:lnTo>
                    <a:pt x="1414068" y="36812"/>
                  </a:lnTo>
                  <a:lnTo>
                    <a:pt x="1457126" y="49083"/>
                  </a:lnTo>
                  <a:lnTo>
                    <a:pt x="1499769" y="63107"/>
                  </a:lnTo>
                  <a:lnTo>
                    <a:pt x="1541940" y="78884"/>
                  </a:lnTo>
                  <a:lnTo>
                    <a:pt x="1583586" y="96414"/>
                  </a:lnTo>
                  <a:lnTo>
                    <a:pt x="1624650" y="115697"/>
                  </a:lnTo>
                  <a:lnTo>
                    <a:pt x="1665078" y="136733"/>
                  </a:lnTo>
                  <a:lnTo>
                    <a:pt x="1704813" y="159522"/>
                  </a:lnTo>
                  <a:lnTo>
                    <a:pt x="1743801" y="184064"/>
                  </a:lnTo>
                  <a:lnTo>
                    <a:pt x="1781986" y="210358"/>
                  </a:lnTo>
                  <a:lnTo>
                    <a:pt x="1819312" y="238406"/>
                  </a:lnTo>
                  <a:lnTo>
                    <a:pt x="1855725" y="268207"/>
                  </a:lnTo>
                  <a:lnTo>
                    <a:pt x="1891168" y="299761"/>
                  </a:lnTo>
                  <a:lnTo>
                    <a:pt x="1925588" y="333068"/>
                  </a:lnTo>
                  <a:close/>
                </a:path>
              </a:pathLst>
            </a:custGeom>
            <a:ln w="73296">
              <a:solidFill>
                <a:srgbClr val="000000"/>
              </a:solidFill>
            </a:ln>
          </p:spPr>
          <p:txBody>
            <a:bodyPr wrap="square" lIns="0" tIns="0" rIns="0" bIns="0" rtlCol="0"/>
            <a:lstStyle/>
            <a:p>
              <a:endParaRPr/>
            </a:p>
          </p:txBody>
        </p:sp>
      </p:grpSp>
      <p:sp>
        <p:nvSpPr>
          <p:cNvPr id="18" name="object 18"/>
          <p:cNvSpPr txBox="1"/>
          <p:nvPr/>
        </p:nvSpPr>
        <p:spPr>
          <a:xfrm>
            <a:off x="12782722" y="5138975"/>
            <a:ext cx="1335405" cy="654050"/>
          </a:xfrm>
          <a:prstGeom prst="rect">
            <a:avLst/>
          </a:prstGeom>
        </p:spPr>
        <p:txBody>
          <a:bodyPr vert="horz" wrap="square" lIns="0" tIns="15240" rIns="0" bIns="0" rtlCol="0">
            <a:spAutoFit/>
          </a:bodyPr>
          <a:lstStyle/>
          <a:p>
            <a:pPr marL="12700">
              <a:lnSpc>
                <a:spcPct val="100000"/>
              </a:lnSpc>
              <a:spcBef>
                <a:spcPts val="120"/>
              </a:spcBef>
            </a:pPr>
            <a:r>
              <a:rPr sz="4100" spc="55" dirty="0">
                <a:latin typeface="Arial"/>
                <a:cs typeface="Arial"/>
              </a:rPr>
              <a:t>Block</a:t>
            </a:r>
            <a:endParaRPr sz="4100">
              <a:latin typeface="Arial"/>
              <a:cs typeface="Arial"/>
            </a:endParaRPr>
          </a:p>
        </p:txBody>
      </p:sp>
      <p:sp>
        <p:nvSpPr>
          <p:cNvPr id="28" name="object 28"/>
          <p:cNvSpPr txBox="1"/>
          <p:nvPr/>
        </p:nvSpPr>
        <p:spPr>
          <a:xfrm>
            <a:off x="328380" y="10934815"/>
            <a:ext cx="216535" cy="276860"/>
          </a:xfrm>
          <a:prstGeom prst="rect">
            <a:avLst/>
          </a:prstGeom>
        </p:spPr>
        <p:txBody>
          <a:bodyPr vert="horz" wrap="square" lIns="0" tIns="0" rIns="0" bIns="0" rtlCol="0">
            <a:spAutoFit/>
          </a:bodyPr>
          <a:lstStyle/>
          <a:p>
            <a:pPr marL="38100">
              <a:lnSpc>
                <a:spcPts val="2014"/>
              </a:lnSpc>
            </a:pPr>
            <a:fld id="{81D60167-4931-47E6-BA6A-407CBD079E47}" type="slidenum">
              <a:rPr sz="1950" b="1" spc="15" dirty="0">
                <a:latin typeface="Arial"/>
                <a:cs typeface="Arial"/>
              </a:rPr>
              <a:t>5</a:t>
            </a:fld>
            <a:endParaRPr sz="1950">
              <a:latin typeface="Arial"/>
              <a:cs typeface="Arial"/>
            </a:endParaRPr>
          </a:p>
        </p:txBody>
      </p:sp>
      <p:sp>
        <p:nvSpPr>
          <p:cNvPr id="19" name="object 19"/>
          <p:cNvSpPr txBox="1"/>
          <p:nvPr/>
        </p:nvSpPr>
        <p:spPr>
          <a:xfrm>
            <a:off x="1201922" y="7450423"/>
            <a:ext cx="241935" cy="544195"/>
          </a:xfrm>
          <a:prstGeom prst="rect">
            <a:avLst/>
          </a:prstGeom>
        </p:spPr>
        <p:txBody>
          <a:bodyPr vert="horz" wrap="square" lIns="0" tIns="12700" rIns="0" bIns="0" rtlCol="0">
            <a:spAutoFit/>
          </a:bodyPr>
          <a:lstStyle/>
          <a:p>
            <a:pPr marL="12700">
              <a:lnSpc>
                <a:spcPct val="100000"/>
              </a:lnSpc>
              <a:spcBef>
                <a:spcPts val="100"/>
              </a:spcBef>
            </a:pPr>
            <a:r>
              <a:rPr sz="3400" spc="505" dirty="0">
                <a:latin typeface="Arial"/>
                <a:cs typeface="Arial"/>
              </a:rPr>
              <a:t>•</a:t>
            </a:r>
            <a:endParaRPr sz="3400">
              <a:latin typeface="Arial"/>
              <a:cs typeface="Arial"/>
            </a:endParaRPr>
          </a:p>
        </p:txBody>
      </p:sp>
      <p:sp>
        <p:nvSpPr>
          <p:cNvPr id="20" name="object 20"/>
          <p:cNvSpPr txBox="1"/>
          <p:nvPr/>
        </p:nvSpPr>
        <p:spPr>
          <a:xfrm>
            <a:off x="1704525" y="7369274"/>
            <a:ext cx="10780395" cy="716915"/>
          </a:xfrm>
          <a:prstGeom prst="rect">
            <a:avLst/>
          </a:prstGeom>
        </p:spPr>
        <p:txBody>
          <a:bodyPr vert="horz" wrap="square" lIns="0" tIns="17145" rIns="0" bIns="0" rtlCol="0">
            <a:spAutoFit/>
          </a:bodyPr>
          <a:lstStyle/>
          <a:p>
            <a:pPr marL="12700">
              <a:lnSpc>
                <a:spcPct val="100000"/>
              </a:lnSpc>
              <a:spcBef>
                <a:spcPts val="135"/>
              </a:spcBef>
            </a:pPr>
            <a:r>
              <a:rPr sz="4500" spc="-20" dirty="0">
                <a:latin typeface="Arial"/>
                <a:cs typeface="Arial"/>
              </a:rPr>
              <a:t>Transactions </a:t>
            </a:r>
            <a:r>
              <a:rPr sz="4500" spc="10" dirty="0">
                <a:latin typeface="Arial"/>
                <a:cs typeface="Arial"/>
              </a:rPr>
              <a:t>(txns) </a:t>
            </a:r>
            <a:r>
              <a:rPr sz="4500" spc="-15" dirty="0">
                <a:latin typeface="Arial"/>
                <a:cs typeface="Arial"/>
              </a:rPr>
              <a:t>are </a:t>
            </a:r>
            <a:r>
              <a:rPr sz="4500" spc="10" dirty="0">
                <a:latin typeface="Arial"/>
                <a:cs typeface="Arial"/>
              </a:rPr>
              <a:t>transfers of</a:t>
            </a:r>
            <a:r>
              <a:rPr sz="4500" spc="75" dirty="0">
                <a:latin typeface="Arial"/>
                <a:cs typeface="Arial"/>
              </a:rPr>
              <a:t> </a:t>
            </a:r>
            <a:r>
              <a:rPr sz="4500" spc="20" dirty="0">
                <a:latin typeface="Arial"/>
                <a:cs typeface="Arial"/>
              </a:rPr>
              <a:t>money</a:t>
            </a:r>
            <a:endParaRPr sz="4500">
              <a:latin typeface="Arial"/>
              <a:cs typeface="Arial"/>
            </a:endParaRPr>
          </a:p>
        </p:txBody>
      </p:sp>
      <p:sp>
        <p:nvSpPr>
          <p:cNvPr id="21" name="object 21"/>
          <p:cNvSpPr txBox="1"/>
          <p:nvPr/>
        </p:nvSpPr>
        <p:spPr>
          <a:xfrm>
            <a:off x="1201922" y="8602220"/>
            <a:ext cx="241935" cy="544195"/>
          </a:xfrm>
          <a:prstGeom prst="rect">
            <a:avLst/>
          </a:prstGeom>
        </p:spPr>
        <p:txBody>
          <a:bodyPr vert="horz" wrap="square" lIns="0" tIns="12700" rIns="0" bIns="0" rtlCol="0">
            <a:spAutoFit/>
          </a:bodyPr>
          <a:lstStyle/>
          <a:p>
            <a:pPr marL="12700">
              <a:lnSpc>
                <a:spcPct val="100000"/>
              </a:lnSpc>
              <a:spcBef>
                <a:spcPts val="100"/>
              </a:spcBef>
            </a:pPr>
            <a:r>
              <a:rPr sz="3400" spc="505" dirty="0">
                <a:latin typeface="Arial"/>
                <a:cs typeface="Arial"/>
              </a:rPr>
              <a:t>•</a:t>
            </a:r>
            <a:endParaRPr sz="3400">
              <a:latin typeface="Arial"/>
              <a:cs typeface="Arial"/>
            </a:endParaRPr>
          </a:p>
        </p:txBody>
      </p:sp>
      <p:sp>
        <p:nvSpPr>
          <p:cNvPr id="22" name="object 22"/>
          <p:cNvSpPr txBox="1"/>
          <p:nvPr/>
        </p:nvSpPr>
        <p:spPr>
          <a:xfrm>
            <a:off x="1704525" y="8510600"/>
            <a:ext cx="8101965" cy="716915"/>
          </a:xfrm>
          <a:prstGeom prst="rect">
            <a:avLst/>
          </a:prstGeom>
        </p:spPr>
        <p:txBody>
          <a:bodyPr vert="horz" wrap="square" lIns="0" tIns="17145" rIns="0" bIns="0" rtlCol="0">
            <a:spAutoFit/>
          </a:bodyPr>
          <a:lstStyle/>
          <a:p>
            <a:pPr marL="12700">
              <a:lnSpc>
                <a:spcPct val="100000"/>
              </a:lnSpc>
              <a:spcBef>
                <a:spcPts val="135"/>
              </a:spcBef>
            </a:pPr>
            <a:r>
              <a:rPr sz="4500" spc="60" dirty="0">
                <a:latin typeface="Arial"/>
                <a:cs typeface="Arial"/>
              </a:rPr>
              <a:t>Unvalidated </a:t>
            </a:r>
            <a:r>
              <a:rPr sz="4500" spc="15" dirty="0">
                <a:latin typeface="Arial"/>
                <a:cs typeface="Arial"/>
              </a:rPr>
              <a:t>txns </a:t>
            </a:r>
            <a:r>
              <a:rPr sz="4500" spc="-15" dirty="0">
                <a:latin typeface="Arial"/>
                <a:cs typeface="Arial"/>
              </a:rPr>
              <a:t>are</a:t>
            </a:r>
            <a:r>
              <a:rPr sz="4500" spc="-110" dirty="0">
                <a:latin typeface="Arial"/>
                <a:cs typeface="Arial"/>
              </a:rPr>
              <a:t> </a:t>
            </a:r>
            <a:r>
              <a:rPr sz="4500" spc="90" dirty="0">
                <a:latin typeface="Arial"/>
                <a:cs typeface="Arial"/>
              </a:rPr>
              <a:t>broadcast</a:t>
            </a:r>
            <a:endParaRPr sz="4500">
              <a:latin typeface="Arial"/>
              <a:cs typeface="Arial"/>
            </a:endParaRPr>
          </a:p>
        </p:txBody>
      </p:sp>
      <p:sp>
        <p:nvSpPr>
          <p:cNvPr id="23" name="object 23"/>
          <p:cNvSpPr txBox="1"/>
          <p:nvPr/>
        </p:nvSpPr>
        <p:spPr>
          <a:xfrm>
            <a:off x="1201922" y="9774959"/>
            <a:ext cx="241935" cy="544195"/>
          </a:xfrm>
          <a:prstGeom prst="rect">
            <a:avLst/>
          </a:prstGeom>
        </p:spPr>
        <p:txBody>
          <a:bodyPr vert="horz" wrap="square" lIns="0" tIns="12700" rIns="0" bIns="0" rtlCol="0">
            <a:spAutoFit/>
          </a:bodyPr>
          <a:lstStyle/>
          <a:p>
            <a:pPr marL="12700">
              <a:lnSpc>
                <a:spcPct val="100000"/>
              </a:lnSpc>
              <a:spcBef>
                <a:spcPts val="100"/>
              </a:spcBef>
            </a:pPr>
            <a:r>
              <a:rPr sz="3400" spc="505" dirty="0">
                <a:latin typeface="Arial"/>
                <a:cs typeface="Arial"/>
              </a:rPr>
              <a:t>•</a:t>
            </a:r>
            <a:endParaRPr sz="3400">
              <a:latin typeface="Arial"/>
              <a:cs typeface="Arial"/>
            </a:endParaRPr>
          </a:p>
        </p:txBody>
      </p:sp>
      <p:sp>
        <p:nvSpPr>
          <p:cNvPr id="24" name="object 24"/>
          <p:cNvSpPr txBox="1"/>
          <p:nvPr/>
        </p:nvSpPr>
        <p:spPr>
          <a:xfrm>
            <a:off x="1704525" y="9693810"/>
            <a:ext cx="7504430" cy="716915"/>
          </a:xfrm>
          <a:prstGeom prst="rect">
            <a:avLst/>
          </a:prstGeom>
        </p:spPr>
        <p:txBody>
          <a:bodyPr vert="horz" wrap="square" lIns="0" tIns="17145" rIns="0" bIns="0" rtlCol="0">
            <a:spAutoFit/>
          </a:bodyPr>
          <a:lstStyle/>
          <a:p>
            <a:pPr marL="12700">
              <a:lnSpc>
                <a:spcPct val="100000"/>
              </a:lnSpc>
              <a:spcBef>
                <a:spcPts val="135"/>
              </a:spcBef>
            </a:pPr>
            <a:r>
              <a:rPr lang="en" altLang="zh-CN" sz="4500" spc="55" dirty="0">
                <a:latin typeface="Arial"/>
                <a:cs typeface="Arial"/>
              </a:rPr>
              <a:t>Blocks </a:t>
            </a:r>
            <a:r>
              <a:rPr lang="en" altLang="zh-CN" sz="4500" spc="-15" dirty="0">
                <a:latin typeface="Arial"/>
                <a:cs typeface="Arial"/>
              </a:rPr>
              <a:t>are </a:t>
            </a:r>
            <a:r>
              <a:rPr lang="en" altLang="zh-CN" sz="4500" spc="100" dirty="0">
                <a:latin typeface="Arial"/>
                <a:cs typeface="Arial"/>
              </a:rPr>
              <a:t>comprised </a:t>
            </a:r>
            <a:r>
              <a:rPr lang="en" altLang="zh-CN" sz="4500" spc="10" dirty="0">
                <a:latin typeface="Arial"/>
                <a:cs typeface="Arial"/>
              </a:rPr>
              <a:t>of</a:t>
            </a:r>
            <a:r>
              <a:rPr lang="en" altLang="zh-CN" sz="4500" spc="-145" dirty="0">
                <a:latin typeface="Arial"/>
                <a:cs typeface="Arial"/>
              </a:rPr>
              <a:t> </a:t>
            </a:r>
            <a:r>
              <a:rPr lang="en" altLang="zh-CN" sz="4500" spc="15" dirty="0" err="1">
                <a:latin typeface="Arial"/>
                <a:cs typeface="Arial"/>
              </a:rPr>
              <a:t>txns</a:t>
            </a:r>
            <a:endParaRPr lang="en" altLang="zh-CN" sz="4500" dirty="0">
              <a:latin typeface="Arial"/>
              <a:cs typeface="Arial"/>
            </a:endParaRPr>
          </a:p>
        </p:txBody>
      </p:sp>
      <p:pic>
        <p:nvPicPr>
          <p:cNvPr id="58" name="图片 57">
            <a:extLst>
              <a:ext uri="{FF2B5EF4-FFF2-40B4-BE49-F238E27FC236}">
                <a16:creationId xmlns:a16="http://schemas.microsoft.com/office/drawing/2014/main" id="{EC099C02-AC7F-4141-8756-CB34CCB427F8}"/>
              </a:ext>
            </a:extLst>
          </p:cNvPr>
          <p:cNvPicPr>
            <a:picLocks noChangeAspect="1"/>
          </p:cNvPicPr>
          <p:nvPr/>
        </p:nvPicPr>
        <p:blipFill>
          <a:blip r:embed="rId4"/>
          <a:stretch>
            <a:fillRect/>
          </a:stretch>
        </p:blipFill>
        <p:spPr>
          <a:xfrm>
            <a:off x="18366414" y="73600"/>
            <a:ext cx="1390266" cy="1387949"/>
          </a:xfrm>
          <a:prstGeom prst="rect">
            <a:avLst/>
          </a:prstGeom>
        </p:spPr>
      </p:pic>
      <p:sp>
        <p:nvSpPr>
          <p:cNvPr id="59" name="object 20">
            <a:extLst>
              <a:ext uri="{FF2B5EF4-FFF2-40B4-BE49-F238E27FC236}">
                <a16:creationId xmlns:a16="http://schemas.microsoft.com/office/drawing/2014/main" id="{BB53D0FD-CA0E-F849-8529-BCD48DB8619B}"/>
              </a:ext>
            </a:extLst>
          </p:cNvPr>
          <p:cNvSpPr txBox="1"/>
          <p:nvPr/>
        </p:nvSpPr>
        <p:spPr>
          <a:xfrm>
            <a:off x="14684662" y="10815939"/>
            <a:ext cx="5867400" cy="302903"/>
          </a:xfrm>
          <a:prstGeom prst="rect">
            <a:avLst/>
          </a:prstGeom>
        </p:spPr>
        <p:txBody>
          <a:bodyPr vert="horz" wrap="square" lIns="0" tIns="0" rIns="0" bIns="0" rtlCol="0">
            <a:spAutoFit/>
          </a:bodyPr>
          <a:lstStyle/>
          <a:p>
            <a:pPr marL="12700">
              <a:lnSpc>
                <a:spcPts val="2275"/>
              </a:lnSpc>
            </a:pPr>
            <a:r>
              <a:rPr lang="en-US" altLang="zh-CN" sz="2800" spc="-10" dirty="0">
                <a:solidFill>
                  <a:srgbClr val="A9A9A9"/>
                </a:solidFill>
                <a:latin typeface="Arial"/>
                <a:cs typeface="Arial"/>
              </a:rPr>
              <a:t>F</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D</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A</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V</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E</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R</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S</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T</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Y</a:t>
            </a:r>
            <a:r>
              <a:rPr lang="zh-CN" altLang="en-US" sz="2800" spc="-10" dirty="0">
                <a:solidFill>
                  <a:srgbClr val="A9A9A9"/>
                </a:solidFill>
                <a:latin typeface="Arial"/>
                <a:cs typeface="Arial"/>
              </a:rPr>
              <a:t> </a:t>
            </a:r>
            <a:endParaRPr sz="2800" dirty="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57904"/>
            <a:ext cx="20104100" cy="1423035"/>
          </a:xfrm>
          <a:custGeom>
            <a:avLst/>
            <a:gdLst/>
            <a:ahLst/>
            <a:cxnLst/>
            <a:rect l="l" t="t" r="r" b="b"/>
            <a:pathLst>
              <a:path w="20104100" h="1423035">
                <a:moveTo>
                  <a:pt x="0" y="1422564"/>
                </a:moveTo>
                <a:lnTo>
                  <a:pt x="0" y="0"/>
                </a:lnTo>
                <a:lnTo>
                  <a:pt x="20104099" y="0"/>
                </a:lnTo>
                <a:lnTo>
                  <a:pt x="20104099" y="1422564"/>
                </a:lnTo>
                <a:lnTo>
                  <a:pt x="0" y="1422564"/>
                </a:lnTo>
                <a:close/>
              </a:path>
            </a:pathLst>
          </a:custGeom>
          <a:solidFill>
            <a:srgbClr val="DCDEE0"/>
          </a:solidFill>
        </p:spPr>
        <p:txBody>
          <a:bodyPr wrap="square" lIns="0" tIns="0" rIns="0" bIns="0" rtlCol="0"/>
          <a:lstStyle/>
          <a:p>
            <a:endParaRPr/>
          </a:p>
        </p:txBody>
      </p:sp>
      <p:sp>
        <p:nvSpPr>
          <p:cNvPr id="10" name="object 4">
            <a:extLst>
              <a:ext uri="{FF2B5EF4-FFF2-40B4-BE49-F238E27FC236}">
                <a16:creationId xmlns:a16="http://schemas.microsoft.com/office/drawing/2014/main" id="{C6A2048B-24F7-D249-B4F0-C9D6B9585CAC}"/>
              </a:ext>
            </a:extLst>
          </p:cNvPr>
          <p:cNvSpPr txBox="1">
            <a:spLocks noGrp="1"/>
          </p:cNvSpPr>
          <p:nvPr>
            <p:ph type="title"/>
          </p:nvPr>
        </p:nvSpPr>
        <p:spPr>
          <a:xfrm>
            <a:off x="297692" y="192340"/>
            <a:ext cx="19507710" cy="1154162"/>
          </a:xfrm>
          <a:prstGeom prst="rect">
            <a:avLst/>
          </a:prstGeom>
        </p:spPr>
        <p:txBody>
          <a:bodyPr vert="horz" wrap="square" lIns="0" tIns="15240" rIns="0" bIns="0" rtlCol="0">
            <a:spAutoFit/>
          </a:bodyPr>
          <a:lstStyle/>
          <a:p>
            <a:pPr marL="12700" algn="ctr">
              <a:lnSpc>
                <a:spcPct val="100000"/>
              </a:lnSpc>
              <a:spcBef>
                <a:spcPts val="120"/>
              </a:spcBef>
            </a:pPr>
            <a:r>
              <a:rPr lang="en" spc="5" dirty="0"/>
              <a:t>ENHANCING IBLT PERFORMANCE</a:t>
            </a:r>
            <a:endParaRPr spc="10" dirty="0"/>
          </a:p>
        </p:txBody>
      </p:sp>
      <p:pic>
        <p:nvPicPr>
          <p:cNvPr id="4" name="图片 3">
            <a:extLst>
              <a:ext uri="{FF2B5EF4-FFF2-40B4-BE49-F238E27FC236}">
                <a16:creationId xmlns:a16="http://schemas.microsoft.com/office/drawing/2014/main" id="{03E7D0E7-27DA-4245-86A0-068D63C00360}"/>
              </a:ext>
            </a:extLst>
          </p:cNvPr>
          <p:cNvPicPr>
            <a:picLocks noChangeAspect="1"/>
          </p:cNvPicPr>
          <p:nvPr/>
        </p:nvPicPr>
        <p:blipFill>
          <a:blip r:embed="rId3"/>
          <a:stretch>
            <a:fillRect/>
          </a:stretch>
        </p:blipFill>
        <p:spPr>
          <a:xfrm>
            <a:off x="4488947" y="1863302"/>
            <a:ext cx="11125200" cy="8810834"/>
          </a:xfrm>
          <a:prstGeom prst="rect">
            <a:avLst/>
          </a:prstGeom>
        </p:spPr>
      </p:pic>
      <p:pic>
        <p:nvPicPr>
          <p:cNvPr id="9" name="图片 8">
            <a:extLst>
              <a:ext uri="{FF2B5EF4-FFF2-40B4-BE49-F238E27FC236}">
                <a16:creationId xmlns:a16="http://schemas.microsoft.com/office/drawing/2014/main" id="{B1E25F37-1BB6-714A-8F3C-532156A04A69}"/>
              </a:ext>
            </a:extLst>
          </p:cNvPr>
          <p:cNvPicPr>
            <a:picLocks noChangeAspect="1"/>
          </p:cNvPicPr>
          <p:nvPr/>
        </p:nvPicPr>
        <p:blipFill>
          <a:blip r:embed="rId4"/>
          <a:stretch>
            <a:fillRect/>
          </a:stretch>
        </p:blipFill>
        <p:spPr>
          <a:xfrm>
            <a:off x="18366414" y="73600"/>
            <a:ext cx="1390266" cy="1387949"/>
          </a:xfrm>
          <a:prstGeom prst="rect">
            <a:avLst/>
          </a:prstGeom>
        </p:spPr>
      </p:pic>
      <p:sp>
        <p:nvSpPr>
          <p:cNvPr id="11" name="object 20">
            <a:extLst>
              <a:ext uri="{FF2B5EF4-FFF2-40B4-BE49-F238E27FC236}">
                <a16:creationId xmlns:a16="http://schemas.microsoft.com/office/drawing/2014/main" id="{31F1ECC2-6CBC-1841-A289-F54C1001486E}"/>
              </a:ext>
            </a:extLst>
          </p:cNvPr>
          <p:cNvSpPr txBox="1"/>
          <p:nvPr/>
        </p:nvSpPr>
        <p:spPr>
          <a:xfrm>
            <a:off x="14684662" y="10815939"/>
            <a:ext cx="5867400" cy="302903"/>
          </a:xfrm>
          <a:prstGeom prst="rect">
            <a:avLst/>
          </a:prstGeom>
        </p:spPr>
        <p:txBody>
          <a:bodyPr vert="horz" wrap="square" lIns="0" tIns="0" rIns="0" bIns="0" rtlCol="0">
            <a:spAutoFit/>
          </a:bodyPr>
          <a:lstStyle/>
          <a:p>
            <a:pPr marL="12700">
              <a:lnSpc>
                <a:spcPts val="2275"/>
              </a:lnSpc>
            </a:pPr>
            <a:r>
              <a:rPr lang="en-US" altLang="zh-CN" sz="2800" spc="-10" dirty="0">
                <a:solidFill>
                  <a:srgbClr val="A9A9A9"/>
                </a:solidFill>
                <a:latin typeface="Arial"/>
                <a:cs typeface="Arial"/>
              </a:rPr>
              <a:t>F</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D</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A</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V</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E</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R</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S</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T</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Y</a:t>
            </a:r>
            <a:r>
              <a:rPr lang="zh-CN" altLang="en-US" sz="2800" spc="-10" dirty="0">
                <a:solidFill>
                  <a:srgbClr val="A9A9A9"/>
                </a:solidFill>
                <a:latin typeface="Arial"/>
                <a:cs typeface="Arial"/>
              </a:rPr>
              <a:t> </a:t>
            </a:r>
            <a:endParaRPr sz="2800" dirty="0">
              <a:latin typeface="Arial"/>
              <a:cs typeface="Arial"/>
            </a:endParaRPr>
          </a:p>
        </p:txBody>
      </p:sp>
      <p:sp>
        <p:nvSpPr>
          <p:cNvPr id="13" name="object 28">
            <a:extLst>
              <a:ext uri="{FF2B5EF4-FFF2-40B4-BE49-F238E27FC236}">
                <a16:creationId xmlns:a16="http://schemas.microsoft.com/office/drawing/2014/main" id="{9744A577-EA20-034B-8F68-BA3C8F8736C8}"/>
              </a:ext>
            </a:extLst>
          </p:cNvPr>
          <p:cNvSpPr txBox="1"/>
          <p:nvPr/>
        </p:nvSpPr>
        <p:spPr>
          <a:xfrm>
            <a:off x="328380" y="10934815"/>
            <a:ext cx="884470" cy="256480"/>
          </a:xfrm>
          <a:prstGeom prst="rect">
            <a:avLst/>
          </a:prstGeom>
        </p:spPr>
        <p:txBody>
          <a:bodyPr vert="horz" wrap="square" lIns="0" tIns="0" rIns="0" bIns="0" rtlCol="0">
            <a:spAutoFit/>
          </a:bodyPr>
          <a:lstStyle/>
          <a:p>
            <a:pPr marL="38100">
              <a:lnSpc>
                <a:spcPts val="2014"/>
              </a:lnSpc>
            </a:pPr>
            <a:fld id="{81D60167-4931-47E6-BA6A-407CBD079E47}" type="slidenum">
              <a:rPr sz="1950" b="1" spc="15" dirty="0">
                <a:latin typeface="Arial"/>
                <a:cs typeface="Arial"/>
              </a:rPr>
              <a:t>50</a:t>
            </a:fld>
            <a:endParaRPr sz="1950" dirty="0">
              <a:latin typeface="Arial"/>
              <a:cs typeface="Arial"/>
            </a:endParaRPr>
          </a:p>
        </p:txBody>
      </p:sp>
    </p:spTree>
    <p:extLst>
      <p:ext uri="{BB962C8B-B14F-4D97-AF65-F5344CB8AC3E}">
        <p14:creationId xmlns:p14="http://schemas.microsoft.com/office/powerpoint/2010/main" val="6682440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p:nvPr/>
        </p:nvSpPr>
        <p:spPr>
          <a:xfrm>
            <a:off x="816438" y="2511911"/>
            <a:ext cx="222250" cy="497205"/>
          </a:xfrm>
          <a:prstGeom prst="rect">
            <a:avLst/>
          </a:prstGeom>
        </p:spPr>
        <p:txBody>
          <a:bodyPr vert="horz" wrap="square" lIns="0" tIns="11430" rIns="0" bIns="0" rtlCol="0">
            <a:spAutoFit/>
          </a:bodyPr>
          <a:lstStyle/>
          <a:p>
            <a:pPr marL="12700">
              <a:lnSpc>
                <a:spcPct val="100000"/>
              </a:lnSpc>
              <a:spcBef>
                <a:spcPts val="90"/>
              </a:spcBef>
            </a:pPr>
            <a:r>
              <a:rPr sz="3100" spc="459" dirty="0">
                <a:latin typeface="Arial"/>
                <a:cs typeface="Arial"/>
              </a:rPr>
              <a:t>•</a:t>
            </a:r>
            <a:endParaRPr sz="3100">
              <a:latin typeface="Arial"/>
              <a:cs typeface="Arial"/>
            </a:endParaRPr>
          </a:p>
        </p:txBody>
      </p:sp>
      <p:sp>
        <p:nvSpPr>
          <p:cNvPr id="8" name="object 8"/>
          <p:cNvSpPr txBox="1"/>
          <p:nvPr/>
        </p:nvSpPr>
        <p:spPr>
          <a:xfrm>
            <a:off x="1319040" y="2422909"/>
            <a:ext cx="7503795" cy="654050"/>
          </a:xfrm>
          <a:prstGeom prst="rect">
            <a:avLst/>
          </a:prstGeom>
        </p:spPr>
        <p:txBody>
          <a:bodyPr vert="horz" wrap="square" lIns="0" tIns="15240" rIns="0" bIns="0" rtlCol="0">
            <a:spAutoFit/>
          </a:bodyPr>
          <a:lstStyle/>
          <a:p>
            <a:pPr marL="12700">
              <a:lnSpc>
                <a:spcPct val="100000"/>
              </a:lnSpc>
              <a:spcBef>
                <a:spcPts val="120"/>
              </a:spcBef>
            </a:pPr>
            <a:r>
              <a:rPr sz="4100" spc="45" dirty="0">
                <a:latin typeface="Arial"/>
                <a:cs typeface="Arial"/>
              </a:rPr>
              <a:t>Larger </a:t>
            </a:r>
            <a:r>
              <a:rPr sz="4100" spc="85" dirty="0">
                <a:latin typeface="Arial"/>
                <a:cs typeface="Arial"/>
              </a:rPr>
              <a:t>but </a:t>
            </a:r>
            <a:r>
              <a:rPr sz="4100" spc="50" dirty="0">
                <a:latin typeface="Arial"/>
                <a:cs typeface="Arial"/>
              </a:rPr>
              <a:t>computation </a:t>
            </a:r>
            <a:r>
              <a:rPr sz="4100" spc="5" dirty="0">
                <a:latin typeface="Arial"/>
                <a:cs typeface="Arial"/>
              </a:rPr>
              <a:t>is</a:t>
            </a:r>
            <a:r>
              <a:rPr sz="4100" spc="-185" dirty="0">
                <a:latin typeface="Arial"/>
                <a:cs typeface="Arial"/>
              </a:rPr>
              <a:t> </a:t>
            </a:r>
            <a:r>
              <a:rPr sz="4100" spc="5" dirty="0">
                <a:latin typeface="Arial"/>
                <a:cs typeface="Arial"/>
              </a:rPr>
              <a:t>faster</a:t>
            </a:r>
            <a:endParaRPr sz="4100">
              <a:latin typeface="Arial"/>
              <a:cs typeface="Arial"/>
            </a:endParaRPr>
          </a:p>
        </p:txBody>
      </p:sp>
      <p:sp>
        <p:nvSpPr>
          <p:cNvPr id="9" name="object 9"/>
          <p:cNvSpPr txBox="1"/>
          <p:nvPr/>
        </p:nvSpPr>
        <p:spPr>
          <a:xfrm>
            <a:off x="816438" y="3757946"/>
            <a:ext cx="222250" cy="497205"/>
          </a:xfrm>
          <a:prstGeom prst="rect">
            <a:avLst/>
          </a:prstGeom>
        </p:spPr>
        <p:txBody>
          <a:bodyPr vert="horz" wrap="square" lIns="0" tIns="11430" rIns="0" bIns="0" rtlCol="0">
            <a:spAutoFit/>
          </a:bodyPr>
          <a:lstStyle/>
          <a:p>
            <a:pPr marL="12700">
              <a:lnSpc>
                <a:spcPct val="100000"/>
              </a:lnSpc>
              <a:spcBef>
                <a:spcPts val="90"/>
              </a:spcBef>
            </a:pPr>
            <a:r>
              <a:rPr sz="3100" spc="459" dirty="0">
                <a:latin typeface="Arial"/>
                <a:cs typeface="Arial"/>
              </a:rPr>
              <a:t>•</a:t>
            </a:r>
            <a:endParaRPr sz="3100">
              <a:latin typeface="Arial"/>
              <a:cs typeface="Arial"/>
            </a:endParaRPr>
          </a:p>
        </p:txBody>
      </p:sp>
      <p:sp>
        <p:nvSpPr>
          <p:cNvPr id="10" name="object 10"/>
          <p:cNvSpPr txBox="1"/>
          <p:nvPr/>
        </p:nvSpPr>
        <p:spPr>
          <a:xfrm>
            <a:off x="1319040" y="3668943"/>
            <a:ext cx="7290434" cy="654050"/>
          </a:xfrm>
          <a:prstGeom prst="rect">
            <a:avLst/>
          </a:prstGeom>
        </p:spPr>
        <p:txBody>
          <a:bodyPr vert="horz" wrap="square" lIns="0" tIns="15240" rIns="0" bIns="0" rtlCol="0">
            <a:spAutoFit/>
          </a:bodyPr>
          <a:lstStyle/>
          <a:p>
            <a:pPr marL="12700">
              <a:lnSpc>
                <a:spcPct val="100000"/>
              </a:lnSpc>
              <a:spcBef>
                <a:spcPts val="120"/>
              </a:spcBef>
            </a:pPr>
            <a:r>
              <a:rPr sz="4100" spc="-5" dirty="0">
                <a:latin typeface="Arial"/>
                <a:cs typeface="Arial"/>
              </a:rPr>
              <a:t>Create </a:t>
            </a:r>
            <a:r>
              <a:rPr sz="4100" spc="10" dirty="0">
                <a:latin typeface="Arial"/>
                <a:cs typeface="Arial"/>
              </a:rPr>
              <a:t>a </a:t>
            </a:r>
            <a:r>
              <a:rPr sz="4100" spc="5" dirty="0">
                <a:latin typeface="Arial"/>
                <a:cs typeface="Arial"/>
              </a:rPr>
              <a:t>universal </a:t>
            </a:r>
            <a:r>
              <a:rPr sz="4100" spc="45" dirty="0">
                <a:latin typeface="Arial"/>
                <a:cs typeface="Arial"/>
              </a:rPr>
              <a:t>lookup</a:t>
            </a:r>
            <a:r>
              <a:rPr sz="4100" spc="15" dirty="0">
                <a:latin typeface="Arial"/>
                <a:cs typeface="Arial"/>
              </a:rPr>
              <a:t> </a:t>
            </a:r>
            <a:r>
              <a:rPr sz="4100" spc="50" dirty="0">
                <a:latin typeface="Arial"/>
                <a:cs typeface="Arial"/>
              </a:rPr>
              <a:t>table</a:t>
            </a:r>
            <a:endParaRPr sz="4100">
              <a:latin typeface="Arial"/>
              <a:cs typeface="Arial"/>
            </a:endParaRPr>
          </a:p>
        </p:txBody>
      </p:sp>
      <p:sp>
        <p:nvSpPr>
          <p:cNvPr id="11" name="object 11"/>
          <p:cNvSpPr/>
          <p:nvPr/>
        </p:nvSpPr>
        <p:spPr>
          <a:xfrm>
            <a:off x="0" y="57904"/>
            <a:ext cx="20104100" cy="1423035"/>
          </a:xfrm>
          <a:custGeom>
            <a:avLst/>
            <a:gdLst/>
            <a:ahLst/>
            <a:cxnLst/>
            <a:rect l="l" t="t" r="r" b="b"/>
            <a:pathLst>
              <a:path w="20104100" h="1423035">
                <a:moveTo>
                  <a:pt x="0" y="1422564"/>
                </a:moveTo>
                <a:lnTo>
                  <a:pt x="0" y="0"/>
                </a:lnTo>
                <a:lnTo>
                  <a:pt x="20104099" y="0"/>
                </a:lnTo>
                <a:lnTo>
                  <a:pt x="20104099" y="1422564"/>
                </a:lnTo>
                <a:lnTo>
                  <a:pt x="0" y="1422564"/>
                </a:lnTo>
                <a:close/>
              </a:path>
            </a:pathLst>
          </a:custGeom>
          <a:solidFill>
            <a:srgbClr val="DCDEE0"/>
          </a:solidFill>
        </p:spPr>
        <p:txBody>
          <a:bodyPr wrap="square" lIns="0" tIns="0" rIns="0" bIns="0" rtlCol="0"/>
          <a:lstStyle/>
          <a:p>
            <a:endParaRPr/>
          </a:p>
        </p:txBody>
      </p:sp>
      <p:grpSp>
        <p:nvGrpSpPr>
          <p:cNvPr id="159" name="object 159"/>
          <p:cNvGrpSpPr/>
          <p:nvPr/>
        </p:nvGrpSpPr>
        <p:grpSpPr>
          <a:xfrm>
            <a:off x="7429742" y="1692053"/>
            <a:ext cx="5398770" cy="421640"/>
            <a:chOff x="7429742" y="1692053"/>
            <a:chExt cx="5398770" cy="421640"/>
          </a:xfrm>
        </p:grpSpPr>
        <p:sp>
          <p:nvSpPr>
            <p:cNvPr id="160" name="object 160"/>
            <p:cNvSpPr/>
            <p:nvPr/>
          </p:nvSpPr>
          <p:spPr>
            <a:xfrm>
              <a:off x="8108731" y="2001269"/>
              <a:ext cx="16951" cy="16952"/>
            </a:xfrm>
            <a:prstGeom prst="rect">
              <a:avLst/>
            </a:prstGeom>
            <a:blipFill>
              <a:blip r:embed="rId3" cstate="print"/>
              <a:stretch>
                <a:fillRect/>
              </a:stretch>
            </a:blipFill>
          </p:spPr>
          <p:txBody>
            <a:bodyPr wrap="square" lIns="0" tIns="0" rIns="0" bIns="0" rtlCol="0"/>
            <a:lstStyle/>
            <a:p>
              <a:endParaRPr/>
            </a:p>
          </p:txBody>
        </p:sp>
        <p:sp>
          <p:nvSpPr>
            <p:cNvPr id="161" name="object 161"/>
            <p:cNvSpPr/>
            <p:nvPr/>
          </p:nvSpPr>
          <p:spPr>
            <a:xfrm>
              <a:off x="12125966" y="2005708"/>
              <a:ext cx="16962" cy="16952"/>
            </a:xfrm>
            <a:prstGeom prst="rect">
              <a:avLst/>
            </a:prstGeom>
            <a:blipFill>
              <a:blip r:embed="rId3" cstate="print"/>
              <a:stretch>
                <a:fillRect/>
              </a:stretch>
            </a:blipFill>
          </p:spPr>
          <p:txBody>
            <a:bodyPr wrap="square" lIns="0" tIns="0" rIns="0" bIns="0" rtlCol="0"/>
            <a:lstStyle/>
            <a:p>
              <a:endParaRPr/>
            </a:p>
          </p:txBody>
        </p:sp>
        <p:sp>
          <p:nvSpPr>
            <p:cNvPr id="162" name="object 162"/>
            <p:cNvSpPr/>
            <p:nvPr/>
          </p:nvSpPr>
          <p:spPr>
            <a:xfrm>
              <a:off x="7429742" y="1692053"/>
              <a:ext cx="5398770" cy="421640"/>
            </a:xfrm>
            <a:custGeom>
              <a:avLst/>
              <a:gdLst/>
              <a:ahLst/>
              <a:cxnLst/>
              <a:rect l="l" t="t" r="r" b="b"/>
              <a:pathLst>
                <a:path w="5398770" h="421639">
                  <a:moveTo>
                    <a:pt x="0" y="0"/>
                  </a:moveTo>
                  <a:lnTo>
                    <a:pt x="5398244" y="0"/>
                  </a:lnTo>
                  <a:lnTo>
                    <a:pt x="5398244" y="421453"/>
                  </a:lnTo>
                  <a:lnTo>
                    <a:pt x="0" y="421453"/>
                  </a:lnTo>
                  <a:lnTo>
                    <a:pt x="0" y="0"/>
                  </a:lnTo>
                  <a:close/>
                </a:path>
              </a:pathLst>
            </a:custGeom>
            <a:solidFill>
              <a:srgbClr val="FFFFFF"/>
            </a:solidFill>
          </p:spPr>
          <p:txBody>
            <a:bodyPr wrap="square" lIns="0" tIns="0" rIns="0" bIns="0" rtlCol="0"/>
            <a:lstStyle/>
            <a:p>
              <a:endParaRPr/>
            </a:p>
          </p:txBody>
        </p:sp>
      </p:grpSp>
      <p:sp>
        <p:nvSpPr>
          <p:cNvPr id="310" name="object 4">
            <a:extLst>
              <a:ext uri="{FF2B5EF4-FFF2-40B4-BE49-F238E27FC236}">
                <a16:creationId xmlns:a16="http://schemas.microsoft.com/office/drawing/2014/main" id="{EB0DA1D3-5F92-0943-A33B-A8AF16E48518}"/>
              </a:ext>
            </a:extLst>
          </p:cNvPr>
          <p:cNvSpPr txBox="1">
            <a:spLocks noGrp="1"/>
          </p:cNvSpPr>
          <p:nvPr>
            <p:ph type="title"/>
          </p:nvPr>
        </p:nvSpPr>
        <p:spPr>
          <a:xfrm>
            <a:off x="297692" y="192340"/>
            <a:ext cx="19507710" cy="1154162"/>
          </a:xfrm>
          <a:prstGeom prst="rect">
            <a:avLst/>
          </a:prstGeom>
        </p:spPr>
        <p:txBody>
          <a:bodyPr vert="horz" wrap="square" lIns="0" tIns="15240" rIns="0" bIns="0" rtlCol="0">
            <a:spAutoFit/>
          </a:bodyPr>
          <a:lstStyle/>
          <a:p>
            <a:pPr marL="12700" algn="ctr">
              <a:lnSpc>
                <a:spcPct val="100000"/>
              </a:lnSpc>
              <a:spcBef>
                <a:spcPts val="120"/>
              </a:spcBef>
            </a:pPr>
            <a:r>
              <a:rPr lang="en" spc="5" dirty="0"/>
              <a:t>ENHANCING IBLT PERFORMANCE</a:t>
            </a:r>
            <a:endParaRPr spc="10" dirty="0"/>
          </a:p>
        </p:txBody>
      </p:sp>
      <p:pic>
        <p:nvPicPr>
          <p:cNvPr id="312" name="图片 311">
            <a:extLst>
              <a:ext uri="{FF2B5EF4-FFF2-40B4-BE49-F238E27FC236}">
                <a16:creationId xmlns:a16="http://schemas.microsoft.com/office/drawing/2014/main" id="{70864763-0C75-0E44-A27B-17D3FDCC621F}"/>
              </a:ext>
            </a:extLst>
          </p:cNvPr>
          <p:cNvPicPr>
            <a:picLocks noChangeAspect="1"/>
          </p:cNvPicPr>
          <p:nvPr/>
        </p:nvPicPr>
        <p:blipFill>
          <a:blip r:embed="rId4"/>
          <a:stretch>
            <a:fillRect/>
          </a:stretch>
        </p:blipFill>
        <p:spPr>
          <a:xfrm>
            <a:off x="982588" y="4603785"/>
            <a:ext cx="7626885" cy="6263138"/>
          </a:xfrm>
          <a:prstGeom prst="rect">
            <a:avLst/>
          </a:prstGeom>
        </p:spPr>
      </p:pic>
      <p:pic>
        <p:nvPicPr>
          <p:cNvPr id="313" name="图片 312">
            <a:extLst>
              <a:ext uri="{FF2B5EF4-FFF2-40B4-BE49-F238E27FC236}">
                <a16:creationId xmlns:a16="http://schemas.microsoft.com/office/drawing/2014/main" id="{897496EB-0AEC-4243-8852-7D79A6120644}"/>
              </a:ext>
            </a:extLst>
          </p:cNvPr>
          <p:cNvPicPr>
            <a:picLocks noChangeAspect="1"/>
          </p:cNvPicPr>
          <p:nvPr/>
        </p:nvPicPr>
        <p:blipFill>
          <a:blip r:embed="rId5"/>
          <a:stretch>
            <a:fillRect/>
          </a:stretch>
        </p:blipFill>
        <p:spPr>
          <a:xfrm>
            <a:off x="9983884" y="2644507"/>
            <a:ext cx="8629650" cy="6988665"/>
          </a:xfrm>
          <a:prstGeom prst="rect">
            <a:avLst/>
          </a:prstGeom>
        </p:spPr>
      </p:pic>
      <p:pic>
        <p:nvPicPr>
          <p:cNvPr id="314" name="图片 313">
            <a:extLst>
              <a:ext uri="{FF2B5EF4-FFF2-40B4-BE49-F238E27FC236}">
                <a16:creationId xmlns:a16="http://schemas.microsoft.com/office/drawing/2014/main" id="{5F5725C5-0056-A041-9E55-B391ACA102BE}"/>
              </a:ext>
            </a:extLst>
          </p:cNvPr>
          <p:cNvPicPr>
            <a:picLocks noChangeAspect="1"/>
          </p:cNvPicPr>
          <p:nvPr/>
        </p:nvPicPr>
        <p:blipFill>
          <a:blip r:embed="rId6"/>
          <a:stretch>
            <a:fillRect/>
          </a:stretch>
        </p:blipFill>
        <p:spPr>
          <a:xfrm>
            <a:off x="18366414" y="73600"/>
            <a:ext cx="1390266" cy="1387949"/>
          </a:xfrm>
          <a:prstGeom prst="rect">
            <a:avLst/>
          </a:prstGeom>
        </p:spPr>
      </p:pic>
      <p:sp>
        <p:nvSpPr>
          <p:cNvPr id="315" name="object 20">
            <a:extLst>
              <a:ext uri="{FF2B5EF4-FFF2-40B4-BE49-F238E27FC236}">
                <a16:creationId xmlns:a16="http://schemas.microsoft.com/office/drawing/2014/main" id="{B3A1C6EE-1CE6-D74B-820E-332EEAC5FC26}"/>
              </a:ext>
            </a:extLst>
          </p:cNvPr>
          <p:cNvSpPr txBox="1"/>
          <p:nvPr/>
        </p:nvSpPr>
        <p:spPr>
          <a:xfrm>
            <a:off x="14684662" y="10815939"/>
            <a:ext cx="5867400" cy="302903"/>
          </a:xfrm>
          <a:prstGeom prst="rect">
            <a:avLst/>
          </a:prstGeom>
        </p:spPr>
        <p:txBody>
          <a:bodyPr vert="horz" wrap="square" lIns="0" tIns="0" rIns="0" bIns="0" rtlCol="0">
            <a:spAutoFit/>
          </a:bodyPr>
          <a:lstStyle/>
          <a:p>
            <a:pPr marL="12700">
              <a:lnSpc>
                <a:spcPts val="2275"/>
              </a:lnSpc>
            </a:pPr>
            <a:r>
              <a:rPr lang="en-US" altLang="zh-CN" sz="2800" spc="-10" dirty="0">
                <a:solidFill>
                  <a:srgbClr val="A9A9A9"/>
                </a:solidFill>
                <a:latin typeface="Arial"/>
                <a:cs typeface="Arial"/>
              </a:rPr>
              <a:t>F</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D</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A</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V</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E</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R</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S</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T</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Y</a:t>
            </a:r>
            <a:r>
              <a:rPr lang="zh-CN" altLang="en-US" sz="2800" spc="-10" dirty="0">
                <a:solidFill>
                  <a:srgbClr val="A9A9A9"/>
                </a:solidFill>
                <a:latin typeface="Arial"/>
                <a:cs typeface="Arial"/>
              </a:rPr>
              <a:t> </a:t>
            </a:r>
            <a:endParaRPr sz="2800" dirty="0">
              <a:latin typeface="Arial"/>
              <a:cs typeface="Arial"/>
            </a:endParaRPr>
          </a:p>
        </p:txBody>
      </p:sp>
      <p:sp>
        <p:nvSpPr>
          <p:cNvPr id="316" name="object 28">
            <a:extLst>
              <a:ext uri="{FF2B5EF4-FFF2-40B4-BE49-F238E27FC236}">
                <a16:creationId xmlns:a16="http://schemas.microsoft.com/office/drawing/2014/main" id="{CE179834-4134-AE4B-AE75-15CC1A14D736}"/>
              </a:ext>
            </a:extLst>
          </p:cNvPr>
          <p:cNvSpPr txBox="1"/>
          <p:nvPr/>
        </p:nvSpPr>
        <p:spPr>
          <a:xfrm>
            <a:off x="328380" y="10934815"/>
            <a:ext cx="884470" cy="256480"/>
          </a:xfrm>
          <a:prstGeom prst="rect">
            <a:avLst/>
          </a:prstGeom>
        </p:spPr>
        <p:txBody>
          <a:bodyPr vert="horz" wrap="square" lIns="0" tIns="0" rIns="0" bIns="0" rtlCol="0">
            <a:spAutoFit/>
          </a:bodyPr>
          <a:lstStyle/>
          <a:p>
            <a:pPr marL="38100">
              <a:lnSpc>
                <a:spcPts val="2014"/>
              </a:lnSpc>
            </a:pPr>
            <a:fld id="{81D60167-4931-47E6-BA6A-407CBD079E47}" type="slidenum">
              <a:rPr sz="1950" b="1" spc="15" dirty="0">
                <a:latin typeface="Arial"/>
                <a:cs typeface="Arial"/>
              </a:rPr>
              <a:t>51</a:t>
            </a:fld>
            <a:endParaRPr sz="1950" dirty="0">
              <a:latin typeface="Arial"/>
              <a:cs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816438" y="2511911"/>
            <a:ext cx="222250" cy="497205"/>
          </a:xfrm>
          <a:prstGeom prst="rect">
            <a:avLst/>
          </a:prstGeom>
        </p:spPr>
        <p:txBody>
          <a:bodyPr vert="horz" wrap="square" lIns="0" tIns="11430" rIns="0" bIns="0" rtlCol="0">
            <a:spAutoFit/>
          </a:bodyPr>
          <a:lstStyle/>
          <a:p>
            <a:pPr marL="12700">
              <a:lnSpc>
                <a:spcPct val="100000"/>
              </a:lnSpc>
              <a:spcBef>
                <a:spcPts val="90"/>
              </a:spcBef>
            </a:pPr>
            <a:r>
              <a:rPr sz="3100" spc="459" dirty="0">
                <a:latin typeface="Arial"/>
                <a:cs typeface="Arial"/>
              </a:rPr>
              <a:t>•</a:t>
            </a:r>
            <a:endParaRPr sz="3100">
              <a:latin typeface="Arial"/>
              <a:cs typeface="Arial"/>
            </a:endParaRPr>
          </a:p>
        </p:txBody>
      </p:sp>
      <p:sp>
        <p:nvSpPr>
          <p:cNvPr id="8" name="object 8"/>
          <p:cNvSpPr txBox="1"/>
          <p:nvPr/>
        </p:nvSpPr>
        <p:spPr>
          <a:xfrm>
            <a:off x="1319040" y="2422909"/>
            <a:ext cx="7503795" cy="654050"/>
          </a:xfrm>
          <a:prstGeom prst="rect">
            <a:avLst/>
          </a:prstGeom>
        </p:spPr>
        <p:txBody>
          <a:bodyPr vert="horz" wrap="square" lIns="0" tIns="15240" rIns="0" bIns="0" rtlCol="0">
            <a:spAutoFit/>
          </a:bodyPr>
          <a:lstStyle/>
          <a:p>
            <a:pPr marL="12700">
              <a:lnSpc>
                <a:spcPct val="100000"/>
              </a:lnSpc>
              <a:spcBef>
                <a:spcPts val="120"/>
              </a:spcBef>
            </a:pPr>
            <a:r>
              <a:rPr lang="en" sz="4100" spc="45" dirty="0">
                <a:latin typeface="Arial"/>
                <a:cs typeface="Arial"/>
              </a:rPr>
              <a:t>Ping-Pong Decoding</a:t>
            </a:r>
            <a:endParaRPr sz="4100" dirty="0">
              <a:latin typeface="Arial"/>
              <a:cs typeface="Arial"/>
            </a:endParaRPr>
          </a:p>
        </p:txBody>
      </p:sp>
      <p:sp>
        <p:nvSpPr>
          <p:cNvPr id="11" name="object 11"/>
          <p:cNvSpPr/>
          <p:nvPr/>
        </p:nvSpPr>
        <p:spPr>
          <a:xfrm>
            <a:off x="0" y="57904"/>
            <a:ext cx="20104100" cy="1423035"/>
          </a:xfrm>
          <a:custGeom>
            <a:avLst/>
            <a:gdLst/>
            <a:ahLst/>
            <a:cxnLst/>
            <a:rect l="l" t="t" r="r" b="b"/>
            <a:pathLst>
              <a:path w="20104100" h="1423035">
                <a:moveTo>
                  <a:pt x="0" y="1422564"/>
                </a:moveTo>
                <a:lnTo>
                  <a:pt x="0" y="0"/>
                </a:lnTo>
                <a:lnTo>
                  <a:pt x="20104099" y="0"/>
                </a:lnTo>
                <a:lnTo>
                  <a:pt x="20104099" y="1422564"/>
                </a:lnTo>
                <a:lnTo>
                  <a:pt x="0" y="1422564"/>
                </a:lnTo>
                <a:close/>
              </a:path>
            </a:pathLst>
          </a:custGeom>
          <a:solidFill>
            <a:srgbClr val="DCDEE0"/>
          </a:solidFill>
        </p:spPr>
        <p:txBody>
          <a:bodyPr wrap="square" lIns="0" tIns="0" rIns="0" bIns="0" rtlCol="0"/>
          <a:lstStyle/>
          <a:p>
            <a:endParaRPr/>
          </a:p>
        </p:txBody>
      </p:sp>
      <p:grpSp>
        <p:nvGrpSpPr>
          <p:cNvPr id="159" name="object 159"/>
          <p:cNvGrpSpPr/>
          <p:nvPr/>
        </p:nvGrpSpPr>
        <p:grpSpPr>
          <a:xfrm>
            <a:off x="7429742" y="1692053"/>
            <a:ext cx="5398770" cy="421640"/>
            <a:chOff x="7429742" y="1692053"/>
            <a:chExt cx="5398770" cy="421640"/>
          </a:xfrm>
        </p:grpSpPr>
        <p:sp>
          <p:nvSpPr>
            <p:cNvPr id="160" name="object 160"/>
            <p:cNvSpPr/>
            <p:nvPr/>
          </p:nvSpPr>
          <p:spPr>
            <a:xfrm>
              <a:off x="8108731" y="2001269"/>
              <a:ext cx="16951" cy="16952"/>
            </a:xfrm>
            <a:prstGeom prst="rect">
              <a:avLst/>
            </a:prstGeom>
            <a:blipFill>
              <a:blip r:embed="rId3" cstate="print"/>
              <a:stretch>
                <a:fillRect/>
              </a:stretch>
            </a:blipFill>
          </p:spPr>
          <p:txBody>
            <a:bodyPr wrap="square" lIns="0" tIns="0" rIns="0" bIns="0" rtlCol="0"/>
            <a:lstStyle/>
            <a:p>
              <a:endParaRPr/>
            </a:p>
          </p:txBody>
        </p:sp>
        <p:sp>
          <p:nvSpPr>
            <p:cNvPr id="161" name="object 161"/>
            <p:cNvSpPr/>
            <p:nvPr/>
          </p:nvSpPr>
          <p:spPr>
            <a:xfrm>
              <a:off x="12125966" y="2005708"/>
              <a:ext cx="16962" cy="16952"/>
            </a:xfrm>
            <a:prstGeom prst="rect">
              <a:avLst/>
            </a:prstGeom>
            <a:blipFill>
              <a:blip r:embed="rId3" cstate="print"/>
              <a:stretch>
                <a:fillRect/>
              </a:stretch>
            </a:blipFill>
          </p:spPr>
          <p:txBody>
            <a:bodyPr wrap="square" lIns="0" tIns="0" rIns="0" bIns="0" rtlCol="0"/>
            <a:lstStyle/>
            <a:p>
              <a:endParaRPr/>
            </a:p>
          </p:txBody>
        </p:sp>
        <p:sp>
          <p:nvSpPr>
            <p:cNvPr id="162" name="object 162"/>
            <p:cNvSpPr/>
            <p:nvPr/>
          </p:nvSpPr>
          <p:spPr>
            <a:xfrm>
              <a:off x="7429742" y="1692053"/>
              <a:ext cx="5398770" cy="421640"/>
            </a:xfrm>
            <a:custGeom>
              <a:avLst/>
              <a:gdLst/>
              <a:ahLst/>
              <a:cxnLst/>
              <a:rect l="l" t="t" r="r" b="b"/>
              <a:pathLst>
                <a:path w="5398770" h="421639">
                  <a:moveTo>
                    <a:pt x="0" y="0"/>
                  </a:moveTo>
                  <a:lnTo>
                    <a:pt x="5398244" y="0"/>
                  </a:lnTo>
                  <a:lnTo>
                    <a:pt x="5398244" y="421453"/>
                  </a:lnTo>
                  <a:lnTo>
                    <a:pt x="0" y="421453"/>
                  </a:lnTo>
                  <a:lnTo>
                    <a:pt x="0" y="0"/>
                  </a:lnTo>
                  <a:close/>
                </a:path>
              </a:pathLst>
            </a:custGeom>
            <a:solidFill>
              <a:srgbClr val="FFFFFF"/>
            </a:solidFill>
          </p:spPr>
          <p:txBody>
            <a:bodyPr wrap="square" lIns="0" tIns="0" rIns="0" bIns="0" rtlCol="0"/>
            <a:lstStyle/>
            <a:p>
              <a:endParaRPr/>
            </a:p>
          </p:txBody>
        </p:sp>
      </p:grpSp>
      <p:sp>
        <p:nvSpPr>
          <p:cNvPr id="310" name="object 4">
            <a:extLst>
              <a:ext uri="{FF2B5EF4-FFF2-40B4-BE49-F238E27FC236}">
                <a16:creationId xmlns:a16="http://schemas.microsoft.com/office/drawing/2014/main" id="{EB0DA1D3-5F92-0943-A33B-A8AF16E48518}"/>
              </a:ext>
            </a:extLst>
          </p:cNvPr>
          <p:cNvSpPr txBox="1">
            <a:spLocks noGrp="1"/>
          </p:cNvSpPr>
          <p:nvPr>
            <p:ph type="title"/>
          </p:nvPr>
        </p:nvSpPr>
        <p:spPr>
          <a:xfrm>
            <a:off x="297692" y="192340"/>
            <a:ext cx="19507710" cy="1154162"/>
          </a:xfrm>
          <a:prstGeom prst="rect">
            <a:avLst/>
          </a:prstGeom>
        </p:spPr>
        <p:txBody>
          <a:bodyPr vert="horz" wrap="square" lIns="0" tIns="15240" rIns="0" bIns="0" rtlCol="0">
            <a:spAutoFit/>
          </a:bodyPr>
          <a:lstStyle/>
          <a:p>
            <a:pPr marL="12700" algn="ctr">
              <a:lnSpc>
                <a:spcPct val="100000"/>
              </a:lnSpc>
              <a:spcBef>
                <a:spcPts val="120"/>
              </a:spcBef>
            </a:pPr>
            <a:r>
              <a:rPr lang="en" spc="5" dirty="0"/>
              <a:t>ENHANCING IBLT PERFORMANCE</a:t>
            </a:r>
            <a:endParaRPr spc="10" dirty="0"/>
          </a:p>
        </p:txBody>
      </p:sp>
      <p:pic>
        <p:nvPicPr>
          <p:cNvPr id="3" name="图片 2">
            <a:extLst>
              <a:ext uri="{FF2B5EF4-FFF2-40B4-BE49-F238E27FC236}">
                <a16:creationId xmlns:a16="http://schemas.microsoft.com/office/drawing/2014/main" id="{DAE53F22-1536-F348-A65C-D9C76419492F}"/>
              </a:ext>
            </a:extLst>
          </p:cNvPr>
          <p:cNvPicPr>
            <a:picLocks noChangeAspect="1"/>
          </p:cNvPicPr>
          <p:nvPr/>
        </p:nvPicPr>
        <p:blipFill>
          <a:blip r:embed="rId4"/>
          <a:stretch>
            <a:fillRect/>
          </a:stretch>
        </p:blipFill>
        <p:spPr>
          <a:xfrm>
            <a:off x="9436342" y="2113693"/>
            <a:ext cx="9348717" cy="8128464"/>
          </a:xfrm>
          <a:prstGeom prst="rect">
            <a:avLst/>
          </a:prstGeom>
        </p:spPr>
      </p:pic>
      <p:pic>
        <p:nvPicPr>
          <p:cNvPr id="16" name="图片 15">
            <a:extLst>
              <a:ext uri="{FF2B5EF4-FFF2-40B4-BE49-F238E27FC236}">
                <a16:creationId xmlns:a16="http://schemas.microsoft.com/office/drawing/2014/main" id="{C307C6EE-500F-F843-BE6A-DDD01563E026}"/>
              </a:ext>
            </a:extLst>
          </p:cNvPr>
          <p:cNvPicPr>
            <a:picLocks noChangeAspect="1"/>
          </p:cNvPicPr>
          <p:nvPr/>
        </p:nvPicPr>
        <p:blipFill>
          <a:blip r:embed="rId5"/>
          <a:stretch>
            <a:fillRect/>
          </a:stretch>
        </p:blipFill>
        <p:spPr>
          <a:xfrm>
            <a:off x="18366414" y="73600"/>
            <a:ext cx="1390266" cy="1387949"/>
          </a:xfrm>
          <a:prstGeom prst="rect">
            <a:avLst/>
          </a:prstGeom>
        </p:spPr>
      </p:pic>
      <p:sp>
        <p:nvSpPr>
          <p:cNvPr id="17" name="object 20">
            <a:extLst>
              <a:ext uri="{FF2B5EF4-FFF2-40B4-BE49-F238E27FC236}">
                <a16:creationId xmlns:a16="http://schemas.microsoft.com/office/drawing/2014/main" id="{1925BA6F-4681-C54C-9359-896209EECB7B}"/>
              </a:ext>
            </a:extLst>
          </p:cNvPr>
          <p:cNvSpPr txBox="1"/>
          <p:nvPr/>
        </p:nvSpPr>
        <p:spPr>
          <a:xfrm>
            <a:off x="14684662" y="10815939"/>
            <a:ext cx="5867400" cy="302903"/>
          </a:xfrm>
          <a:prstGeom prst="rect">
            <a:avLst/>
          </a:prstGeom>
        </p:spPr>
        <p:txBody>
          <a:bodyPr vert="horz" wrap="square" lIns="0" tIns="0" rIns="0" bIns="0" rtlCol="0">
            <a:spAutoFit/>
          </a:bodyPr>
          <a:lstStyle/>
          <a:p>
            <a:pPr marL="12700">
              <a:lnSpc>
                <a:spcPts val="2275"/>
              </a:lnSpc>
            </a:pPr>
            <a:r>
              <a:rPr lang="en-US" altLang="zh-CN" sz="2800" spc="-10" dirty="0">
                <a:solidFill>
                  <a:srgbClr val="A9A9A9"/>
                </a:solidFill>
                <a:latin typeface="Arial"/>
                <a:cs typeface="Arial"/>
              </a:rPr>
              <a:t>F</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D</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A</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V</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E</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R</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S</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T</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Y</a:t>
            </a:r>
            <a:r>
              <a:rPr lang="zh-CN" altLang="en-US" sz="2800" spc="-10" dirty="0">
                <a:solidFill>
                  <a:srgbClr val="A9A9A9"/>
                </a:solidFill>
                <a:latin typeface="Arial"/>
                <a:cs typeface="Arial"/>
              </a:rPr>
              <a:t> </a:t>
            </a:r>
            <a:endParaRPr sz="2800" dirty="0">
              <a:latin typeface="Arial"/>
              <a:cs typeface="Arial"/>
            </a:endParaRPr>
          </a:p>
        </p:txBody>
      </p:sp>
      <p:sp>
        <p:nvSpPr>
          <p:cNvPr id="18" name="object 28">
            <a:extLst>
              <a:ext uri="{FF2B5EF4-FFF2-40B4-BE49-F238E27FC236}">
                <a16:creationId xmlns:a16="http://schemas.microsoft.com/office/drawing/2014/main" id="{0AAF162D-D6A9-3646-9724-E0169314B8B6}"/>
              </a:ext>
            </a:extLst>
          </p:cNvPr>
          <p:cNvSpPr txBox="1"/>
          <p:nvPr/>
        </p:nvSpPr>
        <p:spPr>
          <a:xfrm>
            <a:off x="328380" y="10934815"/>
            <a:ext cx="884470" cy="256480"/>
          </a:xfrm>
          <a:prstGeom prst="rect">
            <a:avLst/>
          </a:prstGeom>
        </p:spPr>
        <p:txBody>
          <a:bodyPr vert="horz" wrap="square" lIns="0" tIns="0" rIns="0" bIns="0" rtlCol="0">
            <a:spAutoFit/>
          </a:bodyPr>
          <a:lstStyle/>
          <a:p>
            <a:pPr marL="38100">
              <a:lnSpc>
                <a:spcPts val="2014"/>
              </a:lnSpc>
            </a:pPr>
            <a:fld id="{81D60167-4931-47E6-BA6A-407CBD079E47}" type="slidenum">
              <a:rPr sz="1950" b="1" spc="15" dirty="0">
                <a:latin typeface="Arial"/>
                <a:cs typeface="Arial"/>
              </a:rPr>
              <a:t>52</a:t>
            </a:fld>
            <a:endParaRPr sz="1950" dirty="0">
              <a:latin typeface="Arial"/>
              <a:cs typeface="Arial"/>
            </a:endParaRPr>
          </a:p>
        </p:txBody>
      </p:sp>
    </p:spTree>
    <p:extLst>
      <p:ext uri="{BB962C8B-B14F-4D97-AF65-F5344CB8AC3E}">
        <p14:creationId xmlns:p14="http://schemas.microsoft.com/office/powerpoint/2010/main" val="38489310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7904"/>
            <a:ext cx="20104100" cy="1423035"/>
          </a:xfrm>
          <a:custGeom>
            <a:avLst/>
            <a:gdLst/>
            <a:ahLst/>
            <a:cxnLst/>
            <a:rect l="l" t="t" r="r" b="b"/>
            <a:pathLst>
              <a:path w="20104100" h="1423035">
                <a:moveTo>
                  <a:pt x="0" y="1422564"/>
                </a:moveTo>
                <a:lnTo>
                  <a:pt x="0" y="0"/>
                </a:lnTo>
                <a:lnTo>
                  <a:pt x="20104099" y="0"/>
                </a:lnTo>
                <a:lnTo>
                  <a:pt x="20104099" y="1422564"/>
                </a:lnTo>
                <a:lnTo>
                  <a:pt x="0" y="1422564"/>
                </a:lnTo>
                <a:close/>
              </a:path>
            </a:pathLst>
          </a:custGeom>
          <a:solidFill>
            <a:srgbClr val="DCDEE0"/>
          </a:solidFill>
        </p:spPr>
        <p:txBody>
          <a:bodyPr wrap="square" lIns="0" tIns="0" rIns="0" bIns="0" rtlCol="0"/>
          <a:lstStyle/>
          <a:p>
            <a:endParaRPr/>
          </a:p>
        </p:txBody>
      </p:sp>
      <p:sp>
        <p:nvSpPr>
          <p:cNvPr id="3" name="object 3"/>
          <p:cNvSpPr txBox="1">
            <a:spLocks noGrp="1"/>
          </p:cNvSpPr>
          <p:nvPr>
            <p:ph type="title"/>
          </p:nvPr>
        </p:nvSpPr>
        <p:spPr>
          <a:xfrm>
            <a:off x="4248950" y="154833"/>
            <a:ext cx="11597640" cy="1156335"/>
          </a:xfrm>
          <a:prstGeom prst="rect">
            <a:avLst/>
          </a:prstGeom>
        </p:spPr>
        <p:txBody>
          <a:bodyPr vert="horz" wrap="square" lIns="0" tIns="15240" rIns="0" bIns="0" rtlCol="0">
            <a:spAutoFit/>
          </a:bodyPr>
          <a:lstStyle/>
          <a:p>
            <a:pPr marL="12700">
              <a:lnSpc>
                <a:spcPct val="100000"/>
              </a:lnSpc>
              <a:spcBef>
                <a:spcPts val="120"/>
              </a:spcBef>
            </a:pPr>
            <a:r>
              <a:rPr spc="5" dirty="0"/>
              <a:t>Open-Source</a:t>
            </a:r>
            <a:r>
              <a:rPr spc="-10" dirty="0"/>
              <a:t> </a:t>
            </a:r>
            <a:r>
              <a:rPr spc="5" dirty="0"/>
              <a:t>Deployment</a:t>
            </a:r>
          </a:p>
        </p:txBody>
      </p:sp>
      <p:sp>
        <p:nvSpPr>
          <p:cNvPr id="4" name="object 4"/>
          <p:cNvSpPr txBox="1"/>
          <p:nvPr/>
        </p:nvSpPr>
        <p:spPr>
          <a:xfrm>
            <a:off x="1076272" y="2374661"/>
            <a:ext cx="213995" cy="478155"/>
          </a:xfrm>
          <a:prstGeom prst="rect">
            <a:avLst/>
          </a:prstGeom>
        </p:spPr>
        <p:txBody>
          <a:bodyPr vert="horz" wrap="square" lIns="0" tIns="14604" rIns="0" bIns="0" rtlCol="0">
            <a:spAutoFit/>
          </a:bodyPr>
          <a:lstStyle/>
          <a:p>
            <a:pPr marL="12700">
              <a:lnSpc>
                <a:spcPct val="100000"/>
              </a:lnSpc>
              <a:spcBef>
                <a:spcPts val="114"/>
              </a:spcBef>
            </a:pPr>
            <a:r>
              <a:rPr sz="2950" spc="450" dirty="0">
                <a:latin typeface="Arial"/>
                <a:cs typeface="Arial"/>
              </a:rPr>
              <a:t>•</a:t>
            </a:r>
            <a:endParaRPr sz="2950">
              <a:latin typeface="Arial"/>
              <a:cs typeface="Arial"/>
            </a:endParaRPr>
          </a:p>
        </p:txBody>
      </p:sp>
      <p:sp>
        <p:nvSpPr>
          <p:cNvPr id="5" name="object 5"/>
          <p:cNvSpPr txBox="1"/>
          <p:nvPr/>
        </p:nvSpPr>
        <p:spPr>
          <a:xfrm>
            <a:off x="1442753" y="3620697"/>
            <a:ext cx="213995" cy="478155"/>
          </a:xfrm>
          <a:prstGeom prst="rect">
            <a:avLst/>
          </a:prstGeom>
        </p:spPr>
        <p:txBody>
          <a:bodyPr vert="horz" wrap="square" lIns="0" tIns="14604" rIns="0" bIns="0" rtlCol="0">
            <a:spAutoFit/>
          </a:bodyPr>
          <a:lstStyle/>
          <a:p>
            <a:pPr marL="12700">
              <a:lnSpc>
                <a:spcPct val="100000"/>
              </a:lnSpc>
              <a:spcBef>
                <a:spcPts val="114"/>
              </a:spcBef>
            </a:pPr>
            <a:r>
              <a:rPr sz="2950" spc="450" dirty="0">
                <a:latin typeface="Arial"/>
                <a:cs typeface="Arial"/>
              </a:rPr>
              <a:t>•</a:t>
            </a:r>
            <a:endParaRPr sz="2950">
              <a:latin typeface="Arial"/>
              <a:cs typeface="Arial"/>
            </a:endParaRPr>
          </a:p>
        </p:txBody>
      </p:sp>
      <p:sp>
        <p:nvSpPr>
          <p:cNvPr id="6" name="object 6"/>
          <p:cNvSpPr txBox="1"/>
          <p:nvPr/>
        </p:nvSpPr>
        <p:spPr>
          <a:xfrm>
            <a:off x="1641699" y="2290894"/>
            <a:ext cx="7790815" cy="1875155"/>
          </a:xfrm>
          <a:prstGeom prst="rect">
            <a:avLst/>
          </a:prstGeom>
        </p:spPr>
        <p:txBody>
          <a:bodyPr vert="horz" wrap="square" lIns="0" tIns="8255" rIns="0" bIns="0" rtlCol="0">
            <a:spAutoFit/>
          </a:bodyPr>
          <a:lstStyle/>
          <a:p>
            <a:pPr marL="12700" marR="5080">
              <a:lnSpc>
                <a:spcPct val="100899"/>
              </a:lnSpc>
              <a:spcBef>
                <a:spcPts val="65"/>
              </a:spcBef>
            </a:pPr>
            <a:r>
              <a:rPr sz="3950" spc="55" dirty="0">
                <a:latin typeface="Arial"/>
                <a:cs typeface="Arial"/>
              </a:rPr>
              <a:t>Deployed </a:t>
            </a:r>
            <a:r>
              <a:rPr sz="3950" dirty="0">
                <a:latin typeface="Arial"/>
                <a:cs typeface="Arial"/>
              </a:rPr>
              <a:t>on </a:t>
            </a:r>
            <a:r>
              <a:rPr sz="3950" spc="30" dirty="0">
                <a:latin typeface="Arial"/>
                <a:cs typeface="Arial"/>
              </a:rPr>
              <a:t>Bitcoin </a:t>
            </a:r>
            <a:r>
              <a:rPr sz="3950" dirty="0">
                <a:latin typeface="Arial"/>
                <a:cs typeface="Arial"/>
              </a:rPr>
              <a:t>Cash</a:t>
            </a:r>
            <a:r>
              <a:rPr sz="3950" spc="-85" dirty="0">
                <a:latin typeface="Arial"/>
                <a:cs typeface="Arial"/>
              </a:rPr>
              <a:t> </a:t>
            </a:r>
            <a:r>
              <a:rPr sz="3950" dirty="0">
                <a:latin typeface="Arial"/>
                <a:cs typeface="Arial"/>
              </a:rPr>
              <a:t>network  via the </a:t>
            </a:r>
            <a:r>
              <a:rPr sz="3950" spc="30" dirty="0">
                <a:latin typeface="Arial"/>
                <a:cs typeface="Arial"/>
              </a:rPr>
              <a:t>Bitcoin </a:t>
            </a:r>
            <a:r>
              <a:rPr sz="3950" spc="25" dirty="0">
                <a:latin typeface="Arial"/>
                <a:cs typeface="Arial"/>
              </a:rPr>
              <a:t>Unlimited</a:t>
            </a:r>
            <a:r>
              <a:rPr sz="3950" spc="-35" dirty="0">
                <a:latin typeface="Arial"/>
                <a:cs typeface="Arial"/>
              </a:rPr>
              <a:t> </a:t>
            </a:r>
            <a:r>
              <a:rPr sz="3950" spc="35" dirty="0">
                <a:latin typeface="Arial"/>
                <a:cs typeface="Arial"/>
              </a:rPr>
              <a:t>client</a:t>
            </a:r>
            <a:endParaRPr sz="3950" dirty="0">
              <a:latin typeface="Arial"/>
              <a:cs typeface="Arial"/>
            </a:endParaRPr>
          </a:p>
          <a:p>
            <a:pPr marL="379095">
              <a:lnSpc>
                <a:spcPct val="100000"/>
              </a:lnSpc>
              <a:spcBef>
                <a:spcPts val="290"/>
              </a:spcBef>
            </a:pPr>
            <a:r>
              <a:rPr sz="3950" dirty="0">
                <a:latin typeface="Arial"/>
                <a:cs typeface="Arial"/>
              </a:rPr>
              <a:t>1,431</a:t>
            </a:r>
            <a:r>
              <a:rPr sz="3950" spc="-5" dirty="0">
                <a:latin typeface="Arial"/>
                <a:cs typeface="Arial"/>
              </a:rPr>
              <a:t> </a:t>
            </a:r>
            <a:r>
              <a:rPr sz="3950" spc="45" dirty="0">
                <a:latin typeface="Arial"/>
                <a:cs typeface="Arial"/>
              </a:rPr>
              <a:t>nodes</a:t>
            </a:r>
            <a:endParaRPr sz="3950" dirty="0">
              <a:latin typeface="Arial"/>
              <a:cs typeface="Arial"/>
            </a:endParaRPr>
          </a:p>
        </p:txBody>
      </p:sp>
      <p:sp>
        <p:nvSpPr>
          <p:cNvPr id="7" name="object 7"/>
          <p:cNvSpPr txBox="1"/>
          <p:nvPr/>
        </p:nvSpPr>
        <p:spPr>
          <a:xfrm>
            <a:off x="1076272" y="4845791"/>
            <a:ext cx="213995" cy="478155"/>
          </a:xfrm>
          <a:prstGeom prst="rect">
            <a:avLst/>
          </a:prstGeom>
        </p:spPr>
        <p:txBody>
          <a:bodyPr vert="horz" wrap="square" lIns="0" tIns="14604" rIns="0" bIns="0" rtlCol="0">
            <a:spAutoFit/>
          </a:bodyPr>
          <a:lstStyle/>
          <a:p>
            <a:pPr marL="12700">
              <a:lnSpc>
                <a:spcPct val="100000"/>
              </a:lnSpc>
              <a:spcBef>
                <a:spcPts val="114"/>
              </a:spcBef>
            </a:pPr>
            <a:r>
              <a:rPr sz="2950" spc="450" dirty="0">
                <a:latin typeface="Arial"/>
                <a:cs typeface="Arial"/>
              </a:rPr>
              <a:t>•</a:t>
            </a:r>
            <a:endParaRPr sz="2950">
              <a:latin typeface="Arial"/>
              <a:cs typeface="Arial"/>
            </a:endParaRPr>
          </a:p>
        </p:txBody>
      </p:sp>
      <p:sp>
        <p:nvSpPr>
          <p:cNvPr id="8" name="object 8"/>
          <p:cNvSpPr txBox="1"/>
          <p:nvPr/>
        </p:nvSpPr>
        <p:spPr>
          <a:xfrm>
            <a:off x="1641699" y="4762023"/>
            <a:ext cx="8089265" cy="628650"/>
          </a:xfrm>
          <a:prstGeom prst="rect">
            <a:avLst/>
          </a:prstGeom>
        </p:spPr>
        <p:txBody>
          <a:bodyPr vert="horz" wrap="square" lIns="0" tIns="13335" rIns="0" bIns="0" rtlCol="0">
            <a:spAutoFit/>
          </a:bodyPr>
          <a:lstStyle/>
          <a:p>
            <a:pPr marL="12700">
              <a:lnSpc>
                <a:spcPct val="100000"/>
              </a:lnSpc>
              <a:spcBef>
                <a:spcPts val="105"/>
              </a:spcBef>
            </a:pPr>
            <a:r>
              <a:rPr sz="3950" dirty="0">
                <a:latin typeface="Arial"/>
                <a:cs typeface="Arial"/>
              </a:rPr>
              <a:t>Fraction of the size of </a:t>
            </a:r>
            <a:r>
              <a:rPr sz="3950" spc="20" dirty="0">
                <a:latin typeface="Arial"/>
                <a:cs typeface="Arial"/>
              </a:rPr>
              <a:t>previous</a:t>
            </a:r>
            <a:r>
              <a:rPr sz="3950" spc="-15" dirty="0">
                <a:latin typeface="Arial"/>
                <a:cs typeface="Arial"/>
              </a:rPr>
              <a:t> </a:t>
            </a:r>
            <a:r>
              <a:rPr sz="3950" dirty="0">
                <a:latin typeface="Arial"/>
                <a:cs typeface="Arial"/>
              </a:rPr>
              <a:t>work</a:t>
            </a:r>
          </a:p>
        </p:txBody>
      </p:sp>
      <p:sp>
        <p:nvSpPr>
          <p:cNvPr id="9" name="object 9"/>
          <p:cNvSpPr txBox="1"/>
          <p:nvPr/>
        </p:nvSpPr>
        <p:spPr>
          <a:xfrm>
            <a:off x="1076272" y="6070884"/>
            <a:ext cx="213995" cy="478155"/>
          </a:xfrm>
          <a:prstGeom prst="rect">
            <a:avLst/>
          </a:prstGeom>
        </p:spPr>
        <p:txBody>
          <a:bodyPr vert="horz" wrap="square" lIns="0" tIns="14604" rIns="0" bIns="0" rtlCol="0">
            <a:spAutoFit/>
          </a:bodyPr>
          <a:lstStyle/>
          <a:p>
            <a:pPr marL="12700">
              <a:lnSpc>
                <a:spcPct val="100000"/>
              </a:lnSpc>
              <a:spcBef>
                <a:spcPts val="114"/>
              </a:spcBef>
            </a:pPr>
            <a:r>
              <a:rPr sz="2950" spc="450" dirty="0">
                <a:latin typeface="Arial"/>
                <a:cs typeface="Arial"/>
              </a:rPr>
              <a:t>•</a:t>
            </a:r>
            <a:endParaRPr sz="2950">
              <a:latin typeface="Arial"/>
              <a:cs typeface="Arial"/>
            </a:endParaRPr>
          </a:p>
        </p:txBody>
      </p:sp>
      <p:sp>
        <p:nvSpPr>
          <p:cNvPr id="10" name="object 10"/>
          <p:cNvSpPr txBox="1"/>
          <p:nvPr/>
        </p:nvSpPr>
        <p:spPr>
          <a:xfrm>
            <a:off x="1641699" y="5987117"/>
            <a:ext cx="7642225" cy="1236345"/>
          </a:xfrm>
          <a:prstGeom prst="rect">
            <a:avLst/>
          </a:prstGeom>
        </p:spPr>
        <p:txBody>
          <a:bodyPr vert="horz" wrap="square" lIns="0" tIns="8255" rIns="0" bIns="0" rtlCol="0">
            <a:spAutoFit/>
          </a:bodyPr>
          <a:lstStyle/>
          <a:p>
            <a:pPr marL="12700" marR="5080">
              <a:lnSpc>
                <a:spcPct val="100899"/>
              </a:lnSpc>
              <a:spcBef>
                <a:spcPts val="65"/>
              </a:spcBef>
            </a:pPr>
            <a:r>
              <a:rPr sz="3950" spc="50" dirty="0">
                <a:latin typeface="Arial"/>
                <a:cs typeface="Arial"/>
              </a:rPr>
              <a:t>Deploying </a:t>
            </a:r>
            <a:r>
              <a:rPr sz="3950" dirty="0">
                <a:latin typeface="Arial"/>
                <a:cs typeface="Arial"/>
              </a:rPr>
              <a:t>a </a:t>
            </a:r>
            <a:r>
              <a:rPr sz="3950" spc="45" dirty="0">
                <a:latin typeface="Arial"/>
                <a:cs typeface="Arial"/>
              </a:rPr>
              <a:t>protocol </a:t>
            </a:r>
            <a:r>
              <a:rPr sz="3950" spc="10" dirty="0">
                <a:latin typeface="Arial"/>
                <a:cs typeface="Arial"/>
              </a:rPr>
              <a:t>requires</a:t>
            </a:r>
            <a:r>
              <a:rPr sz="3950" spc="-125" dirty="0">
                <a:latin typeface="Arial"/>
                <a:cs typeface="Arial"/>
              </a:rPr>
              <a:t> </a:t>
            </a:r>
            <a:r>
              <a:rPr sz="3950" spc="-20" dirty="0">
                <a:latin typeface="Arial"/>
                <a:cs typeface="Arial"/>
              </a:rPr>
              <a:t>real  </a:t>
            </a:r>
            <a:r>
              <a:rPr sz="3950" spc="45" dirty="0">
                <a:latin typeface="Arial"/>
                <a:cs typeface="Arial"/>
              </a:rPr>
              <a:t>engagement </a:t>
            </a:r>
            <a:r>
              <a:rPr sz="3950" dirty="0">
                <a:latin typeface="Arial"/>
                <a:cs typeface="Arial"/>
              </a:rPr>
              <a:t>with the</a:t>
            </a:r>
            <a:r>
              <a:rPr sz="3950" spc="-60" dirty="0">
                <a:latin typeface="Arial"/>
                <a:cs typeface="Arial"/>
              </a:rPr>
              <a:t> </a:t>
            </a:r>
            <a:r>
              <a:rPr sz="3950" spc="25" dirty="0">
                <a:latin typeface="Arial"/>
                <a:cs typeface="Arial"/>
              </a:rPr>
              <a:t>community</a:t>
            </a:r>
            <a:endParaRPr sz="3950" dirty="0">
              <a:latin typeface="Arial"/>
              <a:cs typeface="Arial"/>
            </a:endParaRPr>
          </a:p>
        </p:txBody>
      </p:sp>
      <p:sp>
        <p:nvSpPr>
          <p:cNvPr id="11" name="object 11"/>
          <p:cNvSpPr txBox="1"/>
          <p:nvPr/>
        </p:nvSpPr>
        <p:spPr>
          <a:xfrm>
            <a:off x="1076272" y="7903289"/>
            <a:ext cx="213995" cy="478155"/>
          </a:xfrm>
          <a:prstGeom prst="rect">
            <a:avLst/>
          </a:prstGeom>
        </p:spPr>
        <p:txBody>
          <a:bodyPr vert="horz" wrap="square" lIns="0" tIns="14604" rIns="0" bIns="0" rtlCol="0">
            <a:spAutoFit/>
          </a:bodyPr>
          <a:lstStyle/>
          <a:p>
            <a:pPr marL="12700">
              <a:lnSpc>
                <a:spcPct val="100000"/>
              </a:lnSpc>
              <a:spcBef>
                <a:spcPts val="114"/>
              </a:spcBef>
            </a:pPr>
            <a:r>
              <a:rPr sz="2950" spc="450" dirty="0">
                <a:latin typeface="Arial"/>
                <a:cs typeface="Arial"/>
              </a:rPr>
              <a:t>•</a:t>
            </a:r>
            <a:endParaRPr sz="2950">
              <a:latin typeface="Arial"/>
              <a:cs typeface="Arial"/>
            </a:endParaRPr>
          </a:p>
        </p:txBody>
      </p:sp>
      <p:sp>
        <p:nvSpPr>
          <p:cNvPr id="12" name="object 12"/>
          <p:cNvSpPr txBox="1"/>
          <p:nvPr/>
        </p:nvSpPr>
        <p:spPr>
          <a:xfrm>
            <a:off x="1641699" y="7819521"/>
            <a:ext cx="6588759" cy="628650"/>
          </a:xfrm>
          <a:prstGeom prst="rect">
            <a:avLst/>
          </a:prstGeom>
        </p:spPr>
        <p:txBody>
          <a:bodyPr vert="horz" wrap="square" lIns="0" tIns="13335" rIns="0" bIns="0" rtlCol="0">
            <a:spAutoFit/>
          </a:bodyPr>
          <a:lstStyle/>
          <a:p>
            <a:pPr marL="12700">
              <a:lnSpc>
                <a:spcPct val="100000"/>
              </a:lnSpc>
              <a:spcBef>
                <a:spcPts val="105"/>
              </a:spcBef>
            </a:pPr>
            <a:r>
              <a:rPr sz="3950" spc="20" dirty="0">
                <a:latin typeface="Arial"/>
                <a:cs typeface="Arial"/>
              </a:rPr>
              <a:t>Adversarial </a:t>
            </a:r>
            <a:r>
              <a:rPr sz="3950" spc="30" dirty="0">
                <a:latin typeface="Arial"/>
                <a:cs typeface="Arial"/>
              </a:rPr>
              <a:t>thinking </a:t>
            </a:r>
            <a:r>
              <a:rPr sz="3950" dirty="0">
                <a:latin typeface="Arial"/>
                <a:cs typeface="Arial"/>
              </a:rPr>
              <a:t>is</a:t>
            </a:r>
            <a:r>
              <a:rPr sz="3950" spc="-90" dirty="0">
                <a:latin typeface="Arial"/>
                <a:cs typeface="Arial"/>
              </a:rPr>
              <a:t> </a:t>
            </a:r>
            <a:r>
              <a:rPr sz="3950" spc="55" dirty="0">
                <a:latin typeface="Arial"/>
                <a:cs typeface="Arial"/>
              </a:rPr>
              <a:t>critical</a:t>
            </a:r>
            <a:endParaRPr sz="3950" dirty="0">
              <a:latin typeface="Arial"/>
              <a:cs typeface="Arial"/>
            </a:endParaRPr>
          </a:p>
        </p:txBody>
      </p:sp>
      <p:sp>
        <p:nvSpPr>
          <p:cNvPr id="13" name="object 13"/>
          <p:cNvSpPr txBox="1"/>
          <p:nvPr/>
        </p:nvSpPr>
        <p:spPr>
          <a:xfrm>
            <a:off x="1076272" y="9128383"/>
            <a:ext cx="213995" cy="478155"/>
          </a:xfrm>
          <a:prstGeom prst="rect">
            <a:avLst/>
          </a:prstGeom>
        </p:spPr>
        <p:txBody>
          <a:bodyPr vert="horz" wrap="square" lIns="0" tIns="14604" rIns="0" bIns="0" rtlCol="0">
            <a:spAutoFit/>
          </a:bodyPr>
          <a:lstStyle/>
          <a:p>
            <a:pPr marL="12700">
              <a:lnSpc>
                <a:spcPct val="100000"/>
              </a:lnSpc>
              <a:spcBef>
                <a:spcPts val="114"/>
              </a:spcBef>
            </a:pPr>
            <a:r>
              <a:rPr sz="2950" spc="450" dirty="0">
                <a:latin typeface="Arial"/>
                <a:cs typeface="Arial"/>
              </a:rPr>
              <a:t>•</a:t>
            </a:r>
            <a:endParaRPr sz="2950">
              <a:latin typeface="Arial"/>
              <a:cs typeface="Arial"/>
            </a:endParaRPr>
          </a:p>
        </p:txBody>
      </p:sp>
      <p:sp>
        <p:nvSpPr>
          <p:cNvPr id="14" name="object 14"/>
          <p:cNvSpPr txBox="1"/>
          <p:nvPr/>
        </p:nvSpPr>
        <p:spPr>
          <a:xfrm>
            <a:off x="1641699" y="9055086"/>
            <a:ext cx="8396605" cy="1236345"/>
          </a:xfrm>
          <a:prstGeom prst="rect">
            <a:avLst/>
          </a:prstGeom>
        </p:spPr>
        <p:txBody>
          <a:bodyPr vert="horz" wrap="square" lIns="0" tIns="8255" rIns="0" bIns="0" rtlCol="0">
            <a:spAutoFit/>
          </a:bodyPr>
          <a:lstStyle/>
          <a:p>
            <a:pPr marL="12700" marR="5080">
              <a:lnSpc>
                <a:spcPct val="100899"/>
              </a:lnSpc>
              <a:spcBef>
                <a:spcPts val="65"/>
              </a:spcBef>
            </a:pPr>
            <a:r>
              <a:rPr sz="3950" spc="30" dirty="0">
                <a:latin typeface="Arial"/>
                <a:cs typeface="Arial"/>
              </a:rPr>
              <a:t>Mempools </a:t>
            </a:r>
            <a:r>
              <a:rPr sz="3950" spc="-25" dirty="0">
                <a:latin typeface="Arial"/>
                <a:cs typeface="Arial"/>
              </a:rPr>
              <a:t>are </a:t>
            </a:r>
            <a:r>
              <a:rPr sz="3950" spc="30" dirty="0">
                <a:latin typeface="Arial"/>
                <a:cs typeface="Arial"/>
              </a:rPr>
              <a:t>in-sync </a:t>
            </a:r>
            <a:r>
              <a:rPr sz="3950" dirty="0">
                <a:latin typeface="Arial"/>
                <a:cs typeface="Arial"/>
              </a:rPr>
              <a:t>less often</a:t>
            </a:r>
            <a:r>
              <a:rPr sz="3950" spc="-45" dirty="0">
                <a:latin typeface="Arial"/>
                <a:cs typeface="Arial"/>
              </a:rPr>
              <a:t> </a:t>
            </a:r>
            <a:r>
              <a:rPr sz="3950" dirty="0">
                <a:latin typeface="Arial"/>
                <a:cs typeface="Arial"/>
              </a:rPr>
              <a:t>than  </a:t>
            </a:r>
            <a:r>
              <a:rPr sz="3950" spc="85" dirty="0">
                <a:latin typeface="Arial"/>
                <a:cs typeface="Arial"/>
              </a:rPr>
              <a:t>expected</a:t>
            </a:r>
            <a:endParaRPr sz="3950" dirty="0">
              <a:latin typeface="Arial"/>
              <a:cs typeface="Arial"/>
            </a:endParaRPr>
          </a:p>
        </p:txBody>
      </p:sp>
      <p:grpSp>
        <p:nvGrpSpPr>
          <p:cNvPr id="15" name="object 15"/>
          <p:cNvGrpSpPr/>
          <p:nvPr/>
        </p:nvGrpSpPr>
        <p:grpSpPr>
          <a:xfrm>
            <a:off x="12069580" y="2837641"/>
            <a:ext cx="7262495" cy="6297930"/>
            <a:chOff x="12069580" y="2837641"/>
            <a:chExt cx="7262495" cy="6297930"/>
          </a:xfrm>
        </p:grpSpPr>
        <p:sp>
          <p:nvSpPr>
            <p:cNvPr id="16" name="object 16"/>
            <p:cNvSpPr/>
            <p:nvPr/>
          </p:nvSpPr>
          <p:spPr>
            <a:xfrm>
              <a:off x="12162875" y="2837641"/>
              <a:ext cx="7169150" cy="6204585"/>
            </a:xfrm>
            <a:custGeom>
              <a:avLst/>
              <a:gdLst/>
              <a:ahLst/>
              <a:cxnLst/>
              <a:rect l="l" t="t" r="r" b="b"/>
              <a:pathLst>
                <a:path w="7169150" h="6204584">
                  <a:moveTo>
                    <a:pt x="7168692" y="0"/>
                  </a:moveTo>
                  <a:lnTo>
                    <a:pt x="0" y="0"/>
                  </a:lnTo>
                  <a:lnTo>
                    <a:pt x="0" y="6204072"/>
                  </a:lnTo>
                  <a:lnTo>
                    <a:pt x="7168692" y="6204072"/>
                  </a:lnTo>
                  <a:lnTo>
                    <a:pt x="7168692" y="0"/>
                  </a:lnTo>
                  <a:close/>
                </a:path>
              </a:pathLst>
            </a:custGeom>
            <a:solidFill>
              <a:srgbClr val="EBEBEB"/>
            </a:solidFill>
          </p:spPr>
          <p:txBody>
            <a:bodyPr wrap="square" lIns="0" tIns="0" rIns="0" bIns="0" rtlCol="0"/>
            <a:lstStyle/>
            <a:p>
              <a:endParaRPr/>
            </a:p>
          </p:txBody>
        </p:sp>
        <p:sp>
          <p:nvSpPr>
            <p:cNvPr id="17" name="object 17"/>
            <p:cNvSpPr/>
            <p:nvPr/>
          </p:nvSpPr>
          <p:spPr>
            <a:xfrm>
              <a:off x="12162866" y="3614629"/>
              <a:ext cx="7169150" cy="4420870"/>
            </a:xfrm>
            <a:custGeom>
              <a:avLst/>
              <a:gdLst/>
              <a:ahLst/>
              <a:cxnLst/>
              <a:rect l="l" t="t" r="r" b="b"/>
              <a:pathLst>
                <a:path w="7169150" h="4420870">
                  <a:moveTo>
                    <a:pt x="7168934" y="4402252"/>
                  </a:moveTo>
                  <a:lnTo>
                    <a:pt x="0" y="4402252"/>
                  </a:lnTo>
                  <a:lnTo>
                    <a:pt x="0" y="4420527"/>
                  </a:lnTo>
                  <a:lnTo>
                    <a:pt x="7168934" y="4420527"/>
                  </a:lnTo>
                  <a:lnTo>
                    <a:pt x="7168934" y="4402252"/>
                  </a:lnTo>
                  <a:close/>
                </a:path>
                <a:path w="7169150" h="4420870">
                  <a:moveTo>
                    <a:pt x="7168934" y="2934678"/>
                  </a:moveTo>
                  <a:lnTo>
                    <a:pt x="0" y="2934678"/>
                  </a:lnTo>
                  <a:lnTo>
                    <a:pt x="0" y="2952953"/>
                  </a:lnTo>
                  <a:lnTo>
                    <a:pt x="7168934" y="2952953"/>
                  </a:lnTo>
                  <a:lnTo>
                    <a:pt x="7168934" y="2934678"/>
                  </a:lnTo>
                  <a:close/>
                </a:path>
                <a:path w="7169150" h="4420870">
                  <a:moveTo>
                    <a:pt x="7168934" y="1467332"/>
                  </a:moveTo>
                  <a:lnTo>
                    <a:pt x="0" y="1467332"/>
                  </a:lnTo>
                  <a:lnTo>
                    <a:pt x="0" y="1485607"/>
                  </a:lnTo>
                  <a:lnTo>
                    <a:pt x="7168934" y="1485607"/>
                  </a:lnTo>
                  <a:lnTo>
                    <a:pt x="7168934" y="1467332"/>
                  </a:lnTo>
                  <a:close/>
                </a:path>
                <a:path w="7169150" h="4420870">
                  <a:moveTo>
                    <a:pt x="7168934" y="0"/>
                  </a:moveTo>
                  <a:lnTo>
                    <a:pt x="0" y="0"/>
                  </a:lnTo>
                  <a:lnTo>
                    <a:pt x="0" y="18275"/>
                  </a:lnTo>
                  <a:lnTo>
                    <a:pt x="7168934" y="18275"/>
                  </a:lnTo>
                  <a:lnTo>
                    <a:pt x="7168934" y="0"/>
                  </a:lnTo>
                  <a:close/>
                </a:path>
              </a:pathLst>
            </a:custGeom>
            <a:solidFill>
              <a:srgbClr val="FFFFFF"/>
            </a:solidFill>
          </p:spPr>
          <p:txBody>
            <a:bodyPr wrap="square" lIns="0" tIns="0" rIns="0" bIns="0" rtlCol="0"/>
            <a:lstStyle/>
            <a:p>
              <a:endParaRPr/>
            </a:p>
          </p:txBody>
        </p:sp>
        <p:sp>
          <p:nvSpPr>
            <p:cNvPr id="18" name="object 18"/>
            <p:cNvSpPr/>
            <p:nvPr/>
          </p:nvSpPr>
          <p:spPr>
            <a:xfrm>
              <a:off x="12818353" y="2837648"/>
              <a:ext cx="0" cy="6204585"/>
            </a:xfrm>
            <a:custGeom>
              <a:avLst/>
              <a:gdLst/>
              <a:ahLst/>
              <a:cxnLst/>
              <a:rect l="l" t="t" r="r" b="b"/>
              <a:pathLst>
                <a:path h="6204584">
                  <a:moveTo>
                    <a:pt x="0" y="6204065"/>
                  </a:moveTo>
                  <a:lnTo>
                    <a:pt x="0" y="0"/>
                  </a:lnTo>
                </a:path>
              </a:pathLst>
            </a:custGeom>
            <a:ln w="18275">
              <a:solidFill>
                <a:srgbClr val="FFFFFF"/>
              </a:solidFill>
            </a:ln>
          </p:spPr>
          <p:txBody>
            <a:bodyPr wrap="square" lIns="0" tIns="0" rIns="0" bIns="0" rtlCol="0"/>
            <a:lstStyle/>
            <a:p>
              <a:endParaRPr/>
            </a:p>
          </p:txBody>
        </p:sp>
        <p:sp>
          <p:nvSpPr>
            <p:cNvPr id="19" name="object 19"/>
            <p:cNvSpPr/>
            <p:nvPr/>
          </p:nvSpPr>
          <p:spPr>
            <a:xfrm>
              <a:off x="13491107" y="2837648"/>
              <a:ext cx="0" cy="6204585"/>
            </a:xfrm>
            <a:custGeom>
              <a:avLst/>
              <a:gdLst/>
              <a:ahLst/>
              <a:cxnLst/>
              <a:rect l="l" t="t" r="r" b="b"/>
              <a:pathLst>
                <a:path h="6204584">
                  <a:moveTo>
                    <a:pt x="0" y="6204065"/>
                  </a:moveTo>
                  <a:lnTo>
                    <a:pt x="0" y="0"/>
                  </a:lnTo>
                </a:path>
              </a:pathLst>
            </a:custGeom>
            <a:ln w="18275">
              <a:solidFill>
                <a:srgbClr val="FFFFFF"/>
              </a:solidFill>
            </a:ln>
          </p:spPr>
          <p:txBody>
            <a:bodyPr wrap="square" lIns="0" tIns="0" rIns="0" bIns="0" rtlCol="0"/>
            <a:lstStyle/>
            <a:p>
              <a:endParaRPr/>
            </a:p>
          </p:txBody>
        </p:sp>
        <p:sp>
          <p:nvSpPr>
            <p:cNvPr id="20" name="object 20"/>
            <p:cNvSpPr/>
            <p:nvPr/>
          </p:nvSpPr>
          <p:spPr>
            <a:xfrm>
              <a:off x="14163548" y="2837648"/>
              <a:ext cx="0" cy="6204585"/>
            </a:xfrm>
            <a:custGeom>
              <a:avLst/>
              <a:gdLst/>
              <a:ahLst/>
              <a:cxnLst/>
              <a:rect l="l" t="t" r="r" b="b"/>
              <a:pathLst>
                <a:path h="6204584">
                  <a:moveTo>
                    <a:pt x="0" y="6204065"/>
                  </a:moveTo>
                  <a:lnTo>
                    <a:pt x="0" y="0"/>
                  </a:lnTo>
                </a:path>
              </a:pathLst>
            </a:custGeom>
            <a:ln w="18275">
              <a:solidFill>
                <a:srgbClr val="FFFFFF"/>
              </a:solidFill>
            </a:ln>
          </p:spPr>
          <p:txBody>
            <a:bodyPr wrap="square" lIns="0" tIns="0" rIns="0" bIns="0" rtlCol="0"/>
            <a:lstStyle/>
            <a:p>
              <a:endParaRPr/>
            </a:p>
          </p:txBody>
        </p:sp>
        <p:sp>
          <p:nvSpPr>
            <p:cNvPr id="21" name="object 21"/>
            <p:cNvSpPr/>
            <p:nvPr/>
          </p:nvSpPr>
          <p:spPr>
            <a:xfrm>
              <a:off x="14836197" y="2837648"/>
              <a:ext cx="0" cy="6204585"/>
            </a:xfrm>
            <a:custGeom>
              <a:avLst/>
              <a:gdLst/>
              <a:ahLst/>
              <a:cxnLst/>
              <a:rect l="l" t="t" r="r" b="b"/>
              <a:pathLst>
                <a:path h="6204584">
                  <a:moveTo>
                    <a:pt x="0" y="6204065"/>
                  </a:moveTo>
                  <a:lnTo>
                    <a:pt x="0" y="0"/>
                  </a:lnTo>
                </a:path>
              </a:pathLst>
            </a:custGeom>
            <a:ln w="18275">
              <a:solidFill>
                <a:srgbClr val="FFFFFF"/>
              </a:solidFill>
            </a:ln>
          </p:spPr>
          <p:txBody>
            <a:bodyPr wrap="square" lIns="0" tIns="0" rIns="0" bIns="0" rtlCol="0"/>
            <a:lstStyle/>
            <a:p>
              <a:endParaRPr/>
            </a:p>
          </p:txBody>
        </p:sp>
        <p:sp>
          <p:nvSpPr>
            <p:cNvPr id="22" name="object 22"/>
            <p:cNvSpPr/>
            <p:nvPr/>
          </p:nvSpPr>
          <p:spPr>
            <a:xfrm>
              <a:off x="15508637" y="2837648"/>
              <a:ext cx="0" cy="6204585"/>
            </a:xfrm>
            <a:custGeom>
              <a:avLst/>
              <a:gdLst/>
              <a:ahLst/>
              <a:cxnLst/>
              <a:rect l="l" t="t" r="r" b="b"/>
              <a:pathLst>
                <a:path h="6204584">
                  <a:moveTo>
                    <a:pt x="0" y="6204065"/>
                  </a:moveTo>
                  <a:lnTo>
                    <a:pt x="0" y="0"/>
                  </a:lnTo>
                </a:path>
              </a:pathLst>
            </a:custGeom>
            <a:ln w="18275">
              <a:solidFill>
                <a:srgbClr val="FFFFFF"/>
              </a:solidFill>
            </a:ln>
          </p:spPr>
          <p:txBody>
            <a:bodyPr wrap="square" lIns="0" tIns="0" rIns="0" bIns="0" rtlCol="0"/>
            <a:lstStyle/>
            <a:p>
              <a:endParaRPr/>
            </a:p>
          </p:txBody>
        </p:sp>
        <p:sp>
          <p:nvSpPr>
            <p:cNvPr id="23" name="object 23"/>
            <p:cNvSpPr/>
            <p:nvPr/>
          </p:nvSpPr>
          <p:spPr>
            <a:xfrm>
              <a:off x="16181182" y="2837648"/>
              <a:ext cx="0" cy="6204585"/>
            </a:xfrm>
            <a:custGeom>
              <a:avLst/>
              <a:gdLst/>
              <a:ahLst/>
              <a:cxnLst/>
              <a:rect l="l" t="t" r="r" b="b"/>
              <a:pathLst>
                <a:path h="6204584">
                  <a:moveTo>
                    <a:pt x="0" y="6204065"/>
                  </a:moveTo>
                  <a:lnTo>
                    <a:pt x="0" y="0"/>
                  </a:lnTo>
                </a:path>
              </a:pathLst>
            </a:custGeom>
            <a:ln w="18275">
              <a:solidFill>
                <a:srgbClr val="FFFFFF"/>
              </a:solidFill>
            </a:ln>
          </p:spPr>
          <p:txBody>
            <a:bodyPr wrap="square" lIns="0" tIns="0" rIns="0" bIns="0" rtlCol="0"/>
            <a:lstStyle/>
            <a:p>
              <a:endParaRPr/>
            </a:p>
          </p:txBody>
        </p:sp>
        <p:sp>
          <p:nvSpPr>
            <p:cNvPr id="24" name="object 24"/>
            <p:cNvSpPr/>
            <p:nvPr/>
          </p:nvSpPr>
          <p:spPr>
            <a:xfrm>
              <a:off x="16853832" y="2837648"/>
              <a:ext cx="0" cy="6204585"/>
            </a:xfrm>
            <a:custGeom>
              <a:avLst/>
              <a:gdLst/>
              <a:ahLst/>
              <a:cxnLst/>
              <a:rect l="l" t="t" r="r" b="b"/>
              <a:pathLst>
                <a:path h="6204584">
                  <a:moveTo>
                    <a:pt x="0" y="6204065"/>
                  </a:moveTo>
                  <a:lnTo>
                    <a:pt x="0" y="0"/>
                  </a:lnTo>
                </a:path>
              </a:pathLst>
            </a:custGeom>
            <a:ln w="18275">
              <a:solidFill>
                <a:srgbClr val="FFFFFF"/>
              </a:solidFill>
            </a:ln>
          </p:spPr>
          <p:txBody>
            <a:bodyPr wrap="square" lIns="0" tIns="0" rIns="0" bIns="0" rtlCol="0"/>
            <a:lstStyle/>
            <a:p>
              <a:endParaRPr/>
            </a:p>
          </p:txBody>
        </p:sp>
        <p:sp>
          <p:nvSpPr>
            <p:cNvPr id="25" name="object 25"/>
            <p:cNvSpPr/>
            <p:nvPr/>
          </p:nvSpPr>
          <p:spPr>
            <a:xfrm>
              <a:off x="17526272" y="2837648"/>
              <a:ext cx="0" cy="6204585"/>
            </a:xfrm>
            <a:custGeom>
              <a:avLst/>
              <a:gdLst/>
              <a:ahLst/>
              <a:cxnLst/>
              <a:rect l="l" t="t" r="r" b="b"/>
              <a:pathLst>
                <a:path h="6204584">
                  <a:moveTo>
                    <a:pt x="0" y="6204065"/>
                  </a:moveTo>
                  <a:lnTo>
                    <a:pt x="0" y="0"/>
                  </a:lnTo>
                </a:path>
              </a:pathLst>
            </a:custGeom>
            <a:ln w="18275">
              <a:solidFill>
                <a:srgbClr val="FFFFFF"/>
              </a:solidFill>
            </a:ln>
          </p:spPr>
          <p:txBody>
            <a:bodyPr wrap="square" lIns="0" tIns="0" rIns="0" bIns="0" rtlCol="0"/>
            <a:lstStyle/>
            <a:p>
              <a:endParaRPr/>
            </a:p>
          </p:txBody>
        </p:sp>
        <p:sp>
          <p:nvSpPr>
            <p:cNvPr id="26" name="object 26"/>
            <p:cNvSpPr/>
            <p:nvPr/>
          </p:nvSpPr>
          <p:spPr>
            <a:xfrm>
              <a:off x="18199027" y="2837648"/>
              <a:ext cx="0" cy="6204585"/>
            </a:xfrm>
            <a:custGeom>
              <a:avLst/>
              <a:gdLst/>
              <a:ahLst/>
              <a:cxnLst/>
              <a:rect l="l" t="t" r="r" b="b"/>
              <a:pathLst>
                <a:path h="6204584">
                  <a:moveTo>
                    <a:pt x="0" y="6204065"/>
                  </a:moveTo>
                  <a:lnTo>
                    <a:pt x="0" y="0"/>
                  </a:lnTo>
                </a:path>
              </a:pathLst>
            </a:custGeom>
            <a:ln w="18275">
              <a:solidFill>
                <a:srgbClr val="FFFFFF"/>
              </a:solidFill>
            </a:ln>
          </p:spPr>
          <p:txBody>
            <a:bodyPr wrap="square" lIns="0" tIns="0" rIns="0" bIns="0" rtlCol="0"/>
            <a:lstStyle/>
            <a:p>
              <a:endParaRPr/>
            </a:p>
          </p:txBody>
        </p:sp>
        <p:sp>
          <p:nvSpPr>
            <p:cNvPr id="27" name="object 27"/>
            <p:cNvSpPr/>
            <p:nvPr/>
          </p:nvSpPr>
          <p:spPr>
            <a:xfrm>
              <a:off x="18871467" y="2837648"/>
              <a:ext cx="0" cy="6204585"/>
            </a:xfrm>
            <a:custGeom>
              <a:avLst/>
              <a:gdLst/>
              <a:ahLst/>
              <a:cxnLst/>
              <a:rect l="l" t="t" r="r" b="b"/>
              <a:pathLst>
                <a:path h="6204584">
                  <a:moveTo>
                    <a:pt x="0" y="6204065"/>
                  </a:moveTo>
                  <a:lnTo>
                    <a:pt x="0" y="0"/>
                  </a:lnTo>
                </a:path>
              </a:pathLst>
            </a:custGeom>
            <a:ln w="18275">
              <a:solidFill>
                <a:srgbClr val="FFFFFF"/>
              </a:solidFill>
            </a:ln>
          </p:spPr>
          <p:txBody>
            <a:bodyPr wrap="square" lIns="0" tIns="0" rIns="0" bIns="0" rtlCol="0"/>
            <a:lstStyle/>
            <a:p>
              <a:endParaRPr/>
            </a:p>
          </p:txBody>
        </p:sp>
        <p:sp>
          <p:nvSpPr>
            <p:cNvPr id="28" name="object 28"/>
            <p:cNvSpPr/>
            <p:nvPr/>
          </p:nvSpPr>
          <p:spPr>
            <a:xfrm>
              <a:off x="12162875" y="8759565"/>
              <a:ext cx="7169150" cy="0"/>
            </a:xfrm>
            <a:custGeom>
              <a:avLst/>
              <a:gdLst/>
              <a:ahLst/>
              <a:cxnLst/>
              <a:rect l="l" t="t" r="r" b="b"/>
              <a:pathLst>
                <a:path w="7169150">
                  <a:moveTo>
                    <a:pt x="0" y="0"/>
                  </a:moveTo>
                  <a:lnTo>
                    <a:pt x="7168936" y="0"/>
                  </a:lnTo>
                </a:path>
              </a:pathLst>
            </a:custGeom>
            <a:ln w="36301">
              <a:solidFill>
                <a:srgbClr val="FFFFFF"/>
              </a:solidFill>
            </a:ln>
          </p:spPr>
          <p:txBody>
            <a:bodyPr wrap="square" lIns="0" tIns="0" rIns="0" bIns="0" rtlCol="0"/>
            <a:lstStyle/>
            <a:p>
              <a:endParaRPr/>
            </a:p>
          </p:txBody>
        </p:sp>
        <p:sp>
          <p:nvSpPr>
            <p:cNvPr id="29" name="object 29"/>
            <p:cNvSpPr/>
            <p:nvPr/>
          </p:nvSpPr>
          <p:spPr>
            <a:xfrm>
              <a:off x="12162875" y="7292228"/>
              <a:ext cx="7169150" cy="0"/>
            </a:xfrm>
            <a:custGeom>
              <a:avLst/>
              <a:gdLst/>
              <a:ahLst/>
              <a:cxnLst/>
              <a:rect l="l" t="t" r="r" b="b"/>
              <a:pathLst>
                <a:path w="7169150">
                  <a:moveTo>
                    <a:pt x="0" y="0"/>
                  </a:moveTo>
                  <a:lnTo>
                    <a:pt x="7168936" y="0"/>
                  </a:lnTo>
                </a:path>
              </a:pathLst>
            </a:custGeom>
            <a:ln w="36301">
              <a:solidFill>
                <a:srgbClr val="FFFFFF"/>
              </a:solidFill>
            </a:ln>
          </p:spPr>
          <p:txBody>
            <a:bodyPr wrap="square" lIns="0" tIns="0" rIns="0" bIns="0" rtlCol="0"/>
            <a:lstStyle/>
            <a:p>
              <a:endParaRPr/>
            </a:p>
          </p:txBody>
        </p:sp>
        <p:sp>
          <p:nvSpPr>
            <p:cNvPr id="30" name="object 30"/>
            <p:cNvSpPr/>
            <p:nvPr/>
          </p:nvSpPr>
          <p:spPr>
            <a:xfrm>
              <a:off x="12162875" y="5824890"/>
              <a:ext cx="7169150" cy="0"/>
            </a:xfrm>
            <a:custGeom>
              <a:avLst/>
              <a:gdLst/>
              <a:ahLst/>
              <a:cxnLst/>
              <a:rect l="l" t="t" r="r" b="b"/>
              <a:pathLst>
                <a:path w="7169150">
                  <a:moveTo>
                    <a:pt x="0" y="0"/>
                  </a:moveTo>
                  <a:lnTo>
                    <a:pt x="7168936" y="0"/>
                  </a:lnTo>
                </a:path>
              </a:pathLst>
            </a:custGeom>
            <a:ln w="36301">
              <a:solidFill>
                <a:srgbClr val="FFFFFF"/>
              </a:solidFill>
            </a:ln>
          </p:spPr>
          <p:txBody>
            <a:bodyPr wrap="square" lIns="0" tIns="0" rIns="0" bIns="0" rtlCol="0"/>
            <a:lstStyle/>
            <a:p>
              <a:endParaRPr/>
            </a:p>
          </p:txBody>
        </p:sp>
        <p:sp>
          <p:nvSpPr>
            <p:cNvPr id="31" name="object 31"/>
            <p:cNvSpPr/>
            <p:nvPr/>
          </p:nvSpPr>
          <p:spPr>
            <a:xfrm>
              <a:off x="12162875" y="4357553"/>
              <a:ext cx="7169150" cy="0"/>
            </a:xfrm>
            <a:custGeom>
              <a:avLst/>
              <a:gdLst/>
              <a:ahLst/>
              <a:cxnLst/>
              <a:rect l="l" t="t" r="r" b="b"/>
              <a:pathLst>
                <a:path w="7169150">
                  <a:moveTo>
                    <a:pt x="0" y="0"/>
                  </a:moveTo>
                  <a:lnTo>
                    <a:pt x="7168936" y="0"/>
                  </a:lnTo>
                </a:path>
              </a:pathLst>
            </a:custGeom>
            <a:ln w="36301">
              <a:solidFill>
                <a:srgbClr val="FFFFFF"/>
              </a:solidFill>
            </a:ln>
          </p:spPr>
          <p:txBody>
            <a:bodyPr wrap="square" lIns="0" tIns="0" rIns="0" bIns="0" rtlCol="0"/>
            <a:lstStyle/>
            <a:p>
              <a:endParaRPr/>
            </a:p>
          </p:txBody>
        </p:sp>
        <p:sp>
          <p:nvSpPr>
            <p:cNvPr id="32" name="object 32"/>
            <p:cNvSpPr/>
            <p:nvPr/>
          </p:nvSpPr>
          <p:spPr>
            <a:xfrm>
              <a:off x="12162875" y="2889964"/>
              <a:ext cx="7169150" cy="0"/>
            </a:xfrm>
            <a:custGeom>
              <a:avLst/>
              <a:gdLst/>
              <a:ahLst/>
              <a:cxnLst/>
              <a:rect l="l" t="t" r="r" b="b"/>
              <a:pathLst>
                <a:path w="7169150">
                  <a:moveTo>
                    <a:pt x="0" y="0"/>
                  </a:moveTo>
                  <a:lnTo>
                    <a:pt x="7168936" y="0"/>
                  </a:lnTo>
                </a:path>
              </a:pathLst>
            </a:custGeom>
            <a:ln w="36301">
              <a:solidFill>
                <a:srgbClr val="FFFFFF"/>
              </a:solidFill>
            </a:ln>
          </p:spPr>
          <p:txBody>
            <a:bodyPr wrap="square" lIns="0" tIns="0" rIns="0" bIns="0" rtlCol="0"/>
            <a:lstStyle/>
            <a:p>
              <a:endParaRPr/>
            </a:p>
          </p:txBody>
        </p:sp>
        <p:sp>
          <p:nvSpPr>
            <p:cNvPr id="33" name="object 33"/>
            <p:cNvSpPr/>
            <p:nvPr/>
          </p:nvSpPr>
          <p:spPr>
            <a:xfrm>
              <a:off x="12482133" y="2837648"/>
              <a:ext cx="0" cy="6204585"/>
            </a:xfrm>
            <a:custGeom>
              <a:avLst/>
              <a:gdLst/>
              <a:ahLst/>
              <a:cxnLst/>
              <a:rect l="l" t="t" r="r" b="b"/>
              <a:pathLst>
                <a:path h="6204584">
                  <a:moveTo>
                    <a:pt x="0" y="6204065"/>
                  </a:moveTo>
                  <a:lnTo>
                    <a:pt x="0" y="0"/>
                  </a:lnTo>
                </a:path>
              </a:pathLst>
            </a:custGeom>
            <a:ln w="36301">
              <a:solidFill>
                <a:srgbClr val="FFFFFF"/>
              </a:solidFill>
            </a:ln>
          </p:spPr>
          <p:txBody>
            <a:bodyPr wrap="square" lIns="0" tIns="0" rIns="0" bIns="0" rtlCol="0"/>
            <a:lstStyle/>
            <a:p>
              <a:endParaRPr/>
            </a:p>
          </p:txBody>
        </p:sp>
        <p:sp>
          <p:nvSpPr>
            <p:cNvPr id="34" name="object 34"/>
            <p:cNvSpPr/>
            <p:nvPr/>
          </p:nvSpPr>
          <p:spPr>
            <a:xfrm>
              <a:off x="13154887" y="2837648"/>
              <a:ext cx="0" cy="6204585"/>
            </a:xfrm>
            <a:custGeom>
              <a:avLst/>
              <a:gdLst/>
              <a:ahLst/>
              <a:cxnLst/>
              <a:rect l="l" t="t" r="r" b="b"/>
              <a:pathLst>
                <a:path h="6204584">
                  <a:moveTo>
                    <a:pt x="0" y="6204065"/>
                  </a:moveTo>
                  <a:lnTo>
                    <a:pt x="0" y="0"/>
                  </a:lnTo>
                </a:path>
              </a:pathLst>
            </a:custGeom>
            <a:ln w="36301">
              <a:solidFill>
                <a:srgbClr val="FFFFFF"/>
              </a:solidFill>
            </a:ln>
          </p:spPr>
          <p:txBody>
            <a:bodyPr wrap="square" lIns="0" tIns="0" rIns="0" bIns="0" rtlCol="0"/>
            <a:lstStyle/>
            <a:p>
              <a:endParaRPr/>
            </a:p>
          </p:txBody>
        </p:sp>
        <p:sp>
          <p:nvSpPr>
            <p:cNvPr id="35" name="object 35"/>
            <p:cNvSpPr/>
            <p:nvPr/>
          </p:nvSpPr>
          <p:spPr>
            <a:xfrm>
              <a:off x="13827327" y="2837648"/>
              <a:ext cx="0" cy="6204585"/>
            </a:xfrm>
            <a:custGeom>
              <a:avLst/>
              <a:gdLst/>
              <a:ahLst/>
              <a:cxnLst/>
              <a:rect l="l" t="t" r="r" b="b"/>
              <a:pathLst>
                <a:path h="6204584">
                  <a:moveTo>
                    <a:pt x="0" y="6204065"/>
                  </a:moveTo>
                  <a:lnTo>
                    <a:pt x="0" y="0"/>
                  </a:lnTo>
                </a:path>
              </a:pathLst>
            </a:custGeom>
            <a:ln w="36301">
              <a:solidFill>
                <a:srgbClr val="FFFFFF"/>
              </a:solidFill>
            </a:ln>
          </p:spPr>
          <p:txBody>
            <a:bodyPr wrap="square" lIns="0" tIns="0" rIns="0" bIns="0" rtlCol="0"/>
            <a:lstStyle/>
            <a:p>
              <a:endParaRPr/>
            </a:p>
          </p:txBody>
        </p:sp>
        <p:sp>
          <p:nvSpPr>
            <p:cNvPr id="36" name="object 36"/>
            <p:cNvSpPr/>
            <p:nvPr/>
          </p:nvSpPr>
          <p:spPr>
            <a:xfrm>
              <a:off x="14499768" y="2837648"/>
              <a:ext cx="0" cy="6204585"/>
            </a:xfrm>
            <a:custGeom>
              <a:avLst/>
              <a:gdLst/>
              <a:ahLst/>
              <a:cxnLst/>
              <a:rect l="l" t="t" r="r" b="b"/>
              <a:pathLst>
                <a:path h="6204584">
                  <a:moveTo>
                    <a:pt x="0" y="6204065"/>
                  </a:moveTo>
                  <a:lnTo>
                    <a:pt x="0" y="0"/>
                  </a:lnTo>
                </a:path>
              </a:pathLst>
            </a:custGeom>
            <a:ln w="36301">
              <a:solidFill>
                <a:srgbClr val="FFFFFF"/>
              </a:solidFill>
            </a:ln>
          </p:spPr>
          <p:txBody>
            <a:bodyPr wrap="square" lIns="0" tIns="0" rIns="0" bIns="0" rtlCol="0"/>
            <a:lstStyle/>
            <a:p>
              <a:endParaRPr/>
            </a:p>
          </p:txBody>
        </p:sp>
        <p:sp>
          <p:nvSpPr>
            <p:cNvPr id="37" name="object 37"/>
            <p:cNvSpPr/>
            <p:nvPr/>
          </p:nvSpPr>
          <p:spPr>
            <a:xfrm>
              <a:off x="15172417" y="2837648"/>
              <a:ext cx="0" cy="6204585"/>
            </a:xfrm>
            <a:custGeom>
              <a:avLst/>
              <a:gdLst/>
              <a:ahLst/>
              <a:cxnLst/>
              <a:rect l="l" t="t" r="r" b="b"/>
              <a:pathLst>
                <a:path h="6204584">
                  <a:moveTo>
                    <a:pt x="0" y="6204065"/>
                  </a:moveTo>
                  <a:lnTo>
                    <a:pt x="0" y="0"/>
                  </a:lnTo>
                </a:path>
              </a:pathLst>
            </a:custGeom>
            <a:ln w="36301">
              <a:solidFill>
                <a:srgbClr val="FFFFFF"/>
              </a:solidFill>
            </a:ln>
          </p:spPr>
          <p:txBody>
            <a:bodyPr wrap="square" lIns="0" tIns="0" rIns="0" bIns="0" rtlCol="0"/>
            <a:lstStyle/>
            <a:p>
              <a:endParaRPr/>
            </a:p>
          </p:txBody>
        </p:sp>
        <p:sp>
          <p:nvSpPr>
            <p:cNvPr id="38" name="object 38"/>
            <p:cNvSpPr/>
            <p:nvPr/>
          </p:nvSpPr>
          <p:spPr>
            <a:xfrm>
              <a:off x="15844962" y="2837648"/>
              <a:ext cx="0" cy="6204585"/>
            </a:xfrm>
            <a:custGeom>
              <a:avLst/>
              <a:gdLst/>
              <a:ahLst/>
              <a:cxnLst/>
              <a:rect l="l" t="t" r="r" b="b"/>
              <a:pathLst>
                <a:path h="6204584">
                  <a:moveTo>
                    <a:pt x="0" y="6204065"/>
                  </a:moveTo>
                  <a:lnTo>
                    <a:pt x="0" y="0"/>
                  </a:lnTo>
                </a:path>
              </a:pathLst>
            </a:custGeom>
            <a:ln w="36301">
              <a:solidFill>
                <a:srgbClr val="FFFFFF"/>
              </a:solidFill>
            </a:ln>
          </p:spPr>
          <p:txBody>
            <a:bodyPr wrap="square" lIns="0" tIns="0" rIns="0" bIns="0" rtlCol="0"/>
            <a:lstStyle/>
            <a:p>
              <a:endParaRPr/>
            </a:p>
          </p:txBody>
        </p:sp>
        <p:sp>
          <p:nvSpPr>
            <p:cNvPr id="39" name="object 39"/>
            <p:cNvSpPr/>
            <p:nvPr/>
          </p:nvSpPr>
          <p:spPr>
            <a:xfrm>
              <a:off x="16517612" y="2837648"/>
              <a:ext cx="0" cy="6204585"/>
            </a:xfrm>
            <a:custGeom>
              <a:avLst/>
              <a:gdLst/>
              <a:ahLst/>
              <a:cxnLst/>
              <a:rect l="l" t="t" r="r" b="b"/>
              <a:pathLst>
                <a:path h="6204584">
                  <a:moveTo>
                    <a:pt x="0" y="6204065"/>
                  </a:moveTo>
                  <a:lnTo>
                    <a:pt x="0" y="0"/>
                  </a:lnTo>
                </a:path>
              </a:pathLst>
            </a:custGeom>
            <a:ln w="36301">
              <a:solidFill>
                <a:srgbClr val="FFFFFF"/>
              </a:solidFill>
            </a:ln>
          </p:spPr>
          <p:txBody>
            <a:bodyPr wrap="square" lIns="0" tIns="0" rIns="0" bIns="0" rtlCol="0"/>
            <a:lstStyle/>
            <a:p>
              <a:endParaRPr/>
            </a:p>
          </p:txBody>
        </p:sp>
        <p:sp>
          <p:nvSpPr>
            <p:cNvPr id="40" name="object 40"/>
            <p:cNvSpPr/>
            <p:nvPr/>
          </p:nvSpPr>
          <p:spPr>
            <a:xfrm>
              <a:off x="17190052" y="2837648"/>
              <a:ext cx="0" cy="6204585"/>
            </a:xfrm>
            <a:custGeom>
              <a:avLst/>
              <a:gdLst/>
              <a:ahLst/>
              <a:cxnLst/>
              <a:rect l="l" t="t" r="r" b="b"/>
              <a:pathLst>
                <a:path h="6204584">
                  <a:moveTo>
                    <a:pt x="0" y="6204065"/>
                  </a:moveTo>
                  <a:lnTo>
                    <a:pt x="0" y="0"/>
                  </a:lnTo>
                </a:path>
              </a:pathLst>
            </a:custGeom>
            <a:ln w="36301">
              <a:solidFill>
                <a:srgbClr val="FFFFFF"/>
              </a:solidFill>
            </a:ln>
          </p:spPr>
          <p:txBody>
            <a:bodyPr wrap="square" lIns="0" tIns="0" rIns="0" bIns="0" rtlCol="0"/>
            <a:lstStyle/>
            <a:p>
              <a:endParaRPr/>
            </a:p>
          </p:txBody>
        </p:sp>
        <p:sp>
          <p:nvSpPr>
            <p:cNvPr id="41" name="object 41"/>
            <p:cNvSpPr/>
            <p:nvPr/>
          </p:nvSpPr>
          <p:spPr>
            <a:xfrm>
              <a:off x="17862493" y="2837648"/>
              <a:ext cx="0" cy="6204585"/>
            </a:xfrm>
            <a:custGeom>
              <a:avLst/>
              <a:gdLst/>
              <a:ahLst/>
              <a:cxnLst/>
              <a:rect l="l" t="t" r="r" b="b"/>
              <a:pathLst>
                <a:path h="6204584">
                  <a:moveTo>
                    <a:pt x="0" y="6204065"/>
                  </a:moveTo>
                  <a:lnTo>
                    <a:pt x="0" y="0"/>
                  </a:lnTo>
                </a:path>
              </a:pathLst>
            </a:custGeom>
            <a:ln w="36301">
              <a:solidFill>
                <a:srgbClr val="FFFFFF"/>
              </a:solidFill>
            </a:ln>
          </p:spPr>
          <p:txBody>
            <a:bodyPr wrap="square" lIns="0" tIns="0" rIns="0" bIns="0" rtlCol="0"/>
            <a:lstStyle/>
            <a:p>
              <a:endParaRPr/>
            </a:p>
          </p:txBody>
        </p:sp>
        <p:sp>
          <p:nvSpPr>
            <p:cNvPr id="42" name="object 42"/>
            <p:cNvSpPr/>
            <p:nvPr/>
          </p:nvSpPr>
          <p:spPr>
            <a:xfrm>
              <a:off x="18535247" y="2837648"/>
              <a:ext cx="0" cy="6204585"/>
            </a:xfrm>
            <a:custGeom>
              <a:avLst/>
              <a:gdLst/>
              <a:ahLst/>
              <a:cxnLst/>
              <a:rect l="l" t="t" r="r" b="b"/>
              <a:pathLst>
                <a:path h="6204584">
                  <a:moveTo>
                    <a:pt x="0" y="6204065"/>
                  </a:moveTo>
                  <a:lnTo>
                    <a:pt x="0" y="0"/>
                  </a:lnTo>
                </a:path>
              </a:pathLst>
            </a:custGeom>
            <a:ln w="36301">
              <a:solidFill>
                <a:srgbClr val="FFFFFF"/>
              </a:solidFill>
            </a:ln>
          </p:spPr>
          <p:txBody>
            <a:bodyPr wrap="square" lIns="0" tIns="0" rIns="0" bIns="0" rtlCol="0"/>
            <a:lstStyle/>
            <a:p>
              <a:endParaRPr/>
            </a:p>
          </p:txBody>
        </p:sp>
        <p:sp>
          <p:nvSpPr>
            <p:cNvPr id="43" name="object 43"/>
            <p:cNvSpPr/>
            <p:nvPr/>
          </p:nvSpPr>
          <p:spPr>
            <a:xfrm>
              <a:off x="19207687" y="2837648"/>
              <a:ext cx="0" cy="6204585"/>
            </a:xfrm>
            <a:custGeom>
              <a:avLst/>
              <a:gdLst/>
              <a:ahLst/>
              <a:cxnLst/>
              <a:rect l="l" t="t" r="r" b="b"/>
              <a:pathLst>
                <a:path h="6204584">
                  <a:moveTo>
                    <a:pt x="0" y="6204065"/>
                  </a:moveTo>
                  <a:lnTo>
                    <a:pt x="0" y="0"/>
                  </a:lnTo>
                </a:path>
              </a:pathLst>
            </a:custGeom>
            <a:ln w="36301">
              <a:solidFill>
                <a:srgbClr val="FFFFFF"/>
              </a:solidFill>
            </a:ln>
          </p:spPr>
          <p:txBody>
            <a:bodyPr wrap="square" lIns="0" tIns="0" rIns="0" bIns="0" rtlCol="0"/>
            <a:lstStyle/>
            <a:p>
              <a:endParaRPr/>
            </a:p>
          </p:txBody>
        </p:sp>
        <p:sp>
          <p:nvSpPr>
            <p:cNvPr id="44" name="object 44"/>
            <p:cNvSpPr/>
            <p:nvPr/>
          </p:nvSpPr>
          <p:spPr>
            <a:xfrm>
              <a:off x="12487148" y="7905603"/>
              <a:ext cx="3622040" cy="831850"/>
            </a:xfrm>
            <a:custGeom>
              <a:avLst/>
              <a:gdLst/>
              <a:ahLst/>
              <a:cxnLst/>
              <a:rect l="l" t="t" r="r" b="b"/>
              <a:pathLst>
                <a:path w="3622040" h="831850">
                  <a:moveTo>
                    <a:pt x="124612" y="769099"/>
                  </a:moveTo>
                  <a:lnTo>
                    <a:pt x="119697" y="744893"/>
                  </a:lnTo>
                  <a:lnTo>
                    <a:pt x="106337" y="725068"/>
                  </a:lnTo>
                  <a:lnTo>
                    <a:pt x="86525" y="711669"/>
                  </a:lnTo>
                  <a:lnTo>
                    <a:pt x="62306" y="706755"/>
                  </a:lnTo>
                  <a:lnTo>
                    <a:pt x="38125" y="711669"/>
                  </a:lnTo>
                  <a:lnTo>
                    <a:pt x="18313" y="725068"/>
                  </a:lnTo>
                  <a:lnTo>
                    <a:pt x="4927" y="744893"/>
                  </a:lnTo>
                  <a:lnTo>
                    <a:pt x="0" y="769099"/>
                  </a:lnTo>
                  <a:lnTo>
                    <a:pt x="4927" y="793305"/>
                  </a:lnTo>
                  <a:lnTo>
                    <a:pt x="18313" y="813130"/>
                  </a:lnTo>
                  <a:lnTo>
                    <a:pt x="38125" y="826516"/>
                  </a:lnTo>
                  <a:lnTo>
                    <a:pt x="62306" y="831430"/>
                  </a:lnTo>
                  <a:lnTo>
                    <a:pt x="86525" y="826516"/>
                  </a:lnTo>
                  <a:lnTo>
                    <a:pt x="106337" y="813130"/>
                  </a:lnTo>
                  <a:lnTo>
                    <a:pt x="119697" y="793305"/>
                  </a:lnTo>
                  <a:lnTo>
                    <a:pt x="124612" y="769099"/>
                  </a:lnTo>
                  <a:close/>
                </a:path>
                <a:path w="3622040" h="831850">
                  <a:moveTo>
                    <a:pt x="259054" y="751827"/>
                  </a:moveTo>
                  <a:lnTo>
                    <a:pt x="254152" y="727608"/>
                  </a:lnTo>
                  <a:lnTo>
                    <a:pt x="240779" y="707783"/>
                  </a:lnTo>
                  <a:lnTo>
                    <a:pt x="220980" y="694397"/>
                  </a:lnTo>
                  <a:lnTo>
                    <a:pt x="196748" y="689483"/>
                  </a:lnTo>
                  <a:lnTo>
                    <a:pt x="172567" y="694397"/>
                  </a:lnTo>
                  <a:lnTo>
                    <a:pt x="152768" y="707783"/>
                  </a:lnTo>
                  <a:lnTo>
                    <a:pt x="139369" y="727608"/>
                  </a:lnTo>
                  <a:lnTo>
                    <a:pt x="134454" y="751827"/>
                  </a:lnTo>
                  <a:lnTo>
                    <a:pt x="139369" y="776033"/>
                  </a:lnTo>
                  <a:lnTo>
                    <a:pt x="152768" y="795845"/>
                  </a:lnTo>
                  <a:lnTo>
                    <a:pt x="172567" y="809244"/>
                  </a:lnTo>
                  <a:lnTo>
                    <a:pt x="196748" y="814158"/>
                  </a:lnTo>
                  <a:lnTo>
                    <a:pt x="220980" y="809244"/>
                  </a:lnTo>
                  <a:lnTo>
                    <a:pt x="240779" y="795845"/>
                  </a:lnTo>
                  <a:lnTo>
                    <a:pt x="254152" y="776033"/>
                  </a:lnTo>
                  <a:lnTo>
                    <a:pt x="259054" y="751827"/>
                  </a:lnTo>
                  <a:close/>
                </a:path>
                <a:path w="3622040" h="831850">
                  <a:moveTo>
                    <a:pt x="393496" y="729297"/>
                  </a:moveTo>
                  <a:lnTo>
                    <a:pt x="388594" y="705218"/>
                  </a:lnTo>
                  <a:lnTo>
                    <a:pt x="375234" y="685469"/>
                  </a:lnTo>
                  <a:lnTo>
                    <a:pt x="355422" y="672109"/>
                  </a:lnTo>
                  <a:lnTo>
                    <a:pt x="331203" y="667194"/>
                  </a:lnTo>
                  <a:lnTo>
                    <a:pt x="307136" y="672109"/>
                  </a:lnTo>
                  <a:lnTo>
                    <a:pt x="287388" y="685469"/>
                  </a:lnTo>
                  <a:lnTo>
                    <a:pt x="274027" y="705218"/>
                  </a:lnTo>
                  <a:lnTo>
                    <a:pt x="269113" y="729297"/>
                  </a:lnTo>
                  <a:lnTo>
                    <a:pt x="274027" y="753503"/>
                  </a:lnTo>
                  <a:lnTo>
                    <a:pt x="287388" y="773315"/>
                  </a:lnTo>
                  <a:lnTo>
                    <a:pt x="307136" y="786714"/>
                  </a:lnTo>
                  <a:lnTo>
                    <a:pt x="331203" y="791629"/>
                  </a:lnTo>
                  <a:lnTo>
                    <a:pt x="355422" y="786714"/>
                  </a:lnTo>
                  <a:lnTo>
                    <a:pt x="375234" y="773315"/>
                  </a:lnTo>
                  <a:lnTo>
                    <a:pt x="388594" y="753503"/>
                  </a:lnTo>
                  <a:lnTo>
                    <a:pt x="393496" y="729297"/>
                  </a:lnTo>
                  <a:close/>
                </a:path>
                <a:path w="3622040" h="831850">
                  <a:moveTo>
                    <a:pt x="527951" y="614375"/>
                  </a:moveTo>
                  <a:lnTo>
                    <a:pt x="523074" y="590169"/>
                  </a:lnTo>
                  <a:lnTo>
                    <a:pt x="509778" y="570344"/>
                  </a:lnTo>
                  <a:lnTo>
                    <a:pt x="490042" y="556958"/>
                  </a:lnTo>
                  <a:lnTo>
                    <a:pt x="465848" y="552043"/>
                  </a:lnTo>
                  <a:lnTo>
                    <a:pt x="441680" y="556958"/>
                  </a:lnTo>
                  <a:lnTo>
                    <a:pt x="421868" y="570344"/>
                  </a:lnTo>
                  <a:lnTo>
                    <a:pt x="408470" y="590169"/>
                  </a:lnTo>
                  <a:lnTo>
                    <a:pt x="403555" y="614375"/>
                  </a:lnTo>
                  <a:lnTo>
                    <a:pt x="408470" y="638581"/>
                  </a:lnTo>
                  <a:lnTo>
                    <a:pt x="421868" y="658406"/>
                  </a:lnTo>
                  <a:lnTo>
                    <a:pt x="441680" y="671804"/>
                  </a:lnTo>
                  <a:lnTo>
                    <a:pt x="465848" y="676719"/>
                  </a:lnTo>
                  <a:lnTo>
                    <a:pt x="490042" y="671804"/>
                  </a:lnTo>
                  <a:lnTo>
                    <a:pt x="509778" y="658406"/>
                  </a:lnTo>
                  <a:lnTo>
                    <a:pt x="523074" y="638581"/>
                  </a:lnTo>
                  <a:lnTo>
                    <a:pt x="527951" y="614375"/>
                  </a:lnTo>
                  <a:close/>
                </a:path>
                <a:path w="3622040" h="831850">
                  <a:moveTo>
                    <a:pt x="662711" y="672452"/>
                  </a:moveTo>
                  <a:lnTo>
                    <a:pt x="657783" y="648246"/>
                  </a:lnTo>
                  <a:lnTo>
                    <a:pt x="644385" y="628434"/>
                  </a:lnTo>
                  <a:lnTo>
                    <a:pt x="624535" y="615035"/>
                  </a:lnTo>
                  <a:lnTo>
                    <a:pt x="600303" y="610120"/>
                  </a:lnTo>
                  <a:lnTo>
                    <a:pt x="576122" y="615035"/>
                  </a:lnTo>
                  <a:lnTo>
                    <a:pt x="556310" y="628434"/>
                  </a:lnTo>
                  <a:lnTo>
                    <a:pt x="542925" y="648246"/>
                  </a:lnTo>
                  <a:lnTo>
                    <a:pt x="537997" y="672452"/>
                  </a:lnTo>
                  <a:lnTo>
                    <a:pt x="542925" y="696518"/>
                  </a:lnTo>
                  <a:lnTo>
                    <a:pt x="556310" y="716267"/>
                  </a:lnTo>
                  <a:lnTo>
                    <a:pt x="576122" y="729640"/>
                  </a:lnTo>
                  <a:lnTo>
                    <a:pt x="600303" y="734542"/>
                  </a:lnTo>
                  <a:lnTo>
                    <a:pt x="624535" y="729640"/>
                  </a:lnTo>
                  <a:lnTo>
                    <a:pt x="644385" y="716267"/>
                  </a:lnTo>
                  <a:lnTo>
                    <a:pt x="657783" y="696518"/>
                  </a:lnTo>
                  <a:lnTo>
                    <a:pt x="662711" y="672452"/>
                  </a:lnTo>
                  <a:close/>
                </a:path>
                <a:path w="3622040" h="831850">
                  <a:moveTo>
                    <a:pt x="797153" y="644410"/>
                  </a:moveTo>
                  <a:lnTo>
                    <a:pt x="792226" y="620204"/>
                  </a:lnTo>
                  <a:lnTo>
                    <a:pt x="778827" y="600392"/>
                  </a:lnTo>
                  <a:lnTo>
                    <a:pt x="758990" y="586994"/>
                  </a:lnTo>
                  <a:lnTo>
                    <a:pt x="734745" y="582079"/>
                  </a:lnTo>
                  <a:lnTo>
                    <a:pt x="710565" y="586994"/>
                  </a:lnTo>
                  <a:lnTo>
                    <a:pt x="690753" y="600392"/>
                  </a:lnTo>
                  <a:lnTo>
                    <a:pt x="677367" y="620204"/>
                  </a:lnTo>
                  <a:lnTo>
                    <a:pt x="672439" y="644410"/>
                  </a:lnTo>
                  <a:lnTo>
                    <a:pt x="677367" y="668477"/>
                  </a:lnTo>
                  <a:lnTo>
                    <a:pt x="690753" y="688225"/>
                  </a:lnTo>
                  <a:lnTo>
                    <a:pt x="710565" y="701598"/>
                  </a:lnTo>
                  <a:lnTo>
                    <a:pt x="734745" y="706501"/>
                  </a:lnTo>
                  <a:lnTo>
                    <a:pt x="758990" y="701598"/>
                  </a:lnTo>
                  <a:lnTo>
                    <a:pt x="778827" y="688225"/>
                  </a:lnTo>
                  <a:lnTo>
                    <a:pt x="792226" y="668477"/>
                  </a:lnTo>
                  <a:lnTo>
                    <a:pt x="797153" y="644410"/>
                  </a:lnTo>
                  <a:close/>
                </a:path>
                <a:path w="3622040" h="831850">
                  <a:moveTo>
                    <a:pt x="931595" y="609625"/>
                  </a:moveTo>
                  <a:lnTo>
                    <a:pt x="926680" y="585406"/>
                  </a:lnTo>
                  <a:lnTo>
                    <a:pt x="913269" y="565581"/>
                  </a:lnTo>
                  <a:lnTo>
                    <a:pt x="893432" y="552196"/>
                  </a:lnTo>
                  <a:lnTo>
                    <a:pt x="869188" y="547281"/>
                  </a:lnTo>
                  <a:lnTo>
                    <a:pt x="845134" y="552196"/>
                  </a:lnTo>
                  <a:lnTo>
                    <a:pt x="825385" y="565581"/>
                  </a:lnTo>
                  <a:lnTo>
                    <a:pt x="812012" y="585406"/>
                  </a:lnTo>
                  <a:lnTo>
                    <a:pt x="807097" y="609625"/>
                  </a:lnTo>
                  <a:lnTo>
                    <a:pt x="812012" y="633831"/>
                  </a:lnTo>
                  <a:lnTo>
                    <a:pt x="825385" y="653656"/>
                  </a:lnTo>
                  <a:lnTo>
                    <a:pt x="845134" y="667042"/>
                  </a:lnTo>
                  <a:lnTo>
                    <a:pt x="869188" y="671957"/>
                  </a:lnTo>
                  <a:lnTo>
                    <a:pt x="893432" y="667042"/>
                  </a:lnTo>
                  <a:lnTo>
                    <a:pt x="913269" y="653656"/>
                  </a:lnTo>
                  <a:lnTo>
                    <a:pt x="926680" y="633831"/>
                  </a:lnTo>
                  <a:lnTo>
                    <a:pt x="931595" y="609625"/>
                  </a:lnTo>
                  <a:close/>
                </a:path>
                <a:path w="3622040" h="831850">
                  <a:moveTo>
                    <a:pt x="1066253" y="581329"/>
                  </a:moveTo>
                  <a:lnTo>
                    <a:pt x="1061339" y="557110"/>
                  </a:lnTo>
                  <a:lnTo>
                    <a:pt x="1047940" y="537298"/>
                  </a:lnTo>
                  <a:lnTo>
                    <a:pt x="1028128" y="523913"/>
                  </a:lnTo>
                  <a:lnTo>
                    <a:pt x="1003947" y="518998"/>
                  </a:lnTo>
                  <a:lnTo>
                    <a:pt x="979716" y="523913"/>
                  </a:lnTo>
                  <a:lnTo>
                    <a:pt x="959866" y="537298"/>
                  </a:lnTo>
                  <a:lnTo>
                    <a:pt x="946467" y="557110"/>
                  </a:lnTo>
                  <a:lnTo>
                    <a:pt x="941552" y="581329"/>
                  </a:lnTo>
                  <a:lnTo>
                    <a:pt x="946467" y="605536"/>
                  </a:lnTo>
                  <a:lnTo>
                    <a:pt x="959866" y="625360"/>
                  </a:lnTo>
                  <a:lnTo>
                    <a:pt x="979716" y="638759"/>
                  </a:lnTo>
                  <a:lnTo>
                    <a:pt x="1003947" y="643674"/>
                  </a:lnTo>
                  <a:lnTo>
                    <a:pt x="1028128" y="638759"/>
                  </a:lnTo>
                  <a:lnTo>
                    <a:pt x="1047940" y="625360"/>
                  </a:lnTo>
                  <a:lnTo>
                    <a:pt x="1061339" y="605536"/>
                  </a:lnTo>
                  <a:lnTo>
                    <a:pt x="1066253" y="581329"/>
                  </a:lnTo>
                  <a:close/>
                </a:path>
                <a:path w="3622040" h="831850">
                  <a:moveTo>
                    <a:pt x="1200696" y="569315"/>
                  </a:moveTo>
                  <a:lnTo>
                    <a:pt x="1195781" y="545109"/>
                  </a:lnTo>
                  <a:lnTo>
                    <a:pt x="1182395" y="525284"/>
                  </a:lnTo>
                  <a:lnTo>
                    <a:pt x="1162583" y="511886"/>
                  </a:lnTo>
                  <a:lnTo>
                    <a:pt x="1138402" y="506971"/>
                  </a:lnTo>
                  <a:lnTo>
                    <a:pt x="1114158" y="511886"/>
                  </a:lnTo>
                  <a:lnTo>
                    <a:pt x="1094320" y="525284"/>
                  </a:lnTo>
                  <a:lnTo>
                    <a:pt x="1080909" y="545109"/>
                  </a:lnTo>
                  <a:lnTo>
                    <a:pt x="1075994" y="569315"/>
                  </a:lnTo>
                  <a:lnTo>
                    <a:pt x="1080909" y="593521"/>
                  </a:lnTo>
                  <a:lnTo>
                    <a:pt x="1094320" y="613346"/>
                  </a:lnTo>
                  <a:lnTo>
                    <a:pt x="1114158" y="626732"/>
                  </a:lnTo>
                  <a:lnTo>
                    <a:pt x="1138402" y="631647"/>
                  </a:lnTo>
                  <a:lnTo>
                    <a:pt x="1162583" y="626732"/>
                  </a:lnTo>
                  <a:lnTo>
                    <a:pt x="1182395" y="613346"/>
                  </a:lnTo>
                  <a:lnTo>
                    <a:pt x="1195781" y="593521"/>
                  </a:lnTo>
                  <a:lnTo>
                    <a:pt x="1200696" y="569315"/>
                  </a:lnTo>
                  <a:close/>
                </a:path>
                <a:path w="3622040" h="831850">
                  <a:moveTo>
                    <a:pt x="1335151" y="563562"/>
                  </a:moveTo>
                  <a:lnTo>
                    <a:pt x="1330223" y="539343"/>
                  </a:lnTo>
                  <a:lnTo>
                    <a:pt x="1316824" y="519518"/>
                  </a:lnTo>
                  <a:lnTo>
                    <a:pt x="1296987" y="506133"/>
                  </a:lnTo>
                  <a:lnTo>
                    <a:pt x="1272743" y="501218"/>
                  </a:lnTo>
                  <a:lnTo>
                    <a:pt x="1248600" y="506133"/>
                  </a:lnTo>
                  <a:lnTo>
                    <a:pt x="1228852" y="519518"/>
                  </a:lnTo>
                  <a:lnTo>
                    <a:pt x="1215529" y="539343"/>
                  </a:lnTo>
                  <a:lnTo>
                    <a:pt x="1210652" y="563562"/>
                  </a:lnTo>
                  <a:lnTo>
                    <a:pt x="1215529" y="587768"/>
                  </a:lnTo>
                  <a:lnTo>
                    <a:pt x="1228852" y="607580"/>
                  </a:lnTo>
                  <a:lnTo>
                    <a:pt x="1248600" y="620979"/>
                  </a:lnTo>
                  <a:lnTo>
                    <a:pt x="1272743" y="625894"/>
                  </a:lnTo>
                  <a:lnTo>
                    <a:pt x="1296987" y="620979"/>
                  </a:lnTo>
                  <a:lnTo>
                    <a:pt x="1316824" y="607580"/>
                  </a:lnTo>
                  <a:lnTo>
                    <a:pt x="1330223" y="587768"/>
                  </a:lnTo>
                  <a:lnTo>
                    <a:pt x="1335151" y="563562"/>
                  </a:lnTo>
                  <a:close/>
                </a:path>
                <a:path w="3622040" h="831850">
                  <a:moveTo>
                    <a:pt x="1469593" y="485444"/>
                  </a:moveTo>
                  <a:lnTo>
                    <a:pt x="1464678" y="461238"/>
                  </a:lnTo>
                  <a:lnTo>
                    <a:pt x="1451305" y="441413"/>
                  </a:lnTo>
                  <a:lnTo>
                    <a:pt x="1431556" y="428015"/>
                  </a:lnTo>
                  <a:lnTo>
                    <a:pt x="1407502" y="423100"/>
                  </a:lnTo>
                  <a:lnTo>
                    <a:pt x="1383258" y="428015"/>
                  </a:lnTo>
                  <a:lnTo>
                    <a:pt x="1363421" y="441413"/>
                  </a:lnTo>
                  <a:lnTo>
                    <a:pt x="1350022" y="461238"/>
                  </a:lnTo>
                  <a:lnTo>
                    <a:pt x="1345095" y="485444"/>
                  </a:lnTo>
                  <a:lnTo>
                    <a:pt x="1350022" y="509511"/>
                  </a:lnTo>
                  <a:lnTo>
                    <a:pt x="1363421" y="529247"/>
                  </a:lnTo>
                  <a:lnTo>
                    <a:pt x="1383258" y="542620"/>
                  </a:lnTo>
                  <a:lnTo>
                    <a:pt x="1407502" y="547522"/>
                  </a:lnTo>
                  <a:lnTo>
                    <a:pt x="1431556" y="542620"/>
                  </a:lnTo>
                  <a:lnTo>
                    <a:pt x="1451305" y="529247"/>
                  </a:lnTo>
                  <a:lnTo>
                    <a:pt x="1464678" y="509511"/>
                  </a:lnTo>
                  <a:lnTo>
                    <a:pt x="1469593" y="485444"/>
                  </a:lnTo>
                  <a:close/>
                </a:path>
                <a:path w="3622040" h="831850">
                  <a:moveTo>
                    <a:pt x="1604251" y="511479"/>
                  </a:moveTo>
                  <a:lnTo>
                    <a:pt x="1599323" y="487413"/>
                  </a:lnTo>
                  <a:lnTo>
                    <a:pt x="1585937" y="467664"/>
                  </a:lnTo>
                  <a:lnTo>
                    <a:pt x="1566125" y="454304"/>
                  </a:lnTo>
                  <a:lnTo>
                    <a:pt x="1541945" y="449389"/>
                  </a:lnTo>
                  <a:lnTo>
                    <a:pt x="1517713" y="454304"/>
                  </a:lnTo>
                  <a:lnTo>
                    <a:pt x="1497863" y="467664"/>
                  </a:lnTo>
                  <a:lnTo>
                    <a:pt x="1484464" y="487413"/>
                  </a:lnTo>
                  <a:lnTo>
                    <a:pt x="1479537" y="511479"/>
                  </a:lnTo>
                  <a:lnTo>
                    <a:pt x="1484464" y="535686"/>
                  </a:lnTo>
                  <a:lnTo>
                    <a:pt x="1497863" y="555510"/>
                  </a:lnTo>
                  <a:lnTo>
                    <a:pt x="1517713" y="568896"/>
                  </a:lnTo>
                  <a:lnTo>
                    <a:pt x="1541945" y="573824"/>
                  </a:lnTo>
                  <a:lnTo>
                    <a:pt x="1566125" y="568896"/>
                  </a:lnTo>
                  <a:lnTo>
                    <a:pt x="1585937" y="555510"/>
                  </a:lnTo>
                  <a:lnTo>
                    <a:pt x="1599323" y="535686"/>
                  </a:lnTo>
                  <a:lnTo>
                    <a:pt x="1604251" y="511479"/>
                  </a:lnTo>
                  <a:close/>
                </a:path>
                <a:path w="3622040" h="831850">
                  <a:moveTo>
                    <a:pt x="1738693" y="454393"/>
                  </a:moveTo>
                  <a:lnTo>
                    <a:pt x="1733778" y="430187"/>
                  </a:lnTo>
                  <a:lnTo>
                    <a:pt x="1720380" y="410362"/>
                  </a:lnTo>
                  <a:lnTo>
                    <a:pt x="1700568" y="396976"/>
                  </a:lnTo>
                  <a:lnTo>
                    <a:pt x="1676400" y="392061"/>
                  </a:lnTo>
                  <a:lnTo>
                    <a:pt x="1652155" y="396976"/>
                  </a:lnTo>
                  <a:lnTo>
                    <a:pt x="1632305" y="410362"/>
                  </a:lnTo>
                  <a:lnTo>
                    <a:pt x="1618907" y="430187"/>
                  </a:lnTo>
                  <a:lnTo>
                    <a:pt x="1613992" y="454393"/>
                  </a:lnTo>
                  <a:lnTo>
                    <a:pt x="1618907" y="478612"/>
                  </a:lnTo>
                  <a:lnTo>
                    <a:pt x="1632305" y="498424"/>
                  </a:lnTo>
                  <a:lnTo>
                    <a:pt x="1652155" y="511822"/>
                  </a:lnTo>
                  <a:lnTo>
                    <a:pt x="1676400" y="516737"/>
                  </a:lnTo>
                  <a:lnTo>
                    <a:pt x="1700568" y="511822"/>
                  </a:lnTo>
                  <a:lnTo>
                    <a:pt x="1720380" y="498424"/>
                  </a:lnTo>
                  <a:lnTo>
                    <a:pt x="1733778" y="478612"/>
                  </a:lnTo>
                  <a:lnTo>
                    <a:pt x="1738693" y="454393"/>
                  </a:lnTo>
                  <a:close/>
                </a:path>
                <a:path w="3622040" h="831850">
                  <a:moveTo>
                    <a:pt x="1873135" y="442125"/>
                  </a:moveTo>
                  <a:lnTo>
                    <a:pt x="1868220" y="417918"/>
                  </a:lnTo>
                  <a:lnTo>
                    <a:pt x="1854835" y="398106"/>
                  </a:lnTo>
                  <a:lnTo>
                    <a:pt x="1835023" y="384708"/>
                  </a:lnTo>
                  <a:lnTo>
                    <a:pt x="1810842" y="379793"/>
                  </a:lnTo>
                  <a:lnTo>
                    <a:pt x="1786775" y="384708"/>
                  </a:lnTo>
                  <a:lnTo>
                    <a:pt x="1767027" y="398106"/>
                  </a:lnTo>
                  <a:lnTo>
                    <a:pt x="1753666" y="417918"/>
                  </a:lnTo>
                  <a:lnTo>
                    <a:pt x="1748751" y="442125"/>
                  </a:lnTo>
                  <a:lnTo>
                    <a:pt x="1753666" y="466344"/>
                  </a:lnTo>
                  <a:lnTo>
                    <a:pt x="1767027" y="486168"/>
                  </a:lnTo>
                  <a:lnTo>
                    <a:pt x="1786775" y="499554"/>
                  </a:lnTo>
                  <a:lnTo>
                    <a:pt x="1810842" y="504469"/>
                  </a:lnTo>
                  <a:lnTo>
                    <a:pt x="1835023" y="499554"/>
                  </a:lnTo>
                  <a:lnTo>
                    <a:pt x="1854835" y="486168"/>
                  </a:lnTo>
                  <a:lnTo>
                    <a:pt x="1868220" y="466344"/>
                  </a:lnTo>
                  <a:lnTo>
                    <a:pt x="1873135" y="442125"/>
                  </a:lnTo>
                  <a:close/>
                </a:path>
                <a:path w="3622040" h="831850">
                  <a:moveTo>
                    <a:pt x="2007793" y="446138"/>
                  </a:moveTo>
                  <a:lnTo>
                    <a:pt x="2002878" y="421919"/>
                  </a:lnTo>
                  <a:lnTo>
                    <a:pt x="1989480" y="402107"/>
                  </a:lnTo>
                  <a:lnTo>
                    <a:pt x="1969681" y="388708"/>
                  </a:lnTo>
                  <a:lnTo>
                    <a:pt x="1945500" y="383794"/>
                  </a:lnTo>
                  <a:lnTo>
                    <a:pt x="1921268" y="388708"/>
                  </a:lnTo>
                  <a:lnTo>
                    <a:pt x="1901469" y="402107"/>
                  </a:lnTo>
                  <a:lnTo>
                    <a:pt x="1888096" y="421919"/>
                  </a:lnTo>
                  <a:lnTo>
                    <a:pt x="1883194" y="446138"/>
                  </a:lnTo>
                  <a:lnTo>
                    <a:pt x="1888096" y="470204"/>
                  </a:lnTo>
                  <a:lnTo>
                    <a:pt x="1901469" y="489953"/>
                  </a:lnTo>
                  <a:lnTo>
                    <a:pt x="1921268" y="503313"/>
                  </a:lnTo>
                  <a:lnTo>
                    <a:pt x="1945500" y="508228"/>
                  </a:lnTo>
                  <a:lnTo>
                    <a:pt x="1969681" y="503313"/>
                  </a:lnTo>
                  <a:lnTo>
                    <a:pt x="1989480" y="489953"/>
                  </a:lnTo>
                  <a:lnTo>
                    <a:pt x="2002878" y="470204"/>
                  </a:lnTo>
                  <a:lnTo>
                    <a:pt x="2007793" y="446138"/>
                  </a:lnTo>
                  <a:close/>
                </a:path>
                <a:path w="3622040" h="831850">
                  <a:moveTo>
                    <a:pt x="2142248" y="396062"/>
                  </a:moveTo>
                  <a:lnTo>
                    <a:pt x="2137333" y="371856"/>
                  </a:lnTo>
                  <a:lnTo>
                    <a:pt x="2123973" y="352031"/>
                  </a:lnTo>
                  <a:lnTo>
                    <a:pt x="2104161" y="338645"/>
                  </a:lnTo>
                  <a:lnTo>
                    <a:pt x="2079942" y="333717"/>
                  </a:lnTo>
                  <a:lnTo>
                    <a:pt x="2055723" y="338645"/>
                  </a:lnTo>
                  <a:lnTo>
                    <a:pt x="2035911" y="352031"/>
                  </a:lnTo>
                  <a:lnTo>
                    <a:pt x="2022551" y="371856"/>
                  </a:lnTo>
                  <a:lnTo>
                    <a:pt x="2017636" y="396062"/>
                  </a:lnTo>
                  <a:lnTo>
                    <a:pt x="2022551" y="420281"/>
                  </a:lnTo>
                  <a:lnTo>
                    <a:pt x="2035911" y="440105"/>
                  </a:lnTo>
                  <a:lnTo>
                    <a:pt x="2055723" y="453491"/>
                  </a:lnTo>
                  <a:lnTo>
                    <a:pt x="2079942" y="458406"/>
                  </a:lnTo>
                  <a:lnTo>
                    <a:pt x="2104161" y="453491"/>
                  </a:lnTo>
                  <a:lnTo>
                    <a:pt x="2123973" y="440105"/>
                  </a:lnTo>
                  <a:lnTo>
                    <a:pt x="2137333" y="420281"/>
                  </a:lnTo>
                  <a:lnTo>
                    <a:pt x="2142248" y="396062"/>
                  </a:lnTo>
                  <a:close/>
                </a:path>
                <a:path w="3622040" h="831850">
                  <a:moveTo>
                    <a:pt x="2276691" y="379044"/>
                  </a:moveTo>
                  <a:lnTo>
                    <a:pt x="2271788" y="354838"/>
                  </a:lnTo>
                  <a:lnTo>
                    <a:pt x="2258415" y="335013"/>
                  </a:lnTo>
                  <a:lnTo>
                    <a:pt x="2238616" y="321627"/>
                  </a:lnTo>
                  <a:lnTo>
                    <a:pt x="2214384" y="316712"/>
                  </a:lnTo>
                  <a:lnTo>
                    <a:pt x="2190165" y="321627"/>
                  </a:lnTo>
                  <a:lnTo>
                    <a:pt x="2170353" y="335013"/>
                  </a:lnTo>
                  <a:lnTo>
                    <a:pt x="2156993" y="354838"/>
                  </a:lnTo>
                  <a:lnTo>
                    <a:pt x="2152091" y="379044"/>
                  </a:lnTo>
                  <a:lnTo>
                    <a:pt x="2156993" y="403250"/>
                  </a:lnTo>
                  <a:lnTo>
                    <a:pt x="2170353" y="423075"/>
                  </a:lnTo>
                  <a:lnTo>
                    <a:pt x="2190165" y="436460"/>
                  </a:lnTo>
                  <a:lnTo>
                    <a:pt x="2214384" y="441388"/>
                  </a:lnTo>
                  <a:lnTo>
                    <a:pt x="2238616" y="436460"/>
                  </a:lnTo>
                  <a:lnTo>
                    <a:pt x="2258415" y="423075"/>
                  </a:lnTo>
                  <a:lnTo>
                    <a:pt x="2271788" y="403250"/>
                  </a:lnTo>
                  <a:lnTo>
                    <a:pt x="2276691" y="379044"/>
                  </a:lnTo>
                  <a:close/>
                </a:path>
                <a:path w="3622040" h="831850">
                  <a:moveTo>
                    <a:pt x="2411133" y="379539"/>
                  </a:moveTo>
                  <a:lnTo>
                    <a:pt x="2406218" y="355333"/>
                  </a:lnTo>
                  <a:lnTo>
                    <a:pt x="2392845" y="335508"/>
                  </a:lnTo>
                  <a:lnTo>
                    <a:pt x="2373096" y="322122"/>
                  </a:lnTo>
                  <a:lnTo>
                    <a:pt x="2349042" y="317195"/>
                  </a:lnTo>
                  <a:lnTo>
                    <a:pt x="2324862" y="322122"/>
                  </a:lnTo>
                  <a:lnTo>
                    <a:pt x="2305050" y="335508"/>
                  </a:lnTo>
                  <a:lnTo>
                    <a:pt x="2291664" y="355333"/>
                  </a:lnTo>
                  <a:lnTo>
                    <a:pt x="2286736" y="379539"/>
                  </a:lnTo>
                  <a:lnTo>
                    <a:pt x="2291664" y="403606"/>
                  </a:lnTo>
                  <a:lnTo>
                    <a:pt x="2305050" y="423354"/>
                  </a:lnTo>
                  <a:lnTo>
                    <a:pt x="2324862" y="436727"/>
                  </a:lnTo>
                  <a:lnTo>
                    <a:pt x="2349042" y="441629"/>
                  </a:lnTo>
                  <a:lnTo>
                    <a:pt x="2373096" y="436727"/>
                  </a:lnTo>
                  <a:lnTo>
                    <a:pt x="2392845" y="423354"/>
                  </a:lnTo>
                  <a:lnTo>
                    <a:pt x="2406218" y="403606"/>
                  </a:lnTo>
                  <a:lnTo>
                    <a:pt x="2411133" y="379539"/>
                  </a:lnTo>
                  <a:close/>
                </a:path>
                <a:path w="3622040" h="831850">
                  <a:moveTo>
                    <a:pt x="2545791" y="358267"/>
                  </a:moveTo>
                  <a:lnTo>
                    <a:pt x="2540889" y="334048"/>
                  </a:lnTo>
                  <a:lnTo>
                    <a:pt x="2527516" y="314236"/>
                  </a:lnTo>
                  <a:lnTo>
                    <a:pt x="2507716" y="300837"/>
                  </a:lnTo>
                  <a:lnTo>
                    <a:pt x="2483485" y="295922"/>
                  </a:lnTo>
                  <a:lnTo>
                    <a:pt x="2459304" y="300837"/>
                  </a:lnTo>
                  <a:lnTo>
                    <a:pt x="2439505" y="314236"/>
                  </a:lnTo>
                  <a:lnTo>
                    <a:pt x="2426106" y="334048"/>
                  </a:lnTo>
                  <a:lnTo>
                    <a:pt x="2421191" y="358267"/>
                  </a:lnTo>
                  <a:lnTo>
                    <a:pt x="2426106" y="382333"/>
                  </a:lnTo>
                  <a:lnTo>
                    <a:pt x="2439505" y="402069"/>
                  </a:lnTo>
                  <a:lnTo>
                    <a:pt x="2459304" y="415429"/>
                  </a:lnTo>
                  <a:lnTo>
                    <a:pt x="2483485" y="420344"/>
                  </a:lnTo>
                  <a:lnTo>
                    <a:pt x="2507716" y="415429"/>
                  </a:lnTo>
                  <a:lnTo>
                    <a:pt x="2527516" y="402069"/>
                  </a:lnTo>
                  <a:lnTo>
                    <a:pt x="2540889" y="382333"/>
                  </a:lnTo>
                  <a:lnTo>
                    <a:pt x="2545791" y="358267"/>
                  </a:lnTo>
                  <a:close/>
                </a:path>
                <a:path w="3622040" h="831850">
                  <a:moveTo>
                    <a:pt x="2680347" y="347738"/>
                  </a:moveTo>
                  <a:lnTo>
                    <a:pt x="2675420" y="323532"/>
                  </a:lnTo>
                  <a:lnTo>
                    <a:pt x="2662021" y="303720"/>
                  </a:lnTo>
                  <a:lnTo>
                    <a:pt x="2642171" y="290322"/>
                  </a:lnTo>
                  <a:lnTo>
                    <a:pt x="2617940" y="285407"/>
                  </a:lnTo>
                  <a:lnTo>
                    <a:pt x="2593759" y="290322"/>
                  </a:lnTo>
                  <a:lnTo>
                    <a:pt x="2573947" y="303720"/>
                  </a:lnTo>
                  <a:lnTo>
                    <a:pt x="2560548" y="323532"/>
                  </a:lnTo>
                  <a:lnTo>
                    <a:pt x="2555633" y="347738"/>
                  </a:lnTo>
                  <a:lnTo>
                    <a:pt x="2560548" y="371957"/>
                  </a:lnTo>
                  <a:lnTo>
                    <a:pt x="2573947" y="391782"/>
                  </a:lnTo>
                  <a:lnTo>
                    <a:pt x="2593759" y="405168"/>
                  </a:lnTo>
                  <a:lnTo>
                    <a:pt x="2617940" y="410083"/>
                  </a:lnTo>
                  <a:lnTo>
                    <a:pt x="2642171" y="405168"/>
                  </a:lnTo>
                  <a:lnTo>
                    <a:pt x="2662021" y="391782"/>
                  </a:lnTo>
                  <a:lnTo>
                    <a:pt x="2675420" y="371957"/>
                  </a:lnTo>
                  <a:lnTo>
                    <a:pt x="2680347" y="347738"/>
                  </a:lnTo>
                  <a:close/>
                </a:path>
                <a:path w="3622040" h="831850">
                  <a:moveTo>
                    <a:pt x="2814688" y="158483"/>
                  </a:moveTo>
                  <a:lnTo>
                    <a:pt x="2809773" y="134264"/>
                  </a:lnTo>
                  <a:lnTo>
                    <a:pt x="2796413" y="114452"/>
                  </a:lnTo>
                  <a:lnTo>
                    <a:pt x="2776601" y="101053"/>
                  </a:lnTo>
                  <a:lnTo>
                    <a:pt x="2752382" y="96139"/>
                  </a:lnTo>
                  <a:lnTo>
                    <a:pt x="2728328" y="101053"/>
                  </a:lnTo>
                  <a:lnTo>
                    <a:pt x="2708579" y="114452"/>
                  </a:lnTo>
                  <a:lnTo>
                    <a:pt x="2695206" y="134264"/>
                  </a:lnTo>
                  <a:lnTo>
                    <a:pt x="2690291" y="158483"/>
                  </a:lnTo>
                  <a:lnTo>
                    <a:pt x="2695206" y="182537"/>
                  </a:lnTo>
                  <a:lnTo>
                    <a:pt x="2708579" y="202285"/>
                  </a:lnTo>
                  <a:lnTo>
                    <a:pt x="2728328" y="215646"/>
                  </a:lnTo>
                  <a:lnTo>
                    <a:pt x="2752382" y="220560"/>
                  </a:lnTo>
                  <a:lnTo>
                    <a:pt x="2776601" y="215646"/>
                  </a:lnTo>
                  <a:lnTo>
                    <a:pt x="2796413" y="202285"/>
                  </a:lnTo>
                  <a:lnTo>
                    <a:pt x="2809773" y="182537"/>
                  </a:lnTo>
                  <a:lnTo>
                    <a:pt x="2814688" y="158483"/>
                  </a:lnTo>
                  <a:close/>
                </a:path>
                <a:path w="3622040" h="831850">
                  <a:moveTo>
                    <a:pt x="2949448" y="266382"/>
                  </a:moveTo>
                  <a:lnTo>
                    <a:pt x="2944520" y="242176"/>
                  </a:lnTo>
                  <a:lnTo>
                    <a:pt x="2931122" y="222351"/>
                  </a:lnTo>
                  <a:lnTo>
                    <a:pt x="2911271" y="208953"/>
                  </a:lnTo>
                  <a:lnTo>
                    <a:pt x="2887040" y="204038"/>
                  </a:lnTo>
                  <a:lnTo>
                    <a:pt x="2862859" y="208953"/>
                  </a:lnTo>
                  <a:lnTo>
                    <a:pt x="2843047" y="222351"/>
                  </a:lnTo>
                  <a:lnTo>
                    <a:pt x="2829661" y="242176"/>
                  </a:lnTo>
                  <a:lnTo>
                    <a:pt x="2824734" y="266382"/>
                  </a:lnTo>
                  <a:lnTo>
                    <a:pt x="2829661" y="290449"/>
                  </a:lnTo>
                  <a:lnTo>
                    <a:pt x="2843047" y="310184"/>
                  </a:lnTo>
                  <a:lnTo>
                    <a:pt x="2862859" y="323557"/>
                  </a:lnTo>
                  <a:lnTo>
                    <a:pt x="2887040" y="328460"/>
                  </a:lnTo>
                  <a:lnTo>
                    <a:pt x="2911271" y="323557"/>
                  </a:lnTo>
                  <a:lnTo>
                    <a:pt x="2931122" y="310184"/>
                  </a:lnTo>
                  <a:lnTo>
                    <a:pt x="2944520" y="290449"/>
                  </a:lnTo>
                  <a:lnTo>
                    <a:pt x="2949448" y="266382"/>
                  </a:lnTo>
                  <a:close/>
                </a:path>
                <a:path w="3622040" h="831850">
                  <a:moveTo>
                    <a:pt x="3083890" y="239585"/>
                  </a:moveTo>
                  <a:lnTo>
                    <a:pt x="3078975" y="215379"/>
                  </a:lnTo>
                  <a:lnTo>
                    <a:pt x="3065564" y="195567"/>
                  </a:lnTo>
                  <a:lnTo>
                    <a:pt x="3045726" y="182168"/>
                  </a:lnTo>
                  <a:lnTo>
                    <a:pt x="3021482" y="177253"/>
                  </a:lnTo>
                  <a:lnTo>
                    <a:pt x="2997301" y="182168"/>
                  </a:lnTo>
                  <a:lnTo>
                    <a:pt x="2977489" y="195567"/>
                  </a:lnTo>
                  <a:lnTo>
                    <a:pt x="2964103" y="215379"/>
                  </a:lnTo>
                  <a:lnTo>
                    <a:pt x="2959176" y="239585"/>
                  </a:lnTo>
                  <a:lnTo>
                    <a:pt x="2964103" y="263804"/>
                  </a:lnTo>
                  <a:lnTo>
                    <a:pt x="2977489" y="283629"/>
                  </a:lnTo>
                  <a:lnTo>
                    <a:pt x="2997301" y="297014"/>
                  </a:lnTo>
                  <a:lnTo>
                    <a:pt x="3021482" y="301929"/>
                  </a:lnTo>
                  <a:lnTo>
                    <a:pt x="3045726" y="297014"/>
                  </a:lnTo>
                  <a:lnTo>
                    <a:pt x="3065564" y="283629"/>
                  </a:lnTo>
                  <a:lnTo>
                    <a:pt x="3078975" y="263804"/>
                  </a:lnTo>
                  <a:lnTo>
                    <a:pt x="3083890" y="239585"/>
                  </a:lnTo>
                  <a:close/>
                </a:path>
                <a:path w="3622040" h="831850">
                  <a:moveTo>
                    <a:pt x="3218332" y="204546"/>
                  </a:moveTo>
                  <a:lnTo>
                    <a:pt x="3213417" y="180327"/>
                  </a:lnTo>
                  <a:lnTo>
                    <a:pt x="3200006" y="160515"/>
                  </a:lnTo>
                  <a:lnTo>
                    <a:pt x="3180169" y="147129"/>
                  </a:lnTo>
                  <a:lnTo>
                    <a:pt x="3155924" y="142214"/>
                  </a:lnTo>
                  <a:lnTo>
                    <a:pt x="3131756" y="147129"/>
                  </a:lnTo>
                  <a:lnTo>
                    <a:pt x="3111944" y="160515"/>
                  </a:lnTo>
                  <a:lnTo>
                    <a:pt x="3098546" y="180327"/>
                  </a:lnTo>
                  <a:lnTo>
                    <a:pt x="3093631" y="204546"/>
                  </a:lnTo>
                  <a:lnTo>
                    <a:pt x="3098546" y="228752"/>
                  </a:lnTo>
                  <a:lnTo>
                    <a:pt x="3111944" y="248577"/>
                  </a:lnTo>
                  <a:lnTo>
                    <a:pt x="3131756" y="261962"/>
                  </a:lnTo>
                  <a:lnTo>
                    <a:pt x="3155924" y="266890"/>
                  </a:lnTo>
                  <a:lnTo>
                    <a:pt x="3180169" y="261962"/>
                  </a:lnTo>
                  <a:lnTo>
                    <a:pt x="3200006" y="248577"/>
                  </a:lnTo>
                  <a:lnTo>
                    <a:pt x="3213417" y="228752"/>
                  </a:lnTo>
                  <a:lnTo>
                    <a:pt x="3218332" y="204546"/>
                  </a:lnTo>
                  <a:close/>
                </a:path>
                <a:path w="3622040" h="831850">
                  <a:moveTo>
                    <a:pt x="3352787" y="132435"/>
                  </a:moveTo>
                  <a:lnTo>
                    <a:pt x="3347872" y="108229"/>
                  </a:lnTo>
                  <a:lnTo>
                    <a:pt x="3334499" y="88404"/>
                  </a:lnTo>
                  <a:lnTo>
                    <a:pt x="3314750" y="75018"/>
                  </a:lnTo>
                  <a:lnTo>
                    <a:pt x="3290684" y="70104"/>
                  </a:lnTo>
                  <a:lnTo>
                    <a:pt x="3266452" y="75018"/>
                  </a:lnTo>
                  <a:lnTo>
                    <a:pt x="3246602" y="88404"/>
                  </a:lnTo>
                  <a:lnTo>
                    <a:pt x="3233204" y="108229"/>
                  </a:lnTo>
                  <a:lnTo>
                    <a:pt x="3228289" y="132435"/>
                  </a:lnTo>
                  <a:lnTo>
                    <a:pt x="3233204" y="156654"/>
                  </a:lnTo>
                  <a:lnTo>
                    <a:pt x="3246602" y="176479"/>
                  </a:lnTo>
                  <a:lnTo>
                    <a:pt x="3266452" y="189865"/>
                  </a:lnTo>
                  <a:lnTo>
                    <a:pt x="3290684" y="194779"/>
                  </a:lnTo>
                  <a:lnTo>
                    <a:pt x="3314750" y="189865"/>
                  </a:lnTo>
                  <a:lnTo>
                    <a:pt x="3334499" y="176479"/>
                  </a:lnTo>
                  <a:lnTo>
                    <a:pt x="3347872" y="156654"/>
                  </a:lnTo>
                  <a:lnTo>
                    <a:pt x="3352787" y="132435"/>
                  </a:lnTo>
                  <a:close/>
                </a:path>
                <a:path w="3622040" h="831850">
                  <a:moveTo>
                    <a:pt x="3487432" y="211556"/>
                  </a:moveTo>
                  <a:lnTo>
                    <a:pt x="3482517" y="187490"/>
                  </a:lnTo>
                  <a:lnTo>
                    <a:pt x="3469132" y="167741"/>
                  </a:lnTo>
                  <a:lnTo>
                    <a:pt x="3449320" y="154381"/>
                  </a:lnTo>
                  <a:lnTo>
                    <a:pt x="3425139" y="149466"/>
                  </a:lnTo>
                  <a:lnTo>
                    <a:pt x="3400895" y="154381"/>
                  </a:lnTo>
                  <a:lnTo>
                    <a:pt x="3381057" y="167741"/>
                  </a:lnTo>
                  <a:lnTo>
                    <a:pt x="3367646" y="187490"/>
                  </a:lnTo>
                  <a:lnTo>
                    <a:pt x="3362731" y="211556"/>
                  </a:lnTo>
                  <a:lnTo>
                    <a:pt x="3367646" y="235762"/>
                  </a:lnTo>
                  <a:lnTo>
                    <a:pt x="3381057" y="255587"/>
                  </a:lnTo>
                  <a:lnTo>
                    <a:pt x="3400895" y="268973"/>
                  </a:lnTo>
                  <a:lnTo>
                    <a:pt x="3425139" y="273888"/>
                  </a:lnTo>
                  <a:lnTo>
                    <a:pt x="3449320" y="268973"/>
                  </a:lnTo>
                  <a:lnTo>
                    <a:pt x="3469132" y="255587"/>
                  </a:lnTo>
                  <a:lnTo>
                    <a:pt x="3482517" y="235762"/>
                  </a:lnTo>
                  <a:lnTo>
                    <a:pt x="3487432" y="211556"/>
                  </a:lnTo>
                  <a:close/>
                </a:path>
                <a:path w="3622040" h="831850">
                  <a:moveTo>
                    <a:pt x="3621887" y="62331"/>
                  </a:moveTo>
                  <a:lnTo>
                    <a:pt x="3616960" y="38125"/>
                  </a:lnTo>
                  <a:lnTo>
                    <a:pt x="3603574" y="18313"/>
                  </a:lnTo>
                  <a:lnTo>
                    <a:pt x="3583762" y="4927"/>
                  </a:lnTo>
                  <a:lnTo>
                    <a:pt x="3559581" y="0"/>
                  </a:lnTo>
                  <a:lnTo>
                    <a:pt x="3535337" y="4927"/>
                  </a:lnTo>
                  <a:lnTo>
                    <a:pt x="3515499" y="18313"/>
                  </a:lnTo>
                  <a:lnTo>
                    <a:pt x="3502101" y="38125"/>
                  </a:lnTo>
                  <a:lnTo>
                    <a:pt x="3497173" y="62331"/>
                  </a:lnTo>
                  <a:lnTo>
                    <a:pt x="3502101" y="86550"/>
                  </a:lnTo>
                  <a:lnTo>
                    <a:pt x="3515499" y="106375"/>
                  </a:lnTo>
                  <a:lnTo>
                    <a:pt x="3535337" y="119761"/>
                  </a:lnTo>
                  <a:lnTo>
                    <a:pt x="3559581" y="124675"/>
                  </a:lnTo>
                  <a:lnTo>
                    <a:pt x="3583762" y="119761"/>
                  </a:lnTo>
                  <a:lnTo>
                    <a:pt x="3603574" y="106375"/>
                  </a:lnTo>
                  <a:lnTo>
                    <a:pt x="3616960" y="86550"/>
                  </a:lnTo>
                  <a:lnTo>
                    <a:pt x="3621887" y="62331"/>
                  </a:lnTo>
                  <a:close/>
                </a:path>
              </a:pathLst>
            </a:custGeom>
            <a:solidFill>
              <a:srgbClr val="F8766D">
                <a:alpha val="79998"/>
              </a:srgbClr>
            </a:solidFill>
          </p:spPr>
          <p:txBody>
            <a:bodyPr wrap="square" lIns="0" tIns="0" rIns="0" bIns="0" rtlCol="0"/>
            <a:lstStyle/>
            <a:p>
              <a:endParaRPr/>
            </a:p>
          </p:txBody>
        </p:sp>
        <p:sp>
          <p:nvSpPr>
            <p:cNvPr id="45" name="object 45"/>
            <p:cNvSpPr/>
            <p:nvPr/>
          </p:nvSpPr>
          <p:spPr>
            <a:xfrm>
              <a:off x="16253536" y="7944155"/>
              <a:ext cx="259049" cy="137189"/>
            </a:xfrm>
            <a:prstGeom prst="rect">
              <a:avLst/>
            </a:prstGeom>
            <a:blipFill>
              <a:blip r:embed="rId3" cstate="print"/>
              <a:stretch>
                <a:fillRect/>
              </a:stretch>
            </a:blipFill>
          </p:spPr>
          <p:txBody>
            <a:bodyPr wrap="square" lIns="0" tIns="0" rIns="0" bIns="0" rtlCol="0"/>
            <a:lstStyle/>
            <a:p>
              <a:endParaRPr/>
            </a:p>
          </p:txBody>
        </p:sp>
        <p:sp>
          <p:nvSpPr>
            <p:cNvPr id="46" name="object 46"/>
            <p:cNvSpPr/>
            <p:nvPr/>
          </p:nvSpPr>
          <p:spPr>
            <a:xfrm>
              <a:off x="16522324" y="7779166"/>
              <a:ext cx="259154" cy="239343"/>
            </a:xfrm>
            <a:prstGeom prst="rect">
              <a:avLst/>
            </a:prstGeom>
            <a:blipFill>
              <a:blip r:embed="rId4" cstate="print"/>
              <a:stretch>
                <a:fillRect/>
              </a:stretch>
            </a:blipFill>
          </p:spPr>
          <p:txBody>
            <a:bodyPr wrap="square" lIns="0" tIns="0" rIns="0" bIns="0" rtlCol="0"/>
            <a:lstStyle/>
            <a:p>
              <a:endParaRPr/>
            </a:p>
          </p:txBody>
        </p:sp>
        <p:sp>
          <p:nvSpPr>
            <p:cNvPr id="47" name="object 47"/>
            <p:cNvSpPr/>
            <p:nvPr/>
          </p:nvSpPr>
          <p:spPr>
            <a:xfrm>
              <a:off x="16791530" y="7608679"/>
              <a:ext cx="124603" cy="124676"/>
            </a:xfrm>
            <a:prstGeom prst="rect">
              <a:avLst/>
            </a:prstGeom>
            <a:blipFill>
              <a:blip r:embed="rId5" cstate="print"/>
              <a:stretch>
                <a:fillRect/>
              </a:stretch>
            </a:blipFill>
          </p:spPr>
          <p:txBody>
            <a:bodyPr wrap="square" lIns="0" tIns="0" rIns="0" bIns="0" rtlCol="0"/>
            <a:lstStyle/>
            <a:p>
              <a:endParaRPr/>
            </a:p>
          </p:txBody>
        </p:sp>
        <p:sp>
          <p:nvSpPr>
            <p:cNvPr id="48" name="object 48"/>
            <p:cNvSpPr/>
            <p:nvPr/>
          </p:nvSpPr>
          <p:spPr>
            <a:xfrm>
              <a:off x="17329524" y="7817228"/>
              <a:ext cx="124708" cy="124425"/>
            </a:xfrm>
            <a:prstGeom prst="rect">
              <a:avLst/>
            </a:prstGeom>
            <a:blipFill>
              <a:blip r:embed="rId6" cstate="print"/>
              <a:stretch>
                <a:fillRect/>
              </a:stretch>
            </a:blipFill>
          </p:spPr>
          <p:txBody>
            <a:bodyPr wrap="square" lIns="0" tIns="0" rIns="0" bIns="0" rtlCol="0"/>
            <a:lstStyle/>
            <a:p>
              <a:endParaRPr/>
            </a:p>
          </p:txBody>
        </p:sp>
        <p:sp>
          <p:nvSpPr>
            <p:cNvPr id="49" name="object 49"/>
            <p:cNvSpPr/>
            <p:nvPr/>
          </p:nvSpPr>
          <p:spPr>
            <a:xfrm>
              <a:off x="17598626" y="7571120"/>
              <a:ext cx="259154" cy="153723"/>
            </a:xfrm>
            <a:prstGeom prst="rect">
              <a:avLst/>
            </a:prstGeom>
            <a:blipFill>
              <a:blip r:embed="rId7" cstate="print"/>
              <a:stretch>
                <a:fillRect/>
              </a:stretch>
            </a:blipFill>
          </p:spPr>
          <p:txBody>
            <a:bodyPr wrap="square" lIns="0" tIns="0" rIns="0" bIns="0" rtlCol="0"/>
            <a:lstStyle/>
            <a:p>
              <a:endParaRPr/>
            </a:p>
          </p:txBody>
        </p:sp>
        <p:sp>
          <p:nvSpPr>
            <p:cNvPr id="50" name="object 50"/>
            <p:cNvSpPr/>
            <p:nvPr/>
          </p:nvSpPr>
          <p:spPr>
            <a:xfrm>
              <a:off x="18001965" y="7618438"/>
              <a:ext cx="124708" cy="124676"/>
            </a:xfrm>
            <a:prstGeom prst="rect">
              <a:avLst/>
            </a:prstGeom>
            <a:blipFill>
              <a:blip r:embed="rId8" cstate="print"/>
              <a:stretch>
                <a:fillRect/>
              </a:stretch>
            </a:blipFill>
          </p:spPr>
          <p:txBody>
            <a:bodyPr wrap="square" lIns="0" tIns="0" rIns="0" bIns="0" rtlCol="0"/>
            <a:lstStyle/>
            <a:p>
              <a:endParaRPr/>
            </a:p>
          </p:txBody>
        </p:sp>
        <p:sp>
          <p:nvSpPr>
            <p:cNvPr id="51" name="object 51"/>
            <p:cNvSpPr/>
            <p:nvPr/>
          </p:nvSpPr>
          <p:spPr>
            <a:xfrm>
              <a:off x="18540273" y="7448454"/>
              <a:ext cx="528320" cy="222885"/>
            </a:xfrm>
            <a:custGeom>
              <a:avLst/>
              <a:gdLst/>
              <a:ahLst/>
              <a:cxnLst/>
              <a:rect l="l" t="t" r="r" b="b"/>
              <a:pathLst>
                <a:path w="528319" h="222884">
                  <a:moveTo>
                    <a:pt x="124383" y="160235"/>
                  </a:moveTo>
                  <a:lnTo>
                    <a:pt x="119468" y="136017"/>
                  </a:lnTo>
                  <a:lnTo>
                    <a:pt x="106083" y="116192"/>
                  </a:lnTo>
                  <a:lnTo>
                    <a:pt x="86271" y="102806"/>
                  </a:lnTo>
                  <a:lnTo>
                    <a:pt x="62090" y="97891"/>
                  </a:lnTo>
                  <a:lnTo>
                    <a:pt x="38023" y="102806"/>
                  </a:lnTo>
                  <a:lnTo>
                    <a:pt x="18275" y="116192"/>
                  </a:lnTo>
                  <a:lnTo>
                    <a:pt x="4914" y="136017"/>
                  </a:lnTo>
                  <a:lnTo>
                    <a:pt x="0" y="160235"/>
                  </a:lnTo>
                  <a:lnTo>
                    <a:pt x="4914" y="184302"/>
                  </a:lnTo>
                  <a:lnTo>
                    <a:pt x="18275" y="204038"/>
                  </a:lnTo>
                  <a:lnTo>
                    <a:pt x="38023" y="217398"/>
                  </a:lnTo>
                  <a:lnTo>
                    <a:pt x="62090" y="222313"/>
                  </a:lnTo>
                  <a:lnTo>
                    <a:pt x="86271" y="217398"/>
                  </a:lnTo>
                  <a:lnTo>
                    <a:pt x="106083" y="204038"/>
                  </a:lnTo>
                  <a:lnTo>
                    <a:pt x="119468" y="184302"/>
                  </a:lnTo>
                  <a:lnTo>
                    <a:pt x="124383" y="160235"/>
                  </a:lnTo>
                  <a:close/>
                </a:path>
                <a:path w="528319" h="222884">
                  <a:moveTo>
                    <a:pt x="259041" y="98132"/>
                  </a:moveTo>
                  <a:lnTo>
                    <a:pt x="254139" y="73926"/>
                  </a:lnTo>
                  <a:lnTo>
                    <a:pt x="240766" y="54114"/>
                  </a:lnTo>
                  <a:lnTo>
                    <a:pt x="220967" y="40728"/>
                  </a:lnTo>
                  <a:lnTo>
                    <a:pt x="196748" y="35801"/>
                  </a:lnTo>
                  <a:lnTo>
                    <a:pt x="172516" y="40728"/>
                  </a:lnTo>
                  <a:lnTo>
                    <a:pt x="152717" y="54114"/>
                  </a:lnTo>
                  <a:lnTo>
                    <a:pt x="139344" y="73926"/>
                  </a:lnTo>
                  <a:lnTo>
                    <a:pt x="134442" y="98132"/>
                  </a:lnTo>
                  <a:lnTo>
                    <a:pt x="139344" y="122351"/>
                  </a:lnTo>
                  <a:lnTo>
                    <a:pt x="152717" y="142176"/>
                  </a:lnTo>
                  <a:lnTo>
                    <a:pt x="172516" y="155562"/>
                  </a:lnTo>
                  <a:lnTo>
                    <a:pt x="196748" y="160477"/>
                  </a:lnTo>
                  <a:lnTo>
                    <a:pt x="220967" y="155562"/>
                  </a:lnTo>
                  <a:lnTo>
                    <a:pt x="240766" y="142176"/>
                  </a:lnTo>
                  <a:lnTo>
                    <a:pt x="254139" y="122351"/>
                  </a:lnTo>
                  <a:lnTo>
                    <a:pt x="259041" y="98132"/>
                  </a:lnTo>
                  <a:close/>
                </a:path>
                <a:path w="528319" h="222884">
                  <a:moveTo>
                    <a:pt x="393496" y="110413"/>
                  </a:moveTo>
                  <a:lnTo>
                    <a:pt x="388581" y="86347"/>
                  </a:lnTo>
                  <a:lnTo>
                    <a:pt x="375221" y="66598"/>
                  </a:lnTo>
                  <a:lnTo>
                    <a:pt x="355409" y="53225"/>
                  </a:lnTo>
                  <a:lnTo>
                    <a:pt x="331190" y="48323"/>
                  </a:lnTo>
                  <a:lnTo>
                    <a:pt x="306959" y="53225"/>
                  </a:lnTo>
                  <a:lnTo>
                    <a:pt x="287159" y="66598"/>
                  </a:lnTo>
                  <a:lnTo>
                    <a:pt x="273786" y="86347"/>
                  </a:lnTo>
                  <a:lnTo>
                    <a:pt x="268884" y="110413"/>
                  </a:lnTo>
                  <a:lnTo>
                    <a:pt x="273786" y="134620"/>
                  </a:lnTo>
                  <a:lnTo>
                    <a:pt x="287159" y="154432"/>
                  </a:lnTo>
                  <a:lnTo>
                    <a:pt x="306959" y="167830"/>
                  </a:lnTo>
                  <a:lnTo>
                    <a:pt x="331190" y="172745"/>
                  </a:lnTo>
                  <a:lnTo>
                    <a:pt x="355409" y="167830"/>
                  </a:lnTo>
                  <a:lnTo>
                    <a:pt x="375221" y="154432"/>
                  </a:lnTo>
                  <a:lnTo>
                    <a:pt x="388581" y="134620"/>
                  </a:lnTo>
                  <a:lnTo>
                    <a:pt x="393496" y="110413"/>
                  </a:lnTo>
                  <a:close/>
                </a:path>
                <a:path w="528319" h="222884">
                  <a:moveTo>
                    <a:pt x="527939" y="62344"/>
                  </a:moveTo>
                  <a:lnTo>
                    <a:pt x="523036" y="38138"/>
                  </a:lnTo>
                  <a:lnTo>
                    <a:pt x="509663" y="18313"/>
                  </a:lnTo>
                  <a:lnTo>
                    <a:pt x="489864" y="4927"/>
                  </a:lnTo>
                  <a:lnTo>
                    <a:pt x="465632" y="0"/>
                  </a:lnTo>
                  <a:lnTo>
                    <a:pt x="441388" y="4927"/>
                  </a:lnTo>
                  <a:lnTo>
                    <a:pt x="421551" y="18313"/>
                  </a:lnTo>
                  <a:lnTo>
                    <a:pt x="408152" y="38138"/>
                  </a:lnTo>
                  <a:lnTo>
                    <a:pt x="403225" y="62344"/>
                  </a:lnTo>
                  <a:lnTo>
                    <a:pt x="408152" y="86512"/>
                  </a:lnTo>
                  <a:lnTo>
                    <a:pt x="421551" y="106248"/>
                  </a:lnTo>
                  <a:lnTo>
                    <a:pt x="441388" y="119557"/>
                  </a:lnTo>
                  <a:lnTo>
                    <a:pt x="465632" y="124434"/>
                  </a:lnTo>
                  <a:lnTo>
                    <a:pt x="489864" y="119557"/>
                  </a:lnTo>
                  <a:lnTo>
                    <a:pt x="509663" y="106248"/>
                  </a:lnTo>
                  <a:lnTo>
                    <a:pt x="523036" y="86512"/>
                  </a:lnTo>
                  <a:lnTo>
                    <a:pt x="527939" y="62344"/>
                  </a:lnTo>
                  <a:close/>
                </a:path>
              </a:pathLst>
            </a:custGeom>
            <a:solidFill>
              <a:srgbClr val="F8766D">
                <a:alpha val="79998"/>
              </a:srgbClr>
            </a:solidFill>
          </p:spPr>
          <p:txBody>
            <a:bodyPr wrap="square" lIns="0" tIns="0" rIns="0" bIns="0" rtlCol="0"/>
            <a:lstStyle/>
            <a:p>
              <a:endParaRPr/>
            </a:p>
          </p:txBody>
        </p:sp>
        <p:sp>
          <p:nvSpPr>
            <p:cNvPr id="52" name="object 52"/>
            <p:cNvSpPr/>
            <p:nvPr/>
          </p:nvSpPr>
          <p:spPr>
            <a:xfrm>
              <a:off x="12465584" y="5818638"/>
              <a:ext cx="3396615" cy="2926715"/>
            </a:xfrm>
            <a:custGeom>
              <a:avLst/>
              <a:gdLst/>
              <a:ahLst/>
              <a:cxnLst/>
              <a:rect l="l" t="t" r="r" b="b"/>
              <a:pathLst>
                <a:path w="3396615" h="2926715">
                  <a:moveTo>
                    <a:pt x="167741" y="2926156"/>
                  </a:moveTo>
                  <a:lnTo>
                    <a:pt x="83870" y="2780703"/>
                  </a:lnTo>
                  <a:lnTo>
                    <a:pt x="0" y="2926156"/>
                  </a:lnTo>
                  <a:lnTo>
                    <a:pt x="167741" y="2926156"/>
                  </a:lnTo>
                  <a:close/>
                </a:path>
                <a:path w="3396615" h="2926715">
                  <a:moveTo>
                    <a:pt x="302183" y="2846298"/>
                  </a:moveTo>
                  <a:lnTo>
                    <a:pt x="218313" y="2700832"/>
                  </a:lnTo>
                  <a:lnTo>
                    <a:pt x="134442" y="2846298"/>
                  </a:lnTo>
                  <a:lnTo>
                    <a:pt x="302183" y="2846298"/>
                  </a:lnTo>
                  <a:close/>
                </a:path>
                <a:path w="3396615" h="2926715">
                  <a:moveTo>
                    <a:pt x="436638" y="2727883"/>
                  </a:moveTo>
                  <a:lnTo>
                    <a:pt x="352767" y="2582418"/>
                  </a:lnTo>
                  <a:lnTo>
                    <a:pt x="268897" y="2727883"/>
                  </a:lnTo>
                  <a:lnTo>
                    <a:pt x="436638" y="2727883"/>
                  </a:lnTo>
                  <a:close/>
                </a:path>
                <a:path w="3396615" h="2926715">
                  <a:moveTo>
                    <a:pt x="571296" y="2562898"/>
                  </a:moveTo>
                  <a:lnTo>
                    <a:pt x="487413" y="2417445"/>
                  </a:lnTo>
                  <a:lnTo>
                    <a:pt x="403542" y="2562898"/>
                  </a:lnTo>
                  <a:lnTo>
                    <a:pt x="571296" y="2562898"/>
                  </a:lnTo>
                  <a:close/>
                </a:path>
                <a:path w="3396615" h="2926715">
                  <a:moveTo>
                    <a:pt x="705739" y="2487536"/>
                  </a:moveTo>
                  <a:lnTo>
                    <a:pt x="621868" y="2342083"/>
                  </a:lnTo>
                  <a:lnTo>
                    <a:pt x="537997" y="2487536"/>
                  </a:lnTo>
                  <a:lnTo>
                    <a:pt x="705739" y="2487536"/>
                  </a:lnTo>
                  <a:close/>
                </a:path>
                <a:path w="3396615" h="2926715">
                  <a:moveTo>
                    <a:pt x="840181" y="2366873"/>
                  </a:moveTo>
                  <a:lnTo>
                    <a:pt x="756310" y="2221661"/>
                  </a:lnTo>
                  <a:lnTo>
                    <a:pt x="672439" y="2366873"/>
                  </a:lnTo>
                  <a:lnTo>
                    <a:pt x="840181" y="2366873"/>
                  </a:lnTo>
                  <a:close/>
                </a:path>
                <a:path w="3396615" h="2926715">
                  <a:moveTo>
                    <a:pt x="974940" y="2251189"/>
                  </a:moveTo>
                  <a:lnTo>
                    <a:pt x="890752" y="2105990"/>
                  </a:lnTo>
                  <a:lnTo>
                    <a:pt x="806881" y="2251189"/>
                  </a:lnTo>
                  <a:lnTo>
                    <a:pt x="974940" y="2251189"/>
                  </a:lnTo>
                  <a:close/>
                </a:path>
                <a:path w="3396615" h="2926715">
                  <a:moveTo>
                    <a:pt x="1109395" y="2135035"/>
                  </a:moveTo>
                  <a:lnTo>
                    <a:pt x="1025512" y="1989836"/>
                  </a:lnTo>
                  <a:lnTo>
                    <a:pt x="941641" y="2135035"/>
                  </a:lnTo>
                  <a:lnTo>
                    <a:pt x="1109395" y="2135035"/>
                  </a:lnTo>
                  <a:close/>
                </a:path>
                <a:path w="3396615" h="2926715">
                  <a:moveTo>
                    <a:pt x="1243838" y="2015617"/>
                  </a:moveTo>
                  <a:lnTo>
                    <a:pt x="1159967" y="1870163"/>
                  </a:lnTo>
                  <a:lnTo>
                    <a:pt x="1076096" y="2015617"/>
                  </a:lnTo>
                  <a:lnTo>
                    <a:pt x="1243838" y="2015617"/>
                  </a:lnTo>
                  <a:close/>
                </a:path>
                <a:path w="3396615" h="2926715">
                  <a:moveTo>
                    <a:pt x="1378178" y="1903463"/>
                  </a:moveTo>
                  <a:lnTo>
                    <a:pt x="1294307" y="1758251"/>
                  </a:lnTo>
                  <a:lnTo>
                    <a:pt x="1210538" y="1903463"/>
                  </a:lnTo>
                  <a:lnTo>
                    <a:pt x="1378178" y="1903463"/>
                  </a:lnTo>
                  <a:close/>
                </a:path>
                <a:path w="3396615" h="2926715">
                  <a:moveTo>
                    <a:pt x="1512938" y="1761756"/>
                  </a:moveTo>
                  <a:lnTo>
                    <a:pt x="1429067" y="1616544"/>
                  </a:lnTo>
                  <a:lnTo>
                    <a:pt x="1344879" y="1761756"/>
                  </a:lnTo>
                  <a:lnTo>
                    <a:pt x="1512938" y="1761756"/>
                  </a:lnTo>
                  <a:close/>
                </a:path>
                <a:path w="3396615" h="2926715">
                  <a:moveTo>
                    <a:pt x="1647380" y="1665376"/>
                  </a:moveTo>
                  <a:lnTo>
                    <a:pt x="1563509" y="1520164"/>
                  </a:lnTo>
                  <a:lnTo>
                    <a:pt x="1479638" y="1665376"/>
                  </a:lnTo>
                  <a:lnTo>
                    <a:pt x="1647380" y="1665376"/>
                  </a:lnTo>
                  <a:close/>
                </a:path>
                <a:path w="3396615" h="2926715">
                  <a:moveTo>
                    <a:pt x="1781835" y="1518412"/>
                  </a:moveTo>
                  <a:lnTo>
                    <a:pt x="1697964" y="1373200"/>
                  </a:lnTo>
                  <a:lnTo>
                    <a:pt x="1614081" y="1518412"/>
                  </a:lnTo>
                  <a:lnTo>
                    <a:pt x="1781835" y="1518412"/>
                  </a:lnTo>
                  <a:close/>
                </a:path>
                <a:path w="3396615" h="2926715">
                  <a:moveTo>
                    <a:pt x="1916480" y="1420520"/>
                  </a:moveTo>
                  <a:lnTo>
                    <a:pt x="1832406" y="1275308"/>
                  </a:lnTo>
                  <a:lnTo>
                    <a:pt x="1748536" y="1420520"/>
                  </a:lnTo>
                  <a:lnTo>
                    <a:pt x="1916480" y="1420520"/>
                  </a:lnTo>
                  <a:close/>
                </a:path>
                <a:path w="3396615" h="2926715">
                  <a:moveTo>
                    <a:pt x="2050935" y="1323632"/>
                  </a:moveTo>
                  <a:lnTo>
                    <a:pt x="1967064" y="1178420"/>
                  </a:lnTo>
                  <a:lnTo>
                    <a:pt x="1883194" y="1323632"/>
                  </a:lnTo>
                  <a:lnTo>
                    <a:pt x="2050935" y="1323632"/>
                  </a:lnTo>
                  <a:close/>
                </a:path>
                <a:path w="3396615" h="2926715">
                  <a:moveTo>
                    <a:pt x="2185378" y="1179931"/>
                  </a:moveTo>
                  <a:lnTo>
                    <a:pt x="2101507" y="1034465"/>
                  </a:lnTo>
                  <a:lnTo>
                    <a:pt x="2017636" y="1179931"/>
                  </a:lnTo>
                  <a:lnTo>
                    <a:pt x="2185378" y="1179931"/>
                  </a:lnTo>
                  <a:close/>
                </a:path>
                <a:path w="3396615" h="2926715">
                  <a:moveTo>
                    <a:pt x="2319820" y="1070775"/>
                  </a:moveTo>
                  <a:lnTo>
                    <a:pt x="2235949" y="925322"/>
                  </a:lnTo>
                  <a:lnTo>
                    <a:pt x="2152078" y="1070775"/>
                  </a:lnTo>
                  <a:lnTo>
                    <a:pt x="2319820" y="1070775"/>
                  </a:lnTo>
                  <a:close/>
                </a:path>
                <a:path w="3396615" h="2926715">
                  <a:moveTo>
                    <a:pt x="2454478" y="975385"/>
                  </a:moveTo>
                  <a:lnTo>
                    <a:pt x="2370607" y="829932"/>
                  </a:lnTo>
                  <a:lnTo>
                    <a:pt x="2286520" y="975385"/>
                  </a:lnTo>
                  <a:lnTo>
                    <a:pt x="2454478" y="975385"/>
                  </a:lnTo>
                  <a:close/>
                </a:path>
                <a:path w="3396615" h="2926715">
                  <a:moveTo>
                    <a:pt x="2588920" y="868984"/>
                  </a:moveTo>
                  <a:lnTo>
                    <a:pt x="2505049" y="723773"/>
                  </a:lnTo>
                  <a:lnTo>
                    <a:pt x="2421178" y="868984"/>
                  </a:lnTo>
                  <a:lnTo>
                    <a:pt x="2588920" y="868984"/>
                  </a:lnTo>
                  <a:close/>
                </a:path>
                <a:path w="3396615" h="2926715">
                  <a:moveTo>
                    <a:pt x="2723375" y="730034"/>
                  </a:moveTo>
                  <a:lnTo>
                    <a:pt x="2639504" y="584822"/>
                  </a:lnTo>
                  <a:lnTo>
                    <a:pt x="2555633" y="730034"/>
                  </a:lnTo>
                  <a:lnTo>
                    <a:pt x="2723375" y="730034"/>
                  </a:lnTo>
                  <a:close/>
                </a:path>
                <a:path w="3396615" h="2926715">
                  <a:moveTo>
                    <a:pt x="2992475" y="535012"/>
                  </a:moveTo>
                  <a:lnTo>
                    <a:pt x="2908604" y="389801"/>
                  </a:lnTo>
                  <a:lnTo>
                    <a:pt x="2835516" y="516483"/>
                  </a:lnTo>
                  <a:lnTo>
                    <a:pt x="2773946" y="410083"/>
                  </a:lnTo>
                  <a:lnTo>
                    <a:pt x="2690076" y="555536"/>
                  </a:lnTo>
                  <a:lnTo>
                    <a:pt x="2858135" y="555536"/>
                  </a:lnTo>
                  <a:lnTo>
                    <a:pt x="2846247" y="535012"/>
                  </a:lnTo>
                  <a:lnTo>
                    <a:pt x="2992475" y="535012"/>
                  </a:lnTo>
                  <a:close/>
                </a:path>
                <a:path w="3396615" h="2926715">
                  <a:moveTo>
                    <a:pt x="3126917" y="383794"/>
                  </a:moveTo>
                  <a:lnTo>
                    <a:pt x="3043047" y="238340"/>
                  </a:lnTo>
                  <a:lnTo>
                    <a:pt x="2959176" y="383794"/>
                  </a:lnTo>
                  <a:lnTo>
                    <a:pt x="3126917" y="383794"/>
                  </a:lnTo>
                  <a:close/>
                </a:path>
                <a:path w="3396615" h="2926715">
                  <a:moveTo>
                    <a:pt x="3261372" y="239839"/>
                  </a:moveTo>
                  <a:lnTo>
                    <a:pt x="3177489" y="94386"/>
                  </a:lnTo>
                  <a:lnTo>
                    <a:pt x="3093618" y="239839"/>
                  </a:lnTo>
                  <a:lnTo>
                    <a:pt x="3261372" y="239839"/>
                  </a:lnTo>
                  <a:close/>
                </a:path>
                <a:path w="3396615" h="2926715">
                  <a:moveTo>
                    <a:pt x="3396132" y="145453"/>
                  </a:moveTo>
                  <a:lnTo>
                    <a:pt x="3312249" y="0"/>
                  </a:lnTo>
                  <a:lnTo>
                    <a:pt x="3228073" y="145453"/>
                  </a:lnTo>
                  <a:lnTo>
                    <a:pt x="3396132" y="145453"/>
                  </a:lnTo>
                  <a:close/>
                </a:path>
              </a:pathLst>
            </a:custGeom>
            <a:solidFill>
              <a:srgbClr val="00BFC4">
                <a:alpha val="79998"/>
              </a:srgbClr>
            </a:solidFill>
          </p:spPr>
          <p:txBody>
            <a:bodyPr wrap="square" lIns="0" tIns="0" rIns="0" bIns="0" rtlCol="0"/>
            <a:lstStyle/>
            <a:p>
              <a:endParaRPr/>
            </a:p>
          </p:txBody>
        </p:sp>
        <p:sp>
          <p:nvSpPr>
            <p:cNvPr id="53" name="object 53"/>
            <p:cNvSpPr/>
            <p:nvPr/>
          </p:nvSpPr>
          <p:spPr>
            <a:xfrm>
              <a:off x="15828418" y="5552249"/>
              <a:ext cx="302189" cy="228830"/>
            </a:xfrm>
            <a:prstGeom prst="rect">
              <a:avLst/>
            </a:prstGeom>
            <a:blipFill>
              <a:blip r:embed="rId9" cstate="print"/>
              <a:stretch>
                <a:fillRect/>
              </a:stretch>
            </a:blipFill>
          </p:spPr>
          <p:txBody>
            <a:bodyPr wrap="square" lIns="0" tIns="0" rIns="0" bIns="0" rtlCol="0"/>
            <a:lstStyle/>
            <a:p>
              <a:endParaRPr/>
            </a:p>
          </p:txBody>
        </p:sp>
        <p:sp>
          <p:nvSpPr>
            <p:cNvPr id="54" name="object 54"/>
            <p:cNvSpPr/>
            <p:nvPr/>
          </p:nvSpPr>
          <p:spPr>
            <a:xfrm>
              <a:off x="16231959" y="4401368"/>
              <a:ext cx="1243965" cy="1082040"/>
            </a:xfrm>
            <a:custGeom>
              <a:avLst/>
              <a:gdLst/>
              <a:ahLst/>
              <a:cxnLst/>
              <a:rect l="l" t="t" r="r" b="b"/>
              <a:pathLst>
                <a:path w="1243965" h="1082039">
                  <a:moveTo>
                    <a:pt x="167741" y="1081786"/>
                  </a:moveTo>
                  <a:lnTo>
                    <a:pt x="83870" y="936574"/>
                  </a:lnTo>
                  <a:lnTo>
                    <a:pt x="0" y="1081786"/>
                  </a:lnTo>
                  <a:lnTo>
                    <a:pt x="167741" y="1081786"/>
                  </a:lnTo>
                  <a:close/>
                </a:path>
                <a:path w="1243965" h="1082039">
                  <a:moveTo>
                    <a:pt x="302196" y="1005433"/>
                  </a:moveTo>
                  <a:lnTo>
                    <a:pt x="218325" y="860221"/>
                  </a:lnTo>
                  <a:lnTo>
                    <a:pt x="134442" y="1005433"/>
                  </a:lnTo>
                  <a:lnTo>
                    <a:pt x="302196" y="1005433"/>
                  </a:lnTo>
                  <a:close/>
                </a:path>
                <a:path w="1243965" h="1082039">
                  <a:moveTo>
                    <a:pt x="436638" y="873988"/>
                  </a:moveTo>
                  <a:lnTo>
                    <a:pt x="352767" y="728789"/>
                  </a:lnTo>
                  <a:lnTo>
                    <a:pt x="268897" y="873988"/>
                  </a:lnTo>
                  <a:lnTo>
                    <a:pt x="436638" y="873988"/>
                  </a:lnTo>
                  <a:close/>
                </a:path>
                <a:path w="1243965" h="1082039">
                  <a:moveTo>
                    <a:pt x="571296" y="768096"/>
                  </a:moveTo>
                  <a:lnTo>
                    <a:pt x="487210" y="622896"/>
                  </a:lnTo>
                  <a:lnTo>
                    <a:pt x="403339" y="768096"/>
                  </a:lnTo>
                  <a:lnTo>
                    <a:pt x="571296" y="768096"/>
                  </a:lnTo>
                  <a:close/>
                </a:path>
                <a:path w="1243965" h="1082039">
                  <a:moveTo>
                    <a:pt x="705739" y="644677"/>
                  </a:moveTo>
                  <a:lnTo>
                    <a:pt x="621868" y="499211"/>
                  </a:lnTo>
                  <a:lnTo>
                    <a:pt x="537997" y="644677"/>
                  </a:lnTo>
                  <a:lnTo>
                    <a:pt x="705739" y="644677"/>
                  </a:lnTo>
                  <a:close/>
                </a:path>
                <a:path w="1243965" h="1082039">
                  <a:moveTo>
                    <a:pt x="1243736" y="145465"/>
                  </a:moveTo>
                  <a:lnTo>
                    <a:pt x="1159865" y="0"/>
                  </a:lnTo>
                  <a:lnTo>
                    <a:pt x="1075994" y="145465"/>
                  </a:lnTo>
                  <a:lnTo>
                    <a:pt x="1243736" y="145465"/>
                  </a:lnTo>
                  <a:close/>
                </a:path>
              </a:pathLst>
            </a:custGeom>
            <a:solidFill>
              <a:srgbClr val="00BFC4">
                <a:alpha val="79998"/>
              </a:srgbClr>
            </a:solidFill>
          </p:spPr>
          <p:txBody>
            <a:bodyPr wrap="square" lIns="0" tIns="0" rIns="0" bIns="0" rtlCol="0"/>
            <a:lstStyle/>
            <a:p>
              <a:endParaRPr/>
            </a:p>
          </p:txBody>
        </p:sp>
        <p:sp>
          <p:nvSpPr>
            <p:cNvPr id="55" name="object 55"/>
            <p:cNvSpPr/>
            <p:nvPr/>
          </p:nvSpPr>
          <p:spPr>
            <a:xfrm>
              <a:off x="17576847" y="4002548"/>
              <a:ext cx="302503" cy="291666"/>
            </a:xfrm>
            <a:prstGeom prst="rect">
              <a:avLst/>
            </a:prstGeom>
            <a:blipFill>
              <a:blip r:embed="rId10" cstate="print"/>
              <a:stretch>
                <a:fillRect/>
              </a:stretch>
            </a:blipFill>
          </p:spPr>
          <p:txBody>
            <a:bodyPr wrap="square" lIns="0" tIns="0" rIns="0" bIns="0" rtlCol="0"/>
            <a:lstStyle/>
            <a:p>
              <a:endParaRPr/>
            </a:p>
          </p:txBody>
        </p:sp>
        <p:sp>
          <p:nvSpPr>
            <p:cNvPr id="56" name="object 56"/>
            <p:cNvSpPr/>
            <p:nvPr/>
          </p:nvSpPr>
          <p:spPr>
            <a:xfrm>
              <a:off x="17980394" y="3022656"/>
              <a:ext cx="1109980" cy="896619"/>
            </a:xfrm>
            <a:custGeom>
              <a:avLst/>
              <a:gdLst/>
              <a:ahLst/>
              <a:cxnLst/>
              <a:rect l="l" t="t" r="r" b="b"/>
              <a:pathLst>
                <a:path w="1109980" h="896620">
                  <a:moveTo>
                    <a:pt x="167741" y="896531"/>
                  </a:moveTo>
                  <a:lnTo>
                    <a:pt x="83870" y="751319"/>
                  </a:lnTo>
                  <a:lnTo>
                    <a:pt x="0" y="896531"/>
                  </a:lnTo>
                  <a:lnTo>
                    <a:pt x="167741" y="896531"/>
                  </a:lnTo>
                  <a:close/>
                </a:path>
                <a:path w="1109980" h="896620">
                  <a:moveTo>
                    <a:pt x="706043" y="449135"/>
                  </a:moveTo>
                  <a:lnTo>
                    <a:pt x="621969" y="303682"/>
                  </a:lnTo>
                  <a:lnTo>
                    <a:pt x="538099" y="449135"/>
                  </a:lnTo>
                  <a:lnTo>
                    <a:pt x="706043" y="449135"/>
                  </a:lnTo>
                  <a:close/>
                </a:path>
                <a:path w="1109980" h="896620">
                  <a:moveTo>
                    <a:pt x="974940" y="256870"/>
                  </a:moveTo>
                  <a:lnTo>
                    <a:pt x="891070" y="111658"/>
                  </a:lnTo>
                  <a:lnTo>
                    <a:pt x="808583" y="254469"/>
                  </a:lnTo>
                  <a:lnTo>
                    <a:pt x="756627" y="164490"/>
                  </a:lnTo>
                  <a:lnTo>
                    <a:pt x="672744" y="309702"/>
                  </a:lnTo>
                  <a:lnTo>
                    <a:pt x="840498" y="309702"/>
                  </a:lnTo>
                  <a:lnTo>
                    <a:pt x="809980" y="256870"/>
                  </a:lnTo>
                  <a:lnTo>
                    <a:pt x="974940" y="256870"/>
                  </a:lnTo>
                  <a:close/>
                </a:path>
                <a:path w="1109980" h="896620">
                  <a:moveTo>
                    <a:pt x="1109383" y="145465"/>
                  </a:moveTo>
                  <a:lnTo>
                    <a:pt x="1025512" y="0"/>
                  </a:lnTo>
                  <a:lnTo>
                    <a:pt x="941641" y="145465"/>
                  </a:lnTo>
                  <a:lnTo>
                    <a:pt x="1109383" y="145465"/>
                  </a:lnTo>
                  <a:close/>
                </a:path>
              </a:pathLst>
            </a:custGeom>
            <a:solidFill>
              <a:srgbClr val="00BFC4">
                <a:alpha val="79998"/>
              </a:srgbClr>
            </a:solidFill>
          </p:spPr>
          <p:txBody>
            <a:bodyPr wrap="square" lIns="0" tIns="0" rIns="0" bIns="0" rtlCol="0"/>
            <a:lstStyle/>
            <a:p>
              <a:endParaRPr/>
            </a:p>
          </p:txBody>
        </p:sp>
        <p:sp>
          <p:nvSpPr>
            <p:cNvPr id="57" name="object 57"/>
            <p:cNvSpPr/>
            <p:nvPr/>
          </p:nvSpPr>
          <p:spPr>
            <a:xfrm>
              <a:off x="12488939" y="8660551"/>
              <a:ext cx="121285" cy="27305"/>
            </a:xfrm>
            <a:custGeom>
              <a:avLst/>
              <a:gdLst/>
              <a:ahLst/>
              <a:cxnLst/>
              <a:rect l="l" t="t" r="r" b="b"/>
              <a:pathLst>
                <a:path w="121284" h="27304">
                  <a:moveTo>
                    <a:pt x="0" y="26788"/>
                  </a:moveTo>
                  <a:lnTo>
                    <a:pt x="121172" y="26788"/>
                  </a:lnTo>
                  <a:lnTo>
                    <a:pt x="121172" y="0"/>
                  </a:lnTo>
                  <a:lnTo>
                    <a:pt x="0" y="0"/>
                  </a:lnTo>
                  <a:lnTo>
                    <a:pt x="0" y="26788"/>
                  </a:lnTo>
                  <a:close/>
                </a:path>
              </a:pathLst>
            </a:custGeom>
            <a:solidFill>
              <a:srgbClr val="A9A9A9">
                <a:alpha val="79998"/>
              </a:srgbClr>
            </a:solidFill>
          </p:spPr>
          <p:txBody>
            <a:bodyPr wrap="square" lIns="0" tIns="0" rIns="0" bIns="0" rtlCol="0"/>
            <a:lstStyle/>
            <a:p>
              <a:endParaRPr/>
            </a:p>
          </p:txBody>
        </p:sp>
        <p:sp>
          <p:nvSpPr>
            <p:cNvPr id="58" name="object 58"/>
            <p:cNvSpPr/>
            <p:nvPr/>
          </p:nvSpPr>
          <p:spPr>
            <a:xfrm>
              <a:off x="12549461" y="8673945"/>
              <a:ext cx="0" cy="1270"/>
            </a:xfrm>
            <a:custGeom>
              <a:avLst/>
              <a:gdLst/>
              <a:ahLst/>
              <a:cxnLst/>
              <a:rect l="l" t="t" r="r" b="b"/>
              <a:pathLst>
                <a:path h="1270">
                  <a:moveTo>
                    <a:pt x="-13394" y="625"/>
                  </a:moveTo>
                  <a:lnTo>
                    <a:pt x="13394" y="625"/>
                  </a:lnTo>
                </a:path>
              </a:pathLst>
            </a:custGeom>
            <a:ln w="26788">
              <a:solidFill>
                <a:srgbClr val="A9A9A9"/>
              </a:solidFill>
            </a:ln>
          </p:spPr>
          <p:txBody>
            <a:bodyPr wrap="square" lIns="0" tIns="0" rIns="0" bIns="0" rtlCol="0"/>
            <a:lstStyle/>
            <a:p>
              <a:endParaRPr/>
            </a:p>
          </p:txBody>
        </p:sp>
        <p:sp>
          <p:nvSpPr>
            <p:cNvPr id="59" name="object 59"/>
            <p:cNvSpPr/>
            <p:nvPr/>
          </p:nvSpPr>
          <p:spPr>
            <a:xfrm>
              <a:off x="12488939" y="8640019"/>
              <a:ext cx="255904" cy="48895"/>
            </a:xfrm>
            <a:custGeom>
              <a:avLst/>
              <a:gdLst/>
              <a:ahLst/>
              <a:cxnLst/>
              <a:rect l="l" t="t" r="r" b="b"/>
              <a:pathLst>
                <a:path w="255904" h="48895">
                  <a:moveTo>
                    <a:pt x="121170" y="21780"/>
                  </a:moveTo>
                  <a:lnTo>
                    <a:pt x="0" y="21780"/>
                  </a:lnTo>
                  <a:lnTo>
                    <a:pt x="0" y="48577"/>
                  </a:lnTo>
                  <a:lnTo>
                    <a:pt x="121170" y="48577"/>
                  </a:lnTo>
                  <a:lnTo>
                    <a:pt x="121170" y="21780"/>
                  </a:lnTo>
                  <a:close/>
                </a:path>
                <a:path w="255904" h="48895">
                  <a:moveTo>
                    <a:pt x="255511" y="0"/>
                  </a:moveTo>
                  <a:lnTo>
                    <a:pt x="134340" y="0"/>
                  </a:lnTo>
                  <a:lnTo>
                    <a:pt x="134340" y="26797"/>
                  </a:lnTo>
                  <a:lnTo>
                    <a:pt x="255511" y="26797"/>
                  </a:lnTo>
                  <a:lnTo>
                    <a:pt x="255511" y="0"/>
                  </a:lnTo>
                  <a:close/>
                </a:path>
              </a:pathLst>
            </a:custGeom>
            <a:solidFill>
              <a:srgbClr val="A9A9A9">
                <a:alpha val="79998"/>
              </a:srgbClr>
            </a:solidFill>
          </p:spPr>
          <p:txBody>
            <a:bodyPr wrap="square" lIns="0" tIns="0" rIns="0" bIns="0" rtlCol="0"/>
            <a:lstStyle/>
            <a:p>
              <a:endParaRPr/>
            </a:p>
          </p:txBody>
        </p:sp>
        <p:sp>
          <p:nvSpPr>
            <p:cNvPr id="60" name="object 60"/>
            <p:cNvSpPr/>
            <p:nvPr/>
          </p:nvSpPr>
          <p:spPr>
            <a:xfrm>
              <a:off x="12683907" y="8653411"/>
              <a:ext cx="0" cy="8255"/>
            </a:xfrm>
            <a:custGeom>
              <a:avLst/>
              <a:gdLst/>
              <a:ahLst/>
              <a:cxnLst/>
              <a:rect l="l" t="t" r="r" b="b"/>
              <a:pathLst>
                <a:path h="8254">
                  <a:moveTo>
                    <a:pt x="-13394" y="3880"/>
                  </a:moveTo>
                  <a:lnTo>
                    <a:pt x="13394" y="3880"/>
                  </a:lnTo>
                </a:path>
              </a:pathLst>
            </a:custGeom>
            <a:ln w="7761">
              <a:solidFill>
                <a:srgbClr val="A9A9A9"/>
              </a:solidFill>
            </a:ln>
          </p:spPr>
          <p:txBody>
            <a:bodyPr wrap="square" lIns="0" tIns="0" rIns="0" bIns="0" rtlCol="0"/>
            <a:lstStyle/>
            <a:p>
              <a:endParaRPr/>
            </a:p>
          </p:txBody>
        </p:sp>
        <p:sp>
          <p:nvSpPr>
            <p:cNvPr id="61" name="object 61"/>
            <p:cNvSpPr/>
            <p:nvPr/>
          </p:nvSpPr>
          <p:spPr>
            <a:xfrm>
              <a:off x="12623280" y="8619496"/>
              <a:ext cx="255904" cy="55244"/>
            </a:xfrm>
            <a:custGeom>
              <a:avLst/>
              <a:gdLst/>
              <a:ahLst/>
              <a:cxnLst/>
              <a:rect l="l" t="t" r="r" b="b"/>
              <a:pathLst>
                <a:path w="255904" h="55245">
                  <a:moveTo>
                    <a:pt x="121170" y="28282"/>
                  </a:moveTo>
                  <a:lnTo>
                    <a:pt x="0" y="28282"/>
                  </a:lnTo>
                  <a:lnTo>
                    <a:pt x="0" y="55079"/>
                  </a:lnTo>
                  <a:lnTo>
                    <a:pt x="121170" y="55079"/>
                  </a:lnTo>
                  <a:lnTo>
                    <a:pt x="121170" y="28282"/>
                  </a:lnTo>
                  <a:close/>
                </a:path>
                <a:path w="255904" h="55245">
                  <a:moveTo>
                    <a:pt x="255676" y="0"/>
                  </a:moveTo>
                  <a:lnTo>
                    <a:pt x="134759" y="0"/>
                  </a:lnTo>
                  <a:lnTo>
                    <a:pt x="134759" y="26797"/>
                  </a:lnTo>
                  <a:lnTo>
                    <a:pt x="255676" y="26797"/>
                  </a:lnTo>
                  <a:lnTo>
                    <a:pt x="255676" y="0"/>
                  </a:lnTo>
                  <a:close/>
                </a:path>
              </a:pathLst>
            </a:custGeom>
            <a:solidFill>
              <a:srgbClr val="A9A9A9">
                <a:alpha val="79998"/>
              </a:srgbClr>
            </a:solidFill>
          </p:spPr>
          <p:txBody>
            <a:bodyPr wrap="square" lIns="0" tIns="0" rIns="0" bIns="0" rtlCol="0"/>
            <a:lstStyle/>
            <a:p>
              <a:endParaRPr/>
            </a:p>
          </p:txBody>
        </p:sp>
        <p:sp>
          <p:nvSpPr>
            <p:cNvPr id="62" name="object 62"/>
            <p:cNvSpPr/>
            <p:nvPr/>
          </p:nvSpPr>
          <p:spPr>
            <a:xfrm>
              <a:off x="12818353" y="8632888"/>
              <a:ext cx="0" cy="4445"/>
            </a:xfrm>
            <a:custGeom>
              <a:avLst/>
              <a:gdLst/>
              <a:ahLst/>
              <a:cxnLst/>
              <a:rect l="l" t="t" r="r" b="b"/>
              <a:pathLst>
                <a:path h="4445">
                  <a:moveTo>
                    <a:pt x="-13394" y="2128"/>
                  </a:moveTo>
                  <a:lnTo>
                    <a:pt x="13394" y="2128"/>
                  </a:lnTo>
                </a:path>
              </a:pathLst>
            </a:custGeom>
            <a:ln w="4256">
              <a:solidFill>
                <a:srgbClr val="A9A9A9"/>
              </a:solidFill>
            </a:ln>
          </p:spPr>
          <p:txBody>
            <a:bodyPr wrap="square" lIns="0" tIns="0" rIns="0" bIns="0" rtlCol="0"/>
            <a:lstStyle/>
            <a:p>
              <a:endParaRPr/>
            </a:p>
          </p:txBody>
        </p:sp>
        <p:sp>
          <p:nvSpPr>
            <p:cNvPr id="63" name="object 63"/>
            <p:cNvSpPr/>
            <p:nvPr/>
          </p:nvSpPr>
          <p:spPr>
            <a:xfrm>
              <a:off x="12758041" y="8623745"/>
              <a:ext cx="121285" cy="27305"/>
            </a:xfrm>
            <a:custGeom>
              <a:avLst/>
              <a:gdLst/>
              <a:ahLst/>
              <a:cxnLst/>
              <a:rect l="l" t="t" r="r" b="b"/>
              <a:pathLst>
                <a:path w="121284" h="27304">
                  <a:moveTo>
                    <a:pt x="0" y="26788"/>
                  </a:moveTo>
                  <a:lnTo>
                    <a:pt x="120921" y="26788"/>
                  </a:lnTo>
                  <a:lnTo>
                    <a:pt x="120921" y="0"/>
                  </a:lnTo>
                  <a:lnTo>
                    <a:pt x="0" y="0"/>
                  </a:lnTo>
                  <a:lnTo>
                    <a:pt x="0" y="26788"/>
                  </a:lnTo>
                  <a:close/>
                </a:path>
              </a:pathLst>
            </a:custGeom>
            <a:solidFill>
              <a:srgbClr val="A9A9A9">
                <a:alpha val="79998"/>
              </a:srgbClr>
            </a:solidFill>
          </p:spPr>
          <p:txBody>
            <a:bodyPr wrap="square" lIns="0" tIns="0" rIns="0" bIns="0" rtlCol="0"/>
            <a:lstStyle/>
            <a:p>
              <a:endParaRPr/>
            </a:p>
          </p:txBody>
        </p:sp>
        <p:sp>
          <p:nvSpPr>
            <p:cNvPr id="64" name="object 64"/>
            <p:cNvSpPr/>
            <p:nvPr/>
          </p:nvSpPr>
          <p:spPr>
            <a:xfrm>
              <a:off x="12892487" y="8348981"/>
              <a:ext cx="121285" cy="0"/>
            </a:xfrm>
            <a:custGeom>
              <a:avLst/>
              <a:gdLst/>
              <a:ahLst/>
              <a:cxnLst/>
              <a:rect l="l" t="t" r="r" b="b"/>
              <a:pathLst>
                <a:path w="121284">
                  <a:moveTo>
                    <a:pt x="0" y="0"/>
                  </a:moveTo>
                  <a:lnTo>
                    <a:pt x="120921" y="0"/>
                  </a:lnTo>
                </a:path>
              </a:pathLst>
            </a:custGeom>
            <a:ln w="26788">
              <a:solidFill>
                <a:srgbClr val="A9A9A9"/>
              </a:solidFill>
            </a:ln>
          </p:spPr>
          <p:txBody>
            <a:bodyPr wrap="square" lIns="0" tIns="0" rIns="0" bIns="0" rtlCol="0"/>
            <a:lstStyle/>
            <a:p>
              <a:endParaRPr/>
            </a:p>
          </p:txBody>
        </p:sp>
        <p:sp>
          <p:nvSpPr>
            <p:cNvPr id="65" name="object 65"/>
            <p:cNvSpPr/>
            <p:nvPr/>
          </p:nvSpPr>
          <p:spPr>
            <a:xfrm>
              <a:off x="12953008" y="8348981"/>
              <a:ext cx="0" cy="342265"/>
            </a:xfrm>
            <a:custGeom>
              <a:avLst/>
              <a:gdLst/>
              <a:ahLst/>
              <a:cxnLst/>
              <a:rect l="l" t="t" r="r" b="b"/>
              <a:pathLst>
                <a:path h="342265">
                  <a:moveTo>
                    <a:pt x="0" y="0"/>
                  </a:moveTo>
                  <a:lnTo>
                    <a:pt x="0" y="341735"/>
                  </a:lnTo>
                </a:path>
              </a:pathLst>
            </a:custGeom>
            <a:ln w="26788">
              <a:solidFill>
                <a:srgbClr val="A9A9A9"/>
              </a:solidFill>
            </a:ln>
          </p:spPr>
          <p:txBody>
            <a:bodyPr wrap="square" lIns="0" tIns="0" rIns="0" bIns="0" rtlCol="0"/>
            <a:lstStyle/>
            <a:p>
              <a:endParaRPr/>
            </a:p>
          </p:txBody>
        </p:sp>
        <p:sp>
          <p:nvSpPr>
            <p:cNvPr id="66" name="object 66"/>
            <p:cNvSpPr/>
            <p:nvPr/>
          </p:nvSpPr>
          <p:spPr>
            <a:xfrm>
              <a:off x="12892487" y="8690719"/>
              <a:ext cx="121285" cy="0"/>
            </a:xfrm>
            <a:custGeom>
              <a:avLst/>
              <a:gdLst/>
              <a:ahLst/>
              <a:cxnLst/>
              <a:rect l="l" t="t" r="r" b="b"/>
              <a:pathLst>
                <a:path w="121284">
                  <a:moveTo>
                    <a:pt x="0" y="0"/>
                  </a:moveTo>
                  <a:lnTo>
                    <a:pt x="120921" y="0"/>
                  </a:lnTo>
                </a:path>
              </a:pathLst>
            </a:custGeom>
            <a:ln w="26788">
              <a:solidFill>
                <a:srgbClr val="A9A9A9"/>
              </a:solidFill>
            </a:ln>
          </p:spPr>
          <p:txBody>
            <a:bodyPr wrap="square" lIns="0" tIns="0" rIns="0" bIns="0" rtlCol="0"/>
            <a:lstStyle/>
            <a:p>
              <a:endParaRPr/>
            </a:p>
          </p:txBody>
        </p:sp>
        <p:sp>
          <p:nvSpPr>
            <p:cNvPr id="67" name="object 67"/>
            <p:cNvSpPr/>
            <p:nvPr/>
          </p:nvSpPr>
          <p:spPr>
            <a:xfrm>
              <a:off x="13026933" y="8562156"/>
              <a:ext cx="121285" cy="27305"/>
            </a:xfrm>
            <a:custGeom>
              <a:avLst/>
              <a:gdLst/>
              <a:ahLst/>
              <a:cxnLst/>
              <a:rect l="l" t="t" r="r" b="b"/>
              <a:pathLst>
                <a:path w="121284" h="27304">
                  <a:moveTo>
                    <a:pt x="0" y="26788"/>
                  </a:moveTo>
                  <a:lnTo>
                    <a:pt x="121172" y="26788"/>
                  </a:lnTo>
                  <a:lnTo>
                    <a:pt x="121172" y="0"/>
                  </a:lnTo>
                  <a:lnTo>
                    <a:pt x="0" y="0"/>
                  </a:lnTo>
                  <a:lnTo>
                    <a:pt x="0" y="26788"/>
                  </a:lnTo>
                  <a:close/>
                </a:path>
              </a:pathLst>
            </a:custGeom>
            <a:solidFill>
              <a:srgbClr val="A9A9A9">
                <a:alpha val="79998"/>
              </a:srgbClr>
            </a:solidFill>
          </p:spPr>
          <p:txBody>
            <a:bodyPr wrap="square" lIns="0" tIns="0" rIns="0" bIns="0" rtlCol="0"/>
            <a:lstStyle/>
            <a:p>
              <a:endParaRPr/>
            </a:p>
          </p:txBody>
        </p:sp>
        <p:sp>
          <p:nvSpPr>
            <p:cNvPr id="68" name="object 68"/>
            <p:cNvSpPr/>
            <p:nvPr/>
          </p:nvSpPr>
          <p:spPr>
            <a:xfrm>
              <a:off x="13087455" y="8575550"/>
              <a:ext cx="0" cy="5080"/>
            </a:xfrm>
            <a:custGeom>
              <a:avLst/>
              <a:gdLst/>
              <a:ahLst/>
              <a:cxnLst/>
              <a:rect l="l" t="t" r="r" b="b"/>
              <a:pathLst>
                <a:path h="5079">
                  <a:moveTo>
                    <a:pt x="-13394" y="2378"/>
                  </a:moveTo>
                  <a:lnTo>
                    <a:pt x="13394" y="2378"/>
                  </a:lnTo>
                </a:path>
              </a:pathLst>
            </a:custGeom>
            <a:ln w="4756">
              <a:solidFill>
                <a:srgbClr val="A9A9A9"/>
              </a:solidFill>
            </a:ln>
          </p:spPr>
          <p:txBody>
            <a:bodyPr wrap="square" lIns="0" tIns="0" rIns="0" bIns="0" rtlCol="0"/>
            <a:lstStyle/>
            <a:p>
              <a:endParaRPr/>
            </a:p>
          </p:txBody>
        </p:sp>
        <p:sp>
          <p:nvSpPr>
            <p:cNvPr id="69" name="object 69"/>
            <p:cNvSpPr/>
            <p:nvPr/>
          </p:nvSpPr>
          <p:spPr>
            <a:xfrm>
              <a:off x="13026924" y="8532373"/>
              <a:ext cx="255904" cy="61594"/>
            </a:xfrm>
            <a:custGeom>
              <a:avLst/>
              <a:gdLst/>
              <a:ahLst/>
              <a:cxnLst/>
              <a:rect l="l" t="t" r="r" b="b"/>
              <a:pathLst>
                <a:path w="255905" h="61595">
                  <a:moveTo>
                    <a:pt x="121170" y="34556"/>
                  </a:moveTo>
                  <a:lnTo>
                    <a:pt x="0" y="34556"/>
                  </a:lnTo>
                  <a:lnTo>
                    <a:pt x="0" y="61341"/>
                  </a:lnTo>
                  <a:lnTo>
                    <a:pt x="121170" y="61341"/>
                  </a:lnTo>
                  <a:lnTo>
                    <a:pt x="121170" y="34556"/>
                  </a:lnTo>
                  <a:close/>
                </a:path>
                <a:path w="255905" h="61595">
                  <a:moveTo>
                    <a:pt x="255625" y="0"/>
                  </a:moveTo>
                  <a:lnTo>
                    <a:pt x="134454" y="0"/>
                  </a:lnTo>
                  <a:lnTo>
                    <a:pt x="134454" y="26784"/>
                  </a:lnTo>
                  <a:lnTo>
                    <a:pt x="255625" y="26784"/>
                  </a:lnTo>
                  <a:lnTo>
                    <a:pt x="255625" y="0"/>
                  </a:lnTo>
                  <a:close/>
                </a:path>
              </a:pathLst>
            </a:custGeom>
            <a:solidFill>
              <a:srgbClr val="A9A9A9">
                <a:alpha val="79998"/>
              </a:srgbClr>
            </a:solidFill>
          </p:spPr>
          <p:txBody>
            <a:bodyPr wrap="square" lIns="0" tIns="0" rIns="0" bIns="0" rtlCol="0"/>
            <a:lstStyle/>
            <a:p>
              <a:endParaRPr/>
            </a:p>
          </p:txBody>
        </p:sp>
        <p:sp>
          <p:nvSpPr>
            <p:cNvPr id="70" name="object 70"/>
            <p:cNvSpPr/>
            <p:nvPr/>
          </p:nvSpPr>
          <p:spPr>
            <a:xfrm>
              <a:off x="13221901" y="8545760"/>
              <a:ext cx="0" cy="8890"/>
            </a:xfrm>
            <a:custGeom>
              <a:avLst/>
              <a:gdLst/>
              <a:ahLst/>
              <a:cxnLst/>
              <a:rect l="l" t="t" r="r" b="b"/>
              <a:pathLst>
                <a:path h="8890">
                  <a:moveTo>
                    <a:pt x="-13394" y="4130"/>
                  </a:moveTo>
                  <a:lnTo>
                    <a:pt x="13394" y="4130"/>
                  </a:lnTo>
                </a:path>
              </a:pathLst>
            </a:custGeom>
            <a:ln w="8261">
              <a:solidFill>
                <a:srgbClr val="A9A9A9"/>
              </a:solidFill>
            </a:ln>
          </p:spPr>
          <p:txBody>
            <a:bodyPr wrap="square" lIns="0" tIns="0" rIns="0" bIns="0" rtlCol="0"/>
            <a:lstStyle/>
            <a:p>
              <a:endParaRPr/>
            </a:p>
          </p:txBody>
        </p:sp>
        <p:sp>
          <p:nvSpPr>
            <p:cNvPr id="71" name="object 71"/>
            <p:cNvSpPr/>
            <p:nvPr/>
          </p:nvSpPr>
          <p:spPr>
            <a:xfrm>
              <a:off x="13161379" y="8497576"/>
              <a:ext cx="255904" cy="69850"/>
            </a:xfrm>
            <a:custGeom>
              <a:avLst/>
              <a:gdLst/>
              <a:ahLst/>
              <a:cxnLst/>
              <a:rect l="l" t="t" r="r" b="b"/>
              <a:pathLst>
                <a:path w="255905" h="69850">
                  <a:moveTo>
                    <a:pt x="121170" y="43053"/>
                  </a:moveTo>
                  <a:lnTo>
                    <a:pt x="0" y="43053"/>
                  </a:lnTo>
                  <a:lnTo>
                    <a:pt x="0" y="69850"/>
                  </a:lnTo>
                  <a:lnTo>
                    <a:pt x="121170" y="69850"/>
                  </a:lnTo>
                  <a:lnTo>
                    <a:pt x="121170" y="43053"/>
                  </a:lnTo>
                  <a:close/>
                </a:path>
                <a:path w="255905" h="69850">
                  <a:moveTo>
                    <a:pt x="255574" y="0"/>
                  </a:moveTo>
                  <a:lnTo>
                    <a:pt x="134645" y="0"/>
                  </a:lnTo>
                  <a:lnTo>
                    <a:pt x="134645" y="26784"/>
                  </a:lnTo>
                  <a:lnTo>
                    <a:pt x="255574" y="26784"/>
                  </a:lnTo>
                  <a:lnTo>
                    <a:pt x="255574" y="0"/>
                  </a:lnTo>
                  <a:close/>
                </a:path>
              </a:pathLst>
            </a:custGeom>
            <a:solidFill>
              <a:srgbClr val="A9A9A9">
                <a:alpha val="79998"/>
              </a:srgbClr>
            </a:solidFill>
          </p:spPr>
          <p:txBody>
            <a:bodyPr wrap="square" lIns="0" tIns="0" rIns="0" bIns="0" rtlCol="0"/>
            <a:lstStyle/>
            <a:p>
              <a:endParaRPr/>
            </a:p>
          </p:txBody>
        </p:sp>
        <p:sp>
          <p:nvSpPr>
            <p:cNvPr id="72" name="object 72"/>
            <p:cNvSpPr/>
            <p:nvPr/>
          </p:nvSpPr>
          <p:spPr>
            <a:xfrm>
              <a:off x="13356347" y="8510965"/>
              <a:ext cx="0" cy="8890"/>
            </a:xfrm>
            <a:custGeom>
              <a:avLst/>
              <a:gdLst/>
              <a:ahLst/>
              <a:cxnLst/>
              <a:rect l="l" t="t" r="r" b="b"/>
              <a:pathLst>
                <a:path h="8890">
                  <a:moveTo>
                    <a:pt x="-13394" y="4130"/>
                  </a:moveTo>
                  <a:lnTo>
                    <a:pt x="13394" y="4130"/>
                  </a:lnTo>
                </a:path>
              </a:pathLst>
            </a:custGeom>
            <a:ln w="8261">
              <a:solidFill>
                <a:srgbClr val="A9A9A9"/>
              </a:solidFill>
            </a:ln>
          </p:spPr>
          <p:txBody>
            <a:bodyPr wrap="square" lIns="0" tIns="0" rIns="0" bIns="0" rtlCol="0"/>
            <a:lstStyle/>
            <a:p>
              <a:endParaRPr/>
            </a:p>
          </p:txBody>
        </p:sp>
        <p:sp>
          <p:nvSpPr>
            <p:cNvPr id="73" name="object 73"/>
            <p:cNvSpPr/>
            <p:nvPr/>
          </p:nvSpPr>
          <p:spPr>
            <a:xfrm>
              <a:off x="13296024" y="8467032"/>
              <a:ext cx="255904" cy="66040"/>
            </a:xfrm>
            <a:custGeom>
              <a:avLst/>
              <a:gdLst/>
              <a:ahLst/>
              <a:cxnLst/>
              <a:rect l="l" t="t" r="r" b="b"/>
              <a:pathLst>
                <a:path w="255905" h="66040">
                  <a:moveTo>
                    <a:pt x="120929" y="38811"/>
                  </a:moveTo>
                  <a:lnTo>
                    <a:pt x="0" y="38811"/>
                  </a:lnTo>
                  <a:lnTo>
                    <a:pt x="0" y="65595"/>
                  </a:lnTo>
                  <a:lnTo>
                    <a:pt x="120929" y="65595"/>
                  </a:lnTo>
                  <a:lnTo>
                    <a:pt x="120929" y="38811"/>
                  </a:lnTo>
                  <a:close/>
                </a:path>
                <a:path w="255905" h="66040">
                  <a:moveTo>
                    <a:pt x="255625" y="0"/>
                  </a:moveTo>
                  <a:lnTo>
                    <a:pt x="134454" y="0"/>
                  </a:lnTo>
                  <a:lnTo>
                    <a:pt x="134454" y="26784"/>
                  </a:lnTo>
                  <a:lnTo>
                    <a:pt x="255625" y="26784"/>
                  </a:lnTo>
                  <a:lnTo>
                    <a:pt x="255625" y="0"/>
                  </a:lnTo>
                  <a:close/>
                </a:path>
              </a:pathLst>
            </a:custGeom>
            <a:solidFill>
              <a:srgbClr val="A9A9A9">
                <a:alpha val="79998"/>
              </a:srgbClr>
            </a:solidFill>
          </p:spPr>
          <p:txBody>
            <a:bodyPr wrap="square" lIns="0" tIns="0" rIns="0" bIns="0" rtlCol="0"/>
            <a:lstStyle/>
            <a:p>
              <a:endParaRPr/>
            </a:p>
          </p:txBody>
        </p:sp>
        <p:sp>
          <p:nvSpPr>
            <p:cNvPr id="74" name="object 74"/>
            <p:cNvSpPr/>
            <p:nvPr/>
          </p:nvSpPr>
          <p:spPr>
            <a:xfrm>
              <a:off x="13491107" y="8480422"/>
              <a:ext cx="0" cy="13335"/>
            </a:xfrm>
            <a:custGeom>
              <a:avLst/>
              <a:gdLst/>
              <a:ahLst/>
              <a:cxnLst/>
              <a:rect l="l" t="t" r="r" b="b"/>
              <a:pathLst>
                <a:path h="13334">
                  <a:moveTo>
                    <a:pt x="-13394" y="6384"/>
                  </a:moveTo>
                  <a:lnTo>
                    <a:pt x="13394" y="6384"/>
                  </a:lnTo>
                </a:path>
              </a:pathLst>
            </a:custGeom>
            <a:ln w="12768">
              <a:solidFill>
                <a:srgbClr val="A9A9A9"/>
              </a:solidFill>
            </a:ln>
          </p:spPr>
          <p:txBody>
            <a:bodyPr wrap="square" lIns="0" tIns="0" rIns="0" bIns="0" rtlCol="0"/>
            <a:lstStyle/>
            <a:p>
              <a:endParaRPr/>
            </a:p>
          </p:txBody>
        </p:sp>
        <p:sp>
          <p:nvSpPr>
            <p:cNvPr id="75" name="object 75"/>
            <p:cNvSpPr/>
            <p:nvPr/>
          </p:nvSpPr>
          <p:spPr>
            <a:xfrm>
              <a:off x="13430479" y="8451259"/>
              <a:ext cx="255904" cy="55880"/>
            </a:xfrm>
            <a:custGeom>
              <a:avLst/>
              <a:gdLst/>
              <a:ahLst/>
              <a:cxnLst/>
              <a:rect l="l" t="t" r="r" b="b"/>
              <a:pathLst>
                <a:path w="255905" h="55879">
                  <a:moveTo>
                    <a:pt x="121170" y="28536"/>
                  </a:moveTo>
                  <a:lnTo>
                    <a:pt x="0" y="28536"/>
                  </a:lnTo>
                  <a:lnTo>
                    <a:pt x="0" y="55321"/>
                  </a:lnTo>
                  <a:lnTo>
                    <a:pt x="121170" y="55321"/>
                  </a:lnTo>
                  <a:lnTo>
                    <a:pt x="121170" y="28536"/>
                  </a:lnTo>
                  <a:close/>
                </a:path>
                <a:path w="255905" h="55879">
                  <a:moveTo>
                    <a:pt x="255612" y="0"/>
                  </a:moveTo>
                  <a:lnTo>
                    <a:pt x="134442" y="0"/>
                  </a:lnTo>
                  <a:lnTo>
                    <a:pt x="134442" y="26784"/>
                  </a:lnTo>
                  <a:lnTo>
                    <a:pt x="255612" y="26784"/>
                  </a:lnTo>
                  <a:lnTo>
                    <a:pt x="255612" y="0"/>
                  </a:lnTo>
                  <a:close/>
                </a:path>
              </a:pathLst>
            </a:custGeom>
            <a:solidFill>
              <a:srgbClr val="A9A9A9">
                <a:alpha val="79998"/>
              </a:srgbClr>
            </a:solidFill>
          </p:spPr>
          <p:txBody>
            <a:bodyPr wrap="square" lIns="0" tIns="0" rIns="0" bIns="0" rtlCol="0"/>
            <a:lstStyle/>
            <a:p>
              <a:endParaRPr/>
            </a:p>
          </p:txBody>
        </p:sp>
        <p:sp>
          <p:nvSpPr>
            <p:cNvPr id="76" name="object 76"/>
            <p:cNvSpPr/>
            <p:nvPr/>
          </p:nvSpPr>
          <p:spPr>
            <a:xfrm>
              <a:off x="13625553" y="8464642"/>
              <a:ext cx="0" cy="20955"/>
            </a:xfrm>
            <a:custGeom>
              <a:avLst/>
              <a:gdLst/>
              <a:ahLst/>
              <a:cxnLst/>
              <a:rect l="l" t="t" r="r" b="b"/>
              <a:pathLst>
                <a:path h="20954">
                  <a:moveTo>
                    <a:pt x="-13394" y="10264"/>
                  </a:moveTo>
                  <a:lnTo>
                    <a:pt x="13394" y="10264"/>
                  </a:lnTo>
                </a:path>
              </a:pathLst>
            </a:custGeom>
            <a:ln w="20529">
              <a:solidFill>
                <a:srgbClr val="A9A9A9"/>
              </a:solidFill>
            </a:ln>
          </p:spPr>
          <p:txBody>
            <a:bodyPr wrap="square" lIns="0" tIns="0" rIns="0" bIns="0" rtlCol="0"/>
            <a:lstStyle/>
            <a:p>
              <a:endParaRPr/>
            </a:p>
          </p:txBody>
        </p:sp>
        <p:sp>
          <p:nvSpPr>
            <p:cNvPr id="77" name="object 77"/>
            <p:cNvSpPr/>
            <p:nvPr/>
          </p:nvSpPr>
          <p:spPr>
            <a:xfrm>
              <a:off x="13564921" y="8446496"/>
              <a:ext cx="255904" cy="52705"/>
            </a:xfrm>
            <a:custGeom>
              <a:avLst/>
              <a:gdLst/>
              <a:ahLst/>
              <a:cxnLst/>
              <a:rect l="l" t="t" r="r" b="b"/>
              <a:pathLst>
                <a:path w="255905" h="52704">
                  <a:moveTo>
                    <a:pt x="121170" y="25285"/>
                  </a:moveTo>
                  <a:lnTo>
                    <a:pt x="0" y="25285"/>
                  </a:lnTo>
                  <a:lnTo>
                    <a:pt x="0" y="52082"/>
                  </a:lnTo>
                  <a:lnTo>
                    <a:pt x="121170" y="52082"/>
                  </a:lnTo>
                  <a:lnTo>
                    <a:pt x="121170" y="25285"/>
                  </a:lnTo>
                  <a:close/>
                </a:path>
                <a:path w="255905" h="52704">
                  <a:moveTo>
                    <a:pt x="255574" y="0"/>
                  </a:moveTo>
                  <a:lnTo>
                    <a:pt x="134658" y="0"/>
                  </a:lnTo>
                  <a:lnTo>
                    <a:pt x="134658" y="26797"/>
                  </a:lnTo>
                  <a:lnTo>
                    <a:pt x="255574" y="26797"/>
                  </a:lnTo>
                  <a:lnTo>
                    <a:pt x="255574" y="0"/>
                  </a:lnTo>
                  <a:close/>
                </a:path>
              </a:pathLst>
            </a:custGeom>
            <a:solidFill>
              <a:srgbClr val="A9A9A9">
                <a:alpha val="79998"/>
              </a:srgbClr>
            </a:solidFill>
          </p:spPr>
          <p:txBody>
            <a:bodyPr wrap="square" lIns="0" tIns="0" rIns="0" bIns="0" rtlCol="0"/>
            <a:lstStyle/>
            <a:p>
              <a:endParaRPr/>
            </a:p>
          </p:txBody>
        </p:sp>
        <p:sp>
          <p:nvSpPr>
            <p:cNvPr id="78" name="object 78"/>
            <p:cNvSpPr/>
            <p:nvPr/>
          </p:nvSpPr>
          <p:spPr>
            <a:xfrm>
              <a:off x="13759895" y="8459888"/>
              <a:ext cx="0" cy="18415"/>
            </a:xfrm>
            <a:custGeom>
              <a:avLst/>
              <a:gdLst/>
              <a:ahLst/>
              <a:cxnLst/>
              <a:rect l="l" t="t" r="r" b="b"/>
              <a:pathLst>
                <a:path h="18415">
                  <a:moveTo>
                    <a:pt x="-13394" y="9137"/>
                  </a:moveTo>
                  <a:lnTo>
                    <a:pt x="13394" y="9137"/>
                  </a:lnTo>
                </a:path>
              </a:pathLst>
            </a:custGeom>
            <a:ln w="18275">
              <a:solidFill>
                <a:srgbClr val="A9A9A9"/>
              </a:solidFill>
            </a:ln>
          </p:spPr>
          <p:txBody>
            <a:bodyPr wrap="square" lIns="0" tIns="0" rIns="0" bIns="0" rtlCol="0"/>
            <a:lstStyle/>
            <a:p>
              <a:endParaRPr/>
            </a:p>
          </p:txBody>
        </p:sp>
        <p:sp>
          <p:nvSpPr>
            <p:cNvPr id="79" name="object 79"/>
            <p:cNvSpPr/>
            <p:nvPr/>
          </p:nvSpPr>
          <p:spPr>
            <a:xfrm>
              <a:off x="13699582" y="8464766"/>
              <a:ext cx="121285" cy="27305"/>
            </a:xfrm>
            <a:custGeom>
              <a:avLst/>
              <a:gdLst/>
              <a:ahLst/>
              <a:cxnLst/>
              <a:rect l="l" t="t" r="r" b="b"/>
              <a:pathLst>
                <a:path w="121284" h="27304">
                  <a:moveTo>
                    <a:pt x="0" y="26788"/>
                  </a:moveTo>
                  <a:lnTo>
                    <a:pt x="120921" y="26788"/>
                  </a:lnTo>
                  <a:lnTo>
                    <a:pt x="120921" y="0"/>
                  </a:lnTo>
                  <a:lnTo>
                    <a:pt x="0" y="0"/>
                  </a:lnTo>
                  <a:lnTo>
                    <a:pt x="0" y="26788"/>
                  </a:lnTo>
                  <a:close/>
                </a:path>
              </a:pathLst>
            </a:custGeom>
            <a:solidFill>
              <a:srgbClr val="A9A9A9">
                <a:alpha val="79998"/>
              </a:srgbClr>
            </a:solidFill>
          </p:spPr>
          <p:txBody>
            <a:bodyPr wrap="square" lIns="0" tIns="0" rIns="0" bIns="0" rtlCol="0"/>
            <a:lstStyle/>
            <a:p>
              <a:endParaRPr/>
            </a:p>
          </p:txBody>
        </p:sp>
        <p:sp>
          <p:nvSpPr>
            <p:cNvPr id="80" name="object 80"/>
            <p:cNvSpPr/>
            <p:nvPr/>
          </p:nvSpPr>
          <p:spPr>
            <a:xfrm>
              <a:off x="13834029" y="8300166"/>
              <a:ext cx="121285" cy="0"/>
            </a:xfrm>
            <a:custGeom>
              <a:avLst/>
              <a:gdLst/>
              <a:ahLst/>
              <a:cxnLst/>
              <a:rect l="l" t="t" r="r" b="b"/>
              <a:pathLst>
                <a:path w="121284">
                  <a:moveTo>
                    <a:pt x="0" y="0"/>
                  </a:moveTo>
                  <a:lnTo>
                    <a:pt x="120921" y="0"/>
                  </a:lnTo>
                </a:path>
              </a:pathLst>
            </a:custGeom>
            <a:ln w="26788">
              <a:solidFill>
                <a:srgbClr val="A9A9A9"/>
              </a:solidFill>
            </a:ln>
          </p:spPr>
          <p:txBody>
            <a:bodyPr wrap="square" lIns="0" tIns="0" rIns="0" bIns="0" rtlCol="0"/>
            <a:lstStyle/>
            <a:p>
              <a:endParaRPr/>
            </a:p>
          </p:txBody>
        </p:sp>
        <p:sp>
          <p:nvSpPr>
            <p:cNvPr id="81" name="object 81"/>
            <p:cNvSpPr/>
            <p:nvPr/>
          </p:nvSpPr>
          <p:spPr>
            <a:xfrm>
              <a:off x="13894655" y="8300166"/>
              <a:ext cx="0" cy="181610"/>
            </a:xfrm>
            <a:custGeom>
              <a:avLst/>
              <a:gdLst/>
              <a:ahLst/>
              <a:cxnLst/>
              <a:rect l="l" t="t" r="r" b="b"/>
              <a:pathLst>
                <a:path h="181609">
                  <a:moveTo>
                    <a:pt x="0" y="0"/>
                  </a:moveTo>
                  <a:lnTo>
                    <a:pt x="0" y="181507"/>
                  </a:lnTo>
                </a:path>
              </a:pathLst>
            </a:custGeom>
            <a:ln w="26788">
              <a:solidFill>
                <a:srgbClr val="A9A9A9"/>
              </a:solidFill>
            </a:ln>
          </p:spPr>
          <p:txBody>
            <a:bodyPr wrap="square" lIns="0" tIns="0" rIns="0" bIns="0" rtlCol="0"/>
            <a:lstStyle/>
            <a:p>
              <a:endParaRPr/>
            </a:p>
          </p:txBody>
        </p:sp>
        <p:sp>
          <p:nvSpPr>
            <p:cNvPr id="82" name="object 82"/>
            <p:cNvSpPr/>
            <p:nvPr/>
          </p:nvSpPr>
          <p:spPr>
            <a:xfrm>
              <a:off x="13834029" y="8481668"/>
              <a:ext cx="121285" cy="0"/>
            </a:xfrm>
            <a:custGeom>
              <a:avLst/>
              <a:gdLst/>
              <a:ahLst/>
              <a:cxnLst/>
              <a:rect l="l" t="t" r="r" b="b"/>
              <a:pathLst>
                <a:path w="121284">
                  <a:moveTo>
                    <a:pt x="0" y="0"/>
                  </a:moveTo>
                  <a:lnTo>
                    <a:pt x="120921" y="0"/>
                  </a:lnTo>
                </a:path>
              </a:pathLst>
            </a:custGeom>
            <a:ln w="26788">
              <a:solidFill>
                <a:srgbClr val="A9A9A9"/>
              </a:solidFill>
            </a:ln>
          </p:spPr>
          <p:txBody>
            <a:bodyPr wrap="square" lIns="0" tIns="0" rIns="0" bIns="0" rtlCol="0"/>
            <a:lstStyle/>
            <a:p>
              <a:endParaRPr/>
            </a:p>
          </p:txBody>
        </p:sp>
        <p:sp>
          <p:nvSpPr>
            <p:cNvPr id="83" name="object 83"/>
            <p:cNvSpPr/>
            <p:nvPr/>
          </p:nvSpPr>
          <p:spPr>
            <a:xfrm>
              <a:off x="13968475" y="8395920"/>
              <a:ext cx="121285" cy="27305"/>
            </a:xfrm>
            <a:custGeom>
              <a:avLst/>
              <a:gdLst/>
              <a:ahLst/>
              <a:cxnLst/>
              <a:rect l="l" t="t" r="r" b="b"/>
              <a:pathLst>
                <a:path w="121284" h="27304">
                  <a:moveTo>
                    <a:pt x="0" y="26788"/>
                  </a:moveTo>
                  <a:lnTo>
                    <a:pt x="121172" y="26788"/>
                  </a:lnTo>
                  <a:lnTo>
                    <a:pt x="121172" y="0"/>
                  </a:lnTo>
                  <a:lnTo>
                    <a:pt x="0" y="0"/>
                  </a:lnTo>
                  <a:lnTo>
                    <a:pt x="0" y="26788"/>
                  </a:lnTo>
                  <a:close/>
                </a:path>
              </a:pathLst>
            </a:custGeom>
            <a:solidFill>
              <a:srgbClr val="A9A9A9">
                <a:alpha val="79998"/>
              </a:srgbClr>
            </a:solidFill>
          </p:spPr>
          <p:txBody>
            <a:bodyPr wrap="square" lIns="0" tIns="0" rIns="0" bIns="0" rtlCol="0"/>
            <a:lstStyle/>
            <a:p>
              <a:endParaRPr/>
            </a:p>
          </p:txBody>
        </p:sp>
        <p:sp>
          <p:nvSpPr>
            <p:cNvPr id="84" name="object 84"/>
            <p:cNvSpPr/>
            <p:nvPr/>
          </p:nvSpPr>
          <p:spPr>
            <a:xfrm>
              <a:off x="14029101" y="8409314"/>
              <a:ext cx="0" cy="15875"/>
            </a:xfrm>
            <a:custGeom>
              <a:avLst/>
              <a:gdLst/>
              <a:ahLst/>
              <a:cxnLst/>
              <a:rect l="l" t="t" r="r" b="b"/>
              <a:pathLst>
                <a:path h="15875">
                  <a:moveTo>
                    <a:pt x="-13394" y="7886"/>
                  </a:moveTo>
                  <a:lnTo>
                    <a:pt x="13394" y="7886"/>
                  </a:lnTo>
                </a:path>
              </a:pathLst>
            </a:custGeom>
            <a:ln w="15772">
              <a:solidFill>
                <a:srgbClr val="A9A9A9"/>
              </a:solidFill>
            </a:ln>
          </p:spPr>
          <p:txBody>
            <a:bodyPr wrap="square" lIns="0" tIns="0" rIns="0" bIns="0" rtlCol="0"/>
            <a:lstStyle/>
            <a:p>
              <a:endParaRPr/>
            </a:p>
          </p:txBody>
        </p:sp>
        <p:sp>
          <p:nvSpPr>
            <p:cNvPr id="85" name="object 85"/>
            <p:cNvSpPr/>
            <p:nvPr/>
          </p:nvSpPr>
          <p:spPr>
            <a:xfrm>
              <a:off x="13968475" y="8411689"/>
              <a:ext cx="121285" cy="27305"/>
            </a:xfrm>
            <a:custGeom>
              <a:avLst/>
              <a:gdLst/>
              <a:ahLst/>
              <a:cxnLst/>
              <a:rect l="l" t="t" r="r" b="b"/>
              <a:pathLst>
                <a:path w="121284" h="27304">
                  <a:moveTo>
                    <a:pt x="0" y="26788"/>
                  </a:moveTo>
                  <a:lnTo>
                    <a:pt x="121172" y="26788"/>
                  </a:lnTo>
                  <a:lnTo>
                    <a:pt x="121172" y="0"/>
                  </a:lnTo>
                  <a:lnTo>
                    <a:pt x="0" y="0"/>
                  </a:lnTo>
                  <a:lnTo>
                    <a:pt x="0" y="26788"/>
                  </a:lnTo>
                  <a:close/>
                </a:path>
              </a:pathLst>
            </a:custGeom>
            <a:solidFill>
              <a:srgbClr val="A9A9A9">
                <a:alpha val="79998"/>
              </a:srgbClr>
            </a:solidFill>
          </p:spPr>
          <p:txBody>
            <a:bodyPr wrap="square" lIns="0" tIns="0" rIns="0" bIns="0" rtlCol="0"/>
            <a:lstStyle/>
            <a:p>
              <a:endParaRPr/>
            </a:p>
          </p:txBody>
        </p:sp>
        <p:sp>
          <p:nvSpPr>
            <p:cNvPr id="86" name="object 86"/>
            <p:cNvSpPr/>
            <p:nvPr/>
          </p:nvSpPr>
          <p:spPr>
            <a:xfrm>
              <a:off x="14102921" y="8302417"/>
              <a:ext cx="121285" cy="0"/>
            </a:xfrm>
            <a:custGeom>
              <a:avLst/>
              <a:gdLst/>
              <a:ahLst/>
              <a:cxnLst/>
              <a:rect l="l" t="t" r="r" b="b"/>
              <a:pathLst>
                <a:path w="121284">
                  <a:moveTo>
                    <a:pt x="0" y="0"/>
                  </a:moveTo>
                  <a:lnTo>
                    <a:pt x="121172" y="0"/>
                  </a:lnTo>
                </a:path>
              </a:pathLst>
            </a:custGeom>
            <a:ln w="26788">
              <a:solidFill>
                <a:srgbClr val="A9A9A9"/>
              </a:solidFill>
            </a:ln>
          </p:spPr>
          <p:txBody>
            <a:bodyPr wrap="square" lIns="0" tIns="0" rIns="0" bIns="0" rtlCol="0"/>
            <a:lstStyle/>
            <a:p>
              <a:endParaRPr/>
            </a:p>
          </p:txBody>
        </p:sp>
        <p:sp>
          <p:nvSpPr>
            <p:cNvPr id="87" name="object 87"/>
            <p:cNvSpPr/>
            <p:nvPr/>
          </p:nvSpPr>
          <p:spPr>
            <a:xfrm>
              <a:off x="14163548" y="8302417"/>
              <a:ext cx="0" cy="115570"/>
            </a:xfrm>
            <a:custGeom>
              <a:avLst/>
              <a:gdLst/>
              <a:ahLst/>
              <a:cxnLst/>
              <a:rect l="l" t="t" r="r" b="b"/>
              <a:pathLst>
                <a:path h="115570">
                  <a:moveTo>
                    <a:pt x="0" y="0"/>
                  </a:moveTo>
                  <a:lnTo>
                    <a:pt x="0" y="115163"/>
                  </a:lnTo>
                </a:path>
              </a:pathLst>
            </a:custGeom>
            <a:ln w="26788">
              <a:solidFill>
                <a:srgbClr val="A9A9A9"/>
              </a:solidFill>
            </a:ln>
          </p:spPr>
          <p:txBody>
            <a:bodyPr wrap="square" lIns="0" tIns="0" rIns="0" bIns="0" rtlCol="0"/>
            <a:lstStyle/>
            <a:p>
              <a:endParaRPr/>
            </a:p>
          </p:txBody>
        </p:sp>
        <p:sp>
          <p:nvSpPr>
            <p:cNvPr id="88" name="object 88"/>
            <p:cNvSpPr/>
            <p:nvPr/>
          </p:nvSpPr>
          <p:spPr>
            <a:xfrm>
              <a:off x="14102921" y="8417576"/>
              <a:ext cx="121285" cy="0"/>
            </a:xfrm>
            <a:custGeom>
              <a:avLst/>
              <a:gdLst/>
              <a:ahLst/>
              <a:cxnLst/>
              <a:rect l="l" t="t" r="r" b="b"/>
              <a:pathLst>
                <a:path w="121284">
                  <a:moveTo>
                    <a:pt x="0" y="0"/>
                  </a:moveTo>
                  <a:lnTo>
                    <a:pt x="121172" y="0"/>
                  </a:lnTo>
                </a:path>
              </a:pathLst>
            </a:custGeom>
            <a:ln w="26788">
              <a:solidFill>
                <a:srgbClr val="A9A9A9"/>
              </a:solidFill>
            </a:ln>
          </p:spPr>
          <p:txBody>
            <a:bodyPr wrap="square" lIns="0" tIns="0" rIns="0" bIns="0" rtlCol="0"/>
            <a:lstStyle/>
            <a:p>
              <a:endParaRPr/>
            </a:p>
          </p:txBody>
        </p:sp>
        <p:sp>
          <p:nvSpPr>
            <p:cNvPr id="89" name="object 89"/>
            <p:cNvSpPr/>
            <p:nvPr/>
          </p:nvSpPr>
          <p:spPr>
            <a:xfrm>
              <a:off x="14237577" y="8312427"/>
              <a:ext cx="121285" cy="0"/>
            </a:xfrm>
            <a:custGeom>
              <a:avLst/>
              <a:gdLst/>
              <a:ahLst/>
              <a:cxnLst/>
              <a:rect l="l" t="t" r="r" b="b"/>
              <a:pathLst>
                <a:path w="121284">
                  <a:moveTo>
                    <a:pt x="0" y="0"/>
                  </a:moveTo>
                  <a:lnTo>
                    <a:pt x="120921" y="0"/>
                  </a:lnTo>
                </a:path>
              </a:pathLst>
            </a:custGeom>
            <a:ln w="26788">
              <a:solidFill>
                <a:srgbClr val="A9A9A9"/>
              </a:solidFill>
            </a:ln>
          </p:spPr>
          <p:txBody>
            <a:bodyPr wrap="square" lIns="0" tIns="0" rIns="0" bIns="0" rtlCol="0"/>
            <a:lstStyle/>
            <a:p>
              <a:endParaRPr/>
            </a:p>
          </p:txBody>
        </p:sp>
        <p:sp>
          <p:nvSpPr>
            <p:cNvPr id="90" name="object 90"/>
            <p:cNvSpPr/>
            <p:nvPr/>
          </p:nvSpPr>
          <p:spPr>
            <a:xfrm>
              <a:off x="14297994" y="8312427"/>
              <a:ext cx="0" cy="71120"/>
            </a:xfrm>
            <a:custGeom>
              <a:avLst/>
              <a:gdLst/>
              <a:ahLst/>
              <a:cxnLst/>
              <a:rect l="l" t="t" r="r" b="b"/>
              <a:pathLst>
                <a:path h="71120">
                  <a:moveTo>
                    <a:pt x="0" y="0"/>
                  </a:moveTo>
                  <a:lnTo>
                    <a:pt x="0" y="70600"/>
                  </a:lnTo>
                </a:path>
              </a:pathLst>
            </a:custGeom>
            <a:ln w="26788">
              <a:solidFill>
                <a:srgbClr val="A9A9A9"/>
              </a:solidFill>
            </a:ln>
          </p:spPr>
          <p:txBody>
            <a:bodyPr wrap="square" lIns="0" tIns="0" rIns="0" bIns="0" rtlCol="0"/>
            <a:lstStyle/>
            <a:p>
              <a:endParaRPr/>
            </a:p>
          </p:txBody>
        </p:sp>
        <p:sp>
          <p:nvSpPr>
            <p:cNvPr id="91" name="object 91"/>
            <p:cNvSpPr/>
            <p:nvPr/>
          </p:nvSpPr>
          <p:spPr>
            <a:xfrm>
              <a:off x="14237577" y="8383032"/>
              <a:ext cx="121285" cy="0"/>
            </a:xfrm>
            <a:custGeom>
              <a:avLst/>
              <a:gdLst/>
              <a:ahLst/>
              <a:cxnLst/>
              <a:rect l="l" t="t" r="r" b="b"/>
              <a:pathLst>
                <a:path w="121284">
                  <a:moveTo>
                    <a:pt x="0" y="0"/>
                  </a:moveTo>
                  <a:lnTo>
                    <a:pt x="120921" y="0"/>
                  </a:lnTo>
                </a:path>
              </a:pathLst>
            </a:custGeom>
            <a:ln w="26788">
              <a:solidFill>
                <a:srgbClr val="A9A9A9"/>
              </a:solidFill>
            </a:ln>
          </p:spPr>
          <p:txBody>
            <a:bodyPr wrap="square" lIns="0" tIns="0" rIns="0" bIns="0" rtlCol="0"/>
            <a:lstStyle/>
            <a:p>
              <a:endParaRPr/>
            </a:p>
          </p:txBody>
        </p:sp>
        <p:sp>
          <p:nvSpPr>
            <p:cNvPr id="92" name="object 92"/>
            <p:cNvSpPr/>
            <p:nvPr/>
          </p:nvSpPr>
          <p:spPr>
            <a:xfrm>
              <a:off x="14372023" y="8328699"/>
              <a:ext cx="121285" cy="0"/>
            </a:xfrm>
            <a:custGeom>
              <a:avLst/>
              <a:gdLst/>
              <a:ahLst/>
              <a:cxnLst/>
              <a:rect l="l" t="t" r="r" b="b"/>
              <a:pathLst>
                <a:path w="121284">
                  <a:moveTo>
                    <a:pt x="0" y="0"/>
                  </a:moveTo>
                  <a:lnTo>
                    <a:pt x="121172" y="0"/>
                  </a:lnTo>
                </a:path>
              </a:pathLst>
            </a:custGeom>
            <a:ln w="26788">
              <a:solidFill>
                <a:srgbClr val="A9A9A9"/>
              </a:solidFill>
            </a:ln>
          </p:spPr>
          <p:txBody>
            <a:bodyPr wrap="square" lIns="0" tIns="0" rIns="0" bIns="0" rtlCol="0"/>
            <a:lstStyle/>
            <a:p>
              <a:endParaRPr/>
            </a:p>
          </p:txBody>
        </p:sp>
        <p:sp>
          <p:nvSpPr>
            <p:cNvPr id="93" name="object 93"/>
            <p:cNvSpPr/>
            <p:nvPr/>
          </p:nvSpPr>
          <p:spPr>
            <a:xfrm>
              <a:off x="14432649" y="8328699"/>
              <a:ext cx="0" cy="46355"/>
            </a:xfrm>
            <a:custGeom>
              <a:avLst/>
              <a:gdLst/>
              <a:ahLst/>
              <a:cxnLst/>
              <a:rect l="l" t="t" r="r" b="b"/>
              <a:pathLst>
                <a:path h="46354">
                  <a:moveTo>
                    <a:pt x="-13394" y="22907"/>
                  </a:moveTo>
                  <a:lnTo>
                    <a:pt x="13394" y="22907"/>
                  </a:lnTo>
                </a:path>
              </a:pathLst>
            </a:custGeom>
            <a:ln w="45815">
              <a:solidFill>
                <a:srgbClr val="A9A9A9"/>
              </a:solidFill>
            </a:ln>
          </p:spPr>
          <p:txBody>
            <a:bodyPr wrap="square" lIns="0" tIns="0" rIns="0" bIns="0" rtlCol="0"/>
            <a:lstStyle/>
            <a:p>
              <a:endParaRPr/>
            </a:p>
          </p:txBody>
        </p:sp>
        <p:sp>
          <p:nvSpPr>
            <p:cNvPr id="94" name="object 94"/>
            <p:cNvSpPr/>
            <p:nvPr/>
          </p:nvSpPr>
          <p:spPr>
            <a:xfrm>
              <a:off x="14372023" y="8374520"/>
              <a:ext cx="121285" cy="0"/>
            </a:xfrm>
            <a:custGeom>
              <a:avLst/>
              <a:gdLst/>
              <a:ahLst/>
              <a:cxnLst/>
              <a:rect l="l" t="t" r="r" b="b"/>
              <a:pathLst>
                <a:path w="121284">
                  <a:moveTo>
                    <a:pt x="0" y="0"/>
                  </a:moveTo>
                  <a:lnTo>
                    <a:pt x="121172" y="0"/>
                  </a:lnTo>
                </a:path>
              </a:pathLst>
            </a:custGeom>
            <a:ln w="26788">
              <a:solidFill>
                <a:srgbClr val="A9A9A9"/>
              </a:solidFill>
            </a:ln>
          </p:spPr>
          <p:txBody>
            <a:bodyPr wrap="square" lIns="0" tIns="0" rIns="0" bIns="0" rtlCol="0"/>
            <a:lstStyle/>
            <a:p>
              <a:endParaRPr/>
            </a:p>
          </p:txBody>
        </p:sp>
        <p:sp>
          <p:nvSpPr>
            <p:cNvPr id="95" name="object 95"/>
            <p:cNvSpPr/>
            <p:nvPr/>
          </p:nvSpPr>
          <p:spPr>
            <a:xfrm>
              <a:off x="14506469" y="8264858"/>
              <a:ext cx="121285" cy="0"/>
            </a:xfrm>
            <a:custGeom>
              <a:avLst/>
              <a:gdLst/>
              <a:ahLst/>
              <a:cxnLst/>
              <a:rect l="l" t="t" r="r" b="b"/>
              <a:pathLst>
                <a:path w="121284">
                  <a:moveTo>
                    <a:pt x="0" y="0"/>
                  </a:moveTo>
                  <a:lnTo>
                    <a:pt x="121172" y="0"/>
                  </a:lnTo>
                </a:path>
              </a:pathLst>
            </a:custGeom>
            <a:ln w="26788">
              <a:solidFill>
                <a:srgbClr val="A9A9A9"/>
              </a:solidFill>
            </a:ln>
          </p:spPr>
          <p:txBody>
            <a:bodyPr wrap="square" lIns="0" tIns="0" rIns="0" bIns="0" rtlCol="0"/>
            <a:lstStyle/>
            <a:p>
              <a:endParaRPr/>
            </a:p>
          </p:txBody>
        </p:sp>
        <p:sp>
          <p:nvSpPr>
            <p:cNvPr id="96" name="object 96"/>
            <p:cNvSpPr/>
            <p:nvPr/>
          </p:nvSpPr>
          <p:spPr>
            <a:xfrm>
              <a:off x="14567095" y="8264858"/>
              <a:ext cx="0" cy="73660"/>
            </a:xfrm>
            <a:custGeom>
              <a:avLst/>
              <a:gdLst/>
              <a:ahLst/>
              <a:cxnLst/>
              <a:rect l="l" t="t" r="r" b="b"/>
              <a:pathLst>
                <a:path h="73659">
                  <a:moveTo>
                    <a:pt x="0" y="0"/>
                  </a:moveTo>
                  <a:lnTo>
                    <a:pt x="0" y="73354"/>
                  </a:lnTo>
                </a:path>
              </a:pathLst>
            </a:custGeom>
            <a:ln w="26788">
              <a:solidFill>
                <a:srgbClr val="A9A9A9"/>
              </a:solidFill>
            </a:ln>
          </p:spPr>
          <p:txBody>
            <a:bodyPr wrap="square" lIns="0" tIns="0" rIns="0" bIns="0" rtlCol="0"/>
            <a:lstStyle/>
            <a:p>
              <a:endParaRPr/>
            </a:p>
          </p:txBody>
        </p:sp>
        <p:sp>
          <p:nvSpPr>
            <p:cNvPr id="97" name="object 97"/>
            <p:cNvSpPr/>
            <p:nvPr/>
          </p:nvSpPr>
          <p:spPr>
            <a:xfrm>
              <a:off x="14506469" y="8338217"/>
              <a:ext cx="121285" cy="0"/>
            </a:xfrm>
            <a:custGeom>
              <a:avLst/>
              <a:gdLst/>
              <a:ahLst/>
              <a:cxnLst/>
              <a:rect l="l" t="t" r="r" b="b"/>
              <a:pathLst>
                <a:path w="121284">
                  <a:moveTo>
                    <a:pt x="0" y="0"/>
                  </a:moveTo>
                  <a:lnTo>
                    <a:pt x="121172" y="0"/>
                  </a:lnTo>
                </a:path>
              </a:pathLst>
            </a:custGeom>
            <a:ln w="26788">
              <a:solidFill>
                <a:srgbClr val="A9A9A9"/>
              </a:solidFill>
            </a:ln>
          </p:spPr>
          <p:txBody>
            <a:bodyPr wrap="square" lIns="0" tIns="0" rIns="0" bIns="0" rtlCol="0"/>
            <a:lstStyle/>
            <a:p>
              <a:endParaRPr/>
            </a:p>
          </p:txBody>
        </p:sp>
        <p:sp>
          <p:nvSpPr>
            <p:cNvPr id="98" name="object 98"/>
            <p:cNvSpPr/>
            <p:nvPr/>
          </p:nvSpPr>
          <p:spPr>
            <a:xfrm>
              <a:off x="14641229" y="8237822"/>
              <a:ext cx="121285" cy="0"/>
            </a:xfrm>
            <a:custGeom>
              <a:avLst/>
              <a:gdLst/>
              <a:ahLst/>
              <a:cxnLst/>
              <a:rect l="l" t="t" r="r" b="b"/>
              <a:pathLst>
                <a:path w="121284">
                  <a:moveTo>
                    <a:pt x="0" y="0"/>
                  </a:moveTo>
                  <a:lnTo>
                    <a:pt x="120921" y="0"/>
                  </a:lnTo>
                </a:path>
              </a:pathLst>
            </a:custGeom>
            <a:ln w="26788">
              <a:solidFill>
                <a:srgbClr val="A9A9A9"/>
              </a:solidFill>
            </a:ln>
          </p:spPr>
          <p:txBody>
            <a:bodyPr wrap="square" lIns="0" tIns="0" rIns="0" bIns="0" rtlCol="0"/>
            <a:lstStyle/>
            <a:p>
              <a:endParaRPr/>
            </a:p>
          </p:txBody>
        </p:sp>
        <p:sp>
          <p:nvSpPr>
            <p:cNvPr id="99" name="object 99"/>
            <p:cNvSpPr/>
            <p:nvPr/>
          </p:nvSpPr>
          <p:spPr>
            <a:xfrm>
              <a:off x="14701542" y="8237822"/>
              <a:ext cx="0" cy="93980"/>
            </a:xfrm>
            <a:custGeom>
              <a:avLst/>
              <a:gdLst/>
              <a:ahLst/>
              <a:cxnLst/>
              <a:rect l="l" t="t" r="r" b="b"/>
              <a:pathLst>
                <a:path h="93979">
                  <a:moveTo>
                    <a:pt x="0" y="0"/>
                  </a:moveTo>
                  <a:lnTo>
                    <a:pt x="0" y="93633"/>
                  </a:lnTo>
                </a:path>
              </a:pathLst>
            </a:custGeom>
            <a:ln w="26788">
              <a:solidFill>
                <a:srgbClr val="A9A9A9"/>
              </a:solidFill>
            </a:ln>
          </p:spPr>
          <p:txBody>
            <a:bodyPr wrap="square" lIns="0" tIns="0" rIns="0" bIns="0" rtlCol="0"/>
            <a:lstStyle/>
            <a:p>
              <a:endParaRPr/>
            </a:p>
          </p:txBody>
        </p:sp>
        <p:sp>
          <p:nvSpPr>
            <p:cNvPr id="100" name="object 100"/>
            <p:cNvSpPr/>
            <p:nvPr/>
          </p:nvSpPr>
          <p:spPr>
            <a:xfrm>
              <a:off x="14641229" y="8331453"/>
              <a:ext cx="121285" cy="0"/>
            </a:xfrm>
            <a:custGeom>
              <a:avLst/>
              <a:gdLst/>
              <a:ahLst/>
              <a:cxnLst/>
              <a:rect l="l" t="t" r="r" b="b"/>
              <a:pathLst>
                <a:path w="121284">
                  <a:moveTo>
                    <a:pt x="0" y="0"/>
                  </a:moveTo>
                  <a:lnTo>
                    <a:pt x="120921" y="0"/>
                  </a:lnTo>
                </a:path>
              </a:pathLst>
            </a:custGeom>
            <a:ln w="26788">
              <a:solidFill>
                <a:srgbClr val="A9A9A9"/>
              </a:solidFill>
            </a:ln>
          </p:spPr>
          <p:txBody>
            <a:bodyPr wrap="square" lIns="0" tIns="0" rIns="0" bIns="0" rtlCol="0"/>
            <a:lstStyle/>
            <a:p>
              <a:endParaRPr/>
            </a:p>
          </p:txBody>
        </p:sp>
        <p:sp>
          <p:nvSpPr>
            <p:cNvPr id="101" name="object 101"/>
            <p:cNvSpPr/>
            <p:nvPr/>
          </p:nvSpPr>
          <p:spPr>
            <a:xfrm>
              <a:off x="14775676" y="8143438"/>
              <a:ext cx="121285" cy="0"/>
            </a:xfrm>
            <a:custGeom>
              <a:avLst/>
              <a:gdLst/>
              <a:ahLst/>
              <a:cxnLst/>
              <a:rect l="l" t="t" r="r" b="b"/>
              <a:pathLst>
                <a:path w="121284">
                  <a:moveTo>
                    <a:pt x="0" y="0"/>
                  </a:moveTo>
                  <a:lnTo>
                    <a:pt x="120921" y="0"/>
                  </a:lnTo>
                </a:path>
              </a:pathLst>
            </a:custGeom>
            <a:ln w="26788">
              <a:solidFill>
                <a:srgbClr val="A9A9A9"/>
              </a:solidFill>
            </a:ln>
          </p:spPr>
          <p:txBody>
            <a:bodyPr wrap="square" lIns="0" tIns="0" rIns="0" bIns="0" rtlCol="0"/>
            <a:lstStyle/>
            <a:p>
              <a:endParaRPr/>
            </a:p>
          </p:txBody>
        </p:sp>
        <p:sp>
          <p:nvSpPr>
            <p:cNvPr id="102" name="object 102"/>
            <p:cNvSpPr/>
            <p:nvPr/>
          </p:nvSpPr>
          <p:spPr>
            <a:xfrm>
              <a:off x="14836197" y="8143438"/>
              <a:ext cx="0" cy="283210"/>
            </a:xfrm>
            <a:custGeom>
              <a:avLst/>
              <a:gdLst/>
              <a:ahLst/>
              <a:cxnLst/>
              <a:rect l="l" t="t" r="r" b="b"/>
              <a:pathLst>
                <a:path h="283209">
                  <a:moveTo>
                    <a:pt x="0" y="0"/>
                  </a:moveTo>
                  <a:lnTo>
                    <a:pt x="0" y="283152"/>
                  </a:lnTo>
                </a:path>
              </a:pathLst>
            </a:custGeom>
            <a:ln w="26788">
              <a:solidFill>
                <a:srgbClr val="A9A9A9"/>
              </a:solidFill>
            </a:ln>
          </p:spPr>
          <p:txBody>
            <a:bodyPr wrap="square" lIns="0" tIns="0" rIns="0" bIns="0" rtlCol="0"/>
            <a:lstStyle/>
            <a:p>
              <a:endParaRPr/>
            </a:p>
          </p:txBody>
        </p:sp>
        <p:sp>
          <p:nvSpPr>
            <p:cNvPr id="103" name="object 103"/>
            <p:cNvSpPr/>
            <p:nvPr/>
          </p:nvSpPr>
          <p:spPr>
            <a:xfrm>
              <a:off x="14775676" y="8426591"/>
              <a:ext cx="121285" cy="0"/>
            </a:xfrm>
            <a:custGeom>
              <a:avLst/>
              <a:gdLst/>
              <a:ahLst/>
              <a:cxnLst/>
              <a:rect l="l" t="t" r="r" b="b"/>
              <a:pathLst>
                <a:path w="121284">
                  <a:moveTo>
                    <a:pt x="0" y="0"/>
                  </a:moveTo>
                  <a:lnTo>
                    <a:pt x="120921" y="0"/>
                  </a:lnTo>
                </a:path>
              </a:pathLst>
            </a:custGeom>
            <a:ln w="26788">
              <a:solidFill>
                <a:srgbClr val="A9A9A9"/>
              </a:solidFill>
            </a:ln>
          </p:spPr>
          <p:txBody>
            <a:bodyPr wrap="square" lIns="0" tIns="0" rIns="0" bIns="0" rtlCol="0"/>
            <a:lstStyle/>
            <a:p>
              <a:endParaRPr/>
            </a:p>
          </p:txBody>
        </p:sp>
        <p:sp>
          <p:nvSpPr>
            <p:cNvPr id="104" name="object 104"/>
            <p:cNvSpPr/>
            <p:nvPr/>
          </p:nvSpPr>
          <p:spPr>
            <a:xfrm>
              <a:off x="14910122" y="8105135"/>
              <a:ext cx="121285" cy="0"/>
            </a:xfrm>
            <a:custGeom>
              <a:avLst/>
              <a:gdLst/>
              <a:ahLst/>
              <a:cxnLst/>
              <a:rect l="l" t="t" r="r" b="b"/>
              <a:pathLst>
                <a:path w="121284">
                  <a:moveTo>
                    <a:pt x="0" y="0"/>
                  </a:moveTo>
                  <a:lnTo>
                    <a:pt x="121172" y="0"/>
                  </a:lnTo>
                </a:path>
              </a:pathLst>
            </a:custGeom>
            <a:ln w="26788">
              <a:solidFill>
                <a:srgbClr val="A9A9A9"/>
              </a:solidFill>
            </a:ln>
          </p:spPr>
          <p:txBody>
            <a:bodyPr wrap="square" lIns="0" tIns="0" rIns="0" bIns="0" rtlCol="0"/>
            <a:lstStyle/>
            <a:p>
              <a:endParaRPr/>
            </a:p>
          </p:txBody>
        </p:sp>
        <p:sp>
          <p:nvSpPr>
            <p:cNvPr id="105" name="object 105"/>
            <p:cNvSpPr/>
            <p:nvPr/>
          </p:nvSpPr>
          <p:spPr>
            <a:xfrm>
              <a:off x="14970643" y="8105135"/>
              <a:ext cx="0" cy="317500"/>
            </a:xfrm>
            <a:custGeom>
              <a:avLst/>
              <a:gdLst/>
              <a:ahLst/>
              <a:cxnLst/>
              <a:rect l="l" t="t" r="r" b="b"/>
              <a:pathLst>
                <a:path h="317500">
                  <a:moveTo>
                    <a:pt x="0" y="0"/>
                  </a:moveTo>
                  <a:lnTo>
                    <a:pt x="0" y="317451"/>
                  </a:lnTo>
                </a:path>
              </a:pathLst>
            </a:custGeom>
            <a:ln w="26788">
              <a:solidFill>
                <a:srgbClr val="A9A9A9"/>
              </a:solidFill>
            </a:ln>
          </p:spPr>
          <p:txBody>
            <a:bodyPr wrap="square" lIns="0" tIns="0" rIns="0" bIns="0" rtlCol="0"/>
            <a:lstStyle/>
            <a:p>
              <a:endParaRPr/>
            </a:p>
          </p:txBody>
        </p:sp>
        <p:sp>
          <p:nvSpPr>
            <p:cNvPr id="106" name="object 106"/>
            <p:cNvSpPr/>
            <p:nvPr/>
          </p:nvSpPr>
          <p:spPr>
            <a:xfrm>
              <a:off x="14910122" y="8422581"/>
              <a:ext cx="121285" cy="0"/>
            </a:xfrm>
            <a:custGeom>
              <a:avLst/>
              <a:gdLst/>
              <a:ahLst/>
              <a:cxnLst/>
              <a:rect l="l" t="t" r="r" b="b"/>
              <a:pathLst>
                <a:path w="121284">
                  <a:moveTo>
                    <a:pt x="0" y="0"/>
                  </a:moveTo>
                  <a:lnTo>
                    <a:pt x="121172" y="0"/>
                  </a:lnTo>
                </a:path>
              </a:pathLst>
            </a:custGeom>
            <a:ln w="26788">
              <a:solidFill>
                <a:srgbClr val="A9A9A9"/>
              </a:solidFill>
            </a:ln>
          </p:spPr>
          <p:txBody>
            <a:bodyPr wrap="square" lIns="0" tIns="0" rIns="0" bIns="0" rtlCol="0"/>
            <a:lstStyle/>
            <a:p>
              <a:endParaRPr/>
            </a:p>
          </p:txBody>
        </p:sp>
        <p:sp>
          <p:nvSpPr>
            <p:cNvPr id="107" name="object 107"/>
            <p:cNvSpPr/>
            <p:nvPr/>
          </p:nvSpPr>
          <p:spPr>
            <a:xfrm>
              <a:off x="15179223" y="7570125"/>
              <a:ext cx="121285" cy="0"/>
            </a:xfrm>
            <a:custGeom>
              <a:avLst/>
              <a:gdLst/>
              <a:ahLst/>
              <a:cxnLst/>
              <a:rect l="l" t="t" r="r" b="b"/>
              <a:pathLst>
                <a:path w="121284">
                  <a:moveTo>
                    <a:pt x="0" y="0"/>
                  </a:moveTo>
                  <a:lnTo>
                    <a:pt x="120921" y="0"/>
                  </a:lnTo>
                </a:path>
              </a:pathLst>
            </a:custGeom>
            <a:ln w="26788">
              <a:solidFill>
                <a:srgbClr val="A9A9A9"/>
              </a:solidFill>
            </a:ln>
          </p:spPr>
          <p:txBody>
            <a:bodyPr wrap="square" lIns="0" tIns="0" rIns="0" bIns="0" rtlCol="0"/>
            <a:lstStyle/>
            <a:p>
              <a:endParaRPr/>
            </a:p>
          </p:txBody>
        </p:sp>
        <p:sp>
          <p:nvSpPr>
            <p:cNvPr id="108" name="object 108"/>
            <p:cNvSpPr/>
            <p:nvPr/>
          </p:nvSpPr>
          <p:spPr>
            <a:xfrm>
              <a:off x="15239536" y="7570125"/>
              <a:ext cx="0" cy="988060"/>
            </a:xfrm>
            <a:custGeom>
              <a:avLst/>
              <a:gdLst/>
              <a:ahLst/>
              <a:cxnLst/>
              <a:rect l="l" t="t" r="r" b="b"/>
              <a:pathLst>
                <a:path h="988059">
                  <a:moveTo>
                    <a:pt x="0" y="0"/>
                  </a:moveTo>
                  <a:lnTo>
                    <a:pt x="0" y="987653"/>
                  </a:lnTo>
                </a:path>
              </a:pathLst>
            </a:custGeom>
            <a:ln w="26788">
              <a:solidFill>
                <a:srgbClr val="A9A9A9"/>
              </a:solidFill>
            </a:ln>
          </p:spPr>
          <p:txBody>
            <a:bodyPr wrap="square" lIns="0" tIns="0" rIns="0" bIns="0" rtlCol="0"/>
            <a:lstStyle/>
            <a:p>
              <a:endParaRPr/>
            </a:p>
          </p:txBody>
        </p:sp>
        <p:sp>
          <p:nvSpPr>
            <p:cNvPr id="109" name="object 109"/>
            <p:cNvSpPr/>
            <p:nvPr/>
          </p:nvSpPr>
          <p:spPr>
            <a:xfrm>
              <a:off x="15179223" y="8557781"/>
              <a:ext cx="121285" cy="0"/>
            </a:xfrm>
            <a:custGeom>
              <a:avLst/>
              <a:gdLst/>
              <a:ahLst/>
              <a:cxnLst/>
              <a:rect l="l" t="t" r="r" b="b"/>
              <a:pathLst>
                <a:path w="121284">
                  <a:moveTo>
                    <a:pt x="0" y="0"/>
                  </a:moveTo>
                  <a:lnTo>
                    <a:pt x="120921" y="0"/>
                  </a:lnTo>
                </a:path>
              </a:pathLst>
            </a:custGeom>
            <a:ln w="26788">
              <a:solidFill>
                <a:srgbClr val="A9A9A9"/>
              </a:solidFill>
            </a:ln>
          </p:spPr>
          <p:txBody>
            <a:bodyPr wrap="square" lIns="0" tIns="0" rIns="0" bIns="0" rtlCol="0"/>
            <a:lstStyle/>
            <a:p>
              <a:endParaRPr/>
            </a:p>
          </p:txBody>
        </p:sp>
        <p:sp>
          <p:nvSpPr>
            <p:cNvPr id="110" name="object 110"/>
            <p:cNvSpPr/>
            <p:nvPr/>
          </p:nvSpPr>
          <p:spPr>
            <a:xfrm>
              <a:off x="15313670" y="8123658"/>
              <a:ext cx="121285" cy="0"/>
            </a:xfrm>
            <a:custGeom>
              <a:avLst/>
              <a:gdLst/>
              <a:ahLst/>
              <a:cxnLst/>
              <a:rect l="l" t="t" r="r" b="b"/>
              <a:pathLst>
                <a:path w="121284">
                  <a:moveTo>
                    <a:pt x="0" y="0"/>
                  </a:moveTo>
                  <a:lnTo>
                    <a:pt x="120921" y="0"/>
                  </a:lnTo>
                </a:path>
              </a:pathLst>
            </a:custGeom>
            <a:ln w="26788">
              <a:solidFill>
                <a:srgbClr val="A9A9A9"/>
              </a:solidFill>
            </a:ln>
          </p:spPr>
          <p:txBody>
            <a:bodyPr wrap="square" lIns="0" tIns="0" rIns="0" bIns="0" rtlCol="0"/>
            <a:lstStyle/>
            <a:p>
              <a:endParaRPr/>
            </a:p>
          </p:txBody>
        </p:sp>
        <p:sp>
          <p:nvSpPr>
            <p:cNvPr id="111" name="object 111"/>
            <p:cNvSpPr/>
            <p:nvPr/>
          </p:nvSpPr>
          <p:spPr>
            <a:xfrm>
              <a:off x="15374191" y="8123658"/>
              <a:ext cx="0" cy="96520"/>
            </a:xfrm>
            <a:custGeom>
              <a:avLst/>
              <a:gdLst/>
              <a:ahLst/>
              <a:cxnLst/>
              <a:rect l="l" t="t" r="r" b="b"/>
              <a:pathLst>
                <a:path h="96520">
                  <a:moveTo>
                    <a:pt x="0" y="0"/>
                  </a:moveTo>
                  <a:lnTo>
                    <a:pt x="0" y="96386"/>
                  </a:lnTo>
                </a:path>
              </a:pathLst>
            </a:custGeom>
            <a:ln w="26788">
              <a:solidFill>
                <a:srgbClr val="A9A9A9"/>
              </a:solidFill>
            </a:ln>
          </p:spPr>
          <p:txBody>
            <a:bodyPr wrap="square" lIns="0" tIns="0" rIns="0" bIns="0" rtlCol="0"/>
            <a:lstStyle/>
            <a:p>
              <a:endParaRPr/>
            </a:p>
          </p:txBody>
        </p:sp>
        <p:sp>
          <p:nvSpPr>
            <p:cNvPr id="112" name="object 112"/>
            <p:cNvSpPr/>
            <p:nvPr/>
          </p:nvSpPr>
          <p:spPr>
            <a:xfrm>
              <a:off x="15313670" y="8220043"/>
              <a:ext cx="121285" cy="0"/>
            </a:xfrm>
            <a:custGeom>
              <a:avLst/>
              <a:gdLst/>
              <a:ahLst/>
              <a:cxnLst/>
              <a:rect l="l" t="t" r="r" b="b"/>
              <a:pathLst>
                <a:path w="121284">
                  <a:moveTo>
                    <a:pt x="0" y="0"/>
                  </a:moveTo>
                  <a:lnTo>
                    <a:pt x="120921" y="0"/>
                  </a:lnTo>
                </a:path>
              </a:pathLst>
            </a:custGeom>
            <a:ln w="26788">
              <a:solidFill>
                <a:srgbClr val="A9A9A9"/>
              </a:solidFill>
            </a:ln>
          </p:spPr>
          <p:txBody>
            <a:bodyPr wrap="square" lIns="0" tIns="0" rIns="0" bIns="0" rtlCol="0"/>
            <a:lstStyle/>
            <a:p>
              <a:endParaRPr/>
            </a:p>
          </p:txBody>
        </p:sp>
        <p:sp>
          <p:nvSpPr>
            <p:cNvPr id="113" name="object 113"/>
            <p:cNvSpPr/>
            <p:nvPr/>
          </p:nvSpPr>
          <p:spPr>
            <a:xfrm>
              <a:off x="15582562" y="7932638"/>
              <a:ext cx="121285" cy="0"/>
            </a:xfrm>
            <a:custGeom>
              <a:avLst/>
              <a:gdLst/>
              <a:ahLst/>
              <a:cxnLst/>
              <a:rect l="l" t="t" r="r" b="b"/>
              <a:pathLst>
                <a:path w="121284">
                  <a:moveTo>
                    <a:pt x="0" y="0"/>
                  </a:moveTo>
                  <a:lnTo>
                    <a:pt x="121172" y="0"/>
                  </a:lnTo>
                </a:path>
              </a:pathLst>
            </a:custGeom>
            <a:ln w="26788">
              <a:solidFill>
                <a:srgbClr val="A9A9A9"/>
              </a:solidFill>
            </a:ln>
          </p:spPr>
          <p:txBody>
            <a:bodyPr wrap="square" lIns="0" tIns="0" rIns="0" bIns="0" rtlCol="0"/>
            <a:lstStyle/>
            <a:p>
              <a:endParaRPr/>
            </a:p>
          </p:txBody>
        </p:sp>
        <p:sp>
          <p:nvSpPr>
            <p:cNvPr id="114" name="object 114"/>
            <p:cNvSpPr/>
            <p:nvPr/>
          </p:nvSpPr>
          <p:spPr>
            <a:xfrm>
              <a:off x="15643083" y="7932638"/>
              <a:ext cx="0" cy="355600"/>
            </a:xfrm>
            <a:custGeom>
              <a:avLst/>
              <a:gdLst/>
              <a:ahLst/>
              <a:cxnLst/>
              <a:rect l="l" t="t" r="r" b="b"/>
              <a:pathLst>
                <a:path h="355600">
                  <a:moveTo>
                    <a:pt x="0" y="0"/>
                  </a:moveTo>
                  <a:lnTo>
                    <a:pt x="0" y="355004"/>
                  </a:lnTo>
                </a:path>
              </a:pathLst>
            </a:custGeom>
            <a:ln w="26788">
              <a:solidFill>
                <a:srgbClr val="A9A9A9"/>
              </a:solidFill>
            </a:ln>
          </p:spPr>
          <p:txBody>
            <a:bodyPr wrap="square" lIns="0" tIns="0" rIns="0" bIns="0" rtlCol="0"/>
            <a:lstStyle/>
            <a:p>
              <a:endParaRPr/>
            </a:p>
          </p:txBody>
        </p:sp>
        <p:sp>
          <p:nvSpPr>
            <p:cNvPr id="115" name="object 115"/>
            <p:cNvSpPr/>
            <p:nvPr/>
          </p:nvSpPr>
          <p:spPr>
            <a:xfrm>
              <a:off x="15582562" y="8287642"/>
              <a:ext cx="121285" cy="0"/>
            </a:xfrm>
            <a:custGeom>
              <a:avLst/>
              <a:gdLst/>
              <a:ahLst/>
              <a:cxnLst/>
              <a:rect l="l" t="t" r="r" b="b"/>
              <a:pathLst>
                <a:path w="121284">
                  <a:moveTo>
                    <a:pt x="0" y="0"/>
                  </a:moveTo>
                  <a:lnTo>
                    <a:pt x="121172" y="0"/>
                  </a:lnTo>
                </a:path>
              </a:pathLst>
            </a:custGeom>
            <a:ln w="26788">
              <a:solidFill>
                <a:srgbClr val="A9A9A9"/>
              </a:solidFill>
            </a:ln>
          </p:spPr>
          <p:txBody>
            <a:bodyPr wrap="square" lIns="0" tIns="0" rIns="0" bIns="0" rtlCol="0"/>
            <a:lstStyle/>
            <a:p>
              <a:endParaRPr/>
            </a:p>
          </p:txBody>
        </p:sp>
        <p:sp>
          <p:nvSpPr>
            <p:cNvPr id="116" name="object 116"/>
            <p:cNvSpPr/>
            <p:nvPr/>
          </p:nvSpPr>
          <p:spPr>
            <a:xfrm>
              <a:off x="15717218" y="7658750"/>
              <a:ext cx="121285" cy="0"/>
            </a:xfrm>
            <a:custGeom>
              <a:avLst/>
              <a:gdLst/>
              <a:ahLst/>
              <a:cxnLst/>
              <a:rect l="l" t="t" r="r" b="b"/>
              <a:pathLst>
                <a:path w="121284">
                  <a:moveTo>
                    <a:pt x="0" y="0"/>
                  </a:moveTo>
                  <a:lnTo>
                    <a:pt x="120921" y="0"/>
                  </a:lnTo>
                </a:path>
              </a:pathLst>
            </a:custGeom>
            <a:ln w="26788">
              <a:solidFill>
                <a:srgbClr val="A9A9A9"/>
              </a:solidFill>
            </a:ln>
          </p:spPr>
          <p:txBody>
            <a:bodyPr wrap="square" lIns="0" tIns="0" rIns="0" bIns="0" rtlCol="0"/>
            <a:lstStyle/>
            <a:p>
              <a:endParaRPr/>
            </a:p>
          </p:txBody>
        </p:sp>
        <p:sp>
          <p:nvSpPr>
            <p:cNvPr id="117" name="object 117"/>
            <p:cNvSpPr/>
            <p:nvPr/>
          </p:nvSpPr>
          <p:spPr>
            <a:xfrm>
              <a:off x="15777844" y="7658750"/>
              <a:ext cx="0" cy="758825"/>
            </a:xfrm>
            <a:custGeom>
              <a:avLst/>
              <a:gdLst/>
              <a:ahLst/>
              <a:cxnLst/>
              <a:rect l="l" t="t" r="r" b="b"/>
              <a:pathLst>
                <a:path h="758825">
                  <a:moveTo>
                    <a:pt x="0" y="0"/>
                  </a:moveTo>
                  <a:lnTo>
                    <a:pt x="0" y="758828"/>
                  </a:lnTo>
                </a:path>
              </a:pathLst>
            </a:custGeom>
            <a:ln w="26788">
              <a:solidFill>
                <a:srgbClr val="A9A9A9"/>
              </a:solidFill>
            </a:ln>
          </p:spPr>
          <p:txBody>
            <a:bodyPr wrap="square" lIns="0" tIns="0" rIns="0" bIns="0" rtlCol="0"/>
            <a:lstStyle/>
            <a:p>
              <a:endParaRPr/>
            </a:p>
          </p:txBody>
        </p:sp>
        <p:sp>
          <p:nvSpPr>
            <p:cNvPr id="118" name="object 118"/>
            <p:cNvSpPr/>
            <p:nvPr/>
          </p:nvSpPr>
          <p:spPr>
            <a:xfrm>
              <a:off x="15717218" y="8417576"/>
              <a:ext cx="121285" cy="0"/>
            </a:xfrm>
            <a:custGeom>
              <a:avLst/>
              <a:gdLst/>
              <a:ahLst/>
              <a:cxnLst/>
              <a:rect l="l" t="t" r="r" b="b"/>
              <a:pathLst>
                <a:path w="121284">
                  <a:moveTo>
                    <a:pt x="0" y="0"/>
                  </a:moveTo>
                  <a:lnTo>
                    <a:pt x="120921" y="0"/>
                  </a:lnTo>
                </a:path>
              </a:pathLst>
            </a:custGeom>
            <a:ln w="26788">
              <a:solidFill>
                <a:srgbClr val="A9A9A9"/>
              </a:solidFill>
            </a:ln>
          </p:spPr>
          <p:txBody>
            <a:bodyPr wrap="square" lIns="0" tIns="0" rIns="0" bIns="0" rtlCol="0"/>
            <a:lstStyle/>
            <a:p>
              <a:endParaRPr/>
            </a:p>
          </p:txBody>
        </p:sp>
        <p:sp>
          <p:nvSpPr>
            <p:cNvPr id="119" name="object 119"/>
            <p:cNvSpPr/>
            <p:nvPr/>
          </p:nvSpPr>
          <p:spPr>
            <a:xfrm>
              <a:off x="15986110" y="7562366"/>
              <a:ext cx="121285" cy="0"/>
            </a:xfrm>
            <a:custGeom>
              <a:avLst/>
              <a:gdLst/>
              <a:ahLst/>
              <a:cxnLst/>
              <a:rect l="l" t="t" r="r" b="b"/>
              <a:pathLst>
                <a:path w="121284">
                  <a:moveTo>
                    <a:pt x="0" y="0"/>
                  </a:moveTo>
                  <a:lnTo>
                    <a:pt x="121172" y="0"/>
                  </a:lnTo>
                </a:path>
              </a:pathLst>
            </a:custGeom>
            <a:ln w="26788">
              <a:solidFill>
                <a:srgbClr val="A9A9A9"/>
              </a:solidFill>
            </a:ln>
          </p:spPr>
          <p:txBody>
            <a:bodyPr wrap="square" lIns="0" tIns="0" rIns="0" bIns="0" rtlCol="0"/>
            <a:lstStyle/>
            <a:p>
              <a:endParaRPr/>
            </a:p>
          </p:txBody>
        </p:sp>
        <p:sp>
          <p:nvSpPr>
            <p:cNvPr id="120" name="object 120"/>
            <p:cNvSpPr/>
            <p:nvPr/>
          </p:nvSpPr>
          <p:spPr>
            <a:xfrm>
              <a:off x="16046736" y="7562366"/>
              <a:ext cx="0" cy="811530"/>
            </a:xfrm>
            <a:custGeom>
              <a:avLst/>
              <a:gdLst/>
              <a:ahLst/>
              <a:cxnLst/>
              <a:rect l="l" t="t" r="r" b="b"/>
              <a:pathLst>
                <a:path h="811529">
                  <a:moveTo>
                    <a:pt x="0" y="0"/>
                  </a:moveTo>
                  <a:lnTo>
                    <a:pt x="0" y="811152"/>
                  </a:lnTo>
                </a:path>
              </a:pathLst>
            </a:custGeom>
            <a:ln w="26788">
              <a:solidFill>
                <a:srgbClr val="A9A9A9"/>
              </a:solidFill>
            </a:ln>
          </p:spPr>
          <p:txBody>
            <a:bodyPr wrap="square" lIns="0" tIns="0" rIns="0" bIns="0" rtlCol="0"/>
            <a:lstStyle/>
            <a:p>
              <a:endParaRPr/>
            </a:p>
          </p:txBody>
        </p:sp>
        <p:sp>
          <p:nvSpPr>
            <p:cNvPr id="121" name="object 121"/>
            <p:cNvSpPr/>
            <p:nvPr/>
          </p:nvSpPr>
          <p:spPr>
            <a:xfrm>
              <a:off x="15986110" y="8373514"/>
              <a:ext cx="121285" cy="0"/>
            </a:xfrm>
            <a:custGeom>
              <a:avLst/>
              <a:gdLst/>
              <a:ahLst/>
              <a:cxnLst/>
              <a:rect l="l" t="t" r="r" b="b"/>
              <a:pathLst>
                <a:path w="121284">
                  <a:moveTo>
                    <a:pt x="0" y="0"/>
                  </a:moveTo>
                  <a:lnTo>
                    <a:pt x="121172" y="0"/>
                  </a:lnTo>
                </a:path>
              </a:pathLst>
            </a:custGeom>
            <a:ln w="26788">
              <a:solidFill>
                <a:srgbClr val="A9A9A9"/>
              </a:solidFill>
            </a:ln>
          </p:spPr>
          <p:txBody>
            <a:bodyPr wrap="square" lIns="0" tIns="0" rIns="0" bIns="0" rtlCol="0"/>
            <a:lstStyle/>
            <a:p>
              <a:endParaRPr/>
            </a:p>
          </p:txBody>
        </p:sp>
        <p:sp>
          <p:nvSpPr>
            <p:cNvPr id="122" name="object 122"/>
            <p:cNvSpPr/>
            <p:nvPr/>
          </p:nvSpPr>
          <p:spPr>
            <a:xfrm>
              <a:off x="16255212" y="7953663"/>
              <a:ext cx="121285" cy="0"/>
            </a:xfrm>
            <a:custGeom>
              <a:avLst/>
              <a:gdLst/>
              <a:ahLst/>
              <a:cxnLst/>
              <a:rect l="l" t="t" r="r" b="b"/>
              <a:pathLst>
                <a:path w="121284">
                  <a:moveTo>
                    <a:pt x="0" y="0"/>
                  </a:moveTo>
                  <a:lnTo>
                    <a:pt x="120921" y="0"/>
                  </a:lnTo>
                </a:path>
              </a:pathLst>
            </a:custGeom>
            <a:ln w="26788">
              <a:solidFill>
                <a:srgbClr val="A9A9A9"/>
              </a:solidFill>
            </a:ln>
          </p:spPr>
          <p:txBody>
            <a:bodyPr wrap="square" lIns="0" tIns="0" rIns="0" bIns="0" rtlCol="0"/>
            <a:lstStyle/>
            <a:p>
              <a:endParaRPr/>
            </a:p>
          </p:txBody>
        </p:sp>
        <p:sp>
          <p:nvSpPr>
            <p:cNvPr id="123" name="object 123"/>
            <p:cNvSpPr/>
            <p:nvPr/>
          </p:nvSpPr>
          <p:spPr>
            <a:xfrm>
              <a:off x="16315838" y="7953663"/>
              <a:ext cx="0" cy="130810"/>
            </a:xfrm>
            <a:custGeom>
              <a:avLst/>
              <a:gdLst/>
              <a:ahLst/>
              <a:cxnLst/>
              <a:rect l="l" t="t" r="r" b="b"/>
              <a:pathLst>
                <a:path h="130809">
                  <a:moveTo>
                    <a:pt x="0" y="0"/>
                  </a:moveTo>
                  <a:lnTo>
                    <a:pt x="0" y="130685"/>
                  </a:lnTo>
                </a:path>
              </a:pathLst>
            </a:custGeom>
            <a:ln w="26788">
              <a:solidFill>
                <a:srgbClr val="A9A9A9"/>
              </a:solidFill>
            </a:ln>
          </p:spPr>
          <p:txBody>
            <a:bodyPr wrap="square" lIns="0" tIns="0" rIns="0" bIns="0" rtlCol="0"/>
            <a:lstStyle/>
            <a:p>
              <a:endParaRPr/>
            </a:p>
          </p:txBody>
        </p:sp>
        <p:sp>
          <p:nvSpPr>
            <p:cNvPr id="124" name="object 124"/>
            <p:cNvSpPr/>
            <p:nvPr/>
          </p:nvSpPr>
          <p:spPr>
            <a:xfrm>
              <a:off x="16255212" y="8084350"/>
              <a:ext cx="121285" cy="0"/>
            </a:xfrm>
            <a:custGeom>
              <a:avLst/>
              <a:gdLst/>
              <a:ahLst/>
              <a:cxnLst/>
              <a:rect l="l" t="t" r="r" b="b"/>
              <a:pathLst>
                <a:path w="121284">
                  <a:moveTo>
                    <a:pt x="0" y="0"/>
                  </a:moveTo>
                  <a:lnTo>
                    <a:pt x="120921" y="0"/>
                  </a:lnTo>
                </a:path>
              </a:pathLst>
            </a:custGeom>
            <a:ln w="26788">
              <a:solidFill>
                <a:srgbClr val="A9A9A9"/>
              </a:solidFill>
            </a:ln>
          </p:spPr>
          <p:txBody>
            <a:bodyPr wrap="square" lIns="0" tIns="0" rIns="0" bIns="0" rtlCol="0"/>
            <a:lstStyle/>
            <a:p>
              <a:endParaRPr/>
            </a:p>
          </p:txBody>
        </p:sp>
        <p:sp>
          <p:nvSpPr>
            <p:cNvPr id="125" name="object 125"/>
            <p:cNvSpPr/>
            <p:nvPr/>
          </p:nvSpPr>
          <p:spPr>
            <a:xfrm>
              <a:off x="12488939" y="8682330"/>
              <a:ext cx="121285" cy="27305"/>
            </a:xfrm>
            <a:custGeom>
              <a:avLst/>
              <a:gdLst/>
              <a:ahLst/>
              <a:cxnLst/>
              <a:rect l="l" t="t" r="r" b="b"/>
              <a:pathLst>
                <a:path w="121284" h="27304">
                  <a:moveTo>
                    <a:pt x="0" y="26788"/>
                  </a:moveTo>
                  <a:lnTo>
                    <a:pt x="121172" y="26788"/>
                  </a:lnTo>
                  <a:lnTo>
                    <a:pt x="121172" y="0"/>
                  </a:lnTo>
                  <a:lnTo>
                    <a:pt x="0" y="0"/>
                  </a:lnTo>
                  <a:lnTo>
                    <a:pt x="0" y="26788"/>
                  </a:lnTo>
                  <a:close/>
                </a:path>
              </a:pathLst>
            </a:custGeom>
            <a:solidFill>
              <a:srgbClr val="A9A9A9">
                <a:alpha val="79998"/>
              </a:srgbClr>
            </a:solidFill>
          </p:spPr>
          <p:txBody>
            <a:bodyPr wrap="square" lIns="0" tIns="0" rIns="0" bIns="0" rtlCol="0"/>
            <a:lstStyle/>
            <a:p>
              <a:endParaRPr/>
            </a:p>
          </p:txBody>
        </p:sp>
        <p:sp>
          <p:nvSpPr>
            <p:cNvPr id="126" name="object 126"/>
            <p:cNvSpPr/>
            <p:nvPr/>
          </p:nvSpPr>
          <p:spPr>
            <a:xfrm>
              <a:off x="12549461" y="8695724"/>
              <a:ext cx="0" cy="1270"/>
            </a:xfrm>
            <a:custGeom>
              <a:avLst/>
              <a:gdLst/>
              <a:ahLst/>
              <a:cxnLst/>
              <a:rect l="l" t="t" r="r" b="b"/>
              <a:pathLst>
                <a:path h="1270">
                  <a:moveTo>
                    <a:pt x="-13394" y="625"/>
                  </a:moveTo>
                  <a:lnTo>
                    <a:pt x="13394" y="625"/>
                  </a:lnTo>
                </a:path>
              </a:pathLst>
            </a:custGeom>
            <a:ln w="26788">
              <a:solidFill>
                <a:srgbClr val="A9A9A9"/>
              </a:solidFill>
            </a:ln>
          </p:spPr>
          <p:txBody>
            <a:bodyPr wrap="square" lIns="0" tIns="0" rIns="0" bIns="0" rtlCol="0"/>
            <a:lstStyle/>
            <a:p>
              <a:endParaRPr/>
            </a:p>
          </p:txBody>
        </p:sp>
        <p:sp>
          <p:nvSpPr>
            <p:cNvPr id="127" name="object 127"/>
            <p:cNvSpPr/>
            <p:nvPr/>
          </p:nvSpPr>
          <p:spPr>
            <a:xfrm>
              <a:off x="12488939" y="8600712"/>
              <a:ext cx="255904" cy="109855"/>
            </a:xfrm>
            <a:custGeom>
              <a:avLst/>
              <a:gdLst/>
              <a:ahLst/>
              <a:cxnLst/>
              <a:rect l="l" t="t" r="r" b="b"/>
              <a:pathLst>
                <a:path w="255904" h="109854">
                  <a:moveTo>
                    <a:pt x="121170" y="82867"/>
                  </a:moveTo>
                  <a:lnTo>
                    <a:pt x="0" y="82867"/>
                  </a:lnTo>
                  <a:lnTo>
                    <a:pt x="0" y="109664"/>
                  </a:lnTo>
                  <a:lnTo>
                    <a:pt x="121170" y="109664"/>
                  </a:lnTo>
                  <a:lnTo>
                    <a:pt x="121170" y="82867"/>
                  </a:lnTo>
                  <a:close/>
                </a:path>
                <a:path w="255904" h="109854">
                  <a:moveTo>
                    <a:pt x="255511" y="0"/>
                  </a:moveTo>
                  <a:lnTo>
                    <a:pt x="134340" y="0"/>
                  </a:lnTo>
                  <a:lnTo>
                    <a:pt x="134340" y="26797"/>
                  </a:lnTo>
                  <a:lnTo>
                    <a:pt x="255511" y="26797"/>
                  </a:lnTo>
                  <a:lnTo>
                    <a:pt x="255511" y="0"/>
                  </a:lnTo>
                  <a:close/>
                </a:path>
              </a:pathLst>
            </a:custGeom>
            <a:solidFill>
              <a:srgbClr val="A9A9A9">
                <a:alpha val="79998"/>
              </a:srgbClr>
            </a:solidFill>
          </p:spPr>
          <p:txBody>
            <a:bodyPr wrap="square" lIns="0" tIns="0" rIns="0" bIns="0" rtlCol="0"/>
            <a:lstStyle/>
            <a:p>
              <a:endParaRPr/>
            </a:p>
          </p:txBody>
        </p:sp>
        <p:sp>
          <p:nvSpPr>
            <p:cNvPr id="128" name="object 128"/>
            <p:cNvSpPr/>
            <p:nvPr/>
          </p:nvSpPr>
          <p:spPr>
            <a:xfrm>
              <a:off x="12683907" y="8614104"/>
              <a:ext cx="0" cy="5080"/>
            </a:xfrm>
            <a:custGeom>
              <a:avLst/>
              <a:gdLst/>
              <a:ahLst/>
              <a:cxnLst/>
              <a:rect l="l" t="t" r="r" b="b"/>
              <a:pathLst>
                <a:path h="5079">
                  <a:moveTo>
                    <a:pt x="-13394" y="2253"/>
                  </a:moveTo>
                  <a:lnTo>
                    <a:pt x="13394" y="2253"/>
                  </a:lnTo>
                </a:path>
              </a:pathLst>
            </a:custGeom>
            <a:ln w="4506">
              <a:solidFill>
                <a:srgbClr val="A9A9A9"/>
              </a:solidFill>
            </a:ln>
          </p:spPr>
          <p:txBody>
            <a:bodyPr wrap="square" lIns="0" tIns="0" rIns="0" bIns="0" rtlCol="0"/>
            <a:lstStyle/>
            <a:p>
              <a:endParaRPr/>
            </a:p>
          </p:txBody>
        </p:sp>
        <p:sp>
          <p:nvSpPr>
            <p:cNvPr id="129" name="object 129"/>
            <p:cNvSpPr/>
            <p:nvPr/>
          </p:nvSpPr>
          <p:spPr>
            <a:xfrm>
              <a:off x="12623280" y="8482552"/>
              <a:ext cx="255904" cy="149860"/>
            </a:xfrm>
            <a:custGeom>
              <a:avLst/>
              <a:gdLst/>
              <a:ahLst/>
              <a:cxnLst/>
              <a:rect l="l" t="t" r="r" b="b"/>
              <a:pathLst>
                <a:path w="255904" h="149859">
                  <a:moveTo>
                    <a:pt x="121170" y="122682"/>
                  </a:moveTo>
                  <a:lnTo>
                    <a:pt x="0" y="122682"/>
                  </a:lnTo>
                  <a:lnTo>
                    <a:pt x="0" y="149466"/>
                  </a:lnTo>
                  <a:lnTo>
                    <a:pt x="121170" y="149466"/>
                  </a:lnTo>
                  <a:lnTo>
                    <a:pt x="121170" y="122682"/>
                  </a:lnTo>
                  <a:close/>
                </a:path>
                <a:path w="255904" h="149859">
                  <a:moveTo>
                    <a:pt x="255676" y="0"/>
                  </a:moveTo>
                  <a:lnTo>
                    <a:pt x="134759" y="0"/>
                  </a:lnTo>
                  <a:lnTo>
                    <a:pt x="134759" y="26784"/>
                  </a:lnTo>
                  <a:lnTo>
                    <a:pt x="255676" y="26784"/>
                  </a:lnTo>
                  <a:lnTo>
                    <a:pt x="255676" y="0"/>
                  </a:lnTo>
                  <a:close/>
                </a:path>
              </a:pathLst>
            </a:custGeom>
            <a:solidFill>
              <a:srgbClr val="A9A9A9">
                <a:alpha val="79998"/>
              </a:srgbClr>
            </a:solidFill>
          </p:spPr>
          <p:txBody>
            <a:bodyPr wrap="square" lIns="0" tIns="0" rIns="0" bIns="0" rtlCol="0"/>
            <a:lstStyle/>
            <a:p>
              <a:endParaRPr/>
            </a:p>
          </p:txBody>
        </p:sp>
        <p:sp>
          <p:nvSpPr>
            <p:cNvPr id="130" name="object 130"/>
            <p:cNvSpPr/>
            <p:nvPr/>
          </p:nvSpPr>
          <p:spPr>
            <a:xfrm>
              <a:off x="12818353" y="8495940"/>
              <a:ext cx="0" cy="4445"/>
            </a:xfrm>
            <a:custGeom>
              <a:avLst/>
              <a:gdLst/>
              <a:ahLst/>
              <a:cxnLst/>
              <a:rect l="l" t="t" r="r" b="b"/>
              <a:pathLst>
                <a:path h="4445">
                  <a:moveTo>
                    <a:pt x="-13394" y="2002"/>
                  </a:moveTo>
                  <a:lnTo>
                    <a:pt x="13394" y="2002"/>
                  </a:lnTo>
                </a:path>
              </a:pathLst>
            </a:custGeom>
            <a:ln w="4005">
              <a:solidFill>
                <a:srgbClr val="A9A9A9"/>
              </a:solidFill>
            </a:ln>
          </p:spPr>
          <p:txBody>
            <a:bodyPr wrap="square" lIns="0" tIns="0" rIns="0" bIns="0" rtlCol="0"/>
            <a:lstStyle/>
            <a:p>
              <a:endParaRPr/>
            </a:p>
          </p:txBody>
        </p:sp>
        <p:sp>
          <p:nvSpPr>
            <p:cNvPr id="131" name="object 131"/>
            <p:cNvSpPr/>
            <p:nvPr/>
          </p:nvSpPr>
          <p:spPr>
            <a:xfrm>
              <a:off x="12758041" y="8486556"/>
              <a:ext cx="121285" cy="27305"/>
            </a:xfrm>
            <a:custGeom>
              <a:avLst/>
              <a:gdLst/>
              <a:ahLst/>
              <a:cxnLst/>
              <a:rect l="l" t="t" r="r" b="b"/>
              <a:pathLst>
                <a:path w="121284" h="27304">
                  <a:moveTo>
                    <a:pt x="0" y="26788"/>
                  </a:moveTo>
                  <a:lnTo>
                    <a:pt x="120921" y="26788"/>
                  </a:lnTo>
                  <a:lnTo>
                    <a:pt x="120921" y="0"/>
                  </a:lnTo>
                  <a:lnTo>
                    <a:pt x="0" y="0"/>
                  </a:lnTo>
                  <a:lnTo>
                    <a:pt x="0" y="26788"/>
                  </a:lnTo>
                  <a:close/>
                </a:path>
              </a:pathLst>
            </a:custGeom>
            <a:solidFill>
              <a:srgbClr val="A9A9A9">
                <a:alpha val="79998"/>
              </a:srgbClr>
            </a:solidFill>
          </p:spPr>
          <p:txBody>
            <a:bodyPr wrap="square" lIns="0" tIns="0" rIns="0" bIns="0" rtlCol="0"/>
            <a:lstStyle/>
            <a:p>
              <a:endParaRPr/>
            </a:p>
          </p:txBody>
        </p:sp>
        <p:sp>
          <p:nvSpPr>
            <p:cNvPr id="132" name="object 132"/>
            <p:cNvSpPr/>
            <p:nvPr/>
          </p:nvSpPr>
          <p:spPr>
            <a:xfrm>
              <a:off x="12892487" y="8247591"/>
              <a:ext cx="121285" cy="0"/>
            </a:xfrm>
            <a:custGeom>
              <a:avLst/>
              <a:gdLst/>
              <a:ahLst/>
              <a:cxnLst/>
              <a:rect l="l" t="t" r="r" b="b"/>
              <a:pathLst>
                <a:path w="121284">
                  <a:moveTo>
                    <a:pt x="0" y="0"/>
                  </a:moveTo>
                  <a:lnTo>
                    <a:pt x="120921" y="0"/>
                  </a:lnTo>
                </a:path>
              </a:pathLst>
            </a:custGeom>
            <a:ln w="26788">
              <a:solidFill>
                <a:srgbClr val="A9A9A9"/>
              </a:solidFill>
            </a:ln>
          </p:spPr>
          <p:txBody>
            <a:bodyPr wrap="square" lIns="0" tIns="0" rIns="0" bIns="0" rtlCol="0"/>
            <a:lstStyle/>
            <a:p>
              <a:endParaRPr/>
            </a:p>
          </p:txBody>
        </p:sp>
        <p:sp>
          <p:nvSpPr>
            <p:cNvPr id="133" name="object 133"/>
            <p:cNvSpPr/>
            <p:nvPr/>
          </p:nvSpPr>
          <p:spPr>
            <a:xfrm>
              <a:off x="12953008" y="8247591"/>
              <a:ext cx="0" cy="171450"/>
            </a:xfrm>
            <a:custGeom>
              <a:avLst/>
              <a:gdLst/>
              <a:ahLst/>
              <a:cxnLst/>
              <a:rect l="l" t="t" r="r" b="b"/>
              <a:pathLst>
                <a:path h="171450">
                  <a:moveTo>
                    <a:pt x="0" y="0"/>
                  </a:moveTo>
                  <a:lnTo>
                    <a:pt x="0" y="170992"/>
                  </a:lnTo>
                </a:path>
              </a:pathLst>
            </a:custGeom>
            <a:ln w="26788">
              <a:solidFill>
                <a:srgbClr val="A9A9A9"/>
              </a:solidFill>
            </a:ln>
          </p:spPr>
          <p:txBody>
            <a:bodyPr wrap="square" lIns="0" tIns="0" rIns="0" bIns="0" rtlCol="0"/>
            <a:lstStyle/>
            <a:p>
              <a:endParaRPr/>
            </a:p>
          </p:txBody>
        </p:sp>
        <p:sp>
          <p:nvSpPr>
            <p:cNvPr id="134" name="object 134"/>
            <p:cNvSpPr/>
            <p:nvPr/>
          </p:nvSpPr>
          <p:spPr>
            <a:xfrm>
              <a:off x="12892487" y="8418581"/>
              <a:ext cx="121285" cy="0"/>
            </a:xfrm>
            <a:custGeom>
              <a:avLst/>
              <a:gdLst/>
              <a:ahLst/>
              <a:cxnLst/>
              <a:rect l="l" t="t" r="r" b="b"/>
              <a:pathLst>
                <a:path w="121284">
                  <a:moveTo>
                    <a:pt x="0" y="0"/>
                  </a:moveTo>
                  <a:lnTo>
                    <a:pt x="120921" y="0"/>
                  </a:lnTo>
                </a:path>
              </a:pathLst>
            </a:custGeom>
            <a:ln w="26788">
              <a:solidFill>
                <a:srgbClr val="A9A9A9"/>
              </a:solidFill>
            </a:ln>
          </p:spPr>
          <p:txBody>
            <a:bodyPr wrap="square" lIns="0" tIns="0" rIns="0" bIns="0" rtlCol="0"/>
            <a:lstStyle/>
            <a:p>
              <a:endParaRPr/>
            </a:p>
          </p:txBody>
        </p:sp>
        <p:sp>
          <p:nvSpPr>
            <p:cNvPr id="135" name="object 135"/>
            <p:cNvSpPr/>
            <p:nvPr/>
          </p:nvSpPr>
          <p:spPr>
            <a:xfrm>
              <a:off x="13026933" y="8240951"/>
              <a:ext cx="121285" cy="27305"/>
            </a:xfrm>
            <a:custGeom>
              <a:avLst/>
              <a:gdLst/>
              <a:ahLst/>
              <a:cxnLst/>
              <a:rect l="l" t="t" r="r" b="b"/>
              <a:pathLst>
                <a:path w="121284" h="27304">
                  <a:moveTo>
                    <a:pt x="0" y="26788"/>
                  </a:moveTo>
                  <a:lnTo>
                    <a:pt x="121172" y="26788"/>
                  </a:lnTo>
                  <a:lnTo>
                    <a:pt x="121172" y="0"/>
                  </a:lnTo>
                  <a:lnTo>
                    <a:pt x="0" y="0"/>
                  </a:lnTo>
                  <a:lnTo>
                    <a:pt x="0" y="26788"/>
                  </a:lnTo>
                  <a:close/>
                </a:path>
              </a:pathLst>
            </a:custGeom>
            <a:solidFill>
              <a:srgbClr val="A9A9A9">
                <a:alpha val="79998"/>
              </a:srgbClr>
            </a:solidFill>
          </p:spPr>
          <p:txBody>
            <a:bodyPr wrap="square" lIns="0" tIns="0" rIns="0" bIns="0" rtlCol="0"/>
            <a:lstStyle/>
            <a:p>
              <a:endParaRPr/>
            </a:p>
          </p:txBody>
        </p:sp>
        <p:sp>
          <p:nvSpPr>
            <p:cNvPr id="136" name="object 136"/>
            <p:cNvSpPr/>
            <p:nvPr/>
          </p:nvSpPr>
          <p:spPr>
            <a:xfrm>
              <a:off x="13087455" y="8254345"/>
              <a:ext cx="0" cy="6985"/>
            </a:xfrm>
            <a:custGeom>
              <a:avLst/>
              <a:gdLst/>
              <a:ahLst/>
              <a:cxnLst/>
              <a:rect l="l" t="t" r="r" b="b"/>
              <a:pathLst>
                <a:path h="6984">
                  <a:moveTo>
                    <a:pt x="-13394" y="3254"/>
                  </a:moveTo>
                  <a:lnTo>
                    <a:pt x="13394" y="3254"/>
                  </a:lnTo>
                </a:path>
              </a:pathLst>
            </a:custGeom>
            <a:ln w="6509">
              <a:solidFill>
                <a:srgbClr val="A9A9A9"/>
              </a:solidFill>
            </a:ln>
          </p:spPr>
          <p:txBody>
            <a:bodyPr wrap="square" lIns="0" tIns="0" rIns="0" bIns="0" rtlCol="0"/>
            <a:lstStyle/>
            <a:p>
              <a:endParaRPr/>
            </a:p>
          </p:txBody>
        </p:sp>
        <p:sp>
          <p:nvSpPr>
            <p:cNvPr id="137" name="object 137"/>
            <p:cNvSpPr/>
            <p:nvPr/>
          </p:nvSpPr>
          <p:spPr>
            <a:xfrm>
              <a:off x="13026924" y="8118786"/>
              <a:ext cx="255904" cy="155575"/>
            </a:xfrm>
            <a:custGeom>
              <a:avLst/>
              <a:gdLst/>
              <a:ahLst/>
              <a:cxnLst/>
              <a:rect l="l" t="t" r="r" b="b"/>
              <a:pathLst>
                <a:path w="255905" h="155575">
                  <a:moveTo>
                    <a:pt x="121170" y="128689"/>
                  </a:moveTo>
                  <a:lnTo>
                    <a:pt x="0" y="128689"/>
                  </a:lnTo>
                  <a:lnTo>
                    <a:pt x="0" y="155473"/>
                  </a:lnTo>
                  <a:lnTo>
                    <a:pt x="121170" y="155473"/>
                  </a:lnTo>
                  <a:lnTo>
                    <a:pt x="121170" y="128689"/>
                  </a:lnTo>
                  <a:close/>
                </a:path>
                <a:path w="255905" h="155575">
                  <a:moveTo>
                    <a:pt x="255625" y="0"/>
                  </a:moveTo>
                  <a:lnTo>
                    <a:pt x="134454" y="0"/>
                  </a:lnTo>
                  <a:lnTo>
                    <a:pt x="134454" y="26784"/>
                  </a:lnTo>
                  <a:lnTo>
                    <a:pt x="255625" y="26784"/>
                  </a:lnTo>
                  <a:lnTo>
                    <a:pt x="255625" y="0"/>
                  </a:lnTo>
                  <a:close/>
                </a:path>
              </a:pathLst>
            </a:custGeom>
            <a:solidFill>
              <a:srgbClr val="A9A9A9">
                <a:alpha val="79998"/>
              </a:srgbClr>
            </a:solidFill>
          </p:spPr>
          <p:txBody>
            <a:bodyPr wrap="square" lIns="0" tIns="0" rIns="0" bIns="0" rtlCol="0"/>
            <a:lstStyle/>
            <a:p>
              <a:endParaRPr/>
            </a:p>
          </p:txBody>
        </p:sp>
        <p:sp>
          <p:nvSpPr>
            <p:cNvPr id="138" name="object 138"/>
            <p:cNvSpPr/>
            <p:nvPr/>
          </p:nvSpPr>
          <p:spPr>
            <a:xfrm>
              <a:off x="13221901" y="8132171"/>
              <a:ext cx="0" cy="10160"/>
            </a:xfrm>
            <a:custGeom>
              <a:avLst/>
              <a:gdLst/>
              <a:ahLst/>
              <a:cxnLst/>
              <a:rect l="l" t="t" r="r" b="b"/>
              <a:pathLst>
                <a:path h="10159">
                  <a:moveTo>
                    <a:pt x="-13394" y="5007"/>
                  </a:moveTo>
                  <a:lnTo>
                    <a:pt x="13394" y="5007"/>
                  </a:lnTo>
                </a:path>
              </a:pathLst>
            </a:custGeom>
            <a:ln w="10014">
              <a:solidFill>
                <a:srgbClr val="A9A9A9"/>
              </a:solidFill>
            </a:ln>
          </p:spPr>
          <p:txBody>
            <a:bodyPr wrap="square" lIns="0" tIns="0" rIns="0" bIns="0" rtlCol="0"/>
            <a:lstStyle/>
            <a:p>
              <a:endParaRPr/>
            </a:p>
          </p:txBody>
        </p:sp>
        <p:sp>
          <p:nvSpPr>
            <p:cNvPr id="139" name="object 139"/>
            <p:cNvSpPr/>
            <p:nvPr/>
          </p:nvSpPr>
          <p:spPr>
            <a:xfrm>
              <a:off x="13161379" y="8002110"/>
              <a:ext cx="255904" cy="153670"/>
            </a:xfrm>
            <a:custGeom>
              <a:avLst/>
              <a:gdLst/>
              <a:ahLst/>
              <a:cxnLst/>
              <a:rect l="l" t="t" r="r" b="b"/>
              <a:pathLst>
                <a:path w="255905" h="153670">
                  <a:moveTo>
                    <a:pt x="121170" y="126695"/>
                  </a:moveTo>
                  <a:lnTo>
                    <a:pt x="0" y="126695"/>
                  </a:lnTo>
                  <a:lnTo>
                    <a:pt x="0" y="153479"/>
                  </a:lnTo>
                  <a:lnTo>
                    <a:pt x="121170" y="153479"/>
                  </a:lnTo>
                  <a:lnTo>
                    <a:pt x="121170" y="126695"/>
                  </a:lnTo>
                  <a:close/>
                </a:path>
                <a:path w="255905" h="153670">
                  <a:moveTo>
                    <a:pt x="255574" y="0"/>
                  </a:moveTo>
                  <a:lnTo>
                    <a:pt x="134645" y="0"/>
                  </a:lnTo>
                  <a:lnTo>
                    <a:pt x="134645" y="26797"/>
                  </a:lnTo>
                  <a:lnTo>
                    <a:pt x="255574" y="26797"/>
                  </a:lnTo>
                  <a:lnTo>
                    <a:pt x="255574" y="0"/>
                  </a:lnTo>
                  <a:close/>
                </a:path>
              </a:pathLst>
            </a:custGeom>
            <a:solidFill>
              <a:srgbClr val="A9A9A9">
                <a:alpha val="79998"/>
              </a:srgbClr>
            </a:solidFill>
          </p:spPr>
          <p:txBody>
            <a:bodyPr wrap="square" lIns="0" tIns="0" rIns="0" bIns="0" rtlCol="0"/>
            <a:lstStyle/>
            <a:p>
              <a:endParaRPr/>
            </a:p>
          </p:txBody>
        </p:sp>
        <p:sp>
          <p:nvSpPr>
            <p:cNvPr id="140" name="object 140"/>
            <p:cNvSpPr/>
            <p:nvPr/>
          </p:nvSpPr>
          <p:spPr>
            <a:xfrm>
              <a:off x="13356347" y="8015504"/>
              <a:ext cx="0" cy="12065"/>
            </a:xfrm>
            <a:custGeom>
              <a:avLst/>
              <a:gdLst/>
              <a:ahLst/>
              <a:cxnLst/>
              <a:rect l="l" t="t" r="r" b="b"/>
              <a:pathLst>
                <a:path h="12065">
                  <a:moveTo>
                    <a:pt x="-13394" y="5883"/>
                  </a:moveTo>
                  <a:lnTo>
                    <a:pt x="13394" y="5883"/>
                  </a:lnTo>
                </a:path>
              </a:pathLst>
            </a:custGeom>
            <a:ln w="11766">
              <a:solidFill>
                <a:srgbClr val="A9A9A9"/>
              </a:solidFill>
            </a:ln>
          </p:spPr>
          <p:txBody>
            <a:bodyPr wrap="square" lIns="0" tIns="0" rIns="0" bIns="0" rtlCol="0"/>
            <a:lstStyle/>
            <a:p>
              <a:endParaRPr/>
            </a:p>
          </p:txBody>
        </p:sp>
        <p:sp>
          <p:nvSpPr>
            <p:cNvPr id="141" name="object 141"/>
            <p:cNvSpPr/>
            <p:nvPr/>
          </p:nvSpPr>
          <p:spPr>
            <a:xfrm>
              <a:off x="13296024" y="7884712"/>
              <a:ext cx="255904" cy="156210"/>
            </a:xfrm>
            <a:custGeom>
              <a:avLst/>
              <a:gdLst/>
              <a:ahLst/>
              <a:cxnLst/>
              <a:rect l="l" t="t" r="r" b="b"/>
              <a:pathLst>
                <a:path w="255905" h="156209">
                  <a:moveTo>
                    <a:pt x="120929" y="129171"/>
                  </a:moveTo>
                  <a:lnTo>
                    <a:pt x="0" y="129171"/>
                  </a:lnTo>
                  <a:lnTo>
                    <a:pt x="0" y="155956"/>
                  </a:lnTo>
                  <a:lnTo>
                    <a:pt x="120929" y="155956"/>
                  </a:lnTo>
                  <a:lnTo>
                    <a:pt x="120929" y="129171"/>
                  </a:lnTo>
                  <a:close/>
                </a:path>
                <a:path w="255905" h="156209">
                  <a:moveTo>
                    <a:pt x="255625" y="0"/>
                  </a:moveTo>
                  <a:lnTo>
                    <a:pt x="134454" y="0"/>
                  </a:lnTo>
                  <a:lnTo>
                    <a:pt x="134454" y="26784"/>
                  </a:lnTo>
                  <a:lnTo>
                    <a:pt x="255625" y="26784"/>
                  </a:lnTo>
                  <a:lnTo>
                    <a:pt x="255625" y="0"/>
                  </a:lnTo>
                  <a:close/>
                </a:path>
              </a:pathLst>
            </a:custGeom>
            <a:solidFill>
              <a:srgbClr val="A9A9A9">
                <a:alpha val="79998"/>
              </a:srgbClr>
            </a:solidFill>
          </p:spPr>
          <p:txBody>
            <a:bodyPr wrap="square" lIns="0" tIns="0" rIns="0" bIns="0" rtlCol="0"/>
            <a:lstStyle/>
            <a:p>
              <a:endParaRPr/>
            </a:p>
          </p:txBody>
        </p:sp>
        <p:sp>
          <p:nvSpPr>
            <p:cNvPr id="142" name="object 142"/>
            <p:cNvSpPr/>
            <p:nvPr/>
          </p:nvSpPr>
          <p:spPr>
            <a:xfrm>
              <a:off x="13491107" y="7898094"/>
              <a:ext cx="0" cy="14604"/>
            </a:xfrm>
            <a:custGeom>
              <a:avLst/>
              <a:gdLst/>
              <a:ahLst/>
              <a:cxnLst/>
              <a:rect l="l" t="t" r="r" b="b"/>
              <a:pathLst>
                <a:path h="14604">
                  <a:moveTo>
                    <a:pt x="-13394" y="7135"/>
                  </a:moveTo>
                  <a:lnTo>
                    <a:pt x="13394" y="7135"/>
                  </a:lnTo>
                </a:path>
              </a:pathLst>
            </a:custGeom>
            <a:ln w="14270">
              <a:solidFill>
                <a:srgbClr val="A9A9A9"/>
              </a:solidFill>
            </a:ln>
          </p:spPr>
          <p:txBody>
            <a:bodyPr wrap="square" lIns="0" tIns="0" rIns="0" bIns="0" rtlCol="0"/>
            <a:lstStyle/>
            <a:p>
              <a:endParaRPr/>
            </a:p>
          </p:txBody>
        </p:sp>
        <p:sp>
          <p:nvSpPr>
            <p:cNvPr id="143" name="object 143"/>
            <p:cNvSpPr/>
            <p:nvPr/>
          </p:nvSpPr>
          <p:spPr>
            <a:xfrm>
              <a:off x="13430479" y="7764532"/>
              <a:ext cx="255904" cy="161290"/>
            </a:xfrm>
            <a:custGeom>
              <a:avLst/>
              <a:gdLst/>
              <a:ahLst/>
              <a:cxnLst/>
              <a:rect l="l" t="t" r="r" b="b"/>
              <a:pathLst>
                <a:path w="255905" h="161290">
                  <a:moveTo>
                    <a:pt x="121170" y="134442"/>
                  </a:moveTo>
                  <a:lnTo>
                    <a:pt x="0" y="134442"/>
                  </a:lnTo>
                  <a:lnTo>
                    <a:pt x="0" y="161226"/>
                  </a:lnTo>
                  <a:lnTo>
                    <a:pt x="121170" y="161226"/>
                  </a:lnTo>
                  <a:lnTo>
                    <a:pt x="121170" y="134442"/>
                  </a:lnTo>
                  <a:close/>
                </a:path>
                <a:path w="255905" h="161290">
                  <a:moveTo>
                    <a:pt x="255612" y="0"/>
                  </a:moveTo>
                  <a:lnTo>
                    <a:pt x="134442" y="0"/>
                  </a:lnTo>
                  <a:lnTo>
                    <a:pt x="134442" y="26784"/>
                  </a:lnTo>
                  <a:lnTo>
                    <a:pt x="255612" y="26784"/>
                  </a:lnTo>
                  <a:lnTo>
                    <a:pt x="255612" y="0"/>
                  </a:lnTo>
                  <a:close/>
                </a:path>
              </a:pathLst>
            </a:custGeom>
            <a:solidFill>
              <a:srgbClr val="A9A9A9">
                <a:alpha val="79998"/>
              </a:srgbClr>
            </a:solidFill>
          </p:spPr>
          <p:txBody>
            <a:bodyPr wrap="square" lIns="0" tIns="0" rIns="0" bIns="0" rtlCol="0"/>
            <a:lstStyle/>
            <a:p>
              <a:endParaRPr/>
            </a:p>
          </p:txBody>
        </p:sp>
        <p:sp>
          <p:nvSpPr>
            <p:cNvPr id="144" name="object 144"/>
            <p:cNvSpPr/>
            <p:nvPr/>
          </p:nvSpPr>
          <p:spPr>
            <a:xfrm>
              <a:off x="13625553" y="7777920"/>
              <a:ext cx="0" cy="15875"/>
            </a:xfrm>
            <a:custGeom>
              <a:avLst/>
              <a:gdLst/>
              <a:ahLst/>
              <a:cxnLst/>
              <a:rect l="l" t="t" r="r" b="b"/>
              <a:pathLst>
                <a:path h="15875">
                  <a:moveTo>
                    <a:pt x="-13394" y="7886"/>
                  </a:moveTo>
                  <a:lnTo>
                    <a:pt x="13394" y="7886"/>
                  </a:lnTo>
                </a:path>
              </a:pathLst>
            </a:custGeom>
            <a:ln w="15772">
              <a:solidFill>
                <a:srgbClr val="A9A9A9"/>
              </a:solidFill>
            </a:ln>
          </p:spPr>
          <p:txBody>
            <a:bodyPr wrap="square" lIns="0" tIns="0" rIns="0" bIns="0" rtlCol="0"/>
            <a:lstStyle/>
            <a:p>
              <a:endParaRPr/>
            </a:p>
          </p:txBody>
        </p:sp>
        <p:sp>
          <p:nvSpPr>
            <p:cNvPr id="145" name="object 145"/>
            <p:cNvSpPr/>
            <p:nvPr/>
          </p:nvSpPr>
          <p:spPr>
            <a:xfrm>
              <a:off x="13564921" y="7650866"/>
              <a:ext cx="255904" cy="156845"/>
            </a:xfrm>
            <a:custGeom>
              <a:avLst/>
              <a:gdLst/>
              <a:ahLst/>
              <a:cxnLst/>
              <a:rect l="l" t="t" r="r" b="b"/>
              <a:pathLst>
                <a:path w="255905" h="156845">
                  <a:moveTo>
                    <a:pt x="121170" y="129438"/>
                  </a:moveTo>
                  <a:lnTo>
                    <a:pt x="0" y="129438"/>
                  </a:lnTo>
                  <a:lnTo>
                    <a:pt x="0" y="156222"/>
                  </a:lnTo>
                  <a:lnTo>
                    <a:pt x="121170" y="156222"/>
                  </a:lnTo>
                  <a:lnTo>
                    <a:pt x="121170" y="129438"/>
                  </a:lnTo>
                  <a:close/>
                </a:path>
                <a:path w="255905" h="156845">
                  <a:moveTo>
                    <a:pt x="255574" y="0"/>
                  </a:moveTo>
                  <a:lnTo>
                    <a:pt x="134658" y="0"/>
                  </a:lnTo>
                  <a:lnTo>
                    <a:pt x="134658" y="26797"/>
                  </a:lnTo>
                  <a:lnTo>
                    <a:pt x="255574" y="26797"/>
                  </a:lnTo>
                  <a:lnTo>
                    <a:pt x="255574" y="0"/>
                  </a:lnTo>
                  <a:close/>
                </a:path>
              </a:pathLst>
            </a:custGeom>
            <a:solidFill>
              <a:srgbClr val="A9A9A9">
                <a:alpha val="79998"/>
              </a:srgbClr>
            </a:solidFill>
          </p:spPr>
          <p:txBody>
            <a:bodyPr wrap="square" lIns="0" tIns="0" rIns="0" bIns="0" rtlCol="0"/>
            <a:lstStyle/>
            <a:p>
              <a:endParaRPr/>
            </a:p>
          </p:txBody>
        </p:sp>
        <p:sp>
          <p:nvSpPr>
            <p:cNvPr id="146" name="object 146"/>
            <p:cNvSpPr/>
            <p:nvPr/>
          </p:nvSpPr>
          <p:spPr>
            <a:xfrm>
              <a:off x="13759895" y="7664258"/>
              <a:ext cx="0" cy="19050"/>
            </a:xfrm>
            <a:custGeom>
              <a:avLst/>
              <a:gdLst/>
              <a:ahLst/>
              <a:cxnLst/>
              <a:rect l="l" t="t" r="r" b="b"/>
              <a:pathLst>
                <a:path h="19050">
                  <a:moveTo>
                    <a:pt x="-13394" y="9388"/>
                  </a:moveTo>
                  <a:lnTo>
                    <a:pt x="13394" y="9388"/>
                  </a:lnTo>
                </a:path>
              </a:pathLst>
            </a:custGeom>
            <a:ln w="18776">
              <a:solidFill>
                <a:srgbClr val="A9A9A9"/>
              </a:solidFill>
            </a:ln>
          </p:spPr>
          <p:txBody>
            <a:bodyPr wrap="square" lIns="0" tIns="0" rIns="0" bIns="0" rtlCol="0"/>
            <a:lstStyle/>
            <a:p>
              <a:endParaRPr/>
            </a:p>
          </p:txBody>
        </p:sp>
        <p:sp>
          <p:nvSpPr>
            <p:cNvPr id="147" name="object 147"/>
            <p:cNvSpPr/>
            <p:nvPr/>
          </p:nvSpPr>
          <p:spPr>
            <a:xfrm>
              <a:off x="13699582" y="7669639"/>
              <a:ext cx="121285" cy="27305"/>
            </a:xfrm>
            <a:custGeom>
              <a:avLst/>
              <a:gdLst/>
              <a:ahLst/>
              <a:cxnLst/>
              <a:rect l="l" t="t" r="r" b="b"/>
              <a:pathLst>
                <a:path w="121284" h="27304">
                  <a:moveTo>
                    <a:pt x="0" y="26788"/>
                  </a:moveTo>
                  <a:lnTo>
                    <a:pt x="120921" y="26788"/>
                  </a:lnTo>
                  <a:lnTo>
                    <a:pt x="120921" y="0"/>
                  </a:lnTo>
                  <a:lnTo>
                    <a:pt x="0" y="0"/>
                  </a:lnTo>
                  <a:lnTo>
                    <a:pt x="0" y="26788"/>
                  </a:lnTo>
                  <a:close/>
                </a:path>
              </a:pathLst>
            </a:custGeom>
            <a:solidFill>
              <a:srgbClr val="A9A9A9">
                <a:alpha val="79998"/>
              </a:srgbClr>
            </a:solidFill>
          </p:spPr>
          <p:txBody>
            <a:bodyPr wrap="square" lIns="0" tIns="0" rIns="0" bIns="0" rtlCol="0"/>
            <a:lstStyle/>
            <a:p>
              <a:endParaRPr/>
            </a:p>
          </p:txBody>
        </p:sp>
        <p:sp>
          <p:nvSpPr>
            <p:cNvPr id="148" name="object 148"/>
            <p:cNvSpPr/>
            <p:nvPr/>
          </p:nvSpPr>
          <p:spPr>
            <a:xfrm>
              <a:off x="13834029" y="7483499"/>
              <a:ext cx="121285" cy="0"/>
            </a:xfrm>
            <a:custGeom>
              <a:avLst/>
              <a:gdLst/>
              <a:ahLst/>
              <a:cxnLst/>
              <a:rect l="l" t="t" r="r" b="b"/>
              <a:pathLst>
                <a:path w="121284">
                  <a:moveTo>
                    <a:pt x="0" y="0"/>
                  </a:moveTo>
                  <a:lnTo>
                    <a:pt x="120921" y="0"/>
                  </a:lnTo>
                </a:path>
              </a:pathLst>
            </a:custGeom>
            <a:ln w="26788">
              <a:solidFill>
                <a:srgbClr val="A9A9A9"/>
              </a:solidFill>
            </a:ln>
          </p:spPr>
          <p:txBody>
            <a:bodyPr wrap="square" lIns="0" tIns="0" rIns="0" bIns="0" rtlCol="0"/>
            <a:lstStyle/>
            <a:p>
              <a:endParaRPr/>
            </a:p>
          </p:txBody>
        </p:sp>
        <p:sp>
          <p:nvSpPr>
            <p:cNvPr id="149" name="object 149"/>
            <p:cNvSpPr/>
            <p:nvPr/>
          </p:nvSpPr>
          <p:spPr>
            <a:xfrm>
              <a:off x="13894655" y="7483499"/>
              <a:ext cx="0" cy="97155"/>
            </a:xfrm>
            <a:custGeom>
              <a:avLst/>
              <a:gdLst/>
              <a:ahLst/>
              <a:cxnLst/>
              <a:rect l="l" t="t" r="r" b="b"/>
              <a:pathLst>
                <a:path h="97154">
                  <a:moveTo>
                    <a:pt x="0" y="0"/>
                  </a:moveTo>
                  <a:lnTo>
                    <a:pt x="0" y="97138"/>
                  </a:lnTo>
                </a:path>
              </a:pathLst>
            </a:custGeom>
            <a:ln w="26788">
              <a:solidFill>
                <a:srgbClr val="A9A9A9"/>
              </a:solidFill>
            </a:ln>
          </p:spPr>
          <p:txBody>
            <a:bodyPr wrap="square" lIns="0" tIns="0" rIns="0" bIns="0" rtlCol="0"/>
            <a:lstStyle/>
            <a:p>
              <a:endParaRPr/>
            </a:p>
          </p:txBody>
        </p:sp>
        <p:sp>
          <p:nvSpPr>
            <p:cNvPr id="150" name="object 150"/>
            <p:cNvSpPr/>
            <p:nvPr/>
          </p:nvSpPr>
          <p:spPr>
            <a:xfrm>
              <a:off x="13834029" y="7580638"/>
              <a:ext cx="121285" cy="0"/>
            </a:xfrm>
            <a:custGeom>
              <a:avLst/>
              <a:gdLst/>
              <a:ahLst/>
              <a:cxnLst/>
              <a:rect l="l" t="t" r="r" b="b"/>
              <a:pathLst>
                <a:path w="121284">
                  <a:moveTo>
                    <a:pt x="0" y="0"/>
                  </a:moveTo>
                  <a:lnTo>
                    <a:pt x="120921" y="0"/>
                  </a:lnTo>
                </a:path>
              </a:pathLst>
            </a:custGeom>
            <a:ln w="26788">
              <a:solidFill>
                <a:srgbClr val="A9A9A9"/>
              </a:solidFill>
            </a:ln>
          </p:spPr>
          <p:txBody>
            <a:bodyPr wrap="square" lIns="0" tIns="0" rIns="0" bIns="0" rtlCol="0"/>
            <a:lstStyle/>
            <a:p>
              <a:endParaRPr/>
            </a:p>
          </p:txBody>
        </p:sp>
        <p:sp>
          <p:nvSpPr>
            <p:cNvPr id="151" name="object 151"/>
            <p:cNvSpPr/>
            <p:nvPr/>
          </p:nvSpPr>
          <p:spPr>
            <a:xfrm>
              <a:off x="13968475" y="7412023"/>
              <a:ext cx="121285" cy="27305"/>
            </a:xfrm>
            <a:custGeom>
              <a:avLst/>
              <a:gdLst/>
              <a:ahLst/>
              <a:cxnLst/>
              <a:rect l="l" t="t" r="r" b="b"/>
              <a:pathLst>
                <a:path w="121284" h="27304">
                  <a:moveTo>
                    <a:pt x="0" y="26788"/>
                  </a:moveTo>
                  <a:lnTo>
                    <a:pt x="121172" y="26788"/>
                  </a:lnTo>
                  <a:lnTo>
                    <a:pt x="121172" y="0"/>
                  </a:lnTo>
                  <a:lnTo>
                    <a:pt x="0" y="0"/>
                  </a:lnTo>
                  <a:lnTo>
                    <a:pt x="0" y="26788"/>
                  </a:lnTo>
                  <a:close/>
                </a:path>
              </a:pathLst>
            </a:custGeom>
            <a:solidFill>
              <a:srgbClr val="A9A9A9">
                <a:alpha val="79998"/>
              </a:srgbClr>
            </a:solidFill>
          </p:spPr>
          <p:txBody>
            <a:bodyPr wrap="square" lIns="0" tIns="0" rIns="0" bIns="0" rtlCol="0"/>
            <a:lstStyle/>
            <a:p>
              <a:endParaRPr/>
            </a:p>
          </p:txBody>
        </p:sp>
        <p:sp>
          <p:nvSpPr>
            <p:cNvPr id="152" name="object 152"/>
            <p:cNvSpPr/>
            <p:nvPr/>
          </p:nvSpPr>
          <p:spPr>
            <a:xfrm>
              <a:off x="14029101" y="7425417"/>
              <a:ext cx="0" cy="20955"/>
            </a:xfrm>
            <a:custGeom>
              <a:avLst/>
              <a:gdLst/>
              <a:ahLst/>
              <a:cxnLst/>
              <a:rect l="l" t="t" r="r" b="b"/>
              <a:pathLst>
                <a:path h="20954">
                  <a:moveTo>
                    <a:pt x="-13394" y="10264"/>
                  </a:moveTo>
                  <a:lnTo>
                    <a:pt x="13394" y="10264"/>
                  </a:lnTo>
                </a:path>
              </a:pathLst>
            </a:custGeom>
            <a:ln w="20529">
              <a:solidFill>
                <a:srgbClr val="A9A9A9"/>
              </a:solidFill>
            </a:ln>
          </p:spPr>
          <p:txBody>
            <a:bodyPr wrap="square" lIns="0" tIns="0" rIns="0" bIns="0" rtlCol="0"/>
            <a:lstStyle/>
            <a:p>
              <a:endParaRPr/>
            </a:p>
          </p:txBody>
        </p:sp>
        <p:sp>
          <p:nvSpPr>
            <p:cNvPr id="153" name="object 153"/>
            <p:cNvSpPr/>
            <p:nvPr/>
          </p:nvSpPr>
          <p:spPr>
            <a:xfrm>
              <a:off x="13968475" y="7432557"/>
              <a:ext cx="121285" cy="27305"/>
            </a:xfrm>
            <a:custGeom>
              <a:avLst/>
              <a:gdLst/>
              <a:ahLst/>
              <a:cxnLst/>
              <a:rect l="l" t="t" r="r" b="b"/>
              <a:pathLst>
                <a:path w="121284" h="27304">
                  <a:moveTo>
                    <a:pt x="0" y="26788"/>
                  </a:moveTo>
                  <a:lnTo>
                    <a:pt x="121172" y="26788"/>
                  </a:lnTo>
                  <a:lnTo>
                    <a:pt x="121172" y="0"/>
                  </a:lnTo>
                  <a:lnTo>
                    <a:pt x="0" y="0"/>
                  </a:lnTo>
                  <a:lnTo>
                    <a:pt x="0" y="26788"/>
                  </a:lnTo>
                  <a:close/>
                </a:path>
              </a:pathLst>
            </a:custGeom>
            <a:solidFill>
              <a:srgbClr val="A9A9A9">
                <a:alpha val="79998"/>
              </a:srgbClr>
            </a:solidFill>
          </p:spPr>
          <p:txBody>
            <a:bodyPr wrap="square" lIns="0" tIns="0" rIns="0" bIns="0" rtlCol="0"/>
            <a:lstStyle/>
            <a:p>
              <a:endParaRPr/>
            </a:p>
          </p:txBody>
        </p:sp>
        <p:sp>
          <p:nvSpPr>
            <p:cNvPr id="154" name="object 154"/>
            <p:cNvSpPr/>
            <p:nvPr/>
          </p:nvSpPr>
          <p:spPr>
            <a:xfrm>
              <a:off x="14102921" y="7257423"/>
              <a:ext cx="121285" cy="0"/>
            </a:xfrm>
            <a:custGeom>
              <a:avLst/>
              <a:gdLst/>
              <a:ahLst/>
              <a:cxnLst/>
              <a:rect l="l" t="t" r="r" b="b"/>
              <a:pathLst>
                <a:path w="121284">
                  <a:moveTo>
                    <a:pt x="0" y="0"/>
                  </a:moveTo>
                  <a:lnTo>
                    <a:pt x="121172" y="0"/>
                  </a:lnTo>
                </a:path>
              </a:pathLst>
            </a:custGeom>
            <a:ln w="26788">
              <a:solidFill>
                <a:srgbClr val="A9A9A9"/>
              </a:solidFill>
            </a:ln>
          </p:spPr>
          <p:txBody>
            <a:bodyPr wrap="square" lIns="0" tIns="0" rIns="0" bIns="0" rtlCol="0"/>
            <a:lstStyle/>
            <a:p>
              <a:endParaRPr/>
            </a:p>
          </p:txBody>
        </p:sp>
        <p:sp>
          <p:nvSpPr>
            <p:cNvPr id="155" name="object 155"/>
            <p:cNvSpPr/>
            <p:nvPr/>
          </p:nvSpPr>
          <p:spPr>
            <a:xfrm>
              <a:off x="14163548" y="7257423"/>
              <a:ext cx="0" cy="62865"/>
            </a:xfrm>
            <a:custGeom>
              <a:avLst/>
              <a:gdLst/>
              <a:ahLst/>
              <a:cxnLst/>
              <a:rect l="l" t="t" r="r" b="b"/>
              <a:pathLst>
                <a:path h="62865">
                  <a:moveTo>
                    <a:pt x="0" y="0"/>
                  </a:moveTo>
                  <a:lnTo>
                    <a:pt x="0" y="62338"/>
                  </a:lnTo>
                </a:path>
              </a:pathLst>
            </a:custGeom>
            <a:ln w="26788">
              <a:solidFill>
                <a:srgbClr val="A9A9A9"/>
              </a:solidFill>
            </a:ln>
          </p:spPr>
          <p:txBody>
            <a:bodyPr wrap="square" lIns="0" tIns="0" rIns="0" bIns="0" rtlCol="0"/>
            <a:lstStyle/>
            <a:p>
              <a:endParaRPr/>
            </a:p>
          </p:txBody>
        </p:sp>
        <p:sp>
          <p:nvSpPr>
            <p:cNvPr id="156" name="object 156"/>
            <p:cNvSpPr/>
            <p:nvPr/>
          </p:nvSpPr>
          <p:spPr>
            <a:xfrm>
              <a:off x="14102921" y="7319766"/>
              <a:ext cx="121285" cy="0"/>
            </a:xfrm>
            <a:custGeom>
              <a:avLst/>
              <a:gdLst/>
              <a:ahLst/>
              <a:cxnLst/>
              <a:rect l="l" t="t" r="r" b="b"/>
              <a:pathLst>
                <a:path w="121284">
                  <a:moveTo>
                    <a:pt x="0" y="0"/>
                  </a:moveTo>
                  <a:lnTo>
                    <a:pt x="121172" y="0"/>
                  </a:lnTo>
                </a:path>
              </a:pathLst>
            </a:custGeom>
            <a:ln w="26788">
              <a:solidFill>
                <a:srgbClr val="A9A9A9"/>
              </a:solidFill>
            </a:ln>
          </p:spPr>
          <p:txBody>
            <a:bodyPr wrap="square" lIns="0" tIns="0" rIns="0" bIns="0" rtlCol="0"/>
            <a:lstStyle/>
            <a:p>
              <a:endParaRPr/>
            </a:p>
          </p:txBody>
        </p:sp>
        <p:sp>
          <p:nvSpPr>
            <p:cNvPr id="157" name="object 157"/>
            <p:cNvSpPr/>
            <p:nvPr/>
          </p:nvSpPr>
          <p:spPr>
            <a:xfrm>
              <a:off x="14237577" y="7170556"/>
              <a:ext cx="121285" cy="0"/>
            </a:xfrm>
            <a:custGeom>
              <a:avLst/>
              <a:gdLst/>
              <a:ahLst/>
              <a:cxnLst/>
              <a:rect l="l" t="t" r="r" b="b"/>
              <a:pathLst>
                <a:path w="121284">
                  <a:moveTo>
                    <a:pt x="0" y="0"/>
                  </a:moveTo>
                  <a:lnTo>
                    <a:pt x="120921" y="0"/>
                  </a:lnTo>
                </a:path>
              </a:pathLst>
            </a:custGeom>
            <a:ln w="26788">
              <a:solidFill>
                <a:srgbClr val="A9A9A9"/>
              </a:solidFill>
            </a:ln>
          </p:spPr>
          <p:txBody>
            <a:bodyPr wrap="square" lIns="0" tIns="0" rIns="0" bIns="0" rtlCol="0"/>
            <a:lstStyle/>
            <a:p>
              <a:endParaRPr/>
            </a:p>
          </p:txBody>
        </p:sp>
        <p:sp>
          <p:nvSpPr>
            <p:cNvPr id="158" name="object 158"/>
            <p:cNvSpPr/>
            <p:nvPr/>
          </p:nvSpPr>
          <p:spPr>
            <a:xfrm>
              <a:off x="14297994" y="7170556"/>
              <a:ext cx="0" cy="40640"/>
            </a:xfrm>
            <a:custGeom>
              <a:avLst/>
              <a:gdLst/>
              <a:ahLst/>
              <a:cxnLst/>
              <a:rect l="l" t="t" r="r" b="b"/>
              <a:pathLst>
                <a:path h="40640">
                  <a:moveTo>
                    <a:pt x="-13394" y="20153"/>
                  </a:moveTo>
                  <a:lnTo>
                    <a:pt x="13394" y="20153"/>
                  </a:lnTo>
                </a:path>
              </a:pathLst>
            </a:custGeom>
            <a:ln w="40307">
              <a:solidFill>
                <a:srgbClr val="A9A9A9"/>
              </a:solidFill>
            </a:ln>
          </p:spPr>
          <p:txBody>
            <a:bodyPr wrap="square" lIns="0" tIns="0" rIns="0" bIns="0" rtlCol="0"/>
            <a:lstStyle/>
            <a:p>
              <a:endParaRPr/>
            </a:p>
          </p:txBody>
        </p:sp>
        <p:sp>
          <p:nvSpPr>
            <p:cNvPr id="159" name="object 159"/>
            <p:cNvSpPr/>
            <p:nvPr/>
          </p:nvSpPr>
          <p:spPr>
            <a:xfrm>
              <a:off x="14237577" y="7210858"/>
              <a:ext cx="121285" cy="0"/>
            </a:xfrm>
            <a:custGeom>
              <a:avLst/>
              <a:gdLst/>
              <a:ahLst/>
              <a:cxnLst/>
              <a:rect l="l" t="t" r="r" b="b"/>
              <a:pathLst>
                <a:path w="121284">
                  <a:moveTo>
                    <a:pt x="0" y="0"/>
                  </a:moveTo>
                  <a:lnTo>
                    <a:pt x="120921" y="0"/>
                  </a:lnTo>
                </a:path>
              </a:pathLst>
            </a:custGeom>
            <a:ln w="26788">
              <a:solidFill>
                <a:srgbClr val="A9A9A9"/>
              </a:solidFill>
            </a:ln>
          </p:spPr>
          <p:txBody>
            <a:bodyPr wrap="square" lIns="0" tIns="0" rIns="0" bIns="0" rtlCol="0"/>
            <a:lstStyle/>
            <a:p>
              <a:endParaRPr/>
            </a:p>
          </p:txBody>
        </p:sp>
        <p:sp>
          <p:nvSpPr>
            <p:cNvPr id="160" name="object 160"/>
            <p:cNvSpPr/>
            <p:nvPr/>
          </p:nvSpPr>
          <p:spPr>
            <a:xfrm>
              <a:off x="14372023" y="7075166"/>
              <a:ext cx="121285" cy="0"/>
            </a:xfrm>
            <a:custGeom>
              <a:avLst/>
              <a:gdLst/>
              <a:ahLst/>
              <a:cxnLst/>
              <a:rect l="l" t="t" r="r" b="b"/>
              <a:pathLst>
                <a:path w="121284">
                  <a:moveTo>
                    <a:pt x="0" y="0"/>
                  </a:moveTo>
                  <a:lnTo>
                    <a:pt x="121172" y="0"/>
                  </a:lnTo>
                </a:path>
              </a:pathLst>
            </a:custGeom>
            <a:ln w="26788">
              <a:solidFill>
                <a:srgbClr val="A9A9A9"/>
              </a:solidFill>
            </a:ln>
          </p:spPr>
          <p:txBody>
            <a:bodyPr wrap="square" lIns="0" tIns="0" rIns="0" bIns="0" rtlCol="0"/>
            <a:lstStyle/>
            <a:p>
              <a:endParaRPr/>
            </a:p>
          </p:txBody>
        </p:sp>
        <p:sp>
          <p:nvSpPr>
            <p:cNvPr id="161" name="object 161"/>
            <p:cNvSpPr/>
            <p:nvPr/>
          </p:nvSpPr>
          <p:spPr>
            <a:xfrm>
              <a:off x="14432649" y="7075166"/>
              <a:ext cx="0" cy="38100"/>
            </a:xfrm>
            <a:custGeom>
              <a:avLst/>
              <a:gdLst/>
              <a:ahLst/>
              <a:cxnLst/>
              <a:rect l="l" t="t" r="r" b="b"/>
              <a:pathLst>
                <a:path h="38100">
                  <a:moveTo>
                    <a:pt x="-13394" y="18776"/>
                  </a:moveTo>
                  <a:lnTo>
                    <a:pt x="13394" y="18776"/>
                  </a:lnTo>
                </a:path>
              </a:pathLst>
            </a:custGeom>
            <a:ln w="37553">
              <a:solidFill>
                <a:srgbClr val="A9A9A9"/>
              </a:solidFill>
            </a:ln>
          </p:spPr>
          <p:txBody>
            <a:bodyPr wrap="square" lIns="0" tIns="0" rIns="0" bIns="0" rtlCol="0"/>
            <a:lstStyle/>
            <a:p>
              <a:endParaRPr/>
            </a:p>
          </p:txBody>
        </p:sp>
        <p:sp>
          <p:nvSpPr>
            <p:cNvPr id="162" name="object 162"/>
            <p:cNvSpPr/>
            <p:nvPr/>
          </p:nvSpPr>
          <p:spPr>
            <a:xfrm>
              <a:off x="14372023" y="7112725"/>
              <a:ext cx="121285" cy="0"/>
            </a:xfrm>
            <a:custGeom>
              <a:avLst/>
              <a:gdLst/>
              <a:ahLst/>
              <a:cxnLst/>
              <a:rect l="l" t="t" r="r" b="b"/>
              <a:pathLst>
                <a:path w="121284">
                  <a:moveTo>
                    <a:pt x="0" y="0"/>
                  </a:moveTo>
                  <a:lnTo>
                    <a:pt x="121172" y="0"/>
                  </a:lnTo>
                </a:path>
              </a:pathLst>
            </a:custGeom>
            <a:ln w="26788">
              <a:solidFill>
                <a:srgbClr val="A9A9A9"/>
              </a:solidFill>
            </a:ln>
          </p:spPr>
          <p:txBody>
            <a:bodyPr wrap="square" lIns="0" tIns="0" rIns="0" bIns="0" rtlCol="0"/>
            <a:lstStyle/>
            <a:p>
              <a:endParaRPr/>
            </a:p>
          </p:txBody>
        </p:sp>
        <p:sp>
          <p:nvSpPr>
            <p:cNvPr id="163" name="object 163"/>
            <p:cNvSpPr/>
            <p:nvPr/>
          </p:nvSpPr>
          <p:spPr>
            <a:xfrm>
              <a:off x="14506469" y="6921946"/>
              <a:ext cx="121285" cy="0"/>
            </a:xfrm>
            <a:custGeom>
              <a:avLst/>
              <a:gdLst/>
              <a:ahLst/>
              <a:cxnLst/>
              <a:rect l="l" t="t" r="r" b="b"/>
              <a:pathLst>
                <a:path w="121284">
                  <a:moveTo>
                    <a:pt x="0" y="0"/>
                  </a:moveTo>
                  <a:lnTo>
                    <a:pt x="121172" y="0"/>
                  </a:lnTo>
                </a:path>
              </a:pathLst>
            </a:custGeom>
            <a:ln w="26788">
              <a:solidFill>
                <a:srgbClr val="A9A9A9"/>
              </a:solidFill>
            </a:ln>
          </p:spPr>
          <p:txBody>
            <a:bodyPr wrap="square" lIns="0" tIns="0" rIns="0" bIns="0" rtlCol="0"/>
            <a:lstStyle/>
            <a:p>
              <a:endParaRPr/>
            </a:p>
          </p:txBody>
        </p:sp>
        <p:sp>
          <p:nvSpPr>
            <p:cNvPr id="164" name="object 164"/>
            <p:cNvSpPr/>
            <p:nvPr/>
          </p:nvSpPr>
          <p:spPr>
            <a:xfrm>
              <a:off x="14567095" y="6921946"/>
              <a:ext cx="0" cy="56515"/>
            </a:xfrm>
            <a:custGeom>
              <a:avLst/>
              <a:gdLst/>
              <a:ahLst/>
              <a:cxnLst/>
              <a:rect l="l" t="t" r="r" b="b"/>
              <a:pathLst>
                <a:path h="56515">
                  <a:moveTo>
                    <a:pt x="0" y="0"/>
                  </a:moveTo>
                  <a:lnTo>
                    <a:pt x="0" y="56330"/>
                  </a:lnTo>
                </a:path>
              </a:pathLst>
            </a:custGeom>
            <a:ln w="26788">
              <a:solidFill>
                <a:srgbClr val="A9A9A9"/>
              </a:solidFill>
            </a:ln>
          </p:spPr>
          <p:txBody>
            <a:bodyPr wrap="square" lIns="0" tIns="0" rIns="0" bIns="0" rtlCol="0"/>
            <a:lstStyle/>
            <a:p>
              <a:endParaRPr/>
            </a:p>
          </p:txBody>
        </p:sp>
        <p:sp>
          <p:nvSpPr>
            <p:cNvPr id="165" name="object 165"/>
            <p:cNvSpPr/>
            <p:nvPr/>
          </p:nvSpPr>
          <p:spPr>
            <a:xfrm>
              <a:off x="14506469" y="6978279"/>
              <a:ext cx="121285" cy="0"/>
            </a:xfrm>
            <a:custGeom>
              <a:avLst/>
              <a:gdLst/>
              <a:ahLst/>
              <a:cxnLst/>
              <a:rect l="l" t="t" r="r" b="b"/>
              <a:pathLst>
                <a:path w="121284">
                  <a:moveTo>
                    <a:pt x="0" y="0"/>
                  </a:moveTo>
                  <a:lnTo>
                    <a:pt x="121172" y="0"/>
                  </a:lnTo>
                </a:path>
              </a:pathLst>
            </a:custGeom>
            <a:ln w="26788">
              <a:solidFill>
                <a:srgbClr val="A9A9A9"/>
              </a:solidFill>
            </a:ln>
          </p:spPr>
          <p:txBody>
            <a:bodyPr wrap="square" lIns="0" tIns="0" rIns="0" bIns="0" rtlCol="0"/>
            <a:lstStyle/>
            <a:p>
              <a:endParaRPr/>
            </a:p>
          </p:txBody>
        </p:sp>
        <p:sp>
          <p:nvSpPr>
            <p:cNvPr id="166" name="object 166"/>
            <p:cNvSpPr/>
            <p:nvPr/>
          </p:nvSpPr>
          <p:spPr>
            <a:xfrm>
              <a:off x="14641229" y="6822305"/>
              <a:ext cx="121285" cy="0"/>
            </a:xfrm>
            <a:custGeom>
              <a:avLst/>
              <a:gdLst/>
              <a:ahLst/>
              <a:cxnLst/>
              <a:rect l="l" t="t" r="r" b="b"/>
              <a:pathLst>
                <a:path w="121284">
                  <a:moveTo>
                    <a:pt x="0" y="0"/>
                  </a:moveTo>
                  <a:lnTo>
                    <a:pt x="120921" y="0"/>
                  </a:lnTo>
                </a:path>
              </a:pathLst>
            </a:custGeom>
            <a:ln w="26788">
              <a:solidFill>
                <a:srgbClr val="A9A9A9"/>
              </a:solidFill>
            </a:ln>
          </p:spPr>
          <p:txBody>
            <a:bodyPr wrap="square" lIns="0" tIns="0" rIns="0" bIns="0" rtlCol="0"/>
            <a:lstStyle/>
            <a:p>
              <a:endParaRPr/>
            </a:p>
          </p:txBody>
        </p:sp>
        <p:sp>
          <p:nvSpPr>
            <p:cNvPr id="167" name="object 167"/>
            <p:cNvSpPr/>
            <p:nvPr/>
          </p:nvSpPr>
          <p:spPr>
            <a:xfrm>
              <a:off x="14701542" y="6822305"/>
              <a:ext cx="0" cy="37465"/>
            </a:xfrm>
            <a:custGeom>
              <a:avLst/>
              <a:gdLst/>
              <a:ahLst/>
              <a:cxnLst/>
              <a:rect l="l" t="t" r="r" b="b"/>
              <a:pathLst>
                <a:path h="37465">
                  <a:moveTo>
                    <a:pt x="-13394" y="18651"/>
                  </a:moveTo>
                  <a:lnTo>
                    <a:pt x="13394" y="18651"/>
                  </a:lnTo>
                </a:path>
              </a:pathLst>
            </a:custGeom>
            <a:ln w="37303">
              <a:solidFill>
                <a:srgbClr val="A9A9A9"/>
              </a:solidFill>
            </a:ln>
          </p:spPr>
          <p:txBody>
            <a:bodyPr wrap="square" lIns="0" tIns="0" rIns="0" bIns="0" rtlCol="0"/>
            <a:lstStyle/>
            <a:p>
              <a:endParaRPr/>
            </a:p>
          </p:txBody>
        </p:sp>
        <p:sp>
          <p:nvSpPr>
            <p:cNvPr id="168" name="object 168"/>
            <p:cNvSpPr/>
            <p:nvPr/>
          </p:nvSpPr>
          <p:spPr>
            <a:xfrm>
              <a:off x="14641229" y="6859613"/>
              <a:ext cx="121285" cy="0"/>
            </a:xfrm>
            <a:custGeom>
              <a:avLst/>
              <a:gdLst/>
              <a:ahLst/>
              <a:cxnLst/>
              <a:rect l="l" t="t" r="r" b="b"/>
              <a:pathLst>
                <a:path w="121284">
                  <a:moveTo>
                    <a:pt x="0" y="0"/>
                  </a:moveTo>
                  <a:lnTo>
                    <a:pt x="120921" y="0"/>
                  </a:lnTo>
                </a:path>
              </a:pathLst>
            </a:custGeom>
            <a:ln w="26788">
              <a:solidFill>
                <a:srgbClr val="A9A9A9"/>
              </a:solidFill>
            </a:ln>
          </p:spPr>
          <p:txBody>
            <a:bodyPr wrap="square" lIns="0" tIns="0" rIns="0" bIns="0" rtlCol="0"/>
            <a:lstStyle/>
            <a:p>
              <a:endParaRPr/>
            </a:p>
          </p:txBody>
        </p:sp>
        <p:sp>
          <p:nvSpPr>
            <p:cNvPr id="169" name="object 169"/>
            <p:cNvSpPr/>
            <p:nvPr/>
          </p:nvSpPr>
          <p:spPr>
            <a:xfrm>
              <a:off x="14775676" y="6656823"/>
              <a:ext cx="121285" cy="0"/>
            </a:xfrm>
            <a:custGeom>
              <a:avLst/>
              <a:gdLst/>
              <a:ahLst/>
              <a:cxnLst/>
              <a:rect l="l" t="t" r="r" b="b"/>
              <a:pathLst>
                <a:path w="121284">
                  <a:moveTo>
                    <a:pt x="0" y="0"/>
                  </a:moveTo>
                  <a:lnTo>
                    <a:pt x="120921" y="0"/>
                  </a:lnTo>
                </a:path>
              </a:pathLst>
            </a:custGeom>
            <a:ln w="26788">
              <a:solidFill>
                <a:srgbClr val="A9A9A9"/>
              </a:solidFill>
            </a:ln>
          </p:spPr>
          <p:txBody>
            <a:bodyPr wrap="square" lIns="0" tIns="0" rIns="0" bIns="0" rtlCol="0"/>
            <a:lstStyle/>
            <a:p>
              <a:endParaRPr/>
            </a:p>
          </p:txBody>
        </p:sp>
        <p:sp>
          <p:nvSpPr>
            <p:cNvPr id="170" name="object 170"/>
            <p:cNvSpPr/>
            <p:nvPr/>
          </p:nvSpPr>
          <p:spPr>
            <a:xfrm>
              <a:off x="14836197" y="6656823"/>
              <a:ext cx="0" cy="177800"/>
            </a:xfrm>
            <a:custGeom>
              <a:avLst/>
              <a:gdLst/>
              <a:ahLst/>
              <a:cxnLst/>
              <a:rect l="l" t="t" r="r" b="b"/>
              <a:pathLst>
                <a:path h="177800">
                  <a:moveTo>
                    <a:pt x="0" y="0"/>
                  </a:moveTo>
                  <a:lnTo>
                    <a:pt x="0" y="177502"/>
                  </a:lnTo>
                </a:path>
              </a:pathLst>
            </a:custGeom>
            <a:ln w="26788">
              <a:solidFill>
                <a:srgbClr val="A9A9A9"/>
              </a:solidFill>
            </a:ln>
          </p:spPr>
          <p:txBody>
            <a:bodyPr wrap="square" lIns="0" tIns="0" rIns="0" bIns="0" rtlCol="0"/>
            <a:lstStyle/>
            <a:p>
              <a:endParaRPr/>
            </a:p>
          </p:txBody>
        </p:sp>
        <p:sp>
          <p:nvSpPr>
            <p:cNvPr id="171" name="object 171"/>
            <p:cNvSpPr/>
            <p:nvPr/>
          </p:nvSpPr>
          <p:spPr>
            <a:xfrm>
              <a:off x="14775676" y="6834326"/>
              <a:ext cx="121285" cy="0"/>
            </a:xfrm>
            <a:custGeom>
              <a:avLst/>
              <a:gdLst/>
              <a:ahLst/>
              <a:cxnLst/>
              <a:rect l="l" t="t" r="r" b="b"/>
              <a:pathLst>
                <a:path w="121284">
                  <a:moveTo>
                    <a:pt x="0" y="0"/>
                  </a:moveTo>
                  <a:lnTo>
                    <a:pt x="120921" y="0"/>
                  </a:lnTo>
                </a:path>
              </a:pathLst>
            </a:custGeom>
            <a:ln w="26788">
              <a:solidFill>
                <a:srgbClr val="A9A9A9"/>
              </a:solidFill>
            </a:ln>
          </p:spPr>
          <p:txBody>
            <a:bodyPr wrap="square" lIns="0" tIns="0" rIns="0" bIns="0" rtlCol="0"/>
            <a:lstStyle/>
            <a:p>
              <a:endParaRPr/>
            </a:p>
          </p:txBody>
        </p:sp>
        <p:sp>
          <p:nvSpPr>
            <p:cNvPr id="172" name="object 172"/>
            <p:cNvSpPr/>
            <p:nvPr/>
          </p:nvSpPr>
          <p:spPr>
            <a:xfrm>
              <a:off x="14910122" y="6552680"/>
              <a:ext cx="121285" cy="0"/>
            </a:xfrm>
            <a:custGeom>
              <a:avLst/>
              <a:gdLst/>
              <a:ahLst/>
              <a:cxnLst/>
              <a:rect l="l" t="t" r="r" b="b"/>
              <a:pathLst>
                <a:path w="121284">
                  <a:moveTo>
                    <a:pt x="0" y="0"/>
                  </a:moveTo>
                  <a:lnTo>
                    <a:pt x="121172" y="0"/>
                  </a:lnTo>
                </a:path>
              </a:pathLst>
            </a:custGeom>
            <a:ln w="26788">
              <a:solidFill>
                <a:srgbClr val="A9A9A9"/>
              </a:solidFill>
            </a:ln>
          </p:spPr>
          <p:txBody>
            <a:bodyPr wrap="square" lIns="0" tIns="0" rIns="0" bIns="0" rtlCol="0"/>
            <a:lstStyle/>
            <a:p>
              <a:endParaRPr/>
            </a:p>
          </p:txBody>
        </p:sp>
        <p:sp>
          <p:nvSpPr>
            <p:cNvPr id="173" name="object 173"/>
            <p:cNvSpPr/>
            <p:nvPr/>
          </p:nvSpPr>
          <p:spPr>
            <a:xfrm>
              <a:off x="14970643" y="6552680"/>
              <a:ext cx="0" cy="173355"/>
            </a:xfrm>
            <a:custGeom>
              <a:avLst/>
              <a:gdLst/>
              <a:ahLst/>
              <a:cxnLst/>
              <a:rect l="l" t="t" r="r" b="b"/>
              <a:pathLst>
                <a:path h="173354">
                  <a:moveTo>
                    <a:pt x="0" y="0"/>
                  </a:moveTo>
                  <a:lnTo>
                    <a:pt x="0" y="173246"/>
                  </a:lnTo>
                </a:path>
              </a:pathLst>
            </a:custGeom>
            <a:ln w="26788">
              <a:solidFill>
                <a:srgbClr val="A9A9A9"/>
              </a:solidFill>
            </a:ln>
          </p:spPr>
          <p:txBody>
            <a:bodyPr wrap="square" lIns="0" tIns="0" rIns="0" bIns="0" rtlCol="0"/>
            <a:lstStyle/>
            <a:p>
              <a:endParaRPr/>
            </a:p>
          </p:txBody>
        </p:sp>
        <p:sp>
          <p:nvSpPr>
            <p:cNvPr id="174" name="object 174"/>
            <p:cNvSpPr/>
            <p:nvPr/>
          </p:nvSpPr>
          <p:spPr>
            <a:xfrm>
              <a:off x="14910122" y="6725920"/>
              <a:ext cx="121285" cy="0"/>
            </a:xfrm>
            <a:custGeom>
              <a:avLst/>
              <a:gdLst/>
              <a:ahLst/>
              <a:cxnLst/>
              <a:rect l="l" t="t" r="r" b="b"/>
              <a:pathLst>
                <a:path w="121284">
                  <a:moveTo>
                    <a:pt x="0" y="0"/>
                  </a:moveTo>
                  <a:lnTo>
                    <a:pt x="121172" y="0"/>
                  </a:lnTo>
                </a:path>
              </a:pathLst>
            </a:custGeom>
            <a:ln w="26788">
              <a:solidFill>
                <a:srgbClr val="A9A9A9"/>
              </a:solidFill>
            </a:ln>
          </p:spPr>
          <p:txBody>
            <a:bodyPr wrap="square" lIns="0" tIns="0" rIns="0" bIns="0" rtlCol="0"/>
            <a:lstStyle/>
            <a:p>
              <a:endParaRPr/>
            </a:p>
          </p:txBody>
        </p:sp>
        <p:sp>
          <p:nvSpPr>
            <p:cNvPr id="175" name="object 175"/>
            <p:cNvSpPr/>
            <p:nvPr/>
          </p:nvSpPr>
          <p:spPr>
            <a:xfrm>
              <a:off x="15179223" y="6084757"/>
              <a:ext cx="121285" cy="0"/>
            </a:xfrm>
            <a:custGeom>
              <a:avLst/>
              <a:gdLst/>
              <a:ahLst/>
              <a:cxnLst/>
              <a:rect l="l" t="t" r="r" b="b"/>
              <a:pathLst>
                <a:path w="121284">
                  <a:moveTo>
                    <a:pt x="0" y="0"/>
                  </a:moveTo>
                  <a:lnTo>
                    <a:pt x="120921" y="0"/>
                  </a:lnTo>
                </a:path>
              </a:pathLst>
            </a:custGeom>
            <a:ln w="26788">
              <a:solidFill>
                <a:srgbClr val="A9A9A9"/>
              </a:solidFill>
            </a:ln>
          </p:spPr>
          <p:txBody>
            <a:bodyPr wrap="square" lIns="0" tIns="0" rIns="0" bIns="0" rtlCol="0"/>
            <a:lstStyle/>
            <a:p>
              <a:endParaRPr/>
            </a:p>
          </p:txBody>
        </p:sp>
        <p:sp>
          <p:nvSpPr>
            <p:cNvPr id="176" name="object 176"/>
            <p:cNvSpPr/>
            <p:nvPr/>
          </p:nvSpPr>
          <p:spPr>
            <a:xfrm>
              <a:off x="15239536" y="6084757"/>
              <a:ext cx="0" cy="481965"/>
            </a:xfrm>
            <a:custGeom>
              <a:avLst/>
              <a:gdLst/>
              <a:ahLst/>
              <a:cxnLst/>
              <a:rect l="l" t="t" r="r" b="b"/>
              <a:pathLst>
                <a:path h="481965">
                  <a:moveTo>
                    <a:pt x="0" y="0"/>
                  </a:moveTo>
                  <a:lnTo>
                    <a:pt x="0" y="481684"/>
                  </a:lnTo>
                </a:path>
              </a:pathLst>
            </a:custGeom>
            <a:ln w="26788">
              <a:solidFill>
                <a:srgbClr val="A9A9A9"/>
              </a:solidFill>
            </a:ln>
          </p:spPr>
          <p:txBody>
            <a:bodyPr wrap="square" lIns="0" tIns="0" rIns="0" bIns="0" rtlCol="0"/>
            <a:lstStyle/>
            <a:p>
              <a:endParaRPr/>
            </a:p>
          </p:txBody>
        </p:sp>
        <p:sp>
          <p:nvSpPr>
            <p:cNvPr id="177" name="object 177"/>
            <p:cNvSpPr/>
            <p:nvPr/>
          </p:nvSpPr>
          <p:spPr>
            <a:xfrm>
              <a:off x="15179223" y="6566449"/>
              <a:ext cx="121285" cy="0"/>
            </a:xfrm>
            <a:custGeom>
              <a:avLst/>
              <a:gdLst/>
              <a:ahLst/>
              <a:cxnLst/>
              <a:rect l="l" t="t" r="r" b="b"/>
              <a:pathLst>
                <a:path w="121284">
                  <a:moveTo>
                    <a:pt x="0" y="0"/>
                  </a:moveTo>
                  <a:lnTo>
                    <a:pt x="120921" y="0"/>
                  </a:lnTo>
                </a:path>
              </a:pathLst>
            </a:custGeom>
            <a:ln w="26788">
              <a:solidFill>
                <a:srgbClr val="A9A9A9"/>
              </a:solidFill>
            </a:ln>
          </p:spPr>
          <p:txBody>
            <a:bodyPr wrap="square" lIns="0" tIns="0" rIns="0" bIns="0" rtlCol="0"/>
            <a:lstStyle/>
            <a:p>
              <a:endParaRPr/>
            </a:p>
          </p:txBody>
        </p:sp>
        <p:sp>
          <p:nvSpPr>
            <p:cNvPr id="178" name="object 178"/>
            <p:cNvSpPr/>
            <p:nvPr/>
          </p:nvSpPr>
          <p:spPr>
            <a:xfrm>
              <a:off x="15313670" y="6279157"/>
              <a:ext cx="121285" cy="27305"/>
            </a:xfrm>
            <a:custGeom>
              <a:avLst/>
              <a:gdLst/>
              <a:ahLst/>
              <a:cxnLst/>
              <a:rect l="l" t="t" r="r" b="b"/>
              <a:pathLst>
                <a:path w="121284" h="27304">
                  <a:moveTo>
                    <a:pt x="0" y="26788"/>
                  </a:moveTo>
                  <a:lnTo>
                    <a:pt x="120921" y="26788"/>
                  </a:lnTo>
                  <a:lnTo>
                    <a:pt x="120921" y="0"/>
                  </a:lnTo>
                  <a:lnTo>
                    <a:pt x="0" y="0"/>
                  </a:lnTo>
                  <a:lnTo>
                    <a:pt x="0" y="26788"/>
                  </a:lnTo>
                  <a:close/>
                </a:path>
              </a:pathLst>
            </a:custGeom>
            <a:solidFill>
              <a:srgbClr val="A9A9A9">
                <a:alpha val="79998"/>
              </a:srgbClr>
            </a:solidFill>
          </p:spPr>
          <p:txBody>
            <a:bodyPr wrap="square" lIns="0" tIns="0" rIns="0" bIns="0" rtlCol="0"/>
            <a:lstStyle/>
            <a:p>
              <a:endParaRPr/>
            </a:p>
          </p:txBody>
        </p:sp>
        <p:sp>
          <p:nvSpPr>
            <p:cNvPr id="179" name="object 179"/>
            <p:cNvSpPr/>
            <p:nvPr/>
          </p:nvSpPr>
          <p:spPr>
            <a:xfrm>
              <a:off x="15374191" y="6292551"/>
              <a:ext cx="0" cy="25400"/>
            </a:xfrm>
            <a:custGeom>
              <a:avLst/>
              <a:gdLst/>
              <a:ahLst/>
              <a:cxnLst/>
              <a:rect l="l" t="t" r="r" b="b"/>
              <a:pathLst>
                <a:path h="25400">
                  <a:moveTo>
                    <a:pt x="-13394" y="12642"/>
                  </a:moveTo>
                  <a:lnTo>
                    <a:pt x="13394" y="12642"/>
                  </a:lnTo>
                </a:path>
              </a:pathLst>
            </a:custGeom>
            <a:ln w="25285">
              <a:solidFill>
                <a:srgbClr val="A9A9A9"/>
              </a:solidFill>
            </a:ln>
          </p:spPr>
          <p:txBody>
            <a:bodyPr wrap="square" lIns="0" tIns="0" rIns="0" bIns="0" rtlCol="0"/>
            <a:lstStyle/>
            <a:p>
              <a:endParaRPr/>
            </a:p>
          </p:txBody>
        </p:sp>
        <p:sp>
          <p:nvSpPr>
            <p:cNvPr id="180" name="object 180"/>
            <p:cNvSpPr/>
            <p:nvPr/>
          </p:nvSpPr>
          <p:spPr>
            <a:xfrm>
              <a:off x="15313670" y="6304444"/>
              <a:ext cx="121285" cy="27305"/>
            </a:xfrm>
            <a:custGeom>
              <a:avLst/>
              <a:gdLst/>
              <a:ahLst/>
              <a:cxnLst/>
              <a:rect l="l" t="t" r="r" b="b"/>
              <a:pathLst>
                <a:path w="121284" h="27304">
                  <a:moveTo>
                    <a:pt x="0" y="26788"/>
                  </a:moveTo>
                  <a:lnTo>
                    <a:pt x="120921" y="26788"/>
                  </a:lnTo>
                  <a:lnTo>
                    <a:pt x="120921" y="0"/>
                  </a:lnTo>
                  <a:lnTo>
                    <a:pt x="0" y="0"/>
                  </a:lnTo>
                  <a:lnTo>
                    <a:pt x="0" y="26788"/>
                  </a:lnTo>
                  <a:close/>
                </a:path>
              </a:pathLst>
            </a:custGeom>
            <a:solidFill>
              <a:srgbClr val="A9A9A9">
                <a:alpha val="79998"/>
              </a:srgbClr>
            </a:solidFill>
          </p:spPr>
          <p:txBody>
            <a:bodyPr wrap="square" lIns="0" tIns="0" rIns="0" bIns="0" rtlCol="0"/>
            <a:lstStyle/>
            <a:p>
              <a:endParaRPr/>
            </a:p>
          </p:txBody>
        </p:sp>
        <p:sp>
          <p:nvSpPr>
            <p:cNvPr id="181" name="object 181"/>
            <p:cNvSpPr/>
            <p:nvPr/>
          </p:nvSpPr>
          <p:spPr>
            <a:xfrm>
              <a:off x="15582562" y="5958583"/>
              <a:ext cx="121285" cy="0"/>
            </a:xfrm>
            <a:custGeom>
              <a:avLst/>
              <a:gdLst/>
              <a:ahLst/>
              <a:cxnLst/>
              <a:rect l="l" t="t" r="r" b="b"/>
              <a:pathLst>
                <a:path w="121284">
                  <a:moveTo>
                    <a:pt x="0" y="0"/>
                  </a:moveTo>
                  <a:lnTo>
                    <a:pt x="121172" y="0"/>
                  </a:lnTo>
                </a:path>
              </a:pathLst>
            </a:custGeom>
            <a:ln w="26788">
              <a:solidFill>
                <a:srgbClr val="A9A9A9"/>
              </a:solidFill>
            </a:ln>
          </p:spPr>
          <p:txBody>
            <a:bodyPr wrap="square" lIns="0" tIns="0" rIns="0" bIns="0" rtlCol="0"/>
            <a:lstStyle/>
            <a:p>
              <a:endParaRPr/>
            </a:p>
          </p:txBody>
        </p:sp>
        <p:sp>
          <p:nvSpPr>
            <p:cNvPr id="182" name="object 182"/>
            <p:cNvSpPr/>
            <p:nvPr/>
          </p:nvSpPr>
          <p:spPr>
            <a:xfrm>
              <a:off x="15643083" y="5958583"/>
              <a:ext cx="0" cy="103505"/>
            </a:xfrm>
            <a:custGeom>
              <a:avLst/>
              <a:gdLst/>
              <a:ahLst/>
              <a:cxnLst/>
              <a:rect l="l" t="t" r="r" b="b"/>
              <a:pathLst>
                <a:path h="103504">
                  <a:moveTo>
                    <a:pt x="0" y="0"/>
                  </a:moveTo>
                  <a:lnTo>
                    <a:pt x="0" y="102896"/>
                  </a:lnTo>
                </a:path>
              </a:pathLst>
            </a:custGeom>
            <a:ln w="26788">
              <a:solidFill>
                <a:srgbClr val="A9A9A9"/>
              </a:solidFill>
            </a:ln>
          </p:spPr>
          <p:txBody>
            <a:bodyPr wrap="square" lIns="0" tIns="0" rIns="0" bIns="0" rtlCol="0"/>
            <a:lstStyle/>
            <a:p>
              <a:endParaRPr/>
            </a:p>
          </p:txBody>
        </p:sp>
        <p:sp>
          <p:nvSpPr>
            <p:cNvPr id="183" name="object 183"/>
            <p:cNvSpPr/>
            <p:nvPr/>
          </p:nvSpPr>
          <p:spPr>
            <a:xfrm>
              <a:off x="15582562" y="6061480"/>
              <a:ext cx="121285" cy="0"/>
            </a:xfrm>
            <a:custGeom>
              <a:avLst/>
              <a:gdLst/>
              <a:ahLst/>
              <a:cxnLst/>
              <a:rect l="l" t="t" r="r" b="b"/>
              <a:pathLst>
                <a:path w="121284">
                  <a:moveTo>
                    <a:pt x="0" y="0"/>
                  </a:moveTo>
                  <a:lnTo>
                    <a:pt x="121172" y="0"/>
                  </a:lnTo>
                </a:path>
              </a:pathLst>
            </a:custGeom>
            <a:ln w="26788">
              <a:solidFill>
                <a:srgbClr val="A9A9A9"/>
              </a:solidFill>
            </a:ln>
          </p:spPr>
          <p:txBody>
            <a:bodyPr wrap="square" lIns="0" tIns="0" rIns="0" bIns="0" rtlCol="0"/>
            <a:lstStyle/>
            <a:p>
              <a:endParaRPr/>
            </a:p>
          </p:txBody>
        </p:sp>
        <p:sp>
          <p:nvSpPr>
            <p:cNvPr id="184" name="object 184"/>
            <p:cNvSpPr/>
            <p:nvPr/>
          </p:nvSpPr>
          <p:spPr>
            <a:xfrm>
              <a:off x="15717218" y="5847424"/>
              <a:ext cx="121285" cy="0"/>
            </a:xfrm>
            <a:custGeom>
              <a:avLst/>
              <a:gdLst/>
              <a:ahLst/>
              <a:cxnLst/>
              <a:rect l="l" t="t" r="r" b="b"/>
              <a:pathLst>
                <a:path w="121284">
                  <a:moveTo>
                    <a:pt x="0" y="0"/>
                  </a:moveTo>
                  <a:lnTo>
                    <a:pt x="120921" y="0"/>
                  </a:lnTo>
                </a:path>
              </a:pathLst>
            </a:custGeom>
            <a:ln w="26788">
              <a:solidFill>
                <a:srgbClr val="A9A9A9"/>
              </a:solidFill>
            </a:ln>
          </p:spPr>
          <p:txBody>
            <a:bodyPr wrap="square" lIns="0" tIns="0" rIns="0" bIns="0" rtlCol="0"/>
            <a:lstStyle/>
            <a:p>
              <a:endParaRPr/>
            </a:p>
          </p:txBody>
        </p:sp>
        <p:sp>
          <p:nvSpPr>
            <p:cNvPr id="185" name="object 185"/>
            <p:cNvSpPr/>
            <p:nvPr/>
          </p:nvSpPr>
          <p:spPr>
            <a:xfrm>
              <a:off x="15777844" y="5847424"/>
              <a:ext cx="0" cy="136525"/>
            </a:xfrm>
            <a:custGeom>
              <a:avLst/>
              <a:gdLst/>
              <a:ahLst/>
              <a:cxnLst/>
              <a:rect l="l" t="t" r="r" b="b"/>
              <a:pathLst>
                <a:path h="136525">
                  <a:moveTo>
                    <a:pt x="0" y="0"/>
                  </a:moveTo>
                  <a:lnTo>
                    <a:pt x="0" y="136193"/>
                  </a:lnTo>
                </a:path>
              </a:pathLst>
            </a:custGeom>
            <a:ln w="26788">
              <a:solidFill>
                <a:srgbClr val="A9A9A9"/>
              </a:solidFill>
            </a:ln>
          </p:spPr>
          <p:txBody>
            <a:bodyPr wrap="square" lIns="0" tIns="0" rIns="0" bIns="0" rtlCol="0"/>
            <a:lstStyle/>
            <a:p>
              <a:endParaRPr/>
            </a:p>
          </p:txBody>
        </p:sp>
        <p:sp>
          <p:nvSpPr>
            <p:cNvPr id="186" name="object 186"/>
            <p:cNvSpPr/>
            <p:nvPr/>
          </p:nvSpPr>
          <p:spPr>
            <a:xfrm>
              <a:off x="15717218" y="5983618"/>
              <a:ext cx="121285" cy="0"/>
            </a:xfrm>
            <a:custGeom>
              <a:avLst/>
              <a:gdLst/>
              <a:ahLst/>
              <a:cxnLst/>
              <a:rect l="l" t="t" r="r" b="b"/>
              <a:pathLst>
                <a:path w="121284">
                  <a:moveTo>
                    <a:pt x="0" y="0"/>
                  </a:moveTo>
                  <a:lnTo>
                    <a:pt x="120921" y="0"/>
                  </a:lnTo>
                </a:path>
              </a:pathLst>
            </a:custGeom>
            <a:ln w="26788">
              <a:solidFill>
                <a:srgbClr val="A9A9A9"/>
              </a:solidFill>
            </a:ln>
          </p:spPr>
          <p:txBody>
            <a:bodyPr wrap="square" lIns="0" tIns="0" rIns="0" bIns="0" rtlCol="0"/>
            <a:lstStyle/>
            <a:p>
              <a:endParaRPr/>
            </a:p>
          </p:txBody>
        </p:sp>
        <p:sp>
          <p:nvSpPr>
            <p:cNvPr id="187" name="object 187"/>
            <p:cNvSpPr/>
            <p:nvPr/>
          </p:nvSpPr>
          <p:spPr>
            <a:xfrm>
              <a:off x="15986110" y="5525967"/>
              <a:ext cx="121285" cy="0"/>
            </a:xfrm>
            <a:custGeom>
              <a:avLst/>
              <a:gdLst/>
              <a:ahLst/>
              <a:cxnLst/>
              <a:rect l="l" t="t" r="r" b="b"/>
              <a:pathLst>
                <a:path w="121284">
                  <a:moveTo>
                    <a:pt x="0" y="0"/>
                  </a:moveTo>
                  <a:lnTo>
                    <a:pt x="121172" y="0"/>
                  </a:lnTo>
                </a:path>
              </a:pathLst>
            </a:custGeom>
            <a:ln w="26788">
              <a:solidFill>
                <a:srgbClr val="A9A9A9"/>
              </a:solidFill>
            </a:ln>
          </p:spPr>
          <p:txBody>
            <a:bodyPr wrap="square" lIns="0" tIns="0" rIns="0" bIns="0" rtlCol="0"/>
            <a:lstStyle/>
            <a:p>
              <a:endParaRPr/>
            </a:p>
          </p:txBody>
        </p:sp>
        <p:sp>
          <p:nvSpPr>
            <p:cNvPr id="188" name="object 188"/>
            <p:cNvSpPr/>
            <p:nvPr/>
          </p:nvSpPr>
          <p:spPr>
            <a:xfrm>
              <a:off x="16046736" y="5525967"/>
              <a:ext cx="0" cy="247015"/>
            </a:xfrm>
            <a:custGeom>
              <a:avLst/>
              <a:gdLst/>
              <a:ahLst/>
              <a:cxnLst/>
              <a:rect l="l" t="t" r="r" b="b"/>
              <a:pathLst>
                <a:path h="247014">
                  <a:moveTo>
                    <a:pt x="0" y="0"/>
                  </a:moveTo>
                  <a:lnTo>
                    <a:pt x="0" y="246600"/>
                  </a:lnTo>
                </a:path>
              </a:pathLst>
            </a:custGeom>
            <a:ln w="26788">
              <a:solidFill>
                <a:srgbClr val="A9A9A9"/>
              </a:solidFill>
            </a:ln>
          </p:spPr>
          <p:txBody>
            <a:bodyPr wrap="square" lIns="0" tIns="0" rIns="0" bIns="0" rtlCol="0"/>
            <a:lstStyle/>
            <a:p>
              <a:endParaRPr/>
            </a:p>
          </p:txBody>
        </p:sp>
        <p:sp>
          <p:nvSpPr>
            <p:cNvPr id="189" name="object 189"/>
            <p:cNvSpPr/>
            <p:nvPr/>
          </p:nvSpPr>
          <p:spPr>
            <a:xfrm>
              <a:off x="15986110" y="5772567"/>
              <a:ext cx="121285" cy="0"/>
            </a:xfrm>
            <a:custGeom>
              <a:avLst/>
              <a:gdLst/>
              <a:ahLst/>
              <a:cxnLst/>
              <a:rect l="l" t="t" r="r" b="b"/>
              <a:pathLst>
                <a:path w="121284">
                  <a:moveTo>
                    <a:pt x="0" y="0"/>
                  </a:moveTo>
                  <a:lnTo>
                    <a:pt x="121172" y="0"/>
                  </a:lnTo>
                </a:path>
              </a:pathLst>
            </a:custGeom>
            <a:ln w="26788">
              <a:solidFill>
                <a:srgbClr val="A9A9A9"/>
              </a:solidFill>
            </a:ln>
          </p:spPr>
          <p:txBody>
            <a:bodyPr wrap="square" lIns="0" tIns="0" rIns="0" bIns="0" rtlCol="0"/>
            <a:lstStyle/>
            <a:p>
              <a:endParaRPr/>
            </a:p>
          </p:txBody>
        </p:sp>
        <p:sp>
          <p:nvSpPr>
            <p:cNvPr id="190" name="object 190"/>
            <p:cNvSpPr/>
            <p:nvPr/>
          </p:nvSpPr>
          <p:spPr>
            <a:xfrm>
              <a:off x="16255212" y="5394275"/>
              <a:ext cx="121285" cy="0"/>
            </a:xfrm>
            <a:custGeom>
              <a:avLst/>
              <a:gdLst/>
              <a:ahLst/>
              <a:cxnLst/>
              <a:rect l="l" t="t" r="r" b="b"/>
              <a:pathLst>
                <a:path w="121284">
                  <a:moveTo>
                    <a:pt x="0" y="0"/>
                  </a:moveTo>
                  <a:lnTo>
                    <a:pt x="120921" y="0"/>
                  </a:lnTo>
                </a:path>
              </a:pathLst>
            </a:custGeom>
            <a:ln w="26788">
              <a:solidFill>
                <a:srgbClr val="A9A9A9"/>
              </a:solidFill>
            </a:ln>
          </p:spPr>
          <p:txBody>
            <a:bodyPr wrap="square" lIns="0" tIns="0" rIns="0" bIns="0" rtlCol="0"/>
            <a:lstStyle/>
            <a:p>
              <a:endParaRPr/>
            </a:p>
          </p:txBody>
        </p:sp>
        <p:sp>
          <p:nvSpPr>
            <p:cNvPr id="191" name="object 191"/>
            <p:cNvSpPr/>
            <p:nvPr/>
          </p:nvSpPr>
          <p:spPr>
            <a:xfrm>
              <a:off x="16315838" y="5394275"/>
              <a:ext cx="0" cy="81280"/>
            </a:xfrm>
            <a:custGeom>
              <a:avLst/>
              <a:gdLst/>
              <a:ahLst/>
              <a:cxnLst/>
              <a:rect l="l" t="t" r="r" b="b"/>
              <a:pathLst>
                <a:path h="81279">
                  <a:moveTo>
                    <a:pt x="0" y="0"/>
                  </a:moveTo>
                  <a:lnTo>
                    <a:pt x="0" y="80864"/>
                  </a:lnTo>
                </a:path>
              </a:pathLst>
            </a:custGeom>
            <a:ln w="26788">
              <a:solidFill>
                <a:srgbClr val="A9A9A9"/>
              </a:solidFill>
            </a:ln>
          </p:spPr>
          <p:txBody>
            <a:bodyPr wrap="square" lIns="0" tIns="0" rIns="0" bIns="0" rtlCol="0"/>
            <a:lstStyle/>
            <a:p>
              <a:endParaRPr/>
            </a:p>
          </p:txBody>
        </p:sp>
        <p:sp>
          <p:nvSpPr>
            <p:cNvPr id="192" name="object 192"/>
            <p:cNvSpPr/>
            <p:nvPr/>
          </p:nvSpPr>
          <p:spPr>
            <a:xfrm>
              <a:off x="16255212" y="5475142"/>
              <a:ext cx="121285" cy="0"/>
            </a:xfrm>
            <a:custGeom>
              <a:avLst/>
              <a:gdLst/>
              <a:ahLst/>
              <a:cxnLst/>
              <a:rect l="l" t="t" r="r" b="b"/>
              <a:pathLst>
                <a:path w="121284">
                  <a:moveTo>
                    <a:pt x="0" y="0"/>
                  </a:moveTo>
                  <a:lnTo>
                    <a:pt x="120921" y="0"/>
                  </a:lnTo>
                </a:path>
              </a:pathLst>
            </a:custGeom>
            <a:ln w="26788">
              <a:solidFill>
                <a:srgbClr val="A9A9A9"/>
              </a:solidFill>
            </a:ln>
          </p:spPr>
          <p:txBody>
            <a:bodyPr wrap="square" lIns="0" tIns="0" rIns="0" bIns="0" rtlCol="0"/>
            <a:lstStyle/>
            <a:p>
              <a:endParaRPr/>
            </a:p>
          </p:txBody>
        </p:sp>
        <p:sp>
          <p:nvSpPr>
            <p:cNvPr id="193" name="object 193"/>
            <p:cNvSpPr/>
            <p:nvPr/>
          </p:nvSpPr>
          <p:spPr>
            <a:xfrm>
              <a:off x="12069580" y="8759565"/>
              <a:ext cx="93980" cy="0"/>
            </a:xfrm>
            <a:custGeom>
              <a:avLst/>
              <a:gdLst/>
              <a:ahLst/>
              <a:cxnLst/>
              <a:rect l="l" t="t" r="r" b="b"/>
              <a:pathLst>
                <a:path w="93979">
                  <a:moveTo>
                    <a:pt x="0" y="0"/>
                  </a:moveTo>
                  <a:lnTo>
                    <a:pt x="93382" y="0"/>
                  </a:lnTo>
                </a:path>
              </a:pathLst>
            </a:custGeom>
            <a:ln w="36301">
              <a:solidFill>
                <a:srgbClr val="333333"/>
              </a:solidFill>
            </a:ln>
          </p:spPr>
          <p:txBody>
            <a:bodyPr wrap="square" lIns="0" tIns="0" rIns="0" bIns="0" rtlCol="0"/>
            <a:lstStyle/>
            <a:p>
              <a:endParaRPr/>
            </a:p>
          </p:txBody>
        </p:sp>
        <p:sp>
          <p:nvSpPr>
            <p:cNvPr id="194" name="object 194"/>
            <p:cNvSpPr/>
            <p:nvPr/>
          </p:nvSpPr>
          <p:spPr>
            <a:xfrm>
              <a:off x="12069580" y="7292228"/>
              <a:ext cx="93980" cy="0"/>
            </a:xfrm>
            <a:custGeom>
              <a:avLst/>
              <a:gdLst/>
              <a:ahLst/>
              <a:cxnLst/>
              <a:rect l="l" t="t" r="r" b="b"/>
              <a:pathLst>
                <a:path w="93979">
                  <a:moveTo>
                    <a:pt x="0" y="0"/>
                  </a:moveTo>
                  <a:lnTo>
                    <a:pt x="93382" y="0"/>
                  </a:lnTo>
                </a:path>
              </a:pathLst>
            </a:custGeom>
            <a:ln w="36301">
              <a:solidFill>
                <a:srgbClr val="333333"/>
              </a:solidFill>
            </a:ln>
          </p:spPr>
          <p:txBody>
            <a:bodyPr wrap="square" lIns="0" tIns="0" rIns="0" bIns="0" rtlCol="0"/>
            <a:lstStyle/>
            <a:p>
              <a:endParaRPr/>
            </a:p>
          </p:txBody>
        </p:sp>
        <p:sp>
          <p:nvSpPr>
            <p:cNvPr id="195" name="object 195"/>
            <p:cNvSpPr/>
            <p:nvPr/>
          </p:nvSpPr>
          <p:spPr>
            <a:xfrm>
              <a:off x="12069580" y="5824890"/>
              <a:ext cx="93980" cy="0"/>
            </a:xfrm>
            <a:custGeom>
              <a:avLst/>
              <a:gdLst/>
              <a:ahLst/>
              <a:cxnLst/>
              <a:rect l="l" t="t" r="r" b="b"/>
              <a:pathLst>
                <a:path w="93979">
                  <a:moveTo>
                    <a:pt x="0" y="0"/>
                  </a:moveTo>
                  <a:lnTo>
                    <a:pt x="93382" y="0"/>
                  </a:lnTo>
                </a:path>
              </a:pathLst>
            </a:custGeom>
            <a:ln w="36301">
              <a:solidFill>
                <a:srgbClr val="333333"/>
              </a:solidFill>
            </a:ln>
          </p:spPr>
          <p:txBody>
            <a:bodyPr wrap="square" lIns="0" tIns="0" rIns="0" bIns="0" rtlCol="0"/>
            <a:lstStyle/>
            <a:p>
              <a:endParaRPr/>
            </a:p>
          </p:txBody>
        </p:sp>
        <p:sp>
          <p:nvSpPr>
            <p:cNvPr id="196" name="object 196"/>
            <p:cNvSpPr/>
            <p:nvPr/>
          </p:nvSpPr>
          <p:spPr>
            <a:xfrm>
              <a:off x="12069580" y="4357553"/>
              <a:ext cx="93980" cy="0"/>
            </a:xfrm>
            <a:custGeom>
              <a:avLst/>
              <a:gdLst/>
              <a:ahLst/>
              <a:cxnLst/>
              <a:rect l="l" t="t" r="r" b="b"/>
              <a:pathLst>
                <a:path w="93979">
                  <a:moveTo>
                    <a:pt x="0" y="0"/>
                  </a:moveTo>
                  <a:lnTo>
                    <a:pt x="93382" y="0"/>
                  </a:lnTo>
                </a:path>
              </a:pathLst>
            </a:custGeom>
            <a:ln w="36301">
              <a:solidFill>
                <a:srgbClr val="333333"/>
              </a:solidFill>
            </a:ln>
          </p:spPr>
          <p:txBody>
            <a:bodyPr wrap="square" lIns="0" tIns="0" rIns="0" bIns="0" rtlCol="0"/>
            <a:lstStyle/>
            <a:p>
              <a:endParaRPr/>
            </a:p>
          </p:txBody>
        </p:sp>
        <p:sp>
          <p:nvSpPr>
            <p:cNvPr id="197" name="object 197"/>
            <p:cNvSpPr/>
            <p:nvPr/>
          </p:nvSpPr>
          <p:spPr>
            <a:xfrm>
              <a:off x="12069580" y="2889964"/>
              <a:ext cx="93980" cy="0"/>
            </a:xfrm>
            <a:custGeom>
              <a:avLst/>
              <a:gdLst/>
              <a:ahLst/>
              <a:cxnLst/>
              <a:rect l="l" t="t" r="r" b="b"/>
              <a:pathLst>
                <a:path w="93979">
                  <a:moveTo>
                    <a:pt x="0" y="0"/>
                  </a:moveTo>
                  <a:lnTo>
                    <a:pt x="93382" y="0"/>
                  </a:lnTo>
                </a:path>
              </a:pathLst>
            </a:custGeom>
            <a:ln w="36301">
              <a:solidFill>
                <a:srgbClr val="333333"/>
              </a:solidFill>
            </a:ln>
          </p:spPr>
          <p:txBody>
            <a:bodyPr wrap="square" lIns="0" tIns="0" rIns="0" bIns="0" rtlCol="0"/>
            <a:lstStyle/>
            <a:p>
              <a:endParaRPr/>
            </a:p>
          </p:txBody>
        </p:sp>
        <p:sp>
          <p:nvSpPr>
            <p:cNvPr id="198" name="object 198"/>
            <p:cNvSpPr/>
            <p:nvPr/>
          </p:nvSpPr>
          <p:spPr>
            <a:xfrm>
              <a:off x="12482133" y="9041721"/>
              <a:ext cx="0" cy="93980"/>
            </a:xfrm>
            <a:custGeom>
              <a:avLst/>
              <a:gdLst/>
              <a:ahLst/>
              <a:cxnLst/>
              <a:rect l="l" t="t" r="r" b="b"/>
              <a:pathLst>
                <a:path h="93979">
                  <a:moveTo>
                    <a:pt x="0" y="93382"/>
                  </a:moveTo>
                  <a:lnTo>
                    <a:pt x="0" y="0"/>
                  </a:lnTo>
                </a:path>
              </a:pathLst>
            </a:custGeom>
            <a:ln w="36301">
              <a:solidFill>
                <a:srgbClr val="333333"/>
              </a:solidFill>
            </a:ln>
          </p:spPr>
          <p:txBody>
            <a:bodyPr wrap="square" lIns="0" tIns="0" rIns="0" bIns="0" rtlCol="0"/>
            <a:lstStyle/>
            <a:p>
              <a:endParaRPr/>
            </a:p>
          </p:txBody>
        </p:sp>
        <p:sp>
          <p:nvSpPr>
            <p:cNvPr id="199" name="object 199"/>
            <p:cNvSpPr/>
            <p:nvPr/>
          </p:nvSpPr>
          <p:spPr>
            <a:xfrm>
              <a:off x="13154887" y="9041721"/>
              <a:ext cx="0" cy="93980"/>
            </a:xfrm>
            <a:custGeom>
              <a:avLst/>
              <a:gdLst/>
              <a:ahLst/>
              <a:cxnLst/>
              <a:rect l="l" t="t" r="r" b="b"/>
              <a:pathLst>
                <a:path h="93979">
                  <a:moveTo>
                    <a:pt x="0" y="93382"/>
                  </a:moveTo>
                  <a:lnTo>
                    <a:pt x="0" y="0"/>
                  </a:lnTo>
                </a:path>
              </a:pathLst>
            </a:custGeom>
            <a:ln w="36301">
              <a:solidFill>
                <a:srgbClr val="333333"/>
              </a:solidFill>
            </a:ln>
          </p:spPr>
          <p:txBody>
            <a:bodyPr wrap="square" lIns="0" tIns="0" rIns="0" bIns="0" rtlCol="0"/>
            <a:lstStyle/>
            <a:p>
              <a:endParaRPr/>
            </a:p>
          </p:txBody>
        </p:sp>
        <p:sp>
          <p:nvSpPr>
            <p:cNvPr id="200" name="object 200"/>
            <p:cNvSpPr/>
            <p:nvPr/>
          </p:nvSpPr>
          <p:spPr>
            <a:xfrm>
              <a:off x="13827327" y="9041721"/>
              <a:ext cx="0" cy="93980"/>
            </a:xfrm>
            <a:custGeom>
              <a:avLst/>
              <a:gdLst/>
              <a:ahLst/>
              <a:cxnLst/>
              <a:rect l="l" t="t" r="r" b="b"/>
              <a:pathLst>
                <a:path h="93979">
                  <a:moveTo>
                    <a:pt x="0" y="93382"/>
                  </a:moveTo>
                  <a:lnTo>
                    <a:pt x="0" y="0"/>
                  </a:lnTo>
                </a:path>
              </a:pathLst>
            </a:custGeom>
            <a:ln w="36301">
              <a:solidFill>
                <a:srgbClr val="333333"/>
              </a:solidFill>
            </a:ln>
          </p:spPr>
          <p:txBody>
            <a:bodyPr wrap="square" lIns="0" tIns="0" rIns="0" bIns="0" rtlCol="0"/>
            <a:lstStyle/>
            <a:p>
              <a:endParaRPr/>
            </a:p>
          </p:txBody>
        </p:sp>
        <p:sp>
          <p:nvSpPr>
            <p:cNvPr id="201" name="object 201"/>
            <p:cNvSpPr/>
            <p:nvPr/>
          </p:nvSpPr>
          <p:spPr>
            <a:xfrm>
              <a:off x="14499768" y="9041721"/>
              <a:ext cx="0" cy="93980"/>
            </a:xfrm>
            <a:custGeom>
              <a:avLst/>
              <a:gdLst/>
              <a:ahLst/>
              <a:cxnLst/>
              <a:rect l="l" t="t" r="r" b="b"/>
              <a:pathLst>
                <a:path h="93979">
                  <a:moveTo>
                    <a:pt x="0" y="93382"/>
                  </a:moveTo>
                  <a:lnTo>
                    <a:pt x="0" y="0"/>
                  </a:lnTo>
                </a:path>
              </a:pathLst>
            </a:custGeom>
            <a:ln w="36301">
              <a:solidFill>
                <a:srgbClr val="333333"/>
              </a:solidFill>
            </a:ln>
          </p:spPr>
          <p:txBody>
            <a:bodyPr wrap="square" lIns="0" tIns="0" rIns="0" bIns="0" rtlCol="0"/>
            <a:lstStyle/>
            <a:p>
              <a:endParaRPr/>
            </a:p>
          </p:txBody>
        </p:sp>
        <p:sp>
          <p:nvSpPr>
            <p:cNvPr id="202" name="object 202"/>
            <p:cNvSpPr/>
            <p:nvPr/>
          </p:nvSpPr>
          <p:spPr>
            <a:xfrm>
              <a:off x="15172417" y="9041721"/>
              <a:ext cx="0" cy="93980"/>
            </a:xfrm>
            <a:custGeom>
              <a:avLst/>
              <a:gdLst/>
              <a:ahLst/>
              <a:cxnLst/>
              <a:rect l="l" t="t" r="r" b="b"/>
              <a:pathLst>
                <a:path h="93979">
                  <a:moveTo>
                    <a:pt x="0" y="93382"/>
                  </a:moveTo>
                  <a:lnTo>
                    <a:pt x="0" y="0"/>
                  </a:lnTo>
                </a:path>
              </a:pathLst>
            </a:custGeom>
            <a:ln w="36301">
              <a:solidFill>
                <a:srgbClr val="333333"/>
              </a:solidFill>
            </a:ln>
          </p:spPr>
          <p:txBody>
            <a:bodyPr wrap="square" lIns="0" tIns="0" rIns="0" bIns="0" rtlCol="0"/>
            <a:lstStyle/>
            <a:p>
              <a:endParaRPr/>
            </a:p>
          </p:txBody>
        </p:sp>
        <p:sp>
          <p:nvSpPr>
            <p:cNvPr id="203" name="object 203"/>
            <p:cNvSpPr/>
            <p:nvPr/>
          </p:nvSpPr>
          <p:spPr>
            <a:xfrm>
              <a:off x="15844962" y="9041721"/>
              <a:ext cx="0" cy="93980"/>
            </a:xfrm>
            <a:custGeom>
              <a:avLst/>
              <a:gdLst/>
              <a:ahLst/>
              <a:cxnLst/>
              <a:rect l="l" t="t" r="r" b="b"/>
              <a:pathLst>
                <a:path h="93979">
                  <a:moveTo>
                    <a:pt x="0" y="93382"/>
                  </a:moveTo>
                  <a:lnTo>
                    <a:pt x="0" y="0"/>
                  </a:lnTo>
                </a:path>
              </a:pathLst>
            </a:custGeom>
            <a:ln w="36301">
              <a:solidFill>
                <a:srgbClr val="333333"/>
              </a:solidFill>
            </a:ln>
          </p:spPr>
          <p:txBody>
            <a:bodyPr wrap="square" lIns="0" tIns="0" rIns="0" bIns="0" rtlCol="0"/>
            <a:lstStyle/>
            <a:p>
              <a:endParaRPr/>
            </a:p>
          </p:txBody>
        </p:sp>
        <p:sp>
          <p:nvSpPr>
            <p:cNvPr id="204" name="object 204"/>
            <p:cNvSpPr/>
            <p:nvPr/>
          </p:nvSpPr>
          <p:spPr>
            <a:xfrm>
              <a:off x="16517612" y="9041721"/>
              <a:ext cx="0" cy="93980"/>
            </a:xfrm>
            <a:custGeom>
              <a:avLst/>
              <a:gdLst/>
              <a:ahLst/>
              <a:cxnLst/>
              <a:rect l="l" t="t" r="r" b="b"/>
              <a:pathLst>
                <a:path h="93979">
                  <a:moveTo>
                    <a:pt x="0" y="93382"/>
                  </a:moveTo>
                  <a:lnTo>
                    <a:pt x="0" y="0"/>
                  </a:lnTo>
                </a:path>
              </a:pathLst>
            </a:custGeom>
            <a:ln w="36301">
              <a:solidFill>
                <a:srgbClr val="333333"/>
              </a:solidFill>
            </a:ln>
          </p:spPr>
          <p:txBody>
            <a:bodyPr wrap="square" lIns="0" tIns="0" rIns="0" bIns="0" rtlCol="0"/>
            <a:lstStyle/>
            <a:p>
              <a:endParaRPr/>
            </a:p>
          </p:txBody>
        </p:sp>
        <p:sp>
          <p:nvSpPr>
            <p:cNvPr id="205" name="object 205"/>
            <p:cNvSpPr/>
            <p:nvPr/>
          </p:nvSpPr>
          <p:spPr>
            <a:xfrm>
              <a:off x="17190052" y="9041721"/>
              <a:ext cx="0" cy="93980"/>
            </a:xfrm>
            <a:custGeom>
              <a:avLst/>
              <a:gdLst/>
              <a:ahLst/>
              <a:cxnLst/>
              <a:rect l="l" t="t" r="r" b="b"/>
              <a:pathLst>
                <a:path h="93979">
                  <a:moveTo>
                    <a:pt x="0" y="93382"/>
                  </a:moveTo>
                  <a:lnTo>
                    <a:pt x="0" y="0"/>
                  </a:lnTo>
                </a:path>
              </a:pathLst>
            </a:custGeom>
            <a:ln w="36301">
              <a:solidFill>
                <a:srgbClr val="333333"/>
              </a:solidFill>
            </a:ln>
          </p:spPr>
          <p:txBody>
            <a:bodyPr wrap="square" lIns="0" tIns="0" rIns="0" bIns="0" rtlCol="0"/>
            <a:lstStyle/>
            <a:p>
              <a:endParaRPr/>
            </a:p>
          </p:txBody>
        </p:sp>
        <p:sp>
          <p:nvSpPr>
            <p:cNvPr id="206" name="object 206"/>
            <p:cNvSpPr/>
            <p:nvPr/>
          </p:nvSpPr>
          <p:spPr>
            <a:xfrm>
              <a:off x="17862493" y="9041721"/>
              <a:ext cx="0" cy="93980"/>
            </a:xfrm>
            <a:custGeom>
              <a:avLst/>
              <a:gdLst/>
              <a:ahLst/>
              <a:cxnLst/>
              <a:rect l="l" t="t" r="r" b="b"/>
              <a:pathLst>
                <a:path h="93979">
                  <a:moveTo>
                    <a:pt x="0" y="93382"/>
                  </a:moveTo>
                  <a:lnTo>
                    <a:pt x="0" y="0"/>
                  </a:lnTo>
                </a:path>
              </a:pathLst>
            </a:custGeom>
            <a:ln w="36301">
              <a:solidFill>
                <a:srgbClr val="333333"/>
              </a:solidFill>
            </a:ln>
          </p:spPr>
          <p:txBody>
            <a:bodyPr wrap="square" lIns="0" tIns="0" rIns="0" bIns="0" rtlCol="0"/>
            <a:lstStyle/>
            <a:p>
              <a:endParaRPr/>
            </a:p>
          </p:txBody>
        </p:sp>
        <p:sp>
          <p:nvSpPr>
            <p:cNvPr id="207" name="object 207"/>
            <p:cNvSpPr/>
            <p:nvPr/>
          </p:nvSpPr>
          <p:spPr>
            <a:xfrm>
              <a:off x="18535247" y="9041721"/>
              <a:ext cx="0" cy="93980"/>
            </a:xfrm>
            <a:custGeom>
              <a:avLst/>
              <a:gdLst/>
              <a:ahLst/>
              <a:cxnLst/>
              <a:rect l="l" t="t" r="r" b="b"/>
              <a:pathLst>
                <a:path h="93979">
                  <a:moveTo>
                    <a:pt x="0" y="93382"/>
                  </a:moveTo>
                  <a:lnTo>
                    <a:pt x="0" y="0"/>
                  </a:lnTo>
                </a:path>
              </a:pathLst>
            </a:custGeom>
            <a:ln w="36301">
              <a:solidFill>
                <a:srgbClr val="333333"/>
              </a:solidFill>
            </a:ln>
          </p:spPr>
          <p:txBody>
            <a:bodyPr wrap="square" lIns="0" tIns="0" rIns="0" bIns="0" rtlCol="0"/>
            <a:lstStyle/>
            <a:p>
              <a:endParaRPr/>
            </a:p>
          </p:txBody>
        </p:sp>
        <p:sp>
          <p:nvSpPr>
            <p:cNvPr id="208" name="object 208"/>
            <p:cNvSpPr/>
            <p:nvPr/>
          </p:nvSpPr>
          <p:spPr>
            <a:xfrm>
              <a:off x="19207687" y="9041721"/>
              <a:ext cx="0" cy="93980"/>
            </a:xfrm>
            <a:custGeom>
              <a:avLst/>
              <a:gdLst/>
              <a:ahLst/>
              <a:cxnLst/>
              <a:rect l="l" t="t" r="r" b="b"/>
              <a:pathLst>
                <a:path h="93979">
                  <a:moveTo>
                    <a:pt x="0" y="93382"/>
                  </a:moveTo>
                  <a:lnTo>
                    <a:pt x="0" y="0"/>
                  </a:lnTo>
                </a:path>
              </a:pathLst>
            </a:custGeom>
            <a:ln w="36301">
              <a:solidFill>
                <a:srgbClr val="333333"/>
              </a:solidFill>
            </a:ln>
          </p:spPr>
          <p:txBody>
            <a:bodyPr wrap="square" lIns="0" tIns="0" rIns="0" bIns="0" rtlCol="0"/>
            <a:lstStyle/>
            <a:p>
              <a:endParaRPr/>
            </a:p>
          </p:txBody>
        </p:sp>
      </p:grpSp>
      <p:sp>
        <p:nvSpPr>
          <p:cNvPr id="209" name="object 209"/>
          <p:cNvSpPr txBox="1"/>
          <p:nvPr/>
        </p:nvSpPr>
        <p:spPr>
          <a:xfrm>
            <a:off x="11330557" y="8554342"/>
            <a:ext cx="676910" cy="386080"/>
          </a:xfrm>
          <a:prstGeom prst="rect">
            <a:avLst/>
          </a:prstGeom>
        </p:spPr>
        <p:txBody>
          <a:bodyPr vert="horz" wrap="square" lIns="0" tIns="14604" rIns="0" bIns="0" rtlCol="0">
            <a:spAutoFit/>
          </a:bodyPr>
          <a:lstStyle/>
          <a:p>
            <a:pPr marL="12700">
              <a:lnSpc>
                <a:spcPct val="100000"/>
              </a:lnSpc>
              <a:spcBef>
                <a:spcPts val="114"/>
              </a:spcBef>
            </a:pPr>
            <a:r>
              <a:rPr sz="2350" spc="5" dirty="0">
                <a:solidFill>
                  <a:srgbClr val="4D4D4D"/>
                </a:solidFill>
                <a:latin typeface="Arial"/>
                <a:cs typeface="Arial"/>
              </a:rPr>
              <a:t>0</a:t>
            </a:r>
            <a:r>
              <a:rPr sz="2350" spc="-85" dirty="0">
                <a:solidFill>
                  <a:srgbClr val="4D4D4D"/>
                </a:solidFill>
                <a:latin typeface="Arial"/>
                <a:cs typeface="Arial"/>
              </a:rPr>
              <a:t> </a:t>
            </a:r>
            <a:r>
              <a:rPr sz="2350" spc="10" dirty="0">
                <a:solidFill>
                  <a:srgbClr val="4D4D4D"/>
                </a:solidFill>
                <a:latin typeface="Arial"/>
                <a:cs typeface="Arial"/>
              </a:rPr>
              <a:t>KB</a:t>
            </a:r>
            <a:endParaRPr sz="2350">
              <a:latin typeface="Arial"/>
              <a:cs typeface="Arial"/>
            </a:endParaRPr>
          </a:p>
        </p:txBody>
      </p:sp>
      <p:sp>
        <p:nvSpPr>
          <p:cNvPr id="210" name="object 210"/>
          <p:cNvSpPr txBox="1"/>
          <p:nvPr/>
        </p:nvSpPr>
        <p:spPr>
          <a:xfrm>
            <a:off x="11163520" y="7087058"/>
            <a:ext cx="843915" cy="386080"/>
          </a:xfrm>
          <a:prstGeom prst="rect">
            <a:avLst/>
          </a:prstGeom>
        </p:spPr>
        <p:txBody>
          <a:bodyPr vert="horz" wrap="square" lIns="0" tIns="14604" rIns="0" bIns="0" rtlCol="0">
            <a:spAutoFit/>
          </a:bodyPr>
          <a:lstStyle/>
          <a:p>
            <a:pPr marL="12700">
              <a:lnSpc>
                <a:spcPct val="100000"/>
              </a:lnSpc>
              <a:spcBef>
                <a:spcPts val="114"/>
              </a:spcBef>
            </a:pPr>
            <a:r>
              <a:rPr sz="2350" spc="5" dirty="0">
                <a:solidFill>
                  <a:srgbClr val="4D4D4D"/>
                </a:solidFill>
                <a:latin typeface="Arial"/>
                <a:cs typeface="Arial"/>
              </a:rPr>
              <a:t>10</a:t>
            </a:r>
            <a:r>
              <a:rPr sz="2350" spc="-85" dirty="0">
                <a:solidFill>
                  <a:srgbClr val="4D4D4D"/>
                </a:solidFill>
                <a:latin typeface="Arial"/>
                <a:cs typeface="Arial"/>
              </a:rPr>
              <a:t> </a:t>
            </a:r>
            <a:r>
              <a:rPr sz="2350" spc="10" dirty="0">
                <a:solidFill>
                  <a:srgbClr val="4D4D4D"/>
                </a:solidFill>
                <a:latin typeface="Arial"/>
                <a:cs typeface="Arial"/>
              </a:rPr>
              <a:t>KB</a:t>
            </a:r>
            <a:endParaRPr sz="2350">
              <a:latin typeface="Arial"/>
              <a:cs typeface="Arial"/>
            </a:endParaRPr>
          </a:p>
        </p:txBody>
      </p:sp>
      <p:sp>
        <p:nvSpPr>
          <p:cNvPr id="211" name="object 211"/>
          <p:cNvSpPr txBox="1"/>
          <p:nvPr/>
        </p:nvSpPr>
        <p:spPr>
          <a:xfrm>
            <a:off x="11163520" y="5619773"/>
            <a:ext cx="843915" cy="386080"/>
          </a:xfrm>
          <a:prstGeom prst="rect">
            <a:avLst/>
          </a:prstGeom>
        </p:spPr>
        <p:txBody>
          <a:bodyPr vert="horz" wrap="square" lIns="0" tIns="14604" rIns="0" bIns="0" rtlCol="0">
            <a:spAutoFit/>
          </a:bodyPr>
          <a:lstStyle/>
          <a:p>
            <a:pPr marL="12700">
              <a:lnSpc>
                <a:spcPct val="100000"/>
              </a:lnSpc>
              <a:spcBef>
                <a:spcPts val="114"/>
              </a:spcBef>
            </a:pPr>
            <a:r>
              <a:rPr sz="2350" spc="5" dirty="0">
                <a:solidFill>
                  <a:srgbClr val="4D4D4D"/>
                </a:solidFill>
                <a:latin typeface="Arial"/>
                <a:cs typeface="Arial"/>
              </a:rPr>
              <a:t>20</a:t>
            </a:r>
            <a:r>
              <a:rPr sz="2350" spc="-85" dirty="0">
                <a:solidFill>
                  <a:srgbClr val="4D4D4D"/>
                </a:solidFill>
                <a:latin typeface="Arial"/>
                <a:cs typeface="Arial"/>
              </a:rPr>
              <a:t> </a:t>
            </a:r>
            <a:r>
              <a:rPr sz="2350" spc="10" dirty="0">
                <a:solidFill>
                  <a:srgbClr val="4D4D4D"/>
                </a:solidFill>
                <a:latin typeface="Arial"/>
                <a:cs typeface="Arial"/>
              </a:rPr>
              <a:t>KB</a:t>
            </a:r>
            <a:endParaRPr sz="2350">
              <a:latin typeface="Arial"/>
              <a:cs typeface="Arial"/>
            </a:endParaRPr>
          </a:p>
        </p:txBody>
      </p:sp>
      <p:sp>
        <p:nvSpPr>
          <p:cNvPr id="212" name="object 212"/>
          <p:cNvSpPr txBox="1"/>
          <p:nvPr/>
        </p:nvSpPr>
        <p:spPr>
          <a:xfrm>
            <a:off x="11163520" y="4152188"/>
            <a:ext cx="843915" cy="386080"/>
          </a:xfrm>
          <a:prstGeom prst="rect">
            <a:avLst/>
          </a:prstGeom>
        </p:spPr>
        <p:txBody>
          <a:bodyPr vert="horz" wrap="square" lIns="0" tIns="14604" rIns="0" bIns="0" rtlCol="0">
            <a:spAutoFit/>
          </a:bodyPr>
          <a:lstStyle/>
          <a:p>
            <a:pPr marL="12700">
              <a:lnSpc>
                <a:spcPct val="100000"/>
              </a:lnSpc>
              <a:spcBef>
                <a:spcPts val="114"/>
              </a:spcBef>
            </a:pPr>
            <a:r>
              <a:rPr sz="2350" spc="5" dirty="0">
                <a:solidFill>
                  <a:srgbClr val="4D4D4D"/>
                </a:solidFill>
                <a:latin typeface="Arial"/>
                <a:cs typeface="Arial"/>
              </a:rPr>
              <a:t>29</a:t>
            </a:r>
            <a:r>
              <a:rPr sz="2350" spc="-85" dirty="0">
                <a:solidFill>
                  <a:srgbClr val="4D4D4D"/>
                </a:solidFill>
                <a:latin typeface="Arial"/>
                <a:cs typeface="Arial"/>
              </a:rPr>
              <a:t> </a:t>
            </a:r>
            <a:r>
              <a:rPr sz="2350" spc="10" dirty="0">
                <a:solidFill>
                  <a:srgbClr val="4D4D4D"/>
                </a:solidFill>
                <a:latin typeface="Arial"/>
                <a:cs typeface="Arial"/>
              </a:rPr>
              <a:t>KB</a:t>
            </a:r>
            <a:endParaRPr sz="2350">
              <a:latin typeface="Arial"/>
              <a:cs typeface="Arial"/>
            </a:endParaRPr>
          </a:p>
        </p:txBody>
      </p:sp>
      <p:sp>
        <p:nvSpPr>
          <p:cNvPr id="213" name="object 213"/>
          <p:cNvSpPr txBox="1"/>
          <p:nvPr/>
        </p:nvSpPr>
        <p:spPr>
          <a:xfrm>
            <a:off x="11163520" y="2684903"/>
            <a:ext cx="843915" cy="386080"/>
          </a:xfrm>
          <a:prstGeom prst="rect">
            <a:avLst/>
          </a:prstGeom>
        </p:spPr>
        <p:txBody>
          <a:bodyPr vert="horz" wrap="square" lIns="0" tIns="14604" rIns="0" bIns="0" rtlCol="0">
            <a:spAutoFit/>
          </a:bodyPr>
          <a:lstStyle/>
          <a:p>
            <a:pPr marL="12700">
              <a:lnSpc>
                <a:spcPct val="100000"/>
              </a:lnSpc>
              <a:spcBef>
                <a:spcPts val="114"/>
              </a:spcBef>
            </a:pPr>
            <a:r>
              <a:rPr sz="2350" spc="5" dirty="0">
                <a:solidFill>
                  <a:srgbClr val="4D4D4D"/>
                </a:solidFill>
                <a:latin typeface="Arial"/>
                <a:cs typeface="Arial"/>
              </a:rPr>
              <a:t>39</a:t>
            </a:r>
            <a:r>
              <a:rPr sz="2350" spc="-85" dirty="0">
                <a:solidFill>
                  <a:srgbClr val="4D4D4D"/>
                </a:solidFill>
                <a:latin typeface="Arial"/>
                <a:cs typeface="Arial"/>
              </a:rPr>
              <a:t> </a:t>
            </a:r>
            <a:r>
              <a:rPr sz="2350" spc="10" dirty="0">
                <a:solidFill>
                  <a:srgbClr val="4D4D4D"/>
                </a:solidFill>
                <a:latin typeface="Arial"/>
                <a:cs typeface="Arial"/>
              </a:rPr>
              <a:t>KB</a:t>
            </a:r>
            <a:endParaRPr sz="2350">
              <a:latin typeface="Arial"/>
              <a:cs typeface="Arial"/>
            </a:endParaRPr>
          </a:p>
        </p:txBody>
      </p:sp>
      <p:sp>
        <p:nvSpPr>
          <p:cNvPr id="214" name="object 214"/>
          <p:cNvSpPr txBox="1"/>
          <p:nvPr/>
        </p:nvSpPr>
        <p:spPr>
          <a:xfrm>
            <a:off x="12297857" y="9197256"/>
            <a:ext cx="361315" cy="193040"/>
          </a:xfrm>
          <a:prstGeom prst="rect">
            <a:avLst/>
          </a:prstGeom>
        </p:spPr>
        <p:txBody>
          <a:bodyPr vert="vert" wrap="square" lIns="0" tIns="0" rIns="0" bIns="0" rtlCol="0">
            <a:spAutoFit/>
          </a:bodyPr>
          <a:lstStyle/>
          <a:p>
            <a:pPr marL="12700">
              <a:lnSpc>
                <a:spcPts val="2710"/>
              </a:lnSpc>
            </a:pPr>
            <a:r>
              <a:rPr sz="2350" dirty="0">
                <a:solidFill>
                  <a:srgbClr val="4D4D4D"/>
                </a:solidFill>
                <a:latin typeface="Arial"/>
                <a:cs typeface="Arial"/>
              </a:rPr>
              <a:t>0</a:t>
            </a:r>
            <a:endParaRPr sz="2350">
              <a:latin typeface="Arial"/>
              <a:cs typeface="Arial"/>
            </a:endParaRPr>
          </a:p>
        </p:txBody>
      </p:sp>
      <p:sp>
        <p:nvSpPr>
          <p:cNvPr id="215" name="object 215"/>
          <p:cNvSpPr txBox="1"/>
          <p:nvPr/>
        </p:nvSpPr>
        <p:spPr>
          <a:xfrm>
            <a:off x="12970512" y="9197256"/>
            <a:ext cx="361315" cy="527050"/>
          </a:xfrm>
          <a:prstGeom prst="rect">
            <a:avLst/>
          </a:prstGeom>
        </p:spPr>
        <p:txBody>
          <a:bodyPr vert="vert" wrap="square" lIns="0" tIns="0" rIns="0" bIns="0" rtlCol="0">
            <a:spAutoFit/>
          </a:bodyPr>
          <a:lstStyle/>
          <a:p>
            <a:pPr marL="12700">
              <a:lnSpc>
                <a:spcPts val="2710"/>
              </a:lnSpc>
            </a:pPr>
            <a:r>
              <a:rPr sz="2350" spc="-5" dirty="0">
                <a:solidFill>
                  <a:srgbClr val="4D4D4D"/>
                </a:solidFill>
                <a:latin typeface="Arial"/>
                <a:cs typeface="Arial"/>
              </a:rPr>
              <a:t>500</a:t>
            </a:r>
            <a:endParaRPr sz="2350">
              <a:latin typeface="Arial"/>
              <a:cs typeface="Arial"/>
            </a:endParaRPr>
          </a:p>
        </p:txBody>
      </p:sp>
      <p:sp>
        <p:nvSpPr>
          <p:cNvPr id="216" name="object 216"/>
          <p:cNvSpPr txBox="1"/>
          <p:nvPr/>
        </p:nvSpPr>
        <p:spPr>
          <a:xfrm>
            <a:off x="13642868" y="9197256"/>
            <a:ext cx="361315" cy="694055"/>
          </a:xfrm>
          <a:prstGeom prst="rect">
            <a:avLst/>
          </a:prstGeom>
        </p:spPr>
        <p:txBody>
          <a:bodyPr vert="vert" wrap="square" lIns="0" tIns="0" rIns="0" bIns="0" rtlCol="0">
            <a:spAutoFit/>
          </a:bodyPr>
          <a:lstStyle/>
          <a:p>
            <a:pPr marL="12700">
              <a:lnSpc>
                <a:spcPts val="2710"/>
              </a:lnSpc>
            </a:pPr>
            <a:r>
              <a:rPr sz="2350" spc="-5" dirty="0">
                <a:solidFill>
                  <a:srgbClr val="4D4D4D"/>
                </a:solidFill>
                <a:latin typeface="Arial"/>
                <a:cs typeface="Arial"/>
              </a:rPr>
              <a:t>1000</a:t>
            </a:r>
            <a:endParaRPr sz="2350">
              <a:latin typeface="Arial"/>
              <a:cs typeface="Arial"/>
            </a:endParaRPr>
          </a:p>
        </p:txBody>
      </p:sp>
      <p:sp>
        <p:nvSpPr>
          <p:cNvPr id="217" name="object 217"/>
          <p:cNvSpPr txBox="1"/>
          <p:nvPr/>
        </p:nvSpPr>
        <p:spPr>
          <a:xfrm>
            <a:off x="14315524" y="9197256"/>
            <a:ext cx="361315" cy="694055"/>
          </a:xfrm>
          <a:prstGeom prst="rect">
            <a:avLst/>
          </a:prstGeom>
        </p:spPr>
        <p:txBody>
          <a:bodyPr vert="vert" wrap="square" lIns="0" tIns="0" rIns="0" bIns="0" rtlCol="0">
            <a:spAutoFit/>
          </a:bodyPr>
          <a:lstStyle/>
          <a:p>
            <a:pPr marL="12700">
              <a:lnSpc>
                <a:spcPts val="2710"/>
              </a:lnSpc>
            </a:pPr>
            <a:r>
              <a:rPr sz="2350" spc="-5" dirty="0">
                <a:solidFill>
                  <a:srgbClr val="4D4D4D"/>
                </a:solidFill>
                <a:latin typeface="Arial"/>
                <a:cs typeface="Arial"/>
              </a:rPr>
              <a:t>1500</a:t>
            </a:r>
            <a:endParaRPr sz="2350">
              <a:latin typeface="Arial"/>
              <a:cs typeface="Arial"/>
            </a:endParaRPr>
          </a:p>
        </p:txBody>
      </p:sp>
      <p:sp>
        <p:nvSpPr>
          <p:cNvPr id="218" name="object 218"/>
          <p:cNvSpPr txBox="1"/>
          <p:nvPr/>
        </p:nvSpPr>
        <p:spPr>
          <a:xfrm>
            <a:off x="14987878" y="9197256"/>
            <a:ext cx="361315" cy="694055"/>
          </a:xfrm>
          <a:prstGeom prst="rect">
            <a:avLst/>
          </a:prstGeom>
        </p:spPr>
        <p:txBody>
          <a:bodyPr vert="vert" wrap="square" lIns="0" tIns="0" rIns="0" bIns="0" rtlCol="0">
            <a:spAutoFit/>
          </a:bodyPr>
          <a:lstStyle/>
          <a:p>
            <a:pPr marL="12700">
              <a:lnSpc>
                <a:spcPts val="2710"/>
              </a:lnSpc>
            </a:pPr>
            <a:r>
              <a:rPr sz="2350" spc="-5" dirty="0">
                <a:solidFill>
                  <a:srgbClr val="4D4D4D"/>
                </a:solidFill>
                <a:latin typeface="Arial"/>
                <a:cs typeface="Arial"/>
              </a:rPr>
              <a:t>2000</a:t>
            </a:r>
            <a:endParaRPr sz="2350">
              <a:latin typeface="Arial"/>
              <a:cs typeface="Arial"/>
            </a:endParaRPr>
          </a:p>
        </p:txBody>
      </p:sp>
      <p:sp>
        <p:nvSpPr>
          <p:cNvPr id="219" name="object 219"/>
          <p:cNvSpPr txBox="1"/>
          <p:nvPr/>
        </p:nvSpPr>
        <p:spPr>
          <a:xfrm>
            <a:off x="15660234" y="9197256"/>
            <a:ext cx="361315" cy="694055"/>
          </a:xfrm>
          <a:prstGeom prst="rect">
            <a:avLst/>
          </a:prstGeom>
        </p:spPr>
        <p:txBody>
          <a:bodyPr vert="vert" wrap="square" lIns="0" tIns="0" rIns="0" bIns="0" rtlCol="0">
            <a:spAutoFit/>
          </a:bodyPr>
          <a:lstStyle/>
          <a:p>
            <a:pPr marL="12700">
              <a:lnSpc>
                <a:spcPts val="2710"/>
              </a:lnSpc>
            </a:pPr>
            <a:r>
              <a:rPr sz="2350" spc="-5" dirty="0">
                <a:solidFill>
                  <a:srgbClr val="4D4D4D"/>
                </a:solidFill>
                <a:latin typeface="Arial"/>
                <a:cs typeface="Arial"/>
              </a:rPr>
              <a:t>2500</a:t>
            </a:r>
            <a:endParaRPr sz="2350">
              <a:latin typeface="Arial"/>
              <a:cs typeface="Arial"/>
            </a:endParaRPr>
          </a:p>
        </p:txBody>
      </p:sp>
      <p:sp>
        <p:nvSpPr>
          <p:cNvPr id="220" name="object 220"/>
          <p:cNvSpPr txBox="1"/>
          <p:nvPr/>
        </p:nvSpPr>
        <p:spPr>
          <a:xfrm>
            <a:off x="16332891" y="9197256"/>
            <a:ext cx="361315" cy="694055"/>
          </a:xfrm>
          <a:prstGeom prst="rect">
            <a:avLst/>
          </a:prstGeom>
        </p:spPr>
        <p:txBody>
          <a:bodyPr vert="vert" wrap="square" lIns="0" tIns="0" rIns="0" bIns="0" rtlCol="0">
            <a:spAutoFit/>
          </a:bodyPr>
          <a:lstStyle/>
          <a:p>
            <a:pPr marL="12700">
              <a:lnSpc>
                <a:spcPts val="2710"/>
              </a:lnSpc>
            </a:pPr>
            <a:r>
              <a:rPr sz="2350" spc="-5" dirty="0">
                <a:solidFill>
                  <a:srgbClr val="4D4D4D"/>
                </a:solidFill>
                <a:latin typeface="Arial"/>
                <a:cs typeface="Arial"/>
              </a:rPr>
              <a:t>3000</a:t>
            </a:r>
            <a:endParaRPr sz="2350">
              <a:latin typeface="Arial"/>
              <a:cs typeface="Arial"/>
            </a:endParaRPr>
          </a:p>
        </p:txBody>
      </p:sp>
      <p:sp>
        <p:nvSpPr>
          <p:cNvPr id="221" name="object 221"/>
          <p:cNvSpPr txBox="1"/>
          <p:nvPr/>
        </p:nvSpPr>
        <p:spPr>
          <a:xfrm>
            <a:off x="17005245" y="9197256"/>
            <a:ext cx="361315" cy="694055"/>
          </a:xfrm>
          <a:prstGeom prst="rect">
            <a:avLst/>
          </a:prstGeom>
        </p:spPr>
        <p:txBody>
          <a:bodyPr vert="vert" wrap="square" lIns="0" tIns="0" rIns="0" bIns="0" rtlCol="0">
            <a:spAutoFit/>
          </a:bodyPr>
          <a:lstStyle/>
          <a:p>
            <a:pPr marL="12700">
              <a:lnSpc>
                <a:spcPts val="2710"/>
              </a:lnSpc>
            </a:pPr>
            <a:r>
              <a:rPr sz="2350" spc="-5" dirty="0">
                <a:solidFill>
                  <a:srgbClr val="4D4D4D"/>
                </a:solidFill>
                <a:latin typeface="Arial"/>
                <a:cs typeface="Arial"/>
              </a:rPr>
              <a:t>3500</a:t>
            </a:r>
            <a:endParaRPr sz="2350">
              <a:latin typeface="Arial"/>
              <a:cs typeface="Arial"/>
            </a:endParaRPr>
          </a:p>
        </p:txBody>
      </p:sp>
      <p:sp>
        <p:nvSpPr>
          <p:cNvPr id="222" name="object 222"/>
          <p:cNvSpPr txBox="1"/>
          <p:nvPr/>
        </p:nvSpPr>
        <p:spPr>
          <a:xfrm>
            <a:off x="17677902" y="9197256"/>
            <a:ext cx="361315" cy="694055"/>
          </a:xfrm>
          <a:prstGeom prst="rect">
            <a:avLst/>
          </a:prstGeom>
        </p:spPr>
        <p:txBody>
          <a:bodyPr vert="vert" wrap="square" lIns="0" tIns="0" rIns="0" bIns="0" rtlCol="0">
            <a:spAutoFit/>
          </a:bodyPr>
          <a:lstStyle/>
          <a:p>
            <a:pPr marL="12700">
              <a:lnSpc>
                <a:spcPts val="2710"/>
              </a:lnSpc>
            </a:pPr>
            <a:r>
              <a:rPr sz="2350" spc="-5" dirty="0">
                <a:solidFill>
                  <a:srgbClr val="4D4D4D"/>
                </a:solidFill>
                <a:latin typeface="Arial"/>
                <a:cs typeface="Arial"/>
              </a:rPr>
              <a:t>4000</a:t>
            </a:r>
            <a:endParaRPr sz="2350">
              <a:latin typeface="Arial"/>
              <a:cs typeface="Arial"/>
            </a:endParaRPr>
          </a:p>
        </p:txBody>
      </p:sp>
      <p:sp>
        <p:nvSpPr>
          <p:cNvPr id="223" name="object 223"/>
          <p:cNvSpPr txBox="1"/>
          <p:nvPr/>
        </p:nvSpPr>
        <p:spPr>
          <a:xfrm>
            <a:off x="18350256" y="9197256"/>
            <a:ext cx="361315" cy="694055"/>
          </a:xfrm>
          <a:prstGeom prst="rect">
            <a:avLst/>
          </a:prstGeom>
        </p:spPr>
        <p:txBody>
          <a:bodyPr vert="vert" wrap="square" lIns="0" tIns="0" rIns="0" bIns="0" rtlCol="0">
            <a:spAutoFit/>
          </a:bodyPr>
          <a:lstStyle/>
          <a:p>
            <a:pPr marL="12700">
              <a:lnSpc>
                <a:spcPts val="2710"/>
              </a:lnSpc>
            </a:pPr>
            <a:r>
              <a:rPr sz="2350" spc="-5" dirty="0">
                <a:solidFill>
                  <a:srgbClr val="4D4D4D"/>
                </a:solidFill>
                <a:latin typeface="Arial"/>
                <a:cs typeface="Arial"/>
              </a:rPr>
              <a:t>4500</a:t>
            </a:r>
            <a:endParaRPr sz="2350">
              <a:latin typeface="Arial"/>
              <a:cs typeface="Arial"/>
            </a:endParaRPr>
          </a:p>
        </p:txBody>
      </p:sp>
      <p:sp>
        <p:nvSpPr>
          <p:cNvPr id="224" name="object 224"/>
          <p:cNvSpPr txBox="1"/>
          <p:nvPr/>
        </p:nvSpPr>
        <p:spPr>
          <a:xfrm>
            <a:off x="19022612" y="9197256"/>
            <a:ext cx="361315" cy="694055"/>
          </a:xfrm>
          <a:prstGeom prst="rect">
            <a:avLst/>
          </a:prstGeom>
        </p:spPr>
        <p:txBody>
          <a:bodyPr vert="vert" wrap="square" lIns="0" tIns="0" rIns="0" bIns="0" rtlCol="0">
            <a:spAutoFit/>
          </a:bodyPr>
          <a:lstStyle/>
          <a:p>
            <a:pPr marL="12700">
              <a:lnSpc>
                <a:spcPts val="2710"/>
              </a:lnSpc>
            </a:pPr>
            <a:r>
              <a:rPr sz="2350" spc="-5" dirty="0">
                <a:solidFill>
                  <a:srgbClr val="4D4D4D"/>
                </a:solidFill>
                <a:latin typeface="Arial"/>
                <a:cs typeface="Arial"/>
              </a:rPr>
              <a:t>5000</a:t>
            </a:r>
            <a:endParaRPr sz="2350">
              <a:latin typeface="Arial"/>
              <a:cs typeface="Arial"/>
            </a:endParaRPr>
          </a:p>
        </p:txBody>
      </p:sp>
      <p:sp>
        <p:nvSpPr>
          <p:cNvPr id="225" name="object 225"/>
          <p:cNvSpPr txBox="1"/>
          <p:nvPr/>
        </p:nvSpPr>
        <p:spPr>
          <a:xfrm>
            <a:off x="12585841" y="9831908"/>
            <a:ext cx="6321425" cy="566420"/>
          </a:xfrm>
          <a:prstGeom prst="rect">
            <a:avLst/>
          </a:prstGeom>
        </p:spPr>
        <p:txBody>
          <a:bodyPr vert="horz" wrap="square" lIns="0" tIns="12065" rIns="0" bIns="0" rtlCol="0">
            <a:spAutoFit/>
          </a:bodyPr>
          <a:lstStyle/>
          <a:p>
            <a:pPr marL="12700">
              <a:lnSpc>
                <a:spcPct val="100000"/>
              </a:lnSpc>
              <a:spcBef>
                <a:spcPts val="95"/>
              </a:spcBef>
            </a:pPr>
            <a:r>
              <a:rPr sz="3550" spc="-10" dirty="0">
                <a:latin typeface="Arial"/>
                <a:cs typeface="Arial"/>
              </a:rPr>
              <a:t>Number </a:t>
            </a:r>
            <a:r>
              <a:rPr sz="3550" spc="-5" dirty="0">
                <a:latin typeface="Arial"/>
                <a:cs typeface="Arial"/>
              </a:rPr>
              <a:t>of </a:t>
            </a:r>
            <a:r>
              <a:rPr sz="3550" spc="-10" dirty="0">
                <a:latin typeface="Arial"/>
                <a:cs typeface="Arial"/>
              </a:rPr>
              <a:t>transactions </a:t>
            </a:r>
            <a:r>
              <a:rPr sz="3550" spc="-5" dirty="0">
                <a:latin typeface="Arial"/>
                <a:cs typeface="Arial"/>
              </a:rPr>
              <a:t>in</a:t>
            </a:r>
            <a:r>
              <a:rPr sz="3550" spc="-25" dirty="0">
                <a:latin typeface="Arial"/>
                <a:cs typeface="Arial"/>
              </a:rPr>
              <a:t> </a:t>
            </a:r>
            <a:r>
              <a:rPr sz="3550" spc="-20" dirty="0">
                <a:latin typeface="Arial"/>
                <a:cs typeface="Arial"/>
              </a:rPr>
              <a:t>block</a:t>
            </a:r>
            <a:endParaRPr sz="3550">
              <a:latin typeface="Arial"/>
              <a:cs typeface="Arial"/>
            </a:endParaRPr>
          </a:p>
        </p:txBody>
      </p:sp>
      <p:sp>
        <p:nvSpPr>
          <p:cNvPr id="226" name="object 226"/>
          <p:cNvSpPr txBox="1"/>
          <p:nvPr/>
        </p:nvSpPr>
        <p:spPr>
          <a:xfrm>
            <a:off x="10596140" y="4111176"/>
            <a:ext cx="528955" cy="3657600"/>
          </a:xfrm>
          <a:prstGeom prst="rect">
            <a:avLst/>
          </a:prstGeom>
        </p:spPr>
        <p:txBody>
          <a:bodyPr vert="vert270" wrap="square" lIns="0" tIns="0" rIns="0" bIns="0" rtlCol="0">
            <a:spAutoFit/>
          </a:bodyPr>
          <a:lstStyle/>
          <a:p>
            <a:pPr marL="12700">
              <a:lnSpc>
                <a:spcPts val="4020"/>
              </a:lnSpc>
            </a:pPr>
            <a:r>
              <a:rPr sz="3550" spc="-50" dirty="0">
                <a:latin typeface="Arial"/>
                <a:cs typeface="Arial"/>
              </a:rPr>
              <a:t>Avg </a:t>
            </a:r>
            <a:r>
              <a:rPr sz="3550" spc="-10" dirty="0">
                <a:latin typeface="Arial"/>
                <a:cs typeface="Arial"/>
              </a:rPr>
              <a:t>encoding </a:t>
            </a:r>
            <a:r>
              <a:rPr sz="3550" spc="-15" dirty="0">
                <a:latin typeface="Arial"/>
                <a:cs typeface="Arial"/>
              </a:rPr>
              <a:t>size</a:t>
            </a:r>
            <a:endParaRPr sz="3550">
              <a:latin typeface="Arial"/>
              <a:cs typeface="Arial"/>
            </a:endParaRPr>
          </a:p>
        </p:txBody>
      </p:sp>
      <p:grpSp>
        <p:nvGrpSpPr>
          <p:cNvPr id="227" name="object 227"/>
          <p:cNvGrpSpPr/>
          <p:nvPr/>
        </p:nvGrpSpPr>
        <p:grpSpPr>
          <a:xfrm>
            <a:off x="13361235" y="2074679"/>
            <a:ext cx="469900" cy="469900"/>
            <a:chOff x="13361235" y="2074679"/>
            <a:chExt cx="469900" cy="469900"/>
          </a:xfrm>
        </p:grpSpPr>
        <p:sp>
          <p:nvSpPr>
            <p:cNvPr id="228" name="object 228"/>
            <p:cNvSpPr/>
            <p:nvPr/>
          </p:nvSpPr>
          <p:spPr>
            <a:xfrm>
              <a:off x="13379650" y="2103580"/>
              <a:ext cx="433070" cy="422275"/>
            </a:xfrm>
            <a:custGeom>
              <a:avLst/>
              <a:gdLst/>
              <a:ahLst/>
              <a:cxnLst/>
              <a:rect l="l" t="t" r="r" b="b"/>
              <a:pathLst>
                <a:path w="433069" h="422275">
                  <a:moveTo>
                    <a:pt x="0" y="422128"/>
                  </a:moveTo>
                  <a:lnTo>
                    <a:pt x="432614" y="422128"/>
                  </a:lnTo>
                  <a:lnTo>
                    <a:pt x="432614" y="0"/>
                  </a:lnTo>
                  <a:lnTo>
                    <a:pt x="0" y="0"/>
                  </a:lnTo>
                  <a:lnTo>
                    <a:pt x="0" y="422128"/>
                  </a:lnTo>
                  <a:close/>
                </a:path>
              </a:pathLst>
            </a:custGeom>
            <a:solidFill>
              <a:srgbClr val="F2F2F2"/>
            </a:solidFill>
          </p:spPr>
          <p:txBody>
            <a:bodyPr wrap="square" lIns="0" tIns="0" rIns="0" bIns="0" rtlCol="0"/>
            <a:lstStyle/>
            <a:p>
              <a:endParaRPr/>
            </a:p>
          </p:txBody>
        </p:sp>
        <p:sp>
          <p:nvSpPr>
            <p:cNvPr id="229" name="object 229"/>
            <p:cNvSpPr/>
            <p:nvPr/>
          </p:nvSpPr>
          <p:spPr>
            <a:xfrm>
              <a:off x="13379650" y="2093094"/>
              <a:ext cx="433070" cy="433070"/>
            </a:xfrm>
            <a:custGeom>
              <a:avLst/>
              <a:gdLst/>
              <a:ahLst/>
              <a:cxnLst/>
              <a:rect l="l" t="t" r="r" b="b"/>
              <a:pathLst>
                <a:path w="433069" h="433069">
                  <a:moveTo>
                    <a:pt x="0" y="432614"/>
                  </a:moveTo>
                  <a:lnTo>
                    <a:pt x="432614" y="432614"/>
                  </a:lnTo>
                  <a:lnTo>
                    <a:pt x="432614" y="0"/>
                  </a:lnTo>
                  <a:lnTo>
                    <a:pt x="0" y="0"/>
                  </a:lnTo>
                  <a:lnTo>
                    <a:pt x="0" y="432614"/>
                  </a:lnTo>
                  <a:close/>
                </a:path>
              </a:pathLst>
            </a:custGeom>
            <a:ln w="36301">
              <a:solidFill>
                <a:srgbClr val="FFFFFF"/>
              </a:solidFill>
            </a:ln>
          </p:spPr>
          <p:txBody>
            <a:bodyPr wrap="square" lIns="0" tIns="0" rIns="0" bIns="0" rtlCol="0"/>
            <a:lstStyle/>
            <a:p>
              <a:endParaRPr/>
            </a:p>
          </p:txBody>
        </p:sp>
        <p:sp>
          <p:nvSpPr>
            <p:cNvPr id="230" name="object 230"/>
            <p:cNvSpPr/>
            <p:nvPr/>
          </p:nvSpPr>
          <p:spPr>
            <a:xfrm>
              <a:off x="13533828" y="2247303"/>
              <a:ext cx="124498" cy="124425"/>
            </a:xfrm>
            <a:prstGeom prst="rect">
              <a:avLst/>
            </a:prstGeom>
            <a:blipFill>
              <a:blip r:embed="rId11" cstate="print"/>
              <a:stretch>
                <a:fillRect/>
              </a:stretch>
            </a:blipFill>
          </p:spPr>
          <p:txBody>
            <a:bodyPr wrap="square" lIns="0" tIns="0" rIns="0" bIns="0" rtlCol="0"/>
            <a:lstStyle/>
            <a:p>
              <a:endParaRPr/>
            </a:p>
          </p:txBody>
        </p:sp>
      </p:grpSp>
      <p:grpSp>
        <p:nvGrpSpPr>
          <p:cNvPr id="231" name="object 231"/>
          <p:cNvGrpSpPr/>
          <p:nvPr/>
        </p:nvGrpSpPr>
        <p:grpSpPr>
          <a:xfrm>
            <a:off x="16762832" y="2074943"/>
            <a:ext cx="469265" cy="469265"/>
            <a:chOff x="16762832" y="2074943"/>
            <a:chExt cx="469265" cy="469265"/>
          </a:xfrm>
        </p:grpSpPr>
        <p:sp>
          <p:nvSpPr>
            <p:cNvPr id="232" name="object 232"/>
            <p:cNvSpPr/>
            <p:nvPr/>
          </p:nvSpPr>
          <p:spPr>
            <a:xfrm>
              <a:off x="16780983" y="2093094"/>
              <a:ext cx="433070" cy="433070"/>
            </a:xfrm>
            <a:custGeom>
              <a:avLst/>
              <a:gdLst/>
              <a:ahLst/>
              <a:cxnLst/>
              <a:rect l="l" t="t" r="r" b="b"/>
              <a:pathLst>
                <a:path w="433069" h="433069">
                  <a:moveTo>
                    <a:pt x="432614" y="0"/>
                  </a:moveTo>
                  <a:lnTo>
                    <a:pt x="0" y="0"/>
                  </a:lnTo>
                  <a:lnTo>
                    <a:pt x="0" y="432614"/>
                  </a:lnTo>
                  <a:lnTo>
                    <a:pt x="432614" y="432614"/>
                  </a:lnTo>
                  <a:lnTo>
                    <a:pt x="432614" y="0"/>
                  </a:lnTo>
                  <a:close/>
                </a:path>
              </a:pathLst>
            </a:custGeom>
            <a:solidFill>
              <a:srgbClr val="F2F2F2"/>
            </a:solidFill>
          </p:spPr>
          <p:txBody>
            <a:bodyPr wrap="square" lIns="0" tIns="0" rIns="0" bIns="0" rtlCol="0"/>
            <a:lstStyle/>
            <a:p>
              <a:endParaRPr/>
            </a:p>
          </p:txBody>
        </p:sp>
        <p:sp>
          <p:nvSpPr>
            <p:cNvPr id="233" name="object 233"/>
            <p:cNvSpPr/>
            <p:nvPr/>
          </p:nvSpPr>
          <p:spPr>
            <a:xfrm>
              <a:off x="16780983" y="2093094"/>
              <a:ext cx="433070" cy="433070"/>
            </a:xfrm>
            <a:custGeom>
              <a:avLst/>
              <a:gdLst/>
              <a:ahLst/>
              <a:cxnLst/>
              <a:rect l="l" t="t" r="r" b="b"/>
              <a:pathLst>
                <a:path w="433069" h="433069">
                  <a:moveTo>
                    <a:pt x="0" y="432614"/>
                  </a:moveTo>
                  <a:lnTo>
                    <a:pt x="432614" y="432614"/>
                  </a:lnTo>
                  <a:lnTo>
                    <a:pt x="432614" y="0"/>
                  </a:lnTo>
                  <a:lnTo>
                    <a:pt x="0" y="0"/>
                  </a:lnTo>
                  <a:lnTo>
                    <a:pt x="0" y="432614"/>
                  </a:lnTo>
                  <a:close/>
                </a:path>
              </a:pathLst>
            </a:custGeom>
            <a:ln w="36301">
              <a:solidFill>
                <a:srgbClr val="FFFFFF"/>
              </a:solidFill>
            </a:ln>
          </p:spPr>
          <p:txBody>
            <a:bodyPr wrap="square" lIns="0" tIns="0" rIns="0" bIns="0" rtlCol="0"/>
            <a:lstStyle/>
            <a:p>
              <a:endParaRPr/>
            </a:p>
          </p:txBody>
        </p:sp>
        <p:sp>
          <p:nvSpPr>
            <p:cNvPr id="234" name="object 234"/>
            <p:cNvSpPr/>
            <p:nvPr/>
          </p:nvSpPr>
          <p:spPr>
            <a:xfrm>
              <a:off x="16913411" y="2212498"/>
              <a:ext cx="168275" cy="146050"/>
            </a:xfrm>
            <a:custGeom>
              <a:avLst/>
              <a:gdLst/>
              <a:ahLst/>
              <a:cxnLst/>
              <a:rect l="l" t="t" r="r" b="b"/>
              <a:pathLst>
                <a:path w="168275" h="146050">
                  <a:moveTo>
                    <a:pt x="83871" y="0"/>
                  </a:moveTo>
                  <a:lnTo>
                    <a:pt x="0" y="145461"/>
                  </a:lnTo>
                  <a:lnTo>
                    <a:pt x="167743" y="145461"/>
                  </a:lnTo>
                  <a:lnTo>
                    <a:pt x="83871" y="0"/>
                  </a:lnTo>
                  <a:close/>
                </a:path>
              </a:pathLst>
            </a:custGeom>
            <a:solidFill>
              <a:srgbClr val="00BFC4">
                <a:alpha val="79998"/>
              </a:srgbClr>
            </a:solidFill>
          </p:spPr>
          <p:txBody>
            <a:bodyPr wrap="square" lIns="0" tIns="0" rIns="0" bIns="0" rtlCol="0"/>
            <a:lstStyle/>
            <a:p>
              <a:endParaRPr/>
            </a:p>
          </p:txBody>
        </p:sp>
      </p:grpSp>
      <p:sp>
        <p:nvSpPr>
          <p:cNvPr id="235" name="object 235"/>
          <p:cNvSpPr txBox="1"/>
          <p:nvPr/>
        </p:nvSpPr>
        <p:spPr>
          <a:xfrm>
            <a:off x="13899457" y="2104178"/>
            <a:ext cx="2794635" cy="386080"/>
          </a:xfrm>
          <a:prstGeom prst="rect">
            <a:avLst/>
          </a:prstGeom>
        </p:spPr>
        <p:txBody>
          <a:bodyPr vert="horz" wrap="square" lIns="0" tIns="14604" rIns="0" bIns="0" rtlCol="0">
            <a:spAutoFit/>
          </a:bodyPr>
          <a:lstStyle/>
          <a:p>
            <a:pPr marL="12700">
              <a:lnSpc>
                <a:spcPct val="100000"/>
              </a:lnSpc>
              <a:spcBef>
                <a:spcPts val="114"/>
              </a:spcBef>
            </a:pPr>
            <a:r>
              <a:rPr sz="2350" dirty="0">
                <a:latin typeface="Arial"/>
                <a:cs typeface="Arial"/>
              </a:rPr>
              <a:t>Graphene </a:t>
            </a:r>
            <a:r>
              <a:rPr sz="2350" spc="5" dirty="0">
                <a:latin typeface="Arial"/>
                <a:cs typeface="Arial"/>
              </a:rPr>
              <a:t>Protocol</a:t>
            </a:r>
            <a:r>
              <a:rPr sz="2350" spc="-55" dirty="0">
                <a:latin typeface="Arial"/>
                <a:cs typeface="Arial"/>
              </a:rPr>
              <a:t> </a:t>
            </a:r>
            <a:r>
              <a:rPr sz="2350" spc="5" dirty="0">
                <a:latin typeface="Arial"/>
                <a:cs typeface="Arial"/>
              </a:rPr>
              <a:t>1</a:t>
            </a:r>
            <a:endParaRPr sz="2350">
              <a:latin typeface="Arial"/>
              <a:cs typeface="Arial"/>
            </a:endParaRPr>
          </a:p>
        </p:txBody>
      </p:sp>
      <p:sp>
        <p:nvSpPr>
          <p:cNvPr id="236" name="object 236"/>
          <p:cNvSpPr txBox="1"/>
          <p:nvPr/>
        </p:nvSpPr>
        <p:spPr>
          <a:xfrm>
            <a:off x="17300542" y="2104178"/>
            <a:ext cx="927735" cy="386080"/>
          </a:xfrm>
          <a:prstGeom prst="rect">
            <a:avLst/>
          </a:prstGeom>
        </p:spPr>
        <p:txBody>
          <a:bodyPr vert="horz" wrap="square" lIns="0" tIns="14604" rIns="0" bIns="0" rtlCol="0">
            <a:spAutoFit/>
          </a:bodyPr>
          <a:lstStyle/>
          <a:p>
            <a:pPr marL="12700">
              <a:lnSpc>
                <a:spcPct val="100000"/>
              </a:lnSpc>
              <a:spcBef>
                <a:spcPts val="114"/>
              </a:spcBef>
            </a:pPr>
            <a:r>
              <a:rPr sz="2350" spc="5" dirty="0">
                <a:latin typeface="Arial"/>
                <a:cs typeface="Arial"/>
              </a:rPr>
              <a:t>XThin*</a:t>
            </a:r>
            <a:endParaRPr sz="2350">
              <a:latin typeface="Arial"/>
              <a:cs typeface="Arial"/>
            </a:endParaRPr>
          </a:p>
        </p:txBody>
      </p:sp>
      <p:sp>
        <p:nvSpPr>
          <p:cNvPr id="237" name="object 237"/>
          <p:cNvSpPr txBox="1"/>
          <p:nvPr/>
        </p:nvSpPr>
        <p:spPr>
          <a:xfrm>
            <a:off x="12162921" y="1807870"/>
            <a:ext cx="3444875" cy="280035"/>
          </a:xfrm>
          <a:prstGeom prst="rect">
            <a:avLst/>
          </a:prstGeom>
        </p:spPr>
        <p:txBody>
          <a:bodyPr vert="horz" wrap="square" lIns="0" tIns="0" rIns="0" bIns="0" rtlCol="0">
            <a:spAutoFit/>
          </a:bodyPr>
          <a:lstStyle/>
          <a:p>
            <a:pPr>
              <a:lnSpc>
                <a:spcPts val="2175"/>
              </a:lnSpc>
            </a:pPr>
            <a:r>
              <a:rPr sz="1950" spc="-10" dirty="0">
                <a:latin typeface="Arial"/>
                <a:cs typeface="Arial"/>
              </a:rPr>
              <a:t>Failure </a:t>
            </a:r>
            <a:r>
              <a:rPr sz="1950" spc="5" dirty="0">
                <a:latin typeface="Arial"/>
                <a:cs typeface="Arial"/>
              </a:rPr>
              <a:t>Rate: 46/15647 </a:t>
            </a:r>
            <a:r>
              <a:rPr sz="1950" spc="10" dirty="0">
                <a:latin typeface="Arial"/>
                <a:cs typeface="Arial"/>
              </a:rPr>
              <a:t>=</a:t>
            </a:r>
            <a:r>
              <a:rPr sz="1950" spc="-45" dirty="0">
                <a:latin typeface="Arial"/>
                <a:cs typeface="Arial"/>
              </a:rPr>
              <a:t> </a:t>
            </a:r>
            <a:r>
              <a:rPr sz="1950" spc="5" dirty="0">
                <a:latin typeface="Arial"/>
                <a:cs typeface="Arial"/>
              </a:rPr>
              <a:t>0.003</a:t>
            </a:r>
            <a:endParaRPr sz="1950">
              <a:latin typeface="Arial"/>
              <a:cs typeface="Arial"/>
            </a:endParaRPr>
          </a:p>
        </p:txBody>
      </p:sp>
      <p:sp>
        <p:nvSpPr>
          <p:cNvPr id="238" name="object 238"/>
          <p:cNvSpPr/>
          <p:nvPr/>
        </p:nvSpPr>
        <p:spPr>
          <a:xfrm>
            <a:off x="11949374" y="1556476"/>
            <a:ext cx="4022725" cy="547370"/>
          </a:xfrm>
          <a:custGeom>
            <a:avLst/>
            <a:gdLst/>
            <a:ahLst/>
            <a:cxnLst/>
            <a:rect l="l" t="t" r="r" b="b"/>
            <a:pathLst>
              <a:path w="4022725" h="547369">
                <a:moveTo>
                  <a:pt x="0" y="0"/>
                </a:moveTo>
                <a:lnTo>
                  <a:pt x="4022704" y="0"/>
                </a:lnTo>
                <a:lnTo>
                  <a:pt x="4022704" y="547103"/>
                </a:lnTo>
                <a:lnTo>
                  <a:pt x="0" y="547103"/>
                </a:lnTo>
                <a:lnTo>
                  <a:pt x="0" y="0"/>
                </a:lnTo>
                <a:close/>
              </a:path>
            </a:pathLst>
          </a:custGeom>
          <a:solidFill>
            <a:srgbClr val="FFFFFF"/>
          </a:solidFill>
        </p:spPr>
        <p:txBody>
          <a:bodyPr wrap="square" lIns="0" tIns="0" rIns="0" bIns="0" rtlCol="0"/>
          <a:lstStyle/>
          <a:p>
            <a:endParaRPr/>
          </a:p>
        </p:txBody>
      </p:sp>
      <p:sp>
        <p:nvSpPr>
          <p:cNvPr id="242" name="object 242"/>
          <p:cNvSpPr txBox="1">
            <a:spLocks noGrp="1"/>
          </p:cNvSpPr>
          <p:nvPr>
            <p:ph type="sldNum" sz="quarter" idx="7"/>
          </p:nvPr>
        </p:nvSpPr>
        <p:spPr>
          <a:prstGeom prst="rect">
            <a:avLst/>
          </a:prstGeom>
        </p:spPr>
        <p:txBody>
          <a:bodyPr vert="horz" wrap="square" lIns="0" tIns="0" rIns="0" bIns="0" rtlCol="0">
            <a:spAutoFit/>
          </a:bodyPr>
          <a:lstStyle/>
          <a:p>
            <a:pPr marL="38100">
              <a:lnSpc>
                <a:spcPts val="2014"/>
              </a:lnSpc>
            </a:pPr>
            <a:fld id="{81D60167-4931-47E6-BA6A-407CBD079E47}" type="slidenum">
              <a:rPr spc="15" dirty="0"/>
              <a:t>53</a:t>
            </a:fld>
            <a:endParaRPr spc="15" dirty="0"/>
          </a:p>
        </p:txBody>
      </p:sp>
      <p:pic>
        <p:nvPicPr>
          <p:cNvPr id="272" name="图片 271">
            <a:extLst>
              <a:ext uri="{FF2B5EF4-FFF2-40B4-BE49-F238E27FC236}">
                <a16:creationId xmlns:a16="http://schemas.microsoft.com/office/drawing/2014/main" id="{0515C5BD-9247-AA44-9F5A-7E4618264D5E}"/>
              </a:ext>
            </a:extLst>
          </p:cNvPr>
          <p:cNvPicPr>
            <a:picLocks noChangeAspect="1"/>
          </p:cNvPicPr>
          <p:nvPr/>
        </p:nvPicPr>
        <p:blipFill>
          <a:blip r:embed="rId12"/>
          <a:stretch>
            <a:fillRect/>
          </a:stretch>
        </p:blipFill>
        <p:spPr>
          <a:xfrm>
            <a:off x="18366414" y="73600"/>
            <a:ext cx="1390266" cy="1387949"/>
          </a:xfrm>
          <a:prstGeom prst="rect">
            <a:avLst/>
          </a:prstGeom>
        </p:spPr>
      </p:pic>
      <p:sp>
        <p:nvSpPr>
          <p:cNvPr id="273" name="object 20">
            <a:extLst>
              <a:ext uri="{FF2B5EF4-FFF2-40B4-BE49-F238E27FC236}">
                <a16:creationId xmlns:a16="http://schemas.microsoft.com/office/drawing/2014/main" id="{A2FAE573-C0BA-D642-8C0D-C4C729F0FC0B}"/>
              </a:ext>
            </a:extLst>
          </p:cNvPr>
          <p:cNvSpPr txBox="1"/>
          <p:nvPr/>
        </p:nvSpPr>
        <p:spPr>
          <a:xfrm>
            <a:off x="14684662" y="10815939"/>
            <a:ext cx="5867400" cy="302903"/>
          </a:xfrm>
          <a:prstGeom prst="rect">
            <a:avLst/>
          </a:prstGeom>
        </p:spPr>
        <p:txBody>
          <a:bodyPr vert="horz" wrap="square" lIns="0" tIns="0" rIns="0" bIns="0" rtlCol="0">
            <a:spAutoFit/>
          </a:bodyPr>
          <a:lstStyle/>
          <a:p>
            <a:pPr marL="12700">
              <a:lnSpc>
                <a:spcPts val="2275"/>
              </a:lnSpc>
            </a:pPr>
            <a:r>
              <a:rPr lang="en-US" altLang="zh-CN" sz="2800" spc="-10" dirty="0">
                <a:solidFill>
                  <a:srgbClr val="A9A9A9"/>
                </a:solidFill>
                <a:latin typeface="Arial"/>
                <a:cs typeface="Arial"/>
              </a:rPr>
              <a:t>F</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D</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A</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V</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E</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R</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S</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T</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Y</a:t>
            </a:r>
            <a:r>
              <a:rPr lang="zh-CN" altLang="en-US" sz="2800" spc="-10" dirty="0">
                <a:solidFill>
                  <a:srgbClr val="A9A9A9"/>
                </a:solidFill>
                <a:latin typeface="Arial"/>
                <a:cs typeface="Arial"/>
              </a:rPr>
              <a:t> </a:t>
            </a:r>
            <a:endParaRPr sz="2800" dirty="0">
              <a:latin typeface="Arial"/>
              <a:cs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7904"/>
            <a:ext cx="20104100" cy="1423035"/>
          </a:xfrm>
          <a:custGeom>
            <a:avLst/>
            <a:gdLst/>
            <a:ahLst/>
            <a:cxnLst/>
            <a:rect l="l" t="t" r="r" b="b"/>
            <a:pathLst>
              <a:path w="20104100" h="1423035">
                <a:moveTo>
                  <a:pt x="0" y="1422564"/>
                </a:moveTo>
                <a:lnTo>
                  <a:pt x="0" y="0"/>
                </a:lnTo>
                <a:lnTo>
                  <a:pt x="20104099" y="0"/>
                </a:lnTo>
                <a:lnTo>
                  <a:pt x="20104099" y="1422564"/>
                </a:lnTo>
                <a:lnTo>
                  <a:pt x="0" y="1422564"/>
                </a:lnTo>
                <a:close/>
              </a:path>
            </a:pathLst>
          </a:custGeom>
          <a:solidFill>
            <a:srgbClr val="DCDEE0"/>
          </a:solidFill>
        </p:spPr>
        <p:txBody>
          <a:bodyPr wrap="square" lIns="0" tIns="0" rIns="0" bIns="0" rtlCol="0"/>
          <a:lstStyle/>
          <a:p>
            <a:endParaRPr/>
          </a:p>
        </p:txBody>
      </p:sp>
      <p:sp>
        <p:nvSpPr>
          <p:cNvPr id="3" name="object 3"/>
          <p:cNvSpPr txBox="1">
            <a:spLocks noGrp="1"/>
          </p:cNvSpPr>
          <p:nvPr>
            <p:ph type="title"/>
          </p:nvPr>
        </p:nvSpPr>
        <p:spPr>
          <a:xfrm>
            <a:off x="7651987" y="154833"/>
            <a:ext cx="4791075" cy="1156335"/>
          </a:xfrm>
          <a:prstGeom prst="rect">
            <a:avLst/>
          </a:prstGeom>
        </p:spPr>
        <p:txBody>
          <a:bodyPr vert="horz" wrap="square" lIns="0" tIns="15240" rIns="0" bIns="0" rtlCol="0">
            <a:spAutoFit/>
          </a:bodyPr>
          <a:lstStyle/>
          <a:p>
            <a:pPr marL="12700">
              <a:lnSpc>
                <a:spcPct val="100000"/>
              </a:lnSpc>
              <a:spcBef>
                <a:spcPts val="120"/>
              </a:spcBef>
            </a:pPr>
            <a:r>
              <a:rPr spc="5" dirty="0"/>
              <a:t>Evaluation</a:t>
            </a:r>
          </a:p>
        </p:txBody>
      </p:sp>
      <p:sp>
        <p:nvSpPr>
          <p:cNvPr id="4" name="object 4"/>
          <p:cNvSpPr txBox="1"/>
          <p:nvPr/>
        </p:nvSpPr>
        <p:spPr>
          <a:xfrm>
            <a:off x="1055330" y="2424398"/>
            <a:ext cx="241935" cy="544195"/>
          </a:xfrm>
          <a:prstGeom prst="rect">
            <a:avLst/>
          </a:prstGeom>
        </p:spPr>
        <p:txBody>
          <a:bodyPr vert="horz" wrap="square" lIns="0" tIns="12700" rIns="0" bIns="0" rtlCol="0">
            <a:spAutoFit/>
          </a:bodyPr>
          <a:lstStyle/>
          <a:p>
            <a:pPr marL="12700">
              <a:lnSpc>
                <a:spcPct val="100000"/>
              </a:lnSpc>
              <a:spcBef>
                <a:spcPts val="100"/>
              </a:spcBef>
            </a:pPr>
            <a:r>
              <a:rPr sz="3400" spc="505" dirty="0">
                <a:latin typeface="Arial"/>
                <a:cs typeface="Arial"/>
              </a:rPr>
              <a:t>•</a:t>
            </a:r>
            <a:endParaRPr sz="3400">
              <a:latin typeface="Arial"/>
              <a:cs typeface="Arial"/>
            </a:endParaRPr>
          </a:p>
        </p:txBody>
      </p:sp>
      <p:sp>
        <p:nvSpPr>
          <p:cNvPr id="5" name="object 5"/>
          <p:cNvSpPr txBox="1"/>
          <p:nvPr/>
        </p:nvSpPr>
        <p:spPr>
          <a:xfrm>
            <a:off x="1568403" y="2332777"/>
            <a:ext cx="7386955" cy="1407795"/>
          </a:xfrm>
          <a:prstGeom prst="rect">
            <a:avLst/>
          </a:prstGeom>
        </p:spPr>
        <p:txBody>
          <a:bodyPr vert="horz" wrap="square" lIns="0" tIns="11430" rIns="0" bIns="0" rtlCol="0">
            <a:spAutoFit/>
          </a:bodyPr>
          <a:lstStyle/>
          <a:p>
            <a:pPr marL="12700" marR="5080">
              <a:lnSpc>
                <a:spcPct val="100800"/>
              </a:lnSpc>
              <a:spcBef>
                <a:spcPts val="90"/>
              </a:spcBef>
            </a:pPr>
            <a:r>
              <a:rPr sz="4500" spc="-50" dirty="0">
                <a:latin typeface="Arial"/>
                <a:cs typeface="Arial"/>
              </a:rPr>
              <a:t>Three </a:t>
            </a:r>
            <a:r>
              <a:rPr sz="4500" spc="114" dirty="0">
                <a:latin typeface="Arial"/>
                <a:cs typeface="Arial"/>
              </a:rPr>
              <a:t>block </a:t>
            </a:r>
            <a:r>
              <a:rPr sz="4500" spc="15" dirty="0">
                <a:latin typeface="Arial"/>
                <a:cs typeface="Arial"/>
              </a:rPr>
              <a:t>sizes </a:t>
            </a:r>
            <a:r>
              <a:rPr sz="4500" spc="10" dirty="0">
                <a:latin typeface="Arial"/>
                <a:cs typeface="Arial"/>
              </a:rPr>
              <a:t>in </a:t>
            </a:r>
            <a:r>
              <a:rPr sz="4500" spc="30" dirty="0">
                <a:latin typeface="Arial"/>
                <a:cs typeface="Arial"/>
              </a:rPr>
              <a:t>terms</a:t>
            </a:r>
            <a:r>
              <a:rPr sz="4500" spc="-95" dirty="0">
                <a:latin typeface="Arial"/>
                <a:cs typeface="Arial"/>
              </a:rPr>
              <a:t> </a:t>
            </a:r>
            <a:r>
              <a:rPr sz="4500" spc="10" dirty="0">
                <a:latin typeface="Arial"/>
                <a:cs typeface="Arial"/>
              </a:rPr>
              <a:t>of  </a:t>
            </a:r>
            <a:r>
              <a:rPr sz="4500" spc="60" dirty="0">
                <a:latin typeface="Arial"/>
                <a:cs typeface="Arial"/>
              </a:rPr>
              <a:t>number </a:t>
            </a:r>
            <a:r>
              <a:rPr sz="4500" spc="10" dirty="0">
                <a:latin typeface="Arial"/>
                <a:cs typeface="Arial"/>
              </a:rPr>
              <a:t>of</a:t>
            </a:r>
            <a:r>
              <a:rPr sz="4500" spc="-50" dirty="0">
                <a:latin typeface="Arial"/>
                <a:cs typeface="Arial"/>
              </a:rPr>
              <a:t> </a:t>
            </a:r>
            <a:r>
              <a:rPr sz="4500" spc="15" dirty="0">
                <a:latin typeface="Arial"/>
                <a:cs typeface="Arial"/>
              </a:rPr>
              <a:t>txns</a:t>
            </a:r>
            <a:endParaRPr sz="4500">
              <a:latin typeface="Arial"/>
              <a:cs typeface="Arial"/>
            </a:endParaRPr>
          </a:p>
        </p:txBody>
      </p:sp>
      <p:sp>
        <p:nvSpPr>
          <p:cNvPr id="6" name="object 6"/>
          <p:cNvSpPr txBox="1"/>
          <p:nvPr/>
        </p:nvSpPr>
        <p:spPr>
          <a:xfrm>
            <a:off x="1055330" y="4424337"/>
            <a:ext cx="241935" cy="544195"/>
          </a:xfrm>
          <a:prstGeom prst="rect">
            <a:avLst/>
          </a:prstGeom>
        </p:spPr>
        <p:txBody>
          <a:bodyPr vert="horz" wrap="square" lIns="0" tIns="12700" rIns="0" bIns="0" rtlCol="0">
            <a:spAutoFit/>
          </a:bodyPr>
          <a:lstStyle/>
          <a:p>
            <a:pPr marL="12700">
              <a:lnSpc>
                <a:spcPct val="100000"/>
              </a:lnSpc>
              <a:spcBef>
                <a:spcPts val="100"/>
              </a:spcBef>
            </a:pPr>
            <a:r>
              <a:rPr sz="3400" spc="505" dirty="0">
                <a:latin typeface="Arial"/>
                <a:cs typeface="Arial"/>
              </a:rPr>
              <a:t>•</a:t>
            </a:r>
            <a:endParaRPr sz="3400">
              <a:latin typeface="Arial"/>
              <a:cs typeface="Arial"/>
            </a:endParaRPr>
          </a:p>
        </p:txBody>
      </p:sp>
      <p:sp>
        <p:nvSpPr>
          <p:cNvPr id="7" name="object 7"/>
          <p:cNvSpPr txBox="1"/>
          <p:nvPr/>
        </p:nvSpPr>
        <p:spPr>
          <a:xfrm>
            <a:off x="1568403" y="4332717"/>
            <a:ext cx="6149340" cy="1407795"/>
          </a:xfrm>
          <a:prstGeom prst="rect">
            <a:avLst/>
          </a:prstGeom>
        </p:spPr>
        <p:txBody>
          <a:bodyPr vert="horz" wrap="square" lIns="0" tIns="11430" rIns="0" bIns="0" rtlCol="0">
            <a:spAutoFit/>
          </a:bodyPr>
          <a:lstStyle/>
          <a:p>
            <a:pPr marL="12700" marR="5080">
              <a:lnSpc>
                <a:spcPct val="100800"/>
              </a:lnSpc>
              <a:spcBef>
                <a:spcPts val="90"/>
              </a:spcBef>
            </a:pPr>
            <a:r>
              <a:rPr sz="4500" spc="-65" dirty="0">
                <a:latin typeface="Arial"/>
                <a:cs typeface="Arial"/>
              </a:rPr>
              <a:t>The </a:t>
            </a:r>
            <a:r>
              <a:rPr sz="4500" spc="-5" dirty="0">
                <a:latin typeface="Arial"/>
                <a:cs typeface="Arial"/>
              </a:rPr>
              <a:t>receiver’s </a:t>
            </a:r>
            <a:r>
              <a:rPr sz="4500" spc="55" dirty="0">
                <a:latin typeface="Arial"/>
                <a:cs typeface="Arial"/>
              </a:rPr>
              <a:t>mempool  </a:t>
            </a:r>
            <a:r>
              <a:rPr sz="4500" spc="45" dirty="0">
                <a:latin typeface="Arial"/>
                <a:cs typeface="Arial"/>
              </a:rPr>
              <a:t>contains</a:t>
            </a:r>
            <a:endParaRPr sz="4500">
              <a:latin typeface="Arial"/>
              <a:cs typeface="Arial"/>
            </a:endParaRPr>
          </a:p>
        </p:txBody>
      </p:sp>
      <p:sp>
        <p:nvSpPr>
          <p:cNvPr id="8" name="object 8"/>
          <p:cNvSpPr txBox="1"/>
          <p:nvPr/>
        </p:nvSpPr>
        <p:spPr>
          <a:xfrm>
            <a:off x="1421811" y="5633724"/>
            <a:ext cx="241935" cy="1470660"/>
          </a:xfrm>
          <a:prstGeom prst="rect">
            <a:avLst/>
          </a:prstGeom>
        </p:spPr>
        <p:txBody>
          <a:bodyPr vert="horz" wrap="square" lIns="0" tIns="216535" rIns="0" bIns="0" rtlCol="0">
            <a:spAutoFit/>
          </a:bodyPr>
          <a:lstStyle/>
          <a:p>
            <a:pPr marL="12700">
              <a:lnSpc>
                <a:spcPct val="100000"/>
              </a:lnSpc>
              <a:spcBef>
                <a:spcPts val="1705"/>
              </a:spcBef>
            </a:pPr>
            <a:r>
              <a:rPr sz="3400" spc="505" dirty="0">
                <a:latin typeface="Arial"/>
                <a:cs typeface="Arial"/>
              </a:rPr>
              <a:t>•</a:t>
            </a:r>
            <a:endParaRPr sz="3400">
              <a:latin typeface="Arial"/>
              <a:cs typeface="Arial"/>
            </a:endParaRPr>
          </a:p>
          <a:p>
            <a:pPr marL="12700">
              <a:lnSpc>
                <a:spcPct val="100000"/>
              </a:lnSpc>
              <a:spcBef>
                <a:spcPts val="1610"/>
              </a:spcBef>
            </a:pPr>
            <a:r>
              <a:rPr sz="3400" spc="505" dirty="0">
                <a:latin typeface="Arial"/>
                <a:cs typeface="Arial"/>
              </a:rPr>
              <a:t>•</a:t>
            </a:r>
            <a:endParaRPr sz="3400">
              <a:latin typeface="Arial"/>
              <a:cs typeface="Arial"/>
            </a:endParaRPr>
          </a:p>
        </p:txBody>
      </p:sp>
      <p:sp>
        <p:nvSpPr>
          <p:cNvPr id="9" name="object 9"/>
          <p:cNvSpPr txBox="1"/>
          <p:nvPr/>
        </p:nvSpPr>
        <p:spPr>
          <a:xfrm>
            <a:off x="1934884" y="5746287"/>
            <a:ext cx="7898765" cy="2130425"/>
          </a:xfrm>
          <a:prstGeom prst="rect">
            <a:avLst/>
          </a:prstGeom>
        </p:spPr>
        <p:txBody>
          <a:bodyPr vert="horz" wrap="square" lIns="0" tIns="17145" rIns="0" bIns="0" rtlCol="0">
            <a:spAutoFit/>
          </a:bodyPr>
          <a:lstStyle/>
          <a:p>
            <a:pPr marL="12700">
              <a:lnSpc>
                <a:spcPct val="100000"/>
              </a:lnSpc>
              <a:spcBef>
                <a:spcPts val="135"/>
              </a:spcBef>
            </a:pPr>
            <a:r>
              <a:rPr sz="4500" spc="10" dirty="0">
                <a:latin typeface="Arial"/>
                <a:cs typeface="Arial"/>
              </a:rPr>
              <a:t>All </a:t>
            </a:r>
            <a:r>
              <a:rPr sz="4500" spc="35" dirty="0">
                <a:latin typeface="Arial"/>
                <a:cs typeface="Arial"/>
              </a:rPr>
              <a:t>transactions </a:t>
            </a:r>
            <a:r>
              <a:rPr sz="4500" spc="10" dirty="0">
                <a:latin typeface="Arial"/>
                <a:cs typeface="Arial"/>
              </a:rPr>
              <a:t>in </a:t>
            </a:r>
            <a:r>
              <a:rPr sz="4500" spc="15" dirty="0">
                <a:latin typeface="Arial"/>
                <a:cs typeface="Arial"/>
              </a:rPr>
              <a:t>the</a:t>
            </a:r>
            <a:r>
              <a:rPr sz="4500" spc="-45" dirty="0">
                <a:latin typeface="Arial"/>
                <a:cs typeface="Arial"/>
              </a:rPr>
              <a:t> </a:t>
            </a:r>
            <a:r>
              <a:rPr sz="4500" spc="114" dirty="0">
                <a:latin typeface="Arial"/>
                <a:cs typeface="Arial"/>
              </a:rPr>
              <a:t>block</a:t>
            </a:r>
            <a:endParaRPr sz="4500" dirty="0">
              <a:latin typeface="Arial"/>
              <a:cs typeface="Arial"/>
            </a:endParaRPr>
          </a:p>
          <a:p>
            <a:pPr marL="12700" marR="5080">
              <a:lnSpc>
                <a:spcPct val="100800"/>
              </a:lnSpc>
              <a:spcBef>
                <a:spcPts val="245"/>
              </a:spcBef>
            </a:pPr>
            <a:r>
              <a:rPr sz="4500" spc="60" dirty="0">
                <a:latin typeface="Arial"/>
                <a:cs typeface="Arial"/>
              </a:rPr>
              <a:t>Additional </a:t>
            </a:r>
            <a:r>
              <a:rPr sz="4500" spc="15" dirty="0">
                <a:latin typeface="Arial"/>
                <a:cs typeface="Arial"/>
              </a:rPr>
              <a:t>txns as a </a:t>
            </a:r>
            <a:r>
              <a:rPr sz="4500" spc="45" dirty="0">
                <a:latin typeface="Arial"/>
                <a:cs typeface="Arial"/>
              </a:rPr>
              <a:t>multiple</a:t>
            </a:r>
            <a:r>
              <a:rPr sz="4500" spc="-85" dirty="0">
                <a:latin typeface="Arial"/>
                <a:cs typeface="Arial"/>
              </a:rPr>
              <a:t> </a:t>
            </a:r>
            <a:r>
              <a:rPr sz="4500" spc="10" dirty="0">
                <a:latin typeface="Arial"/>
                <a:cs typeface="Arial"/>
              </a:rPr>
              <a:t>of  </a:t>
            </a:r>
            <a:r>
              <a:rPr sz="4500" spc="15" dirty="0">
                <a:latin typeface="Arial"/>
                <a:cs typeface="Arial"/>
              </a:rPr>
              <a:t>the </a:t>
            </a:r>
            <a:r>
              <a:rPr sz="4500" spc="114" dirty="0">
                <a:latin typeface="Arial"/>
                <a:cs typeface="Arial"/>
              </a:rPr>
              <a:t>block</a:t>
            </a:r>
            <a:r>
              <a:rPr sz="4500" spc="-5" dirty="0">
                <a:latin typeface="Arial"/>
                <a:cs typeface="Arial"/>
              </a:rPr>
              <a:t> </a:t>
            </a:r>
            <a:r>
              <a:rPr sz="4500" spc="15" dirty="0">
                <a:latin typeface="Arial"/>
                <a:cs typeface="Arial"/>
              </a:rPr>
              <a:t>size</a:t>
            </a:r>
            <a:endParaRPr sz="4500" dirty="0">
              <a:latin typeface="Arial"/>
              <a:cs typeface="Arial"/>
            </a:endParaRPr>
          </a:p>
        </p:txBody>
      </p:sp>
      <p:sp>
        <p:nvSpPr>
          <p:cNvPr id="10" name="object 10"/>
          <p:cNvSpPr txBox="1"/>
          <p:nvPr/>
        </p:nvSpPr>
        <p:spPr>
          <a:xfrm>
            <a:off x="1055330" y="8696459"/>
            <a:ext cx="241935" cy="544195"/>
          </a:xfrm>
          <a:prstGeom prst="rect">
            <a:avLst/>
          </a:prstGeom>
        </p:spPr>
        <p:txBody>
          <a:bodyPr vert="horz" wrap="square" lIns="0" tIns="12700" rIns="0" bIns="0" rtlCol="0">
            <a:spAutoFit/>
          </a:bodyPr>
          <a:lstStyle/>
          <a:p>
            <a:pPr marL="12700">
              <a:lnSpc>
                <a:spcPct val="100000"/>
              </a:lnSpc>
              <a:spcBef>
                <a:spcPts val="100"/>
              </a:spcBef>
            </a:pPr>
            <a:r>
              <a:rPr sz="3400" spc="505" dirty="0">
                <a:latin typeface="Arial"/>
                <a:cs typeface="Arial"/>
              </a:rPr>
              <a:t>•</a:t>
            </a:r>
            <a:endParaRPr sz="3400">
              <a:latin typeface="Arial"/>
              <a:cs typeface="Arial"/>
            </a:endParaRPr>
          </a:p>
        </p:txBody>
      </p:sp>
      <p:sp>
        <p:nvSpPr>
          <p:cNvPr id="11" name="object 11"/>
          <p:cNvSpPr txBox="1"/>
          <p:nvPr/>
        </p:nvSpPr>
        <p:spPr>
          <a:xfrm>
            <a:off x="1568403" y="8604839"/>
            <a:ext cx="7343775" cy="716915"/>
          </a:xfrm>
          <a:prstGeom prst="rect">
            <a:avLst/>
          </a:prstGeom>
        </p:spPr>
        <p:txBody>
          <a:bodyPr vert="horz" wrap="square" lIns="0" tIns="17145" rIns="0" bIns="0" rtlCol="0">
            <a:spAutoFit/>
          </a:bodyPr>
          <a:lstStyle/>
          <a:p>
            <a:pPr marL="12700">
              <a:lnSpc>
                <a:spcPct val="100000"/>
              </a:lnSpc>
              <a:spcBef>
                <a:spcPts val="135"/>
              </a:spcBef>
            </a:pPr>
            <a:r>
              <a:rPr sz="4500" spc="30" dirty="0">
                <a:latin typeface="Arial"/>
                <a:cs typeface="Arial"/>
              </a:rPr>
              <a:t>Improvement </a:t>
            </a:r>
            <a:r>
              <a:rPr sz="4500" spc="15" dirty="0">
                <a:latin typeface="Arial"/>
                <a:cs typeface="Arial"/>
              </a:rPr>
              <a:t>with </a:t>
            </a:r>
            <a:r>
              <a:rPr sz="4500" spc="114" dirty="0">
                <a:latin typeface="Arial"/>
                <a:cs typeface="Arial"/>
              </a:rPr>
              <a:t>block</a:t>
            </a:r>
            <a:r>
              <a:rPr sz="4500" spc="-75" dirty="0">
                <a:latin typeface="Arial"/>
                <a:cs typeface="Arial"/>
              </a:rPr>
              <a:t> </a:t>
            </a:r>
            <a:r>
              <a:rPr sz="4500" spc="15" dirty="0">
                <a:latin typeface="Arial"/>
                <a:cs typeface="Arial"/>
              </a:rPr>
              <a:t>size</a:t>
            </a:r>
            <a:endParaRPr sz="4500">
              <a:latin typeface="Arial"/>
              <a:cs typeface="Arial"/>
            </a:endParaRPr>
          </a:p>
        </p:txBody>
      </p:sp>
      <p:grpSp>
        <p:nvGrpSpPr>
          <p:cNvPr id="12" name="object 12"/>
          <p:cNvGrpSpPr/>
          <p:nvPr/>
        </p:nvGrpSpPr>
        <p:grpSpPr>
          <a:xfrm>
            <a:off x="11596624" y="3257925"/>
            <a:ext cx="6982459" cy="1510665"/>
            <a:chOff x="11596624" y="3257925"/>
            <a:chExt cx="6982459" cy="1510665"/>
          </a:xfrm>
        </p:grpSpPr>
        <p:sp>
          <p:nvSpPr>
            <p:cNvPr id="13" name="object 13"/>
            <p:cNvSpPr/>
            <p:nvPr/>
          </p:nvSpPr>
          <p:spPr>
            <a:xfrm>
              <a:off x="11616923" y="3278350"/>
              <a:ext cx="6941820" cy="1470025"/>
            </a:xfrm>
            <a:custGeom>
              <a:avLst/>
              <a:gdLst/>
              <a:ahLst/>
              <a:cxnLst/>
              <a:rect l="l" t="t" r="r" b="b"/>
              <a:pathLst>
                <a:path w="6941819" h="1470025">
                  <a:moveTo>
                    <a:pt x="6941359" y="0"/>
                  </a:moveTo>
                  <a:lnTo>
                    <a:pt x="0" y="0"/>
                  </a:lnTo>
                  <a:lnTo>
                    <a:pt x="0" y="1469693"/>
                  </a:lnTo>
                  <a:lnTo>
                    <a:pt x="6941359" y="1469693"/>
                  </a:lnTo>
                  <a:lnTo>
                    <a:pt x="6941359" y="0"/>
                  </a:lnTo>
                  <a:close/>
                </a:path>
              </a:pathLst>
            </a:custGeom>
            <a:solidFill>
              <a:srgbClr val="EBEBEB"/>
            </a:solidFill>
          </p:spPr>
          <p:txBody>
            <a:bodyPr wrap="square" lIns="0" tIns="0" rIns="0" bIns="0" rtlCol="0"/>
            <a:lstStyle/>
            <a:p>
              <a:endParaRPr/>
            </a:p>
          </p:txBody>
        </p:sp>
        <p:sp>
          <p:nvSpPr>
            <p:cNvPr id="14" name="object 14"/>
            <p:cNvSpPr/>
            <p:nvPr/>
          </p:nvSpPr>
          <p:spPr>
            <a:xfrm>
              <a:off x="11616944" y="3673417"/>
              <a:ext cx="6941820" cy="561975"/>
            </a:xfrm>
            <a:custGeom>
              <a:avLst/>
              <a:gdLst/>
              <a:ahLst/>
              <a:cxnLst/>
              <a:rect l="l" t="t" r="r" b="b"/>
              <a:pathLst>
                <a:path w="6941819" h="561975">
                  <a:moveTo>
                    <a:pt x="6941350" y="541667"/>
                  </a:moveTo>
                  <a:lnTo>
                    <a:pt x="0" y="541667"/>
                  </a:lnTo>
                  <a:lnTo>
                    <a:pt x="0" y="561975"/>
                  </a:lnTo>
                  <a:lnTo>
                    <a:pt x="6941350" y="561975"/>
                  </a:lnTo>
                  <a:lnTo>
                    <a:pt x="6941350" y="541667"/>
                  </a:lnTo>
                  <a:close/>
                </a:path>
                <a:path w="6941819" h="561975">
                  <a:moveTo>
                    <a:pt x="6941350" y="0"/>
                  </a:moveTo>
                  <a:lnTo>
                    <a:pt x="0" y="0"/>
                  </a:lnTo>
                  <a:lnTo>
                    <a:pt x="0" y="20320"/>
                  </a:lnTo>
                  <a:lnTo>
                    <a:pt x="6941350" y="20320"/>
                  </a:lnTo>
                  <a:lnTo>
                    <a:pt x="6941350" y="0"/>
                  </a:lnTo>
                  <a:close/>
                </a:path>
              </a:pathLst>
            </a:custGeom>
            <a:solidFill>
              <a:srgbClr val="FFFFFF"/>
            </a:solidFill>
          </p:spPr>
          <p:txBody>
            <a:bodyPr wrap="square" lIns="0" tIns="0" rIns="0" bIns="0" rtlCol="0"/>
            <a:lstStyle/>
            <a:p>
              <a:endParaRPr/>
            </a:p>
          </p:txBody>
        </p:sp>
        <p:sp>
          <p:nvSpPr>
            <p:cNvPr id="15" name="object 15"/>
            <p:cNvSpPr/>
            <p:nvPr/>
          </p:nvSpPr>
          <p:spPr>
            <a:xfrm>
              <a:off x="12563512" y="3278245"/>
              <a:ext cx="5048250" cy="1470025"/>
            </a:xfrm>
            <a:custGeom>
              <a:avLst/>
              <a:gdLst/>
              <a:ahLst/>
              <a:cxnLst/>
              <a:rect l="l" t="t" r="r" b="b"/>
              <a:pathLst>
                <a:path w="5048250" h="1470025">
                  <a:moveTo>
                    <a:pt x="0" y="1469798"/>
                  </a:moveTo>
                  <a:lnTo>
                    <a:pt x="0" y="0"/>
                  </a:lnTo>
                </a:path>
                <a:path w="5048250" h="1470025">
                  <a:moveTo>
                    <a:pt x="1262055" y="1469798"/>
                  </a:moveTo>
                  <a:lnTo>
                    <a:pt x="1262055" y="0"/>
                  </a:lnTo>
                </a:path>
                <a:path w="5048250" h="1470025">
                  <a:moveTo>
                    <a:pt x="2524111" y="1469798"/>
                  </a:moveTo>
                  <a:lnTo>
                    <a:pt x="2524111" y="0"/>
                  </a:lnTo>
                </a:path>
                <a:path w="5048250" h="1470025">
                  <a:moveTo>
                    <a:pt x="3786167" y="1469798"/>
                  </a:moveTo>
                  <a:lnTo>
                    <a:pt x="3786167" y="0"/>
                  </a:lnTo>
                </a:path>
                <a:path w="5048250" h="1470025">
                  <a:moveTo>
                    <a:pt x="5048223" y="1469798"/>
                  </a:moveTo>
                  <a:lnTo>
                    <a:pt x="5048223" y="0"/>
                  </a:lnTo>
                </a:path>
              </a:pathLst>
            </a:custGeom>
            <a:ln w="20313">
              <a:solidFill>
                <a:srgbClr val="FFFFFF"/>
              </a:solidFill>
            </a:ln>
          </p:spPr>
          <p:txBody>
            <a:bodyPr wrap="square" lIns="0" tIns="0" rIns="0" bIns="0" rtlCol="0"/>
            <a:lstStyle/>
            <a:p>
              <a:endParaRPr/>
            </a:p>
          </p:txBody>
        </p:sp>
        <p:sp>
          <p:nvSpPr>
            <p:cNvPr id="16" name="object 16"/>
            <p:cNvSpPr/>
            <p:nvPr/>
          </p:nvSpPr>
          <p:spPr>
            <a:xfrm>
              <a:off x="11616944" y="3278245"/>
              <a:ext cx="6941820" cy="1470025"/>
            </a:xfrm>
            <a:custGeom>
              <a:avLst/>
              <a:gdLst/>
              <a:ahLst/>
              <a:cxnLst/>
              <a:rect l="l" t="t" r="r" b="b"/>
              <a:pathLst>
                <a:path w="6941819" h="1470025">
                  <a:moveTo>
                    <a:pt x="0" y="1217763"/>
                  </a:moveTo>
                  <a:lnTo>
                    <a:pt x="6941359" y="1217763"/>
                  </a:lnTo>
                </a:path>
                <a:path w="6941819" h="1470025">
                  <a:moveTo>
                    <a:pt x="0" y="676209"/>
                  </a:moveTo>
                  <a:lnTo>
                    <a:pt x="6941359" y="676209"/>
                  </a:lnTo>
                </a:path>
                <a:path w="6941819" h="1470025">
                  <a:moveTo>
                    <a:pt x="0" y="134550"/>
                  </a:moveTo>
                  <a:lnTo>
                    <a:pt x="6941359" y="134550"/>
                  </a:lnTo>
                </a:path>
                <a:path w="6941819" h="1470025">
                  <a:moveTo>
                    <a:pt x="315487" y="1469798"/>
                  </a:moveTo>
                  <a:lnTo>
                    <a:pt x="315487" y="0"/>
                  </a:lnTo>
                </a:path>
                <a:path w="6941819" h="1470025">
                  <a:moveTo>
                    <a:pt x="1577543" y="1469798"/>
                  </a:moveTo>
                  <a:lnTo>
                    <a:pt x="1577543" y="0"/>
                  </a:lnTo>
                </a:path>
                <a:path w="6941819" h="1470025">
                  <a:moveTo>
                    <a:pt x="2839599" y="1469798"/>
                  </a:moveTo>
                  <a:lnTo>
                    <a:pt x="2839599" y="0"/>
                  </a:lnTo>
                </a:path>
                <a:path w="6941819" h="1470025">
                  <a:moveTo>
                    <a:pt x="4101655" y="1469798"/>
                  </a:moveTo>
                  <a:lnTo>
                    <a:pt x="4101655" y="0"/>
                  </a:lnTo>
                </a:path>
                <a:path w="6941819" h="1470025">
                  <a:moveTo>
                    <a:pt x="5363815" y="1469798"/>
                  </a:moveTo>
                  <a:lnTo>
                    <a:pt x="5363815" y="0"/>
                  </a:lnTo>
                </a:path>
                <a:path w="6941819" h="1470025">
                  <a:moveTo>
                    <a:pt x="6625871" y="1469798"/>
                  </a:moveTo>
                  <a:lnTo>
                    <a:pt x="6625871" y="0"/>
                  </a:lnTo>
                </a:path>
              </a:pathLst>
            </a:custGeom>
            <a:ln w="40627">
              <a:solidFill>
                <a:srgbClr val="FFFFFF"/>
              </a:solidFill>
            </a:ln>
          </p:spPr>
          <p:txBody>
            <a:bodyPr wrap="square" lIns="0" tIns="0" rIns="0" bIns="0" rtlCol="0"/>
            <a:lstStyle/>
            <a:p>
              <a:endParaRPr/>
            </a:p>
          </p:txBody>
        </p:sp>
      </p:grpSp>
      <p:sp>
        <p:nvSpPr>
          <p:cNvPr id="17" name="object 17"/>
          <p:cNvSpPr txBox="1"/>
          <p:nvPr/>
        </p:nvSpPr>
        <p:spPr>
          <a:xfrm>
            <a:off x="11878895" y="4601107"/>
            <a:ext cx="107314" cy="149225"/>
          </a:xfrm>
          <a:prstGeom prst="rect">
            <a:avLst/>
          </a:prstGeom>
        </p:spPr>
        <p:txBody>
          <a:bodyPr vert="horz" wrap="square" lIns="0" tIns="13970" rIns="0" bIns="0" rtlCol="0">
            <a:spAutoFit/>
          </a:bodyPr>
          <a:lstStyle/>
          <a:p>
            <a:pPr marL="12700">
              <a:lnSpc>
                <a:spcPct val="100000"/>
              </a:lnSpc>
              <a:spcBef>
                <a:spcPts val="110"/>
              </a:spcBef>
            </a:pPr>
            <a:r>
              <a:rPr sz="800" b="1" spc="155" dirty="0">
                <a:solidFill>
                  <a:srgbClr val="00BFC4"/>
                </a:solidFill>
                <a:latin typeface="Arial"/>
                <a:cs typeface="Arial"/>
              </a:rPr>
              <a:t>●</a:t>
            </a:r>
            <a:endParaRPr sz="800">
              <a:latin typeface="Arial"/>
              <a:cs typeface="Arial"/>
            </a:endParaRPr>
          </a:p>
        </p:txBody>
      </p:sp>
      <p:sp>
        <p:nvSpPr>
          <p:cNvPr id="18" name="object 18"/>
          <p:cNvSpPr txBox="1"/>
          <p:nvPr/>
        </p:nvSpPr>
        <p:spPr>
          <a:xfrm>
            <a:off x="12509976" y="4346664"/>
            <a:ext cx="107314" cy="149225"/>
          </a:xfrm>
          <a:prstGeom prst="rect">
            <a:avLst/>
          </a:prstGeom>
        </p:spPr>
        <p:txBody>
          <a:bodyPr vert="horz" wrap="square" lIns="0" tIns="13970" rIns="0" bIns="0" rtlCol="0">
            <a:spAutoFit/>
          </a:bodyPr>
          <a:lstStyle/>
          <a:p>
            <a:pPr marL="12700">
              <a:lnSpc>
                <a:spcPct val="100000"/>
              </a:lnSpc>
              <a:spcBef>
                <a:spcPts val="110"/>
              </a:spcBef>
            </a:pPr>
            <a:r>
              <a:rPr sz="800" b="1" spc="155" dirty="0">
                <a:solidFill>
                  <a:srgbClr val="00BFC4"/>
                </a:solidFill>
                <a:latin typeface="Arial"/>
                <a:cs typeface="Arial"/>
              </a:rPr>
              <a:t>●</a:t>
            </a:r>
            <a:endParaRPr sz="800">
              <a:latin typeface="Arial"/>
              <a:cs typeface="Arial"/>
            </a:endParaRPr>
          </a:p>
        </p:txBody>
      </p:sp>
      <p:sp>
        <p:nvSpPr>
          <p:cNvPr id="19" name="object 19"/>
          <p:cNvSpPr txBox="1"/>
          <p:nvPr/>
        </p:nvSpPr>
        <p:spPr>
          <a:xfrm>
            <a:off x="13140951" y="4308131"/>
            <a:ext cx="107314" cy="149225"/>
          </a:xfrm>
          <a:prstGeom prst="rect">
            <a:avLst/>
          </a:prstGeom>
        </p:spPr>
        <p:txBody>
          <a:bodyPr vert="horz" wrap="square" lIns="0" tIns="13970" rIns="0" bIns="0" rtlCol="0">
            <a:spAutoFit/>
          </a:bodyPr>
          <a:lstStyle/>
          <a:p>
            <a:pPr marL="12700">
              <a:lnSpc>
                <a:spcPct val="100000"/>
              </a:lnSpc>
              <a:spcBef>
                <a:spcPts val="110"/>
              </a:spcBef>
            </a:pPr>
            <a:r>
              <a:rPr sz="800" b="1" spc="155" dirty="0">
                <a:solidFill>
                  <a:srgbClr val="00BFC4"/>
                </a:solidFill>
                <a:latin typeface="Arial"/>
                <a:cs typeface="Arial"/>
              </a:rPr>
              <a:t>●</a:t>
            </a:r>
            <a:endParaRPr sz="800">
              <a:latin typeface="Arial"/>
              <a:cs typeface="Arial"/>
            </a:endParaRPr>
          </a:p>
        </p:txBody>
      </p:sp>
      <p:sp>
        <p:nvSpPr>
          <p:cNvPr id="20" name="object 20"/>
          <p:cNvSpPr txBox="1"/>
          <p:nvPr/>
        </p:nvSpPr>
        <p:spPr>
          <a:xfrm>
            <a:off x="13772032" y="4285619"/>
            <a:ext cx="107314" cy="149225"/>
          </a:xfrm>
          <a:prstGeom prst="rect">
            <a:avLst/>
          </a:prstGeom>
        </p:spPr>
        <p:txBody>
          <a:bodyPr vert="horz" wrap="square" lIns="0" tIns="13970" rIns="0" bIns="0" rtlCol="0">
            <a:spAutoFit/>
          </a:bodyPr>
          <a:lstStyle/>
          <a:p>
            <a:pPr marL="12700">
              <a:lnSpc>
                <a:spcPct val="100000"/>
              </a:lnSpc>
              <a:spcBef>
                <a:spcPts val="110"/>
              </a:spcBef>
            </a:pPr>
            <a:r>
              <a:rPr sz="800" b="1" spc="155" dirty="0">
                <a:solidFill>
                  <a:srgbClr val="00BFC4"/>
                </a:solidFill>
                <a:latin typeface="Arial"/>
                <a:cs typeface="Arial"/>
              </a:rPr>
              <a:t>●</a:t>
            </a:r>
            <a:endParaRPr sz="800">
              <a:latin typeface="Arial"/>
              <a:cs typeface="Arial"/>
            </a:endParaRPr>
          </a:p>
        </p:txBody>
      </p:sp>
      <p:sp>
        <p:nvSpPr>
          <p:cNvPr id="21" name="object 21"/>
          <p:cNvSpPr txBox="1"/>
          <p:nvPr/>
        </p:nvSpPr>
        <p:spPr>
          <a:xfrm>
            <a:off x="14403007" y="4270122"/>
            <a:ext cx="107314" cy="149225"/>
          </a:xfrm>
          <a:prstGeom prst="rect">
            <a:avLst/>
          </a:prstGeom>
        </p:spPr>
        <p:txBody>
          <a:bodyPr vert="horz" wrap="square" lIns="0" tIns="13970" rIns="0" bIns="0" rtlCol="0">
            <a:spAutoFit/>
          </a:bodyPr>
          <a:lstStyle/>
          <a:p>
            <a:pPr marL="12700">
              <a:lnSpc>
                <a:spcPct val="100000"/>
              </a:lnSpc>
              <a:spcBef>
                <a:spcPts val="110"/>
              </a:spcBef>
            </a:pPr>
            <a:r>
              <a:rPr sz="800" b="1" spc="155" dirty="0">
                <a:solidFill>
                  <a:srgbClr val="00BFC4"/>
                </a:solidFill>
                <a:latin typeface="Arial"/>
                <a:cs typeface="Arial"/>
              </a:rPr>
              <a:t>●</a:t>
            </a:r>
            <a:endParaRPr sz="800">
              <a:latin typeface="Arial"/>
              <a:cs typeface="Arial"/>
            </a:endParaRPr>
          </a:p>
        </p:txBody>
      </p:sp>
      <p:sp>
        <p:nvSpPr>
          <p:cNvPr id="22" name="object 22"/>
          <p:cNvSpPr txBox="1"/>
          <p:nvPr/>
        </p:nvSpPr>
        <p:spPr>
          <a:xfrm>
            <a:off x="15034088" y="4253054"/>
            <a:ext cx="107314" cy="149225"/>
          </a:xfrm>
          <a:prstGeom prst="rect">
            <a:avLst/>
          </a:prstGeom>
        </p:spPr>
        <p:txBody>
          <a:bodyPr vert="horz" wrap="square" lIns="0" tIns="13970" rIns="0" bIns="0" rtlCol="0">
            <a:spAutoFit/>
          </a:bodyPr>
          <a:lstStyle/>
          <a:p>
            <a:pPr marL="12700">
              <a:lnSpc>
                <a:spcPct val="100000"/>
              </a:lnSpc>
              <a:spcBef>
                <a:spcPts val="110"/>
              </a:spcBef>
            </a:pPr>
            <a:r>
              <a:rPr sz="800" b="1" spc="155" dirty="0">
                <a:solidFill>
                  <a:srgbClr val="00BFC4"/>
                </a:solidFill>
                <a:latin typeface="Arial"/>
                <a:cs typeface="Arial"/>
              </a:rPr>
              <a:t>●</a:t>
            </a:r>
            <a:endParaRPr sz="800">
              <a:latin typeface="Arial"/>
              <a:cs typeface="Arial"/>
            </a:endParaRPr>
          </a:p>
        </p:txBody>
      </p:sp>
      <p:sp>
        <p:nvSpPr>
          <p:cNvPr id="23" name="object 23"/>
          <p:cNvSpPr txBox="1"/>
          <p:nvPr/>
        </p:nvSpPr>
        <p:spPr>
          <a:xfrm>
            <a:off x="15665063" y="4247819"/>
            <a:ext cx="107314" cy="149225"/>
          </a:xfrm>
          <a:prstGeom prst="rect">
            <a:avLst/>
          </a:prstGeom>
        </p:spPr>
        <p:txBody>
          <a:bodyPr vert="horz" wrap="square" lIns="0" tIns="13970" rIns="0" bIns="0" rtlCol="0">
            <a:spAutoFit/>
          </a:bodyPr>
          <a:lstStyle/>
          <a:p>
            <a:pPr marL="12700">
              <a:lnSpc>
                <a:spcPct val="100000"/>
              </a:lnSpc>
              <a:spcBef>
                <a:spcPts val="110"/>
              </a:spcBef>
            </a:pPr>
            <a:r>
              <a:rPr sz="800" b="1" spc="155" dirty="0">
                <a:solidFill>
                  <a:srgbClr val="00BFC4"/>
                </a:solidFill>
                <a:latin typeface="Arial"/>
                <a:cs typeface="Arial"/>
              </a:rPr>
              <a:t>●</a:t>
            </a:r>
            <a:endParaRPr sz="800">
              <a:latin typeface="Arial"/>
              <a:cs typeface="Arial"/>
            </a:endParaRPr>
          </a:p>
        </p:txBody>
      </p:sp>
      <p:sp>
        <p:nvSpPr>
          <p:cNvPr id="24" name="object 24"/>
          <p:cNvSpPr txBox="1"/>
          <p:nvPr/>
        </p:nvSpPr>
        <p:spPr>
          <a:xfrm>
            <a:off x="16296143" y="4239861"/>
            <a:ext cx="107314" cy="149225"/>
          </a:xfrm>
          <a:prstGeom prst="rect">
            <a:avLst/>
          </a:prstGeom>
        </p:spPr>
        <p:txBody>
          <a:bodyPr vert="horz" wrap="square" lIns="0" tIns="13970" rIns="0" bIns="0" rtlCol="0">
            <a:spAutoFit/>
          </a:bodyPr>
          <a:lstStyle/>
          <a:p>
            <a:pPr marL="12700">
              <a:lnSpc>
                <a:spcPct val="100000"/>
              </a:lnSpc>
              <a:spcBef>
                <a:spcPts val="110"/>
              </a:spcBef>
            </a:pPr>
            <a:r>
              <a:rPr sz="800" b="1" spc="155" dirty="0">
                <a:solidFill>
                  <a:srgbClr val="00BFC4"/>
                </a:solidFill>
                <a:latin typeface="Arial"/>
                <a:cs typeface="Arial"/>
              </a:rPr>
              <a:t>●</a:t>
            </a:r>
            <a:endParaRPr sz="800">
              <a:latin typeface="Arial"/>
              <a:cs typeface="Arial"/>
            </a:endParaRPr>
          </a:p>
        </p:txBody>
      </p:sp>
      <p:sp>
        <p:nvSpPr>
          <p:cNvPr id="25" name="object 25"/>
          <p:cNvSpPr txBox="1"/>
          <p:nvPr/>
        </p:nvSpPr>
        <p:spPr>
          <a:xfrm>
            <a:off x="16927224" y="4231904"/>
            <a:ext cx="107314" cy="149225"/>
          </a:xfrm>
          <a:prstGeom prst="rect">
            <a:avLst/>
          </a:prstGeom>
        </p:spPr>
        <p:txBody>
          <a:bodyPr vert="horz" wrap="square" lIns="0" tIns="13970" rIns="0" bIns="0" rtlCol="0">
            <a:spAutoFit/>
          </a:bodyPr>
          <a:lstStyle/>
          <a:p>
            <a:pPr marL="12700">
              <a:lnSpc>
                <a:spcPct val="100000"/>
              </a:lnSpc>
              <a:spcBef>
                <a:spcPts val="110"/>
              </a:spcBef>
            </a:pPr>
            <a:r>
              <a:rPr sz="800" b="1" spc="155" dirty="0">
                <a:solidFill>
                  <a:srgbClr val="00BFC4"/>
                </a:solidFill>
                <a:latin typeface="Arial"/>
                <a:cs typeface="Arial"/>
              </a:rPr>
              <a:t>●</a:t>
            </a:r>
            <a:endParaRPr sz="800">
              <a:latin typeface="Arial"/>
              <a:cs typeface="Arial"/>
            </a:endParaRPr>
          </a:p>
        </p:txBody>
      </p:sp>
      <p:sp>
        <p:nvSpPr>
          <p:cNvPr id="26" name="object 26"/>
          <p:cNvSpPr txBox="1"/>
          <p:nvPr/>
        </p:nvSpPr>
        <p:spPr>
          <a:xfrm>
            <a:off x="17558199" y="4221327"/>
            <a:ext cx="107314" cy="149225"/>
          </a:xfrm>
          <a:prstGeom prst="rect">
            <a:avLst/>
          </a:prstGeom>
        </p:spPr>
        <p:txBody>
          <a:bodyPr vert="horz" wrap="square" lIns="0" tIns="13970" rIns="0" bIns="0" rtlCol="0">
            <a:spAutoFit/>
          </a:bodyPr>
          <a:lstStyle/>
          <a:p>
            <a:pPr marL="12700">
              <a:lnSpc>
                <a:spcPct val="100000"/>
              </a:lnSpc>
              <a:spcBef>
                <a:spcPts val="110"/>
              </a:spcBef>
            </a:pPr>
            <a:r>
              <a:rPr sz="800" b="1" spc="155" dirty="0">
                <a:solidFill>
                  <a:srgbClr val="00BFC4"/>
                </a:solidFill>
                <a:latin typeface="Arial"/>
                <a:cs typeface="Arial"/>
              </a:rPr>
              <a:t>●</a:t>
            </a:r>
            <a:endParaRPr sz="800">
              <a:latin typeface="Arial"/>
              <a:cs typeface="Arial"/>
            </a:endParaRPr>
          </a:p>
        </p:txBody>
      </p:sp>
      <p:sp>
        <p:nvSpPr>
          <p:cNvPr id="27" name="object 27"/>
          <p:cNvSpPr txBox="1"/>
          <p:nvPr/>
        </p:nvSpPr>
        <p:spPr>
          <a:xfrm>
            <a:off x="18189280" y="4214417"/>
            <a:ext cx="107314" cy="149225"/>
          </a:xfrm>
          <a:prstGeom prst="rect">
            <a:avLst/>
          </a:prstGeom>
        </p:spPr>
        <p:txBody>
          <a:bodyPr vert="horz" wrap="square" lIns="0" tIns="13970" rIns="0" bIns="0" rtlCol="0">
            <a:spAutoFit/>
          </a:bodyPr>
          <a:lstStyle/>
          <a:p>
            <a:pPr marL="12700">
              <a:lnSpc>
                <a:spcPct val="100000"/>
              </a:lnSpc>
              <a:spcBef>
                <a:spcPts val="110"/>
              </a:spcBef>
            </a:pPr>
            <a:r>
              <a:rPr sz="800" b="1" spc="155" dirty="0">
                <a:solidFill>
                  <a:srgbClr val="00BFC4"/>
                </a:solidFill>
                <a:latin typeface="Arial"/>
                <a:cs typeface="Arial"/>
              </a:rPr>
              <a:t>●</a:t>
            </a:r>
            <a:endParaRPr sz="800">
              <a:latin typeface="Arial"/>
              <a:cs typeface="Arial"/>
            </a:endParaRPr>
          </a:p>
        </p:txBody>
      </p:sp>
      <p:sp>
        <p:nvSpPr>
          <p:cNvPr id="28" name="object 28"/>
          <p:cNvSpPr txBox="1"/>
          <p:nvPr/>
        </p:nvSpPr>
        <p:spPr>
          <a:xfrm>
            <a:off x="11878895" y="3265022"/>
            <a:ext cx="107314" cy="149225"/>
          </a:xfrm>
          <a:prstGeom prst="rect">
            <a:avLst/>
          </a:prstGeom>
        </p:spPr>
        <p:txBody>
          <a:bodyPr vert="horz" wrap="square" lIns="0" tIns="13970" rIns="0" bIns="0" rtlCol="0">
            <a:spAutoFit/>
          </a:bodyPr>
          <a:lstStyle/>
          <a:p>
            <a:pPr marL="12700">
              <a:lnSpc>
                <a:spcPct val="100000"/>
              </a:lnSpc>
              <a:spcBef>
                <a:spcPts val="110"/>
              </a:spcBef>
            </a:pPr>
            <a:r>
              <a:rPr sz="800" b="1" spc="155" dirty="0">
                <a:solidFill>
                  <a:srgbClr val="F8766D"/>
                </a:solidFill>
                <a:latin typeface="Arial"/>
                <a:cs typeface="Arial"/>
              </a:rPr>
              <a:t>●</a:t>
            </a:r>
            <a:endParaRPr sz="800">
              <a:latin typeface="Arial"/>
              <a:cs typeface="Arial"/>
            </a:endParaRPr>
          </a:p>
        </p:txBody>
      </p:sp>
      <p:sp>
        <p:nvSpPr>
          <p:cNvPr id="29" name="object 29"/>
          <p:cNvSpPr txBox="1"/>
          <p:nvPr/>
        </p:nvSpPr>
        <p:spPr>
          <a:xfrm>
            <a:off x="12509976" y="3265022"/>
            <a:ext cx="107314" cy="149225"/>
          </a:xfrm>
          <a:prstGeom prst="rect">
            <a:avLst/>
          </a:prstGeom>
        </p:spPr>
        <p:txBody>
          <a:bodyPr vert="horz" wrap="square" lIns="0" tIns="13970" rIns="0" bIns="0" rtlCol="0">
            <a:spAutoFit/>
          </a:bodyPr>
          <a:lstStyle/>
          <a:p>
            <a:pPr marL="12700">
              <a:lnSpc>
                <a:spcPct val="100000"/>
              </a:lnSpc>
              <a:spcBef>
                <a:spcPts val="110"/>
              </a:spcBef>
            </a:pPr>
            <a:r>
              <a:rPr sz="800" b="1" spc="155" dirty="0">
                <a:solidFill>
                  <a:srgbClr val="F8766D"/>
                </a:solidFill>
                <a:latin typeface="Arial"/>
                <a:cs typeface="Arial"/>
              </a:rPr>
              <a:t>●</a:t>
            </a:r>
            <a:endParaRPr sz="800">
              <a:latin typeface="Arial"/>
              <a:cs typeface="Arial"/>
            </a:endParaRPr>
          </a:p>
        </p:txBody>
      </p:sp>
      <p:sp>
        <p:nvSpPr>
          <p:cNvPr id="30" name="object 30"/>
          <p:cNvSpPr txBox="1"/>
          <p:nvPr/>
        </p:nvSpPr>
        <p:spPr>
          <a:xfrm>
            <a:off x="13140951" y="3265022"/>
            <a:ext cx="107314" cy="149225"/>
          </a:xfrm>
          <a:prstGeom prst="rect">
            <a:avLst/>
          </a:prstGeom>
        </p:spPr>
        <p:txBody>
          <a:bodyPr vert="horz" wrap="square" lIns="0" tIns="13970" rIns="0" bIns="0" rtlCol="0">
            <a:spAutoFit/>
          </a:bodyPr>
          <a:lstStyle/>
          <a:p>
            <a:pPr marL="12700">
              <a:lnSpc>
                <a:spcPct val="100000"/>
              </a:lnSpc>
              <a:spcBef>
                <a:spcPts val="110"/>
              </a:spcBef>
            </a:pPr>
            <a:r>
              <a:rPr sz="800" b="1" spc="155" dirty="0">
                <a:solidFill>
                  <a:srgbClr val="F8766D"/>
                </a:solidFill>
                <a:latin typeface="Arial"/>
                <a:cs typeface="Arial"/>
              </a:rPr>
              <a:t>●</a:t>
            </a:r>
            <a:endParaRPr sz="800">
              <a:latin typeface="Arial"/>
              <a:cs typeface="Arial"/>
            </a:endParaRPr>
          </a:p>
        </p:txBody>
      </p:sp>
      <p:sp>
        <p:nvSpPr>
          <p:cNvPr id="31" name="object 31"/>
          <p:cNvSpPr txBox="1"/>
          <p:nvPr/>
        </p:nvSpPr>
        <p:spPr>
          <a:xfrm>
            <a:off x="13772032" y="3265022"/>
            <a:ext cx="107314" cy="149225"/>
          </a:xfrm>
          <a:prstGeom prst="rect">
            <a:avLst/>
          </a:prstGeom>
        </p:spPr>
        <p:txBody>
          <a:bodyPr vert="horz" wrap="square" lIns="0" tIns="13970" rIns="0" bIns="0" rtlCol="0">
            <a:spAutoFit/>
          </a:bodyPr>
          <a:lstStyle/>
          <a:p>
            <a:pPr marL="12700">
              <a:lnSpc>
                <a:spcPct val="100000"/>
              </a:lnSpc>
              <a:spcBef>
                <a:spcPts val="110"/>
              </a:spcBef>
            </a:pPr>
            <a:r>
              <a:rPr sz="800" b="1" spc="155" dirty="0">
                <a:solidFill>
                  <a:srgbClr val="F8766D"/>
                </a:solidFill>
                <a:latin typeface="Arial"/>
                <a:cs typeface="Arial"/>
              </a:rPr>
              <a:t>●</a:t>
            </a:r>
            <a:endParaRPr sz="800">
              <a:latin typeface="Arial"/>
              <a:cs typeface="Arial"/>
            </a:endParaRPr>
          </a:p>
        </p:txBody>
      </p:sp>
      <p:sp>
        <p:nvSpPr>
          <p:cNvPr id="32" name="object 32"/>
          <p:cNvSpPr txBox="1"/>
          <p:nvPr/>
        </p:nvSpPr>
        <p:spPr>
          <a:xfrm>
            <a:off x="14403007" y="3265022"/>
            <a:ext cx="107314" cy="149225"/>
          </a:xfrm>
          <a:prstGeom prst="rect">
            <a:avLst/>
          </a:prstGeom>
        </p:spPr>
        <p:txBody>
          <a:bodyPr vert="horz" wrap="square" lIns="0" tIns="13970" rIns="0" bIns="0" rtlCol="0">
            <a:spAutoFit/>
          </a:bodyPr>
          <a:lstStyle/>
          <a:p>
            <a:pPr marL="12700">
              <a:lnSpc>
                <a:spcPct val="100000"/>
              </a:lnSpc>
              <a:spcBef>
                <a:spcPts val="110"/>
              </a:spcBef>
            </a:pPr>
            <a:r>
              <a:rPr sz="800" b="1" spc="155" dirty="0">
                <a:solidFill>
                  <a:srgbClr val="F8766D"/>
                </a:solidFill>
                <a:latin typeface="Arial"/>
                <a:cs typeface="Arial"/>
              </a:rPr>
              <a:t>●</a:t>
            </a:r>
            <a:endParaRPr sz="800">
              <a:latin typeface="Arial"/>
              <a:cs typeface="Arial"/>
            </a:endParaRPr>
          </a:p>
        </p:txBody>
      </p:sp>
      <p:sp>
        <p:nvSpPr>
          <p:cNvPr id="33" name="object 33"/>
          <p:cNvSpPr txBox="1"/>
          <p:nvPr/>
        </p:nvSpPr>
        <p:spPr>
          <a:xfrm>
            <a:off x="15034088" y="3265022"/>
            <a:ext cx="107314" cy="149225"/>
          </a:xfrm>
          <a:prstGeom prst="rect">
            <a:avLst/>
          </a:prstGeom>
        </p:spPr>
        <p:txBody>
          <a:bodyPr vert="horz" wrap="square" lIns="0" tIns="13970" rIns="0" bIns="0" rtlCol="0">
            <a:spAutoFit/>
          </a:bodyPr>
          <a:lstStyle/>
          <a:p>
            <a:pPr marL="12700">
              <a:lnSpc>
                <a:spcPct val="100000"/>
              </a:lnSpc>
              <a:spcBef>
                <a:spcPts val="110"/>
              </a:spcBef>
            </a:pPr>
            <a:r>
              <a:rPr sz="800" b="1" spc="155" dirty="0">
                <a:solidFill>
                  <a:srgbClr val="F8766D"/>
                </a:solidFill>
                <a:latin typeface="Arial"/>
                <a:cs typeface="Arial"/>
              </a:rPr>
              <a:t>●</a:t>
            </a:r>
            <a:endParaRPr sz="800">
              <a:latin typeface="Arial"/>
              <a:cs typeface="Arial"/>
            </a:endParaRPr>
          </a:p>
        </p:txBody>
      </p:sp>
      <p:sp>
        <p:nvSpPr>
          <p:cNvPr id="34" name="object 34"/>
          <p:cNvSpPr txBox="1"/>
          <p:nvPr/>
        </p:nvSpPr>
        <p:spPr>
          <a:xfrm>
            <a:off x="15665063" y="3265022"/>
            <a:ext cx="107314" cy="149225"/>
          </a:xfrm>
          <a:prstGeom prst="rect">
            <a:avLst/>
          </a:prstGeom>
        </p:spPr>
        <p:txBody>
          <a:bodyPr vert="horz" wrap="square" lIns="0" tIns="13970" rIns="0" bIns="0" rtlCol="0">
            <a:spAutoFit/>
          </a:bodyPr>
          <a:lstStyle/>
          <a:p>
            <a:pPr marL="12700">
              <a:lnSpc>
                <a:spcPct val="100000"/>
              </a:lnSpc>
              <a:spcBef>
                <a:spcPts val="110"/>
              </a:spcBef>
            </a:pPr>
            <a:r>
              <a:rPr sz="800" b="1" spc="155" dirty="0">
                <a:solidFill>
                  <a:srgbClr val="F8766D"/>
                </a:solidFill>
                <a:latin typeface="Arial"/>
                <a:cs typeface="Arial"/>
              </a:rPr>
              <a:t>●</a:t>
            </a:r>
            <a:endParaRPr sz="800">
              <a:latin typeface="Arial"/>
              <a:cs typeface="Arial"/>
            </a:endParaRPr>
          </a:p>
        </p:txBody>
      </p:sp>
      <p:sp>
        <p:nvSpPr>
          <p:cNvPr id="35" name="object 35"/>
          <p:cNvSpPr txBox="1"/>
          <p:nvPr/>
        </p:nvSpPr>
        <p:spPr>
          <a:xfrm>
            <a:off x="16296143" y="3265022"/>
            <a:ext cx="107314" cy="149225"/>
          </a:xfrm>
          <a:prstGeom prst="rect">
            <a:avLst/>
          </a:prstGeom>
        </p:spPr>
        <p:txBody>
          <a:bodyPr vert="horz" wrap="square" lIns="0" tIns="13970" rIns="0" bIns="0" rtlCol="0">
            <a:spAutoFit/>
          </a:bodyPr>
          <a:lstStyle/>
          <a:p>
            <a:pPr marL="12700">
              <a:lnSpc>
                <a:spcPct val="100000"/>
              </a:lnSpc>
              <a:spcBef>
                <a:spcPts val="110"/>
              </a:spcBef>
            </a:pPr>
            <a:r>
              <a:rPr sz="800" b="1" spc="155" dirty="0">
                <a:solidFill>
                  <a:srgbClr val="F8766D"/>
                </a:solidFill>
                <a:latin typeface="Arial"/>
                <a:cs typeface="Arial"/>
              </a:rPr>
              <a:t>●</a:t>
            </a:r>
            <a:endParaRPr sz="800">
              <a:latin typeface="Arial"/>
              <a:cs typeface="Arial"/>
            </a:endParaRPr>
          </a:p>
        </p:txBody>
      </p:sp>
      <p:sp>
        <p:nvSpPr>
          <p:cNvPr id="36" name="object 36"/>
          <p:cNvSpPr txBox="1"/>
          <p:nvPr/>
        </p:nvSpPr>
        <p:spPr>
          <a:xfrm>
            <a:off x="16927224" y="3265022"/>
            <a:ext cx="107314" cy="149225"/>
          </a:xfrm>
          <a:prstGeom prst="rect">
            <a:avLst/>
          </a:prstGeom>
        </p:spPr>
        <p:txBody>
          <a:bodyPr vert="horz" wrap="square" lIns="0" tIns="13970" rIns="0" bIns="0" rtlCol="0">
            <a:spAutoFit/>
          </a:bodyPr>
          <a:lstStyle/>
          <a:p>
            <a:pPr marL="12700">
              <a:lnSpc>
                <a:spcPct val="100000"/>
              </a:lnSpc>
              <a:spcBef>
                <a:spcPts val="110"/>
              </a:spcBef>
            </a:pPr>
            <a:r>
              <a:rPr sz="800" b="1" spc="155" dirty="0">
                <a:solidFill>
                  <a:srgbClr val="F8766D"/>
                </a:solidFill>
                <a:latin typeface="Arial"/>
                <a:cs typeface="Arial"/>
              </a:rPr>
              <a:t>●</a:t>
            </a:r>
            <a:endParaRPr sz="800">
              <a:latin typeface="Arial"/>
              <a:cs typeface="Arial"/>
            </a:endParaRPr>
          </a:p>
        </p:txBody>
      </p:sp>
      <p:sp>
        <p:nvSpPr>
          <p:cNvPr id="37" name="object 37"/>
          <p:cNvSpPr txBox="1"/>
          <p:nvPr/>
        </p:nvSpPr>
        <p:spPr>
          <a:xfrm>
            <a:off x="17558199" y="3265022"/>
            <a:ext cx="107314" cy="149225"/>
          </a:xfrm>
          <a:prstGeom prst="rect">
            <a:avLst/>
          </a:prstGeom>
        </p:spPr>
        <p:txBody>
          <a:bodyPr vert="horz" wrap="square" lIns="0" tIns="13970" rIns="0" bIns="0" rtlCol="0">
            <a:spAutoFit/>
          </a:bodyPr>
          <a:lstStyle/>
          <a:p>
            <a:pPr marL="12700">
              <a:lnSpc>
                <a:spcPct val="100000"/>
              </a:lnSpc>
              <a:spcBef>
                <a:spcPts val="110"/>
              </a:spcBef>
            </a:pPr>
            <a:r>
              <a:rPr sz="800" b="1" spc="155" dirty="0">
                <a:solidFill>
                  <a:srgbClr val="F8766D"/>
                </a:solidFill>
                <a:latin typeface="Arial"/>
                <a:cs typeface="Arial"/>
              </a:rPr>
              <a:t>●</a:t>
            </a:r>
            <a:endParaRPr sz="800">
              <a:latin typeface="Arial"/>
              <a:cs typeface="Arial"/>
            </a:endParaRPr>
          </a:p>
        </p:txBody>
      </p:sp>
      <p:sp>
        <p:nvSpPr>
          <p:cNvPr id="38" name="object 38"/>
          <p:cNvSpPr txBox="1"/>
          <p:nvPr/>
        </p:nvSpPr>
        <p:spPr>
          <a:xfrm>
            <a:off x="18189280" y="3265022"/>
            <a:ext cx="107314" cy="149225"/>
          </a:xfrm>
          <a:prstGeom prst="rect">
            <a:avLst/>
          </a:prstGeom>
        </p:spPr>
        <p:txBody>
          <a:bodyPr vert="horz" wrap="square" lIns="0" tIns="13970" rIns="0" bIns="0" rtlCol="0">
            <a:spAutoFit/>
          </a:bodyPr>
          <a:lstStyle/>
          <a:p>
            <a:pPr marL="12700">
              <a:lnSpc>
                <a:spcPct val="100000"/>
              </a:lnSpc>
              <a:spcBef>
                <a:spcPts val="110"/>
              </a:spcBef>
            </a:pPr>
            <a:r>
              <a:rPr sz="800" b="1" spc="155" dirty="0">
                <a:solidFill>
                  <a:srgbClr val="F8766D"/>
                </a:solidFill>
                <a:latin typeface="Arial"/>
                <a:cs typeface="Arial"/>
              </a:rPr>
              <a:t>●</a:t>
            </a:r>
            <a:endParaRPr sz="800">
              <a:latin typeface="Arial"/>
              <a:cs typeface="Arial"/>
            </a:endParaRPr>
          </a:p>
        </p:txBody>
      </p:sp>
      <p:grpSp>
        <p:nvGrpSpPr>
          <p:cNvPr id="39" name="object 39"/>
          <p:cNvGrpSpPr/>
          <p:nvPr/>
        </p:nvGrpSpPr>
        <p:grpSpPr>
          <a:xfrm>
            <a:off x="11915605" y="3278350"/>
            <a:ext cx="7245350" cy="1470025"/>
            <a:chOff x="11915605" y="3278350"/>
            <a:chExt cx="7245350" cy="1470025"/>
          </a:xfrm>
        </p:grpSpPr>
        <p:sp>
          <p:nvSpPr>
            <p:cNvPr id="40" name="object 40"/>
            <p:cNvSpPr/>
            <p:nvPr/>
          </p:nvSpPr>
          <p:spPr>
            <a:xfrm>
              <a:off x="11932432" y="3345050"/>
              <a:ext cx="6310630" cy="0"/>
            </a:xfrm>
            <a:custGeom>
              <a:avLst/>
              <a:gdLst/>
              <a:ahLst/>
              <a:cxnLst/>
              <a:rect l="l" t="t" r="r" b="b"/>
              <a:pathLst>
                <a:path w="6310630">
                  <a:moveTo>
                    <a:pt x="0" y="0"/>
                  </a:moveTo>
                  <a:lnTo>
                    <a:pt x="0" y="0"/>
                  </a:lnTo>
                  <a:lnTo>
                    <a:pt x="5679303" y="0"/>
                  </a:lnTo>
                  <a:lnTo>
                    <a:pt x="6310383" y="0"/>
                  </a:lnTo>
                </a:path>
              </a:pathLst>
            </a:custGeom>
            <a:ln w="33506">
              <a:solidFill>
                <a:srgbClr val="F8766D"/>
              </a:solidFill>
            </a:ln>
          </p:spPr>
          <p:txBody>
            <a:bodyPr wrap="square" lIns="0" tIns="0" rIns="0" bIns="0" rtlCol="0"/>
            <a:lstStyle/>
            <a:p>
              <a:endParaRPr/>
            </a:p>
          </p:txBody>
        </p:sp>
        <p:sp>
          <p:nvSpPr>
            <p:cNvPr id="41" name="object 41"/>
            <p:cNvSpPr/>
            <p:nvPr/>
          </p:nvSpPr>
          <p:spPr>
            <a:xfrm>
              <a:off x="11932432" y="4294550"/>
              <a:ext cx="6310630" cy="386715"/>
            </a:xfrm>
            <a:custGeom>
              <a:avLst/>
              <a:gdLst/>
              <a:ahLst/>
              <a:cxnLst/>
              <a:rect l="l" t="t" r="r" b="b"/>
              <a:pathLst>
                <a:path w="6310630" h="386714">
                  <a:moveTo>
                    <a:pt x="0" y="386585"/>
                  </a:moveTo>
                  <a:lnTo>
                    <a:pt x="631080" y="132247"/>
                  </a:lnTo>
                  <a:lnTo>
                    <a:pt x="1262055" y="93609"/>
                  </a:lnTo>
                  <a:lnTo>
                    <a:pt x="1893136" y="71097"/>
                  </a:lnTo>
                  <a:lnTo>
                    <a:pt x="2524111" y="55600"/>
                  </a:lnTo>
                  <a:lnTo>
                    <a:pt x="3155191" y="38637"/>
                  </a:lnTo>
                  <a:lnTo>
                    <a:pt x="3786167" y="33297"/>
                  </a:lnTo>
                  <a:lnTo>
                    <a:pt x="4417247" y="25339"/>
                  </a:lnTo>
                  <a:lnTo>
                    <a:pt x="5048327" y="17381"/>
                  </a:lnTo>
                  <a:lnTo>
                    <a:pt x="5679303" y="6806"/>
                  </a:lnTo>
                  <a:lnTo>
                    <a:pt x="6310383" y="0"/>
                  </a:lnTo>
                </a:path>
              </a:pathLst>
            </a:custGeom>
            <a:ln w="33506">
              <a:solidFill>
                <a:srgbClr val="00BFC4"/>
              </a:solidFill>
            </a:ln>
          </p:spPr>
          <p:txBody>
            <a:bodyPr wrap="square" lIns="0" tIns="0" rIns="0" bIns="0" rtlCol="0"/>
            <a:lstStyle/>
            <a:p>
              <a:endParaRPr/>
            </a:p>
          </p:txBody>
        </p:sp>
        <p:sp>
          <p:nvSpPr>
            <p:cNvPr id="42" name="object 42"/>
            <p:cNvSpPr/>
            <p:nvPr/>
          </p:nvSpPr>
          <p:spPr>
            <a:xfrm>
              <a:off x="18558283" y="3278350"/>
              <a:ext cx="602615" cy="1470025"/>
            </a:xfrm>
            <a:custGeom>
              <a:avLst/>
              <a:gdLst/>
              <a:ahLst/>
              <a:cxnLst/>
              <a:rect l="l" t="t" r="r" b="b"/>
              <a:pathLst>
                <a:path w="602615" h="1470025">
                  <a:moveTo>
                    <a:pt x="602075" y="0"/>
                  </a:moveTo>
                  <a:lnTo>
                    <a:pt x="0" y="0"/>
                  </a:lnTo>
                  <a:lnTo>
                    <a:pt x="0" y="1469693"/>
                  </a:lnTo>
                  <a:lnTo>
                    <a:pt x="602075" y="1469693"/>
                  </a:lnTo>
                  <a:lnTo>
                    <a:pt x="602075" y="0"/>
                  </a:lnTo>
                  <a:close/>
                </a:path>
              </a:pathLst>
            </a:custGeom>
            <a:solidFill>
              <a:srgbClr val="D9D9D9"/>
            </a:solidFill>
          </p:spPr>
          <p:txBody>
            <a:bodyPr wrap="square" lIns="0" tIns="0" rIns="0" bIns="0" rtlCol="0"/>
            <a:lstStyle/>
            <a:p>
              <a:endParaRPr/>
            </a:p>
          </p:txBody>
        </p:sp>
      </p:grpSp>
      <p:grpSp>
        <p:nvGrpSpPr>
          <p:cNvPr id="43" name="object 43"/>
          <p:cNvGrpSpPr/>
          <p:nvPr/>
        </p:nvGrpSpPr>
        <p:grpSpPr>
          <a:xfrm>
            <a:off x="11596624" y="4936304"/>
            <a:ext cx="6982459" cy="1510665"/>
            <a:chOff x="11596624" y="4936304"/>
            <a:chExt cx="6982459" cy="1510665"/>
          </a:xfrm>
        </p:grpSpPr>
        <p:sp>
          <p:nvSpPr>
            <p:cNvPr id="44" name="object 44"/>
            <p:cNvSpPr/>
            <p:nvPr/>
          </p:nvSpPr>
          <p:spPr>
            <a:xfrm>
              <a:off x="11616923" y="4956624"/>
              <a:ext cx="6941820" cy="1470025"/>
            </a:xfrm>
            <a:custGeom>
              <a:avLst/>
              <a:gdLst/>
              <a:ahLst/>
              <a:cxnLst/>
              <a:rect l="l" t="t" r="r" b="b"/>
              <a:pathLst>
                <a:path w="6941819" h="1470025">
                  <a:moveTo>
                    <a:pt x="6941359" y="0"/>
                  </a:moveTo>
                  <a:lnTo>
                    <a:pt x="0" y="0"/>
                  </a:lnTo>
                  <a:lnTo>
                    <a:pt x="0" y="1469693"/>
                  </a:lnTo>
                  <a:lnTo>
                    <a:pt x="6941359" y="1469693"/>
                  </a:lnTo>
                  <a:lnTo>
                    <a:pt x="6941359" y="0"/>
                  </a:lnTo>
                  <a:close/>
                </a:path>
              </a:pathLst>
            </a:custGeom>
            <a:solidFill>
              <a:srgbClr val="EBEBEB"/>
            </a:solidFill>
          </p:spPr>
          <p:txBody>
            <a:bodyPr wrap="square" lIns="0" tIns="0" rIns="0" bIns="0" rtlCol="0"/>
            <a:lstStyle/>
            <a:p>
              <a:endParaRPr/>
            </a:p>
          </p:txBody>
        </p:sp>
        <p:sp>
          <p:nvSpPr>
            <p:cNvPr id="45" name="object 45"/>
            <p:cNvSpPr/>
            <p:nvPr/>
          </p:nvSpPr>
          <p:spPr>
            <a:xfrm>
              <a:off x="11616944" y="5286355"/>
              <a:ext cx="6941820" cy="894715"/>
            </a:xfrm>
            <a:custGeom>
              <a:avLst/>
              <a:gdLst/>
              <a:ahLst/>
              <a:cxnLst/>
              <a:rect l="l" t="t" r="r" b="b"/>
              <a:pathLst>
                <a:path w="6941819" h="894714">
                  <a:moveTo>
                    <a:pt x="6941350" y="874001"/>
                  </a:moveTo>
                  <a:lnTo>
                    <a:pt x="0" y="874001"/>
                  </a:lnTo>
                  <a:lnTo>
                    <a:pt x="0" y="894321"/>
                  </a:lnTo>
                  <a:lnTo>
                    <a:pt x="6941350" y="894321"/>
                  </a:lnTo>
                  <a:lnTo>
                    <a:pt x="6941350" y="874001"/>
                  </a:lnTo>
                  <a:close/>
                </a:path>
                <a:path w="6941819" h="894714">
                  <a:moveTo>
                    <a:pt x="6941350" y="437057"/>
                  </a:moveTo>
                  <a:lnTo>
                    <a:pt x="0" y="437057"/>
                  </a:lnTo>
                  <a:lnTo>
                    <a:pt x="0" y="457365"/>
                  </a:lnTo>
                  <a:lnTo>
                    <a:pt x="6941350" y="457365"/>
                  </a:lnTo>
                  <a:lnTo>
                    <a:pt x="6941350" y="437057"/>
                  </a:lnTo>
                  <a:close/>
                </a:path>
                <a:path w="6941819" h="894714">
                  <a:moveTo>
                    <a:pt x="6941350" y="0"/>
                  </a:moveTo>
                  <a:lnTo>
                    <a:pt x="0" y="0"/>
                  </a:lnTo>
                  <a:lnTo>
                    <a:pt x="0" y="20320"/>
                  </a:lnTo>
                  <a:lnTo>
                    <a:pt x="6941350" y="20320"/>
                  </a:lnTo>
                  <a:lnTo>
                    <a:pt x="6941350" y="0"/>
                  </a:lnTo>
                  <a:close/>
                </a:path>
              </a:pathLst>
            </a:custGeom>
            <a:solidFill>
              <a:srgbClr val="FFFFFF"/>
            </a:solidFill>
          </p:spPr>
          <p:txBody>
            <a:bodyPr wrap="square" lIns="0" tIns="0" rIns="0" bIns="0" rtlCol="0"/>
            <a:lstStyle/>
            <a:p>
              <a:endParaRPr/>
            </a:p>
          </p:txBody>
        </p:sp>
        <p:sp>
          <p:nvSpPr>
            <p:cNvPr id="46" name="object 46"/>
            <p:cNvSpPr/>
            <p:nvPr/>
          </p:nvSpPr>
          <p:spPr>
            <a:xfrm>
              <a:off x="12563512" y="4956624"/>
              <a:ext cx="5048250" cy="1470025"/>
            </a:xfrm>
            <a:custGeom>
              <a:avLst/>
              <a:gdLst/>
              <a:ahLst/>
              <a:cxnLst/>
              <a:rect l="l" t="t" r="r" b="b"/>
              <a:pathLst>
                <a:path w="5048250" h="1470025">
                  <a:moveTo>
                    <a:pt x="0" y="1469693"/>
                  </a:moveTo>
                  <a:lnTo>
                    <a:pt x="0" y="0"/>
                  </a:lnTo>
                </a:path>
                <a:path w="5048250" h="1470025">
                  <a:moveTo>
                    <a:pt x="1262055" y="1469693"/>
                  </a:moveTo>
                  <a:lnTo>
                    <a:pt x="1262055" y="0"/>
                  </a:lnTo>
                </a:path>
                <a:path w="5048250" h="1470025">
                  <a:moveTo>
                    <a:pt x="2524111" y="1469693"/>
                  </a:moveTo>
                  <a:lnTo>
                    <a:pt x="2524111" y="0"/>
                  </a:lnTo>
                </a:path>
                <a:path w="5048250" h="1470025">
                  <a:moveTo>
                    <a:pt x="3786167" y="1469693"/>
                  </a:moveTo>
                  <a:lnTo>
                    <a:pt x="3786167" y="0"/>
                  </a:lnTo>
                </a:path>
                <a:path w="5048250" h="1470025">
                  <a:moveTo>
                    <a:pt x="5048223" y="1469693"/>
                  </a:moveTo>
                  <a:lnTo>
                    <a:pt x="5048223" y="0"/>
                  </a:lnTo>
                </a:path>
              </a:pathLst>
            </a:custGeom>
            <a:ln w="20313">
              <a:solidFill>
                <a:srgbClr val="FFFFFF"/>
              </a:solidFill>
            </a:ln>
          </p:spPr>
          <p:txBody>
            <a:bodyPr wrap="square" lIns="0" tIns="0" rIns="0" bIns="0" rtlCol="0"/>
            <a:lstStyle/>
            <a:p>
              <a:endParaRPr/>
            </a:p>
          </p:txBody>
        </p:sp>
        <p:sp>
          <p:nvSpPr>
            <p:cNvPr id="47" name="object 47"/>
            <p:cNvSpPr/>
            <p:nvPr/>
          </p:nvSpPr>
          <p:spPr>
            <a:xfrm>
              <a:off x="11616944" y="4956624"/>
              <a:ext cx="6941820" cy="1470025"/>
            </a:xfrm>
            <a:custGeom>
              <a:avLst/>
              <a:gdLst/>
              <a:ahLst/>
              <a:cxnLst/>
              <a:rect l="l" t="t" r="r" b="b"/>
              <a:pathLst>
                <a:path w="6941819" h="1470025">
                  <a:moveTo>
                    <a:pt x="0" y="1432417"/>
                  </a:moveTo>
                  <a:lnTo>
                    <a:pt x="6941359" y="1432417"/>
                  </a:lnTo>
                </a:path>
                <a:path w="6941819" h="1470025">
                  <a:moveTo>
                    <a:pt x="0" y="995362"/>
                  </a:moveTo>
                  <a:lnTo>
                    <a:pt x="6941359" y="995362"/>
                  </a:lnTo>
                </a:path>
                <a:path w="6941819" h="1470025">
                  <a:moveTo>
                    <a:pt x="0" y="558412"/>
                  </a:moveTo>
                  <a:lnTo>
                    <a:pt x="6941359" y="558412"/>
                  </a:lnTo>
                </a:path>
                <a:path w="6941819" h="1470025">
                  <a:moveTo>
                    <a:pt x="0" y="121462"/>
                  </a:moveTo>
                  <a:lnTo>
                    <a:pt x="6941359" y="121462"/>
                  </a:lnTo>
                </a:path>
                <a:path w="6941819" h="1470025">
                  <a:moveTo>
                    <a:pt x="315487" y="1469693"/>
                  </a:moveTo>
                  <a:lnTo>
                    <a:pt x="315487" y="0"/>
                  </a:lnTo>
                </a:path>
                <a:path w="6941819" h="1470025">
                  <a:moveTo>
                    <a:pt x="1577543" y="1469693"/>
                  </a:moveTo>
                  <a:lnTo>
                    <a:pt x="1577543" y="0"/>
                  </a:lnTo>
                </a:path>
                <a:path w="6941819" h="1470025">
                  <a:moveTo>
                    <a:pt x="2839599" y="1469693"/>
                  </a:moveTo>
                  <a:lnTo>
                    <a:pt x="2839599" y="0"/>
                  </a:lnTo>
                </a:path>
                <a:path w="6941819" h="1470025">
                  <a:moveTo>
                    <a:pt x="4101655" y="1469693"/>
                  </a:moveTo>
                  <a:lnTo>
                    <a:pt x="4101655" y="0"/>
                  </a:lnTo>
                </a:path>
                <a:path w="6941819" h="1470025">
                  <a:moveTo>
                    <a:pt x="5363815" y="1469693"/>
                  </a:moveTo>
                  <a:lnTo>
                    <a:pt x="5363815" y="0"/>
                  </a:lnTo>
                </a:path>
                <a:path w="6941819" h="1470025">
                  <a:moveTo>
                    <a:pt x="6625871" y="1469693"/>
                  </a:moveTo>
                  <a:lnTo>
                    <a:pt x="6625871" y="0"/>
                  </a:lnTo>
                </a:path>
              </a:pathLst>
            </a:custGeom>
            <a:ln w="40627">
              <a:solidFill>
                <a:srgbClr val="FFFFFF"/>
              </a:solidFill>
            </a:ln>
          </p:spPr>
          <p:txBody>
            <a:bodyPr wrap="square" lIns="0" tIns="0" rIns="0" bIns="0" rtlCol="0"/>
            <a:lstStyle/>
            <a:p>
              <a:endParaRPr/>
            </a:p>
          </p:txBody>
        </p:sp>
      </p:grpSp>
      <p:sp>
        <p:nvSpPr>
          <p:cNvPr id="48" name="object 48"/>
          <p:cNvSpPr txBox="1"/>
          <p:nvPr/>
        </p:nvSpPr>
        <p:spPr>
          <a:xfrm>
            <a:off x="11878895" y="6279485"/>
            <a:ext cx="107314" cy="149225"/>
          </a:xfrm>
          <a:prstGeom prst="rect">
            <a:avLst/>
          </a:prstGeom>
        </p:spPr>
        <p:txBody>
          <a:bodyPr vert="horz" wrap="square" lIns="0" tIns="13970" rIns="0" bIns="0" rtlCol="0">
            <a:spAutoFit/>
          </a:bodyPr>
          <a:lstStyle/>
          <a:p>
            <a:pPr marL="12700">
              <a:lnSpc>
                <a:spcPct val="100000"/>
              </a:lnSpc>
              <a:spcBef>
                <a:spcPts val="110"/>
              </a:spcBef>
            </a:pPr>
            <a:r>
              <a:rPr sz="800" b="1" spc="155" dirty="0">
                <a:solidFill>
                  <a:srgbClr val="00BFC4"/>
                </a:solidFill>
                <a:latin typeface="Arial"/>
                <a:cs typeface="Arial"/>
              </a:rPr>
              <a:t>●</a:t>
            </a:r>
            <a:endParaRPr sz="800">
              <a:latin typeface="Arial"/>
              <a:cs typeface="Arial"/>
            </a:endParaRPr>
          </a:p>
        </p:txBody>
      </p:sp>
      <p:sp>
        <p:nvSpPr>
          <p:cNvPr id="49" name="object 49"/>
          <p:cNvSpPr txBox="1"/>
          <p:nvPr/>
        </p:nvSpPr>
        <p:spPr>
          <a:xfrm>
            <a:off x="12509976" y="6061795"/>
            <a:ext cx="107314" cy="149225"/>
          </a:xfrm>
          <a:prstGeom prst="rect">
            <a:avLst/>
          </a:prstGeom>
        </p:spPr>
        <p:txBody>
          <a:bodyPr vert="horz" wrap="square" lIns="0" tIns="13970" rIns="0" bIns="0" rtlCol="0">
            <a:spAutoFit/>
          </a:bodyPr>
          <a:lstStyle/>
          <a:p>
            <a:pPr marL="12700">
              <a:lnSpc>
                <a:spcPct val="100000"/>
              </a:lnSpc>
              <a:spcBef>
                <a:spcPts val="110"/>
              </a:spcBef>
            </a:pPr>
            <a:r>
              <a:rPr sz="800" b="1" spc="155" dirty="0">
                <a:solidFill>
                  <a:srgbClr val="00BFC4"/>
                </a:solidFill>
                <a:latin typeface="Arial"/>
                <a:cs typeface="Arial"/>
              </a:rPr>
              <a:t>●</a:t>
            </a:r>
            <a:endParaRPr sz="800">
              <a:latin typeface="Arial"/>
              <a:cs typeface="Arial"/>
            </a:endParaRPr>
          </a:p>
        </p:txBody>
      </p:sp>
      <p:sp>
        <p:nvSpPr>
          <p:cNvPr id="50" name="object 50"/>
          <p:cNvSpPr txBox="1"/>
          <p:nvPr/>
        </p:nvSpPr>
        <p:spPr>
          <a:xfrm>
            <a:off x="13140951" y="6031011"/>
            <a:ext cx="107314" cy="149225"/>
          </a:xfrm>
          <a:prstGeom prst="rect">
            <a:avLst/>
          </a:prstGeom>
        </p:spPr>
        <p:txBody>
          <a:bodyPr vert="horz" wrap="square" lIns="0" tIns="13970" rIns="0" bIns="0" rtlCol="0">
            <a:spAutoFit/>
          </a:bodyPr>
          <a:lstStyle/>
          <a:p>
            <a:pPr marL="12700">
              <a:lnSpc>
                <a:spcPct val="100000"/>
              </a:lnSpc>
              <a:spcBef>
                <a:spcPts val="110"/>
              </a:spcBef>
            </a:pPr>
            <a:r>
              <a:rPr sz="800" b="1" spc="155" dirty="0">
                <a:solidFill>
                  <a:srgbClr val="00BFC4"/>
                </a:solidFill>
                <a:latin typeface="Arial"/>
                <a:cs typeface="Arial"/>
              </a:rPr>
              <a:t>●</a:t>
            </a:r>
            <a:endParaRPr sz="800">
              <a:latin typeface="Arial"/>
              <a:cs typeface="Arial"/>
            </a:endParaRPr>
          </a:p>
        </p:txBody>
      </p:sp>
      <p:sp>
        <p:nvSpPr>
          <p:cNvPr id="51" name="object 51"/>
          <p:cNvSpPr txBox="1"/>
          <p:nvPr/>
        </p:nvSpPr>
        <p:spPr>
          <a:xfrm>
            <a:off x="13772032" y="6013001"/>
            <a:ext cx="107314" cy="149225"/>
          </a:xfrm>
          <a:prstGeom prst="rect">
            <a:avLst/>
          </a:prstGeom>
        </p:spPr>
        <p:txBody>
          <a:bodyPr vert="horz" wrap="square" lIns="0" tIns="13970" rIns="0" bIns="0" rtlCol="0">
            <a:spAutoFit/>
          </a:bodyPr>
          <a:lstStyle/>
          <a:p>
            <a:pPr marL="12700">
              <a:lnSpc>
                <a:spcPct val="100000"/>
              </a:lnSpc>
              <a:spcBef>
                <a:spcPts val="110"/>
              </a:spcBef>
            </a:pPr>
            <a:r>
              <a:rPr sz="800" b="1" spc="155" dirty="0">
                <a:solidFill>
                  <a:srgbClr val="00BFC4"/>
                </a:solidFill>
                <a:latin typeface="Arial"/>
                <a:cs typeface="Arial"/>
              </a:rPr>
              <a:t>●</a:t>
            </a:r>
            <a:endParaRPr sz="800">
              <a:latin typeface="Arial"/>
              <a:cs typeface="Arial"/>
            </a:endParaRPr>
          </a:p>
        </p:txBody>
      </p:sp>
      <p:sp>
        <p:nvSpPr>
          <p:cNvPr id="52" name="object 52"/>
          <p:cNvSpPr txBox="1"/>
          <p:nvPr/>
        </p:nvSpPr>
        <p:spPr>
          <a:xfrm>
            <a:off x="14403007" y="6000226"/>
            <a:ext cx="107314" cy="149225"/>
          </a:xfrm>
          <a:prstGeom prst="rect">
            <a:avLst/>
          </a:prstGeom>
        </p:spPr>
        <p:txBody>
          <a:bodyPr vert="horz" wrap="square" lIns="0" tIns="13970" rIns="0" bIns="0" rtlCol="0">
            <a:spAutoFit/>
          </a:bodyPr>
          <a:lstStyle/>
          <a:p>
            <a:pPr marL="12700">
              <a:lnSpc>
                <a:spcPct val="100000"/>
              </a:lnSpc>
              <a:spcBef>
                <a:spcPts val="110"/>
              </a:spcBef>
            </a:pPr>
            <a:r>
              <a:rPr sz="800" b="1" spc="155" dirty="0">
                <a:solidFill>
                  <a:srgbClr val="00BFC4"/>
                </a:solidFill>
                <a:latin typeface="Arial"/>
                <a:cs typeface="Arial"/>
              </a:rPr>
              <a:t>●</a:t>
            </a:r>
            <a:endParaRPr sz="800">
              <a:latin typeface="Arial"/>
              <a:cs typeface="Arial"/>
            </a:endParaRPr>
          </a:p>
        </p:txBody>
      </p:sp>
      <p:sp>
        <p:nvSpPr>
          <p:cNvPr id="53" name="object 53"/>
          <p:cNvSpPr txBox="1"/>
          <p:nvPr/>
        </p:nvSpPr>
        <p:spPr>
          <a:xfrm>
            <a:off x="15034088" y="5989022"/>
            <a:ext cx="107314" cy="149225"/>
          </a:xfrm>
          <a:prstGeom prst="rect">
            <a:avLst/>
          </a:prstGeom>
        </p:spPr>
        <p:txBody>
          <a:bodyPr vert="horz" wrap="square" lIns="0" tIns="13970" rIns="0" bIns="0" rtlCol="0">
            <a:spAutoFit/>
          </a:bodyPr>
          <a:lstStyle/>
          <a:p>
            <a:pPr marL="12700">
              <a:lnSpc>
                <a:spcPct val="100000"/>
              </a:lnSpc>
              <a:spcBef>
                <a:spcPts val="110"/>
              </a:spcBef>
            </a:pPr>
            <a:r>
              <a:rPr sz="800" b="1" spc="155" dirty="0">
                <a:solidFill>
                  <a:srgbClr val="00BFC4"/>
                </a:solidFill>
                <a:latin typeface="Arial"/>
                <a:cs typeface="Arial"/>
              </a:rPr>
              <a:t>●</a:t>
            </a:r>
            <a:endParaRPr sz="800">
              <a:latin typeface="Arial"/>
              <a:cs typeface="Arial"/>
            </a:endParaRPr>
          </a:p>
        </p:txBody>
      </p:sp>
      <p:sp>
        <p:nvSpPr>
          <p:cNvPr id="54" name="object 54"/>
          <p:cNvSpPr txBox="1"/>
          <p:nvPr/>
        </p:nvSpPr>
        <p:spPr>
          <a:xfrm>
            <a:off x="15665063" y="5982217"/>
            <a:ext cx="107314" cy="149225"/>
          </a:xfrm>
          <a:prstGeom prst="rect">
            <a:avLst/>
          </a:prstGeom>
        </p:spPr>
        <p:txBody>
          <a:bodyPr vert="horz" wrap="square" lIns="0" tIns="13970" rIns="0" bIns="0" rtlCol="0">
            <a:spAutoFit/>
          </a:bodyPr>
          <a:lstStyle/>
          <a:p>
            <a:pPr marL="12700">
              <a:lnSpc>
                <a:spcPct val="100000"/>
              </a:lnSpc>
              <a:spcBef>
                <a:spcPts val="110"/>
              </a:spcBef>
            </a:pPr>
            <a:r>
              <a:rPr sz="800" b="1" spc="155" dirty="0">
                <a:solidFill>
                  <a:srgbClr val="00BFC4"/>
                </a:solidFill>
                <a:latin typeface="Arial"/>
                <a:cs typeface="Arial"/>
              </a:rPr>
              <a:t>●</a:t>
            </a:r>
            <a:endParaRPr sz="800">
              <a:latin typeface="Arial"/>
              <a:cs typeface="Arial"/>
            </a:endParaRPr>
          </a:p>
        </p:txBody>
      </p:sp>
      <p:sp>
        <p:nvSpPr>
          <p:cNvPr id="55" name="object 55"/>
          <p:cNvSpPr txBox="1"/>
          <p:nvPr/>
        </p:nvSpPr>
        <p:spPr>
          <a:xfrm>
            <a:off x="16296143" y="5974573"/>
            <a:ext cx="107314" cy="149225"/>
          </a:xfrm>
          <a:prstGeom prst="rect">
            <a:avLst/>
          </a:prstGeom>
        </p:spPr>
        <p:txBody>
          <a:bodyPr vert="horz" wrap="square" lIns="0" tIns="13970" rIns="0" bIns="0" rtlCol="0">
            <a:spAutoFit/>
          </a:bodyPr>
          <a:lstStyle/>
          <a:p>
            <a:pPr marL="12700">
              <a:lnSpc>
                <a:spcPct val="100000"/>
              </a:lnSpc>
              <a:spcBef>
                <a:spcPts val="110"/>
              </a:spcBef>
            </a:pPr>
            <a:r>
              <a:rPr sz="800" b="1" spc="155" dirty="0">
                <a:solidFill>
                  <a:srgbClr val="00BFC4"/>
                </a:solidFill>
                <a:latin typeface="Arial"/>
                <a:cs typeface="Arial"/>
              </a:rPr>
              <a:t>●</a:t>
            </a:r>
            <a:endParaRPr sz="800">
              <a:latin typeface="Arial"/>
              <a:cs typeface="Arial"/>
            </a:endParaRPr>
          </a:p>
        </p:txBody>
      </p:sp>
      <p:sp>
        <p:nvSpPr>
          <p:cNvPr id="56" name="object 56"/>
          <p:cNvSpPr txBox="1"/>
          <p:nvPr/>
        </p:nvSpPr>
        <p:spPr>
          <a:xfrm>
            <a:off x="16927224" y="5967662"/>
            <a:ext cx="107314" cy="149225"/>
          </a:xfrm>
          <a:prstGeom prst="rect">
            <a:avLst/>
          </a:prstGeom>
        </p:spPr>
        <p:txBody>
          <a:bodyPr vert="horz" wrap="square" lIns="0" tIns="13970" rIns="0" bIns="0" rtlCol="0">
            <a:spAutoFit/>
          </a:bodyPr>
          <a:lstStyle/>
          <a:p>
            <a:pPr marL="12700">
              <a:lnSpc>
                <a:spcPct val="100000"/>
              </a:lnSpc>
              <a:spcBef>
                <a:spcPts val="110"/>
              </a:spcBef>
            </a:pPr>
            <a:r>
              <a:rPr sz="800" b="1" spc="155" dirty="0">
                <a:solidFill>
                  <a:srgbClr val="00BFC4"/>
                </a:solidFill>
                <a:latin typeface="Arial"/>
                <a:cs typeface="Arial"/>
              </a:rPr>
              <a:t>●</a:t>
            </a:r>
            <a:endParaRPr sz="800">
              <a:latin typeface="Arial"/>
              <a:cs typeface="Arial"/>
            </a:endParaRPr>
          </a:p>
        </p:txBody>
      </p:sp>
      <p:sp>
        <p:nvSpPr>
          <p:cNvPr id="57" name="object 57"/>
          <p:cNvSpPr txBox="1"/>
          <p:nvPr/>
        </p:nvSpPr>
        <p:spPr>
          <a:xfrm>
            <a:off x="17558199" y="5964102"/>
            <a:ext cx="107314" cy="149225"/>
          </a:xfrm>
          <a:prstGeom prst="rect">
            <a:avLst/>
          </a:prstGeom>
        </p:spPr>
        <p:txBody>
          <a:bodyPr vert="horz" wrap="square" lIns="0" tIns="13970" rIns="0" bIns="0" rtlCol="0">
            <a:spAutoFit/>
          </a:bodyPr>
          <a:lstStyle/>
          <a:p>
            <a:pPr marL="12700">
              <a:lnSpc>
                <a:spcPct val="100000"/>
              </a:lnSpc>
              <a:spcBef>
                <a:spcPts val="110"/>
              </a:spcBef>
            </a:pPr>
            <a:r>
              <a:rPr sz="800" b="1" spc="155" dirty="0">
                <a:solidFill>
                  <a:srgbClr val="00BFC4"/>
                </a:solidFill>
                <a:latin typeface="Arial"/>
                <a:cs typeface="Arial"/>
              </a:rPr>
              <a:t>●</a:t>
            </a:r>
            <a:endParaRPr sz="800">
              <a:latin typeface="Arial"/>
              <a:cs typeface="Arial"/>
            </a:endParaRPr>
          </a:p>
        </p:txBody>
      </p:sp>
      <p:sp>
        <p:nvSpPr>
          <p:cNvPr id="58" name="object 58"/>
          <p:cNvSpPr txBox="1"/>
          <p:nvPr/>
        </p:nvSpPr>
        <p:spPr>
          <a:xfrm>
            <a:off x="18189280" y="5957401"/>
            <a:ext cx="107314" cy="149225"/>
          </a:xfrm>
          <a:prstGeom prst="rect">
            <a:avLst/>
          </a:prstGeom>
        </p:spPr>
        <p:txBody>
          <a:bodyPr vert="horz" wrap="square" lIns="0" tIns="13970" rIns="0" bIns="0" rtlCol="0">
            <a:spAutoFit/>
          </a:bodyPr>
          <a:lstStyle/>
          <a:p>
            <a:pPr marL="12700">
              <a:lnSpc>
                <a:spcPct val="100000"/>
              </a:lnSpc>
              <a:spcBef>
                <a:spcPts val="110"/>
              </a:spcBef>
            </a:pPr>
            <a:r>
              <a:rPr sz="800" b="1" spc="155" dirty="0">
                <a:solidFill>
                  <a:srgbClr val="00BFC4"/>
                </a:solidFill>
                <a:latin typeface="Arial"/>
                <a:cs typeface="Arial"/>
              </a:rPr>
              <a:t>●</a:t>
            </a:r>
            <a:endParaRPr sz="800">
              <a:latin typeface="Arial"/>
              <a:cs typeface="Arial"/>
            </a:endParaRPr>
          </a:p>
        </p:txBody>
      </p:sp>
      <p:sp>
        <p:nvSpPr>
          <p:cNvPr id="59" name="object 59"/>
          <p:cNvSpPr txBox="1"/>
          <p:nvPr/>
        </p:nvSpPr>
        <p:spPr>
          <a:xfrm>
            <a:off x="11878895" y="4943400"/>
            <a:ext cx="107314" cy="149225"/>
          </a:xfrm>
          <a:prstGeom prst="rect">
            <a:avLst/>
          </a:prstGeom>
        </p:spPr>
        <p:txBody>
          <a:bodyPr vert="horz" wrap="square" lIns="0" tIns="13970" rIns="0" bIns="0" rtlCol="0">
            <a:spAutoFit/>
          </a:bodyPr>
          <a:lstStyle/>
          <a:p>
            <a:pPr marL="12700">
              <a:lnSpc>
                <a:spcPct val="100000"/>
              </a:lnSpc>
              <a:spcBef>
                <a:spcPts val="110"/>
              </a:spcBef>
            </a:pPr>
            <a:r>
              <a:rPr sz="800" b="1" spc="155" dirty="0">
                <a:solidFill>
                  <a:srgbClr val="F8766D"/>
                </a:solidFill>
                <a:latin typeface="Arial"/>
                <a:cs typeface="Arial"/>
              </a:rPr>
              <a:t>●</a:t>
            </a:r>
            <a:endParaRPr sz="800">
              <a:latin typeface="Arial"/>
              <a:cs typeface="Arial"/>
            </a:endParaRPr>
          </a:p>
        </p:txBody>
      </p:sp>
      <p:sp>
        <p:nvSpPr>
          <p:cNvPr id="60" name="object 60"/>
          <p:cNvSpPr txBox="1"/>
          <p:nvPr/>
        </p:nvSpPr>
        <p:spPr>
          <a:xfrm>
            <a:off x="12509976" y="4943400"/>
            <a:ext cx="107314" cy="149225"/>
          </a:xfrm>
          <a:prstGeom prst="rect">
            <a:avLst/>
          </a:prstGeom>
        </p:spPr>
        <p:txBody>
          <a:bodyPr vert="horz" wrap="square" lIns="0" tIns="13970" rIns="0" bIns="0" rtlCol="0">
            <a:spAutoFit/>
          </a:bodyPr>
          <a:lstStyle/>
          <a:p>
            <a:pPr marL="12700">
              <a:lnSpc>
                <a:spcPct val="100000"/>
              </a:lnSpc>
              <a:spcBef>
                <a:spcPts val="110"/>
              </a:spcBef>
            </a:pPr>
            <a:r>
              <a:rPr sz="800" b="1" spc="155" dirty="0">
                <a:solidFill>
                  <a:srgbClr val="F8766D"/>
                </a:solidFill>
                <a:latin typeface="Arial"/>
                <a:cs typeface="Arial"/>
              </a:rPr>
              <a:t>●</a:t>
            </a:r>
            <a:endParaRPr sz="800">
              <a:latin typeface="Arial"/>
              <a:cs typeface="Arial"/>
            </a:endParaRPr>
          </a:p>
        </p:txBody>
      </p:sp>
      <p:sp>
        <p:nvSpPr>
          <p:cNvPr id="61" name="object 61"/>
          <p:cNvSpPr txBox="1"/>
          <p:nvPr/>
        </p:nvSpPr>
        <p:spPr>
          <a:xfrm>
            <a:off x="13140951" y="4943400"/>
            <a:ext cx="107314" cy="149225"/>
          </a:xfrm>
          <a:prstGeom prst="rect">
            <a:avLst/>
          </a:prstGeom>
        </p:spPr>
        <p:txBody>
          <a:bodyPr vert="horz" wrap="square" lIns="0" tIns="13970" rIns="0" bIns="0" rtlCol="0">
            <a:spAutoFit/>
          </a:bodyPr>
          <a:lstStyle/>
          <a:p>
            <a:pPr marL="12700">
              <a:lnSpc>
                <a:spcPct val="100000"/>
              </a:lnSpc>
              <a:spcBef>
                <a:spcPts val="110"/>
              </a:spcBef>
            </a:pPr>
            <a:r>
              <a:rPr sz="800" b="1" spc="155" dirty="0">
                <a:solidFill>
                  <a:srgbClr val="F8766D"/>
                </a:solidFill>
                <a:latin typeface="Arial"/>
                <a:cs typeface="Arial"/>
              </a:rPr>
              <a:t>●</a:t>
            </a:r>
            <a:endParaRPr sz="800">
              <a:latin typeface="Arial"/>
              <a:cs typeface="Arial"/>
            </a:endParaRPr>
          </a:p>
        </p:txBody>
      </p:sp>
      <p:sp>
        <p:nvSpPr>
          <p:cNvPr id="62" name="object 62"/>
          <p:cNvSpPr txBox="1"/>
          <p:nvPr/>
        </p:nvSpPr>
        <p:spPr>
          <a:xfrm>
            <a:off x="13772032" y="4943400"/>
            <a:ext cx="107314" cy="149225"/>
          </a:xfrm>
          <a:prstGeom prst="rect">
            <a:avLst/>
          </a:prstGeom>
        </p:spPr>
        <p:txBody>
          <a:bodyPr vert="horz" wrap="square" lIns="0" tIns="13970" rIns="0" bIns="0" rtlCol="0">
            <a:spAutoFit/>
          </a:bodyPr>
          <a:lstStyle/>
          <a:p>
            <a:pPr marL="12700">
              <a:lnSpc>
                <a:spcPct val="100000"/>
              </a:lnSpc>
              <a:spcBef>
                <a:spcPts val="110"/>
              </a:spcBef>
            </a:pPr>
            <a:r>
              <a:rPr sz="800" b="1" spc="155" dirty="0">
                <a:solidFill>
                  <a:srgbClr val="F8766D"/>
                </a:solidFill>
                <a:latin typeface="Arial"/>
                <a:cs typeface="Arial"/>
              </a:rPr>
              <a:t>●</a:t>
            </a:r>
            <a:endParaRPr sz="800">
              <a:latin typeface="Arial"/>
              <a:cs typeface="Arial"/>
            </a:endParaRPr>
          </a:p>
        </p:txBody>
      </p:sp>
      <p:sp>
        <p:nvSpPr>
          <p:cNvPr id="63" name="object 63"/>
          <p:cNvSpPr txBox="1"/>
          <p:nvPr/>
        </p:nvSpPr>
        <p:spPr>
          <a:xfrm>
            <a:off x="14403007" y="4943400"/>
            <a:ext cx="107314" cy="149225"/>
          </a:xfrm>
          <a:prstGeom prst="rect">
            <a:avLst/>
          </a:prstGeom>
        </p:spPr>
        <p:txBody>
          <a:bodyPr vert="horz" wrap="square" lIns="0" tIns="13970" rIns="0" bIns="0" rtlCol="0">
            <a:spAutoFit/>
          </a:bodyPr>
          <a:lstStyle/>
          <a:p>
            <a:pPr marL="12700">
              <a:lnSpc>
                <a:spcPct val="100000"/>
              </a:lnSpc>
              <a:spcBef>
                <a:spcPts val="110"/>
              </a:spcBef>
            </a:pPr>
            <a:r>
              <a:rPr sz="800" b="1" spc="155" dirty="0">
                <a:solidFill>
                  <a:srgbClr val="F8766D"/>
                </a:solidFill>
                <a:latin typeface="Arial"/>
                <a:cs typeface="Arial"/>
              </a:rPr>
              <a:t>●</a:t>
            </a:r>
            <a:endParaRPr sz="800">
              <a:latin typeface="Arial"/>
              <a:cs typeface="Arial"/>
            </a:endParaRPr>
          </a:p>
        </p:txBody>
      </p:sp>
      <p:sp>
        <p:nvSpPr>
          <p:cNvPr id="64" name="object 64"/>
          <p:cNvSpPr txBox="1"/>
          <p:nvPr/>
        </p:nvSpPr>
        <p:spPr>
          <a:xfrm>
            <a:off x="15034088" y="4943400"/>
            <a:ext cx="107314" cy="149225"/>
          </a:xfrm>
          <a:prstGeom prst="rect">
            <a:avLst/>
          </a:prstGeom>
        </p:spPr>
        <p:txBody>
          <a:bodyPr vert="horz" wrap="square" lIns="0" tIns="13970" rIns="0" bIns="0" rtlCol="0">
            <a:spAutoFit/>
          </a:bodyPr>
          <a:lstStyle/>
          <a:p>
            <a:pPr marL="12700">
              <a:lnSpc>
                <a:spcPct val="100000"/>
              </a:lnSpc>
              <a:spcBef>
                <a:spcPts val="110"/>
              </a:spcBef>
            </a:pPr>
            <a:r>
              <a:rPr sz="800" b="1" spc="155" dirty="0">
                <a:solidFill>
                  <a:srgbClr val="F8766D"/>
                </a:solidFill>
                <a:latin typeface="Arial"/>
                <a:cs typeface="Arial"/>
              </a:rPr>
              <a:t>●</a:t>
            </a:r>
            <a:endParaRPr sz="800">
              <a:latin typeface="Arial"/>
              <a:cs typeface="Arial"/>
            </a:endParaRPr>
          </a:p>
        </p:txBody>
      </p:sp>
      <p:sp>
        <p:nvSpPr>
          <p:cNvPr id="65" name="object 65"/>
          <p:cNvSpPr txBox="1"/>
          <p:nvPr/>
        </p:nvSpPr>
        <p:spPr>
          <a:xfrm>
            <a:off x="15665063" y="4943400"/>
            <a:ext cx="107314" cy="149225"/>
          </a:xfrm>
          <a:prstGeom prst="rect">
            <a:avLst/>
          </a:prstGeom>
        </p:spPr>
        <p:txBody>
          <a:bodyPr vert="horz" wrap="square" lIns="0" tIns="13970" rIns="0" bIns="0" rtlCol="0">
            <a:spAutoFit/>
          </a:bodyPr>
          <a:lstStyle/>
          <a:p>
            <a:pPr marL="12700">
              <a:lnSpc>
                <a:spcPct val="100000"/>
              </a:lnSpc>
              <a:spcBef>
                <a:spcPts val="110"/>
              </a:spcBef>
            </a:pPr>
            <a:r>
              <a:rPr sz="800" b="1" spc="155" dirty="0">
                <a:solidFill>
                  <a:srgbClr val="F8766D"/>
                </a:solidFill>
                <a:latin typeface="Arial"/>
                <a:cs typeface="Arial"/>
              </a:rPr>
              <a:t>●</a:t>
            </a:r>
            <a:endParaRPr sz="800">
              <a:latin typeface="Arial"/>
              <a:cs typeface="Arial"/>
            </a:endParaRPr>
          </a:p>
        </p:txBody>
      </p:sp>
      <p:sp>
        <p:nvSpPr>
          <p:cNvPr id="66" name="object 66"/>
          <p:cNvSpPr txBox="1"/>
          <p:nvPr/>
        </p:nvSpPr>
        <p:spPr>
          <a:xfrm>
            <a:off x="16296143" y="4943400"/>
            <a:ext cx="107314" cy="149225"/>
          </a:xfrm>
          <a:prstGeom prst="rect">
            <a:avLst/>
          </a:prstGeom>
        </p:spPr>
        <p:txBody>
          <a:bodyPr vert="horz" wrap="square" lIns="0" tIns="13970" rIns="0" bIns="0" rtlCol="0">
            <a:spAutoFit/>
          </a:bodyPr>
          <a:lstStyle/>
          <a:p>
            <a:pPr marL="12700">
              <a:lnSpc>
                <a:spcPct val="100000"/>
              </a:lnSpc>
              <a:spcBef>
                <a:spcPts val="110"/>
              </a:spcBef>
            </a:pPr>
            <a:r>
              <a:rPr sz="800" b="1" spc="155" dirty="0">
                <a:solidFill>
                  <a:srgbClr val="F8766D"/>
                </a:solidFill>
                <a:latin typeface="Arial"/>
                <a:cs typeface="Arial"/>
              </a:rPr>
              <a:t>●</a:t>
            </a:r>
            <a:endParaRPr sz="800">
              <a:latin typeface="Arial"/>
              <a:cs typeface="Arial"/>
            </a:endParaRPr>
          </a:p>
        </p:txBody>
      </p:sp>
      <p:sp>
        <p:nvSpPr>
          <p:cNvPr id="67" name="object 67"/>
          <p:cNvSpPr txBox="1"/>
          <p:nvPr/>
        </p:nvSpPr>
        <p:spPr>
          <a:xfrm>
            <a:off x="16927224" y="4943400"/>
            <a:ext cx="107314" cy="149225"/>
          </a:xfrm>
          <a:prstGeom prst="rect">
            <a:avLst/>
          </a:prstGeom>
        </p:spPr>
        <p:txBody>
          <a:bodyPr vert="horz" wrap="square" lIns="0" tIns="13970" rIns="0" bIns="0" rtlCol="0">
            <a:spAutoFit/>
          </a:bodyPr>
          <a:lstStyle/>
          <a:p>
            <a:pPr marL="12700">
              <a:lnSpc>
                <a:spcPct val="100000"/>
              </a:lnSpc>
              <a:spcBef>
                <a:spcPts val="110"/>
              </a:spcBef>
            </a:pPr>
            <a:r>
              <a:rPr sz="800" b="1" spc="155" dirty="0">
                <a:solidFill>
                  <a:srgbClr val="F8766D"/>
                </a:solidFill>
                <a:latin typeface="Arial"/>
                <a:cs typeface="Arial"/>
              </a:rPr>
              <a:t>●</a:t>
            </a:r>
            <a:endParaRPr sz="800">
              <a:latin typeface="Arial"/>
              <a:cs typeface="Arial"/>
            </a:endParaRPr>
          </a:p>
        </p:txBody>
      </p:sp>
      <p:sp>
        <p:nvSpPr>
          <p:cNvPr id="68" name="object 68"/>
          <p:cNvSpPr txBox="1"/>
          <p:nvPr/>
        </p:nvSpPr>
        <p:spPr>
          <a:xfrm>
            <a:off x="17558199" y="4943400"/>
            <a:ext cx="107314" cy="149225"/>
          </a:xfrm>
          <a:prstGeom prst="rect">
            <a:avLst/>
          </a:prstGeom>
        </p:spPr>
        <p:txBody>
          <a:bodyPr vert="horz" wrap="square" lIns="0" tIns="13970" rIns="0" bIns="0" rtlCol="0">
            <a:spAutoFit/>
          </a:bodyPr>
          <a:lstStyle/>
          <a:p>
            <a:pPr marL="12700">
              <a:lnSpc>
                <a:spcPct val="100000"/>
              </a:lnSpc>
              <a:spcBef>
                <a:spcPts val="110"/>
              </a:spcBef>
            </a:pPr>
            <a:r>
              <a:rPr sz="800" b="1" spc="155" dirty="0">
                <a:solidFill>
                  <a:srgbClr val="F8766D"/>
                </a:solidFill>
                <a:latin typeface="Arial"/>
                <a:cs typeface="Arial"/>
              </a:rPr>
              <a:t>●</a:t>
            </a:r>
            <a:endParaRPr sz="800">
              <a:latin typeface="Arial"/>
              <a:cs typeface="Arial"/>
            </a:endParaRPr>
          </a:p>
        </p:txBody>
      </p:sp>
      <p:sp>
        <p:nvSpPr>
          <p:cNvPr id="69" name="object 69"/>
          <p:cNvSpPr txBox="1"/>
          <p:nvPr/>
        </p:nvSpPr>
        <p:spPr>
          <a:xfrm>
            <a:off x="18189280" y="4943400"/>
            <a:ext cx="107314" cy="149225"/>
          </a:xfrm>
          <a:prstGeom prst="rect">
            <a:avLst/>
          </a:prstGeom>
        </p:spPr>
        <p:txBody>
          <a:bodyPr vert="horz" wrap="square" lIns="0" tIns="13970" rIns="0" bIns="0" rtlCol="0">
            <a:spAutoFit/>
          </a:bodyPr>
          <a:lstStyle/>
          <a:p>
            <a:pPr marL="12700">
              <a:lnSpc>
                <a:spcPct val="100000"/>
              </a:lnSpc>
              <a:spcBef>
                <a:spcPts val="110"/>
              </a:spcBef>
            </a:pPr>
            <a:r>
              <a:rPr sz="800" b="1" spc="155" dirty="0">
                <a:solidFill>
                  <a:srgbClr val="F8766D"/>
                </a:solidFill>
                <a:latin typeface="Arial"/>
                <a:cs typeface="Arial"/>
              </a:rPr>
              <a:t>●</a:t>
            </a:r>
            <a:endParaRPr sz="800">
              <a:latin typeface="Arial"/>
              <a:cs typeface="Arial"/>
            </a:endParaRPr>
          </a:p>
        </p:txBody>
      </p:sp>
      <p:grpSp>
        <p:nvGrpSpPr>
          <p:cNvPr id="70" name="object 70"/>
          <p:cNvGrpSpPr/>
          <p:nvPr/>
        </p:nvGrpSpPr>
        <p:grpSpPr>
          <a:xfrm>
            <a:off x="11915605" y="4956623"/>
            <a:ext cx="7245350" cy="1470025"/>
            <a:chOff x="11915605" y="4956623"/>
            <a:chExt cx="7245350" cy="1470025"/>
          </a:xfrm>
        </p:grpSpPr>
        <p:sp>
          <p:nvSpPr>
            <p:cNvPr id="71" name="object 71"/>
            <p:cNvSpPr/>
            <p:nvPr/>
          </p:nvSpPr>
          <p:spPr>
            <a:xfrm>
              <a:off x="11932432" y="5023428"/>
              <a:ext cx="6310630" cy="0"/>
            </a:xfrm>
            <a:custGeom>
              <a:avLst/>
              <a:gdLst/>
              <a:ahLst/>
              <a:cxnLst/>
              <a:rect l="l" t="t" r="r" b="b"/>
              <a:pathLst>
                <a:path w="6310630">
                  <a:moveTo>
                    <a:pt x="0" y="0"/>
                  </a:moveTo>
                  <a:lnTo>
                    <a:pt x="0" y="0"/>
                  </a:lnTo>
                  <a:lnTo>
                    <a:pt x="5679303" y="0"/>
                  </a:lnTo>
                  <a:lnTo>
                    <a:pt x="6310383" y="0"/>
                  </a:lnTo>
                </a:path>
              </a:pathLst>
            </a:custGeom>
            <a:ln w="33506">
              <a:solidFill>
                <a:srgbClr val="F8766D"/>
              </a:solidFill>
            </a:ln>
          </p:spPr>
          <p:txBody>
            <a:bodyPr wrap="square" lIns="0" tIns="0" rIns="0" bIns="0" rtlCol="0"/>
            <a:lstStyle/>
            <a:p>
              <a:endParaRPr/>
            </a:p>
          </p:txBody>
        </p:sp>
        <p:sp>
          <p:nvSpPr>
            <p:cNvPr id="72" name="object 72"/>
            <p:cNvSpPr/>
            <p:nvPr/>
          </p:nvSpPr>
          <p:spPr>
            <a:xfrm>
              <a:off x="11932432" y="6037533"/>
              <a:ext cx="6310630" cy="322580"/>
            </a:xfrm>
            <a:custGeom>
              <a:avLst/>
              <a:gdLst/>
              <a:ahLst/>
              <a:cxnLst/>
              <a:rect l="l" t="t" r="r" b="b"/>
              <a:pathLst>
                <a:path w="6310630" h="322579">
                  <a:moveTo>
                    <a:pt x="0" y="321979"/>
                  </a:moveTo>
                  <a:lnTo>
                    <a:pt x="631080" y="104290"/>
                  </a:lnTo>
                  <a:lnTo>
                    <a:pt x="1262055" y="73505"/>
                  </a:lnTo>
                  <a:lnTo>
                    <a:pt x="1893136" y="55495"/>
                  </a:lnTo>
                  <a:lnTo>
                    <a:pt x="2524111" y="42721"/>
                  </a:lnTo>
                  <a:lnTo>
                    <a:pt x="3155191" y="31622"/>
                  </a:lnTo>
                  <a:lnTo>
                    <a:pt x="3786167" y="24711"/>
                  </a:lnTo>
                  <a:lnTo>
                    <a:pt x="4417247" y="17067"/>
                  </a:lnTo>
                  <a:lnTo>
                    <a:pt x="5048327" y="10261"/>
                  </a:lnTo>
                  <a:lnTo>
                    <a:pt x="5679303" y="6701"/>
                  </a:lnTo>
                  <a:lnTo>
                    <a:pt x="6310383" y="0"/>
                  </a:lnTo>
                </a:path>
              </a:pathLst>
            </a:custGeom>
            <a:ln w="33506">
              <a:solidFill>
                <a:srgbClr val="00BFC4"/>
              </a:solidFill>
            </a:ln>
          </p:spPr>
          <p:txBody>
            <a:bodyPr wrap="square" lIns="0" tIns="0" rIns="0" bIns="0" rtlCol="0"/>
            <a:lstStyle/>
            <a:p>
              <a:endParaRPr/>
            </a:p>
          </p:txBody>
        </p:sp>
        <p:sp>
          <p:nvSpPr>
            <p:cNvPr id="73" name="object 73"/>
            <p:cNvSpPr/>
            <p:nvPr/>
          </p:nvSpPr>
          <p:spPr>
            <a:xfrm>
              <a:off x="18558283" y="4956623"/>
              <a:ext cx="602615" cy="1470025"/>
            </a:xfrm>
            <a:custGeom>
              <a:avLst/>
              <a:gdLst/>
              <a:ahLst/>
              <a:cxnLst/>
              <a:rect l="l" t="t" r="r" b="b"/>
              <a:pathLst>
                <a:path w="602615" h="1470025">
                  <a:moveTo>
                    <a:pt x="602075" y="0"/>
                  </a:moveTo>
                  <a:lnTo>
                    <a:pt x="0" y="0"/>
                  </a:lnTo>
                  <a:lnTo>
                    <a:pt x="0" y="1469693"/>
                  </a:lnTo>
                  <a:lnTo>
                    <a:pt x="602075" y="1469693"/>
                  </a:lnTo>
                  <a:lnTo>
                    <a:pt x="602075" y="0"/>
                  </a:lnTo>
                  <a:close/>
                </a:path>
              </a:pathLst>
            </a:custGeom>
            <a:solidFill>
              <a:srgbClr val="D9D9D9"/>
            </a:solidFill>
          </p:spPr>
          <p:txBody>
            <a:bodyPr wrap="square" lIns="0" tIns="0" rIns="0" bIns="0" rtlCol="0"/>
            <a:lstStyle/>
            <a:p>
              <a:endParaRPr/>
            </a:p>
          </p:txBody>
        </p:sp>
      </p:grpSp>
      <p:grpSp>
        <p:nvGrpSpPr>
          <p:cNvPr id="74" name="object 74"/>
          <p:cNvGrpSpPr/>
          <p:nvPr/>
        </p:nvGrpSpPr>
        <p:grpSpPr>
          <a:xfrm>
            <a:off x="11596624" y="6614682"/>
            <a:ext cx="6982459" cy="1510665"/>
            <a:chOff x="11596624" y="6614682"/>
            <a:chExt cx="6982459" cy="1510665"/>
          </a:xfrm>
        </p:grpSpPr>
        <p:sp>
          <p:nvSpPr>
            <p:cNvPr id="75" name="object 75"/>
            <p:cNvSpPr/>
            <p:nvPr/>
          </p:nvSpPr>
          <p:spPr>
            <a:xfrm>
              <a:off x="11616923" y="6635002"/>
              <a:ext cx="6941820" cy="1470025"/>
            </a:xfrm>
            <a:custGeom>
              <a:avLst/>
              <a:gdLst/>
              <a:ahLst/>
              <a:cxnLst/>
              <a:rect l="l" t="t" r="r" b="b"/>
              <a:pathLst>
                <a:path w="6941819" h="1470025">
                  <a:moveTo>
                    <a:pt x="6941359" y="0"/>
                  </a:moveTo>
                  <a:lnTo>
                    <a:pt x="0" y="0"/>
                  </a:lnTo>
                  <a:lnTo>
                    <a:pt x="0" y="1469693"/>
                  </a:lnTo>
                  <a:lnTo>
                    <a:pt x="6941359" y="1469693"/>
                  </a:lnTo>
                  <a:lnTo>
                    <a:pt x="6941359" y="0"/>
                  </a:lnTo>
                  <a:close/>
                </a:path>
              </a:pathLst>
            </a:custGeom>
            <a:solidFill>
              <a:srgbClr val="EBEBEB"/>
            </a:solidFill>
          </p:spPr>
          <p:txBody>
            <a:bodyPr wrap="square" lIns="0" tIns="0" rIns="0" bIns="0" rtlCol="0"/>
            <a:lstStyle/>
            <a:p>
              <a:endParaRPr/>
            </a:p>
          </p:txBody>
        </p:sp>
        <p:sp>
          <p:nvSpPr>
            <p:cNvPr id="76" name="object 76"/>
            <p:cNvSpPr/>
            <p:nvPr/>
          </p:nvSpPr>
          <p:spPr>
            <a:xfrm>
              <a:off x="11616944" y="6831234"/>
              <a:ext cx="6941820" cy="1051560"/>
            </a:xfrm>
            <a:custGeom>
              <a:avLst/>
              <a:gdLst/>
              <a:ahLst/>
              <a:cxnLst/>
              <a:rect l="l" t="t" r="r" b="b"/>
              <a:pathLst>
                <a:path w="6941819" h="1051559">
                  <a:moveTo>
                    <a:pt x="6941350" y="1030757"/>
                  </a:moveTo>
                  <a:lnTo>
                    <a:pt x="0" y="1030757"/>
                  </a:lnTo>
                  <a:lnTo>
                    <a:pt x="0" y="1051064"/>
                  </a:lnTo>
                  <a:lnTo>
                    <a:pt x="6941350" y="1051064"/>
                  </a:lnTo>
                  <a:lnTo>
                    <a:pt x="6941350" y="1030757"/>
                  </a:lnTo>
                  <a:close/>
                </a:path>
                <a:path w="6941819" h="1051559">
                  <a:moveTo>
                    <a:pt x="6941350" y="687197"/>
                  </a:moveTo>
                  <a:lnTo>
                    <a:pt x="0" y="687197"/>
                  </a:lnTo>
                  <a:lnTo>
                    <a:pt x="0" y="707517"/>
                  </a:lnTo>
                  <a:lnTo>
                    <a:pt x="6941350" y="707517"/>
                  </a:lnTo>
                  <a:lnTo>
                    <a:pt x="6941350" y="687197"/>
                  </a:lnTo>
                  <a:close/>
                </a:path>
                <a:path w="6941819" h="1051559">
                  <a:moveTo>
                    <a:pt x="6941350" y="343547"/>
                  </a:moveTo>
                  <a:lnTo>
                    <a:pt x="0" y="343547"/>
                  </a:lnTo>
                  <a:lnTo>
                    <a:pt x="0" y="363867"/>
                  </a:lnTo>
                  <a:lnTo>
                    <a:pt x="6941350" y="363867"/>
                  </a:lnTo>
                  <a:lnTo>
                    <a:pt x="6941350" y="343547"/>
                  </a:lnTo>
                  <a:close/>
                </a:path>
                <a:path w="6941819" h="1051559">
                  <a:moveTo>
                    <a:pt x="6941350" y="0"/>
                  </a:moveTo>
                  <a:lnTo>
                    <a:pt x="0" y="0"/>
                  </a:lnTo>
                  <a:lnTo>
                    <a:pt x="0" y="20307"/>
                  </a:lnTo>
                  <a:lnTo>
                    <a:pt x="6941350" y="20307"/>
                  </a:lnTo>
                  <a:lnTo>
                    <a:pt x="6941350" y="0"/>
                  </a:lnTo>
                  <a:close/>
                </a:path>
              </a:pathLst>
            </a:custGeom>
            <a:solidFill>
              <a:srgbClr val="FFFFFF"/>
            </a:solidFill>
          </p:spPr>
          <p:txBody>
            <a:bodyPr wrap="square" lIns="0" tIns="0" rIns="0" bIns="0" rtlCol="0"/>
            <a:lstStyle/>
            <a:p>
              <a:endParaRPr/>
            </a:p>
          </p:txBody>
        </p:sp>
        <p:sp>
          <p:nvSpPr>
            <p:cNvPr id="77" name="object 77"/>
            <p:cNvSpPr/>
            <p:nvPr/>
          </p:nvSpPr>
          <p:spPr>
            <a:xfrm>
              <a:off x="12563512" y="6635002"/>
              <a:ext cx="5048250" cy="1470025"/>
            </a:xfrm>
            <a:custGeom>
              <a:avLst/>
              <a:gdLst/>
              <a:ahLst/>
              <a:cxnLst/>
              <a:rect l="l" t="t" r="r" b="b"/>
              <a:pathLst>
                <a:path w="5048250" h="1470025">
                  <a:moveTo>
                    <a:pt x="0" y="1469693"/>
                  </a:moveTo>
                  <a:lnTo>
                    <a:pt x="0" y="0"/>
                  </a:lnTo>
                </a:path>
                <a:path w="5048250" h="1470025">
                  <a:moveTo>
                    <a:pt x="1262055" y="1469693"/>
                  </a:moveTo>
                  <a:lnTo>
                    <a:pt x="1262055" y="0"/>
                  </a:lnTo>
                </a:path>
                <a:path w="5048250" h="1470025">
                  <a:moveTo>
                    <a:pt x="2524111" y="1469693"/>
                  </a:moveTo>
                  <a:lnTo>
                    <a:pt x="2524111" y="0"/>
                  </a:lnTo>
                </a:path>
                <a:path w="5048250" h="1470025">
                  <a:moveTo>
                    <a:pt x="3786167" y="1469693"/>
                  </a:moveTo>
                  <a:lnTo>
                    <a:pt x="3786167" y="0"/>
                  </a:lnTo>
                </a:path>
                <a:path w="5048250" h="1470025">
                  <a:moveTo>
                    <a:pt x="5048223" y="1469693"/>
                  </a:moveTo>
                  <a:lnTo>
                    <a:pt x="5048223" y="0"/>
                  </a:lnTo>
                </a:path>
              </a:pathLst>
            </a:custGeom>
            <a:ln w="20313">
              <a:solidFill>
                <a:srgbClr val="FFFFFF"/>
              </a:solidFill>
            </a:ln>
          </p:spPr>
          <p:txBody>
            <a:bodyPr wrap="square" lIns="0" tIns="0" rIns="0" bIns="0" rtlCol="0"/>
            <a:lstStyle/>
            <a:p>
              <a:endParaRPr/>
            </a:p>
          </p:txBody>
        </p:sp>
        <p:sp>
          <p:nvSpPr>
            <p:cNvPr id="78" name="object 78"/>
            <p:cNvSpPr/>
            <p:nvPr/>
          </p:nvSpPr>
          <p:spPr>
            <a:xfrm>
              <a:off x="11616944" y="6635002"/>
              <a:ext cx="6941820" cy="1470025"/>
            </a:xfrm>
            <a:custGeom>
              <a:avLst/>
              <a:gdLst/>
              <a:ahLst/>
              <a:cxnLst/>
              <a:rect l="l" t="t" r="r" b="b"/>
              <a:pathLst>
                <a:path w="6941819" h="1470025">
                  <a:moveTo>
                    <a:pt x="0" y="1408962"/>
                  </a:moveTo>
                  <a:lnTo>
                    <a:pt x="6941359" y="1408962"/>
                  </a:lnTo>
                </a:path>
                <a:path w="6941819" h="1470025">
                  <a:moveTo>
                    <a:pt x="0" y="1065412"/>
                  </a:moveTo>
                  <a:lnTo>
                    <a:pt x="6941359" y="1065412"/>
                  </a:lnTo>
                </a:path>
                <a:path w="6941819" h="1470025">
                  <a:moveTo>
                    <a:pt x="0" y="721758"/>
                  </a:moveTo>
                  <a:lnTo>
                    <a:pt x="6941359" y="721758"/>
                  </a:lnTo>
                </a:path>
                <a:path w="6941819" h="1470025">
                  <a:moveTo>
                    <a:pt x="0" y="378208"/>
                  </a:moveTo>
                  <a:lnTo>
                    <a:pt x="6941359" y="378208"/>
                  </a:lnTo>
                </a:path>
                <a:path w="6941819" h="1470025">
                  <a:moveTo>
                    <a:pt x="0" y="34553"/>
                  </a:moveTo>
                  <a:lnTo>
                    <a:pt x="6941359" y="34553"/>
                  </a:lnTo>
                </a:path>
                <a:path w="6941819" h="1470025">
                  <a:moveTo>
                    <a:pt x="315487" y="1469693"/>
                  </a:moveTo>
                  <a:lnTo>
                    <a:pt x="315487" y="0"/>
                  </a:lnTo>
                </a:path>
                <a:path w="6941819" h="1470025">
                  <a:moveTo>
                    <a:pt x="1577543" y="1469693"/>
                  </a:moveTo>
                  <a:lnTo>
                    <a:pt x="1577543" y="0"/>
                  </a:lnTo>
                </a:path>
                <a:path w="6941819" h="1470025">
                  <a:moveTo>
                    <a:pt x="2839599" y="1469693"/>
                  </a:moveTo>
                  <a:lnTo>
                    <a:pt x="2839599" y="0"/>
                  </a:lnTo>
                </a:path>
                <a:path w="6941819" h="1470025">
                  <a:moveTo>
                    <a:pt x="4101655" y="1469693"/>
                  </a:moveTo>
                  <a:lnTo>
                    <a:pt x="4101655" y="0"/>
                  </a:lnTo>
                </a:path>
                <a:path w="6941819" h="1470025">
                  <a:moveTo>
                    <a:pt x="5363815" y="1469693"/>
                  </a:moveTo>
                  <a:lnTo>
                    <a:pt x="5363815" y="0"/>
                  </a:lnTo>
                </a:path>
                <a:path w="6941819" h="1470025">
                  <a:moveTo>
                    <a:pt x="6625871" y="1469693"/>
                  </a:moveTo>
                  <a:lnTo>
                    <a:pt x="6625871" y="0"/>
                  </a:lnTo>
                </a:path>
              </a:pathLst>
            </a:custGeom>
            <a:ln w="40627">
              <a:solidFill>
                <a:srgbClr val="FFFFFF"/>
              </a:solidFill>
            </a:ln>
          </p:spPr>
          <p:txBody>
            <a:bodyPr wrap="square" lIns="0" tIns="0" rIns="0" bIns="0" rtlCol="0"/>
            <a:lstStyle/>
            <a:p>
              <a:endParaRPr/>
            </a:p>
          </p:txBody>
        </p:sp>
      </p:grpSp>
      <p:sp>
        <p:nvSpPr>
          <p:cNvPr id="79" name="object 79"/>
          <p:cNvSpPr txBox="1"/>
          <p:nvPr/>
        </p:nvSpPr>
        <p:spPr>
          <a:xfrm>
            <a:off x="11878895" y="7957863"/>
            <a:ext cx="107314" cy="149225"/>
          </a:xfrm>
          <a:prstGeom prst="rect">
            <a:avLst/>
          </a:prstGeom>
        </p:spPr>
        <p:txBody>
          <a:bodyPr vert="horz" wrap="square" lIns="0" tIns="13970" rIns="0" bIns="0" rtlCol="0">
            <a:spAutoFit/>
          </a:bodyPr>
          <a:lstStyle/>
          <a:p>
            <a:pPr marL="12700">
              <a:lnSpc>
                <a:spcPct val="100000"/>
              </a:lnSpc>
              <a:spcBef>
                <a:spcPts val="110"/>
              </a:spcBef>
            </a:pPr>
            <a:r>
              <a:rPr sz="800" b="1" spc="155" dirty="0">
                <a:solidFill>
                  <a:srgbClr val="00BFC4"/>
                </a:solidFill>
                <a:latin typeface="Arial"/>
                <a:cs typeface="Arial"/>
              </a:rPr>
              <a:t>●</a:t>
            </a:r>
            <a:endParaRPr sz="800">
              <a:latin typeface="Arial"/>
              <a:cs typeface="Arial"/>
            </a:endParaRPr>
          </a:p>
        </p:txBody>
      </p:sp>
      <p:sp>
        <p:nvSpPr>
          <p:cNvPr id="80" name="object 80"/>
          <p:cNvSpPr txBox="1"/>
          <p:nvPr/>
        </p:nvSpPr>
        <p:spPr>
          <a:xfrm>
            <a:off x="11952746" y="7720727"/>
            <a:ext cx="664210" cy="141605"/>
          </a:xfrm>
          <a:prstGeom prst="rect">
            <a:avLst/>
          </a:prstGeom>
          <a:solidFill>
            <a:srgbClr val="EBEBEB"/>
          </a:solidFill>
        </p:spPr>
        <p:txBody>
          <a:bodyPr vert="horz" wrap="square" lIns="0" tIns="47625" rIns="0" bIns="0" rtlCol="0">
            <a:spAutoFit/>
          </a:bodyPr>
          <a:lstStyle/>
          <a:p>
            <a:pPr algn="r">
              <a:lnSpc>
                <a:spcPts val="740"/>
              </a:lnSpc>
              <a:spcBef>
                <a:spcPts val="375"/>
              </a:spcBef>
            </a:pPr>
            <a:r>
              <a:rPr sz="800" b="1" spc="155" dirty="0">
                <a:solidFill>
                  <a:srgbClr val="00BFC4"/>
                </a:solidFill>
                <a:latin typeface="Arial"/>
                <a:cs typeface="Arial"/>
              </a:rPr>
              <a:t>●</a:t>
            </a:r>
            <a:endParaRPr sz="800">
              <a:latin typeface="Arial"/>
              <a:cs typeface="Arial"/>
            </a:endParaRPr>
          </a:p>
        </p:txBody>
      </p:sp>
      <p:sp>
        <p:nvSpPr>
          <p:cNvPr id="81" name="object 81"/>
          <p:cNvSpPr txBox="1"/>
          <p:nvPr/>
        </p:nvSpPr>
        <p:spPr>
          <a:xfrm>
            <a:off x="12573669" y="7720727"/>
            <a:ext cx="676910" cy="141605"/>
          </a:xfrm>
          <a:prstGeom prst="rect">
            <a:avLst/>
          </a:prstGeom>
          <a:solidFill>
            <a:srgbClr val="EBEBEB"/>
          </a:solidFill>
        </p:spPr>
        <p:txBody>
          <a:bodyPr vert="horz" wrap="square" lIns="0" tIns="17145" rIns="0" bIns="0" rtlCol="0">
            <a:spAutoFit/>
          </a:bodyPr>
          <a:lstStyle/>
          <a:p>
            <a:pPr algn="r">
              <a:lnSpc>
                <a:spcPct val="100000"/>
              </a:lnSpc>
              <a:spcBef>
                <a:spcPts val="135"/>
              </a:spcBef>
            </a:pPr>
            <a:r>
              <a:rPr sz="800" b="1" spc="155" dirty="0">
                <a:solidFill>
                  <a:srgbClr val="00BFC4"/>
                </a:solidFill>
                <a:latin typeface="Arial"/>
                <a:cs typeface="Arial"/>
              </a:rPr>
              <a:t>●</a:t>
            </a:r>
            <a:endParaRPr sz="800">
              <a:latin typeface="Arial"/>
              <a:cs typeface="Arial"/>
            </a:endParaRPr>
          </a:p>
        </p:txBody>
      </p:sp>
      <p:sp>
        <p:nvSpPr>
          <p:cNvPr id="82" name="object 82"/>
          <p:cNvSpPr txBox="1"/>
          <p:nvPr/>
        </p:nvSpPr>
        <p:spPr>
          <a:xfrm>
            <a:off x="13214801" y="7720727"/>
            <a:ext cx="664210" cy="141605"/>
          </a:xfrm>
          <a:prstGeom prst="rect">
            <a:avLst/>
          </a:prstGeom>
          <a:solidFill>
            <a:srgbClr val="EBEBEB"/>
          </a:solidFill>
        </p:spPr>
        <p:txBody>
          <a:bodyPr vert="horz" wrap="square" lIns="0" tIns="0" rIns="0" bIns="0" rtlCol="0">
            <a:spAutoFit/>
          </a:bodyPr>
          <a:lstStyle/>
          <a:p>
            <a:pPr algn="r">
              <a:lnSpc>
                <a:spcPts val="955"/>
              </a:lnSpc>
            </a:pPr>
            <a:r>
              <a:rPr sz="800" b="1" spc="155" dirty="0">
                <a:solidFill>
                  <a:srgbClr val="00BFC4"/>
                </a:solidFill>
                <a:latin typeface="Arial"/>
                <a:cs typeface="Arial"/>
              </a:rPr>
              <a:t>●</a:t>
            </a:r>
            <a:endParaRPr sz="800">
              <a:latin typeface="Arial"/>
              <a:cs typeface="Arial"/>
            </a:endParaRPr>
          </a:p>
        </p:txBody>
      </p:sp>
      <p:sp>
        <p:nvSpPr>
          <p:cNvPr id="83" name="object 83"/>
          <p:cNvSpPr txBox="1"/>
          <p:nvPr/>
        </p:nvSpPr>
        <p:spPr>
          <a:xfrm>
            <a:off x="13835726" y="7720727"/>
            <a:ext cx="676910" cy="141605"/>
          </a:xfrm>
          <a:prstGeom prst="rect">
            <a:avLst/>
          </a:prstGeom>
          <a:solidFill>
            <a:srgbClr val="EBEBEB"/>
          </a:solidFill>
        </p:spPr>
        <p:txBody>
          <a:bodyPr vert="horz" wrap="square" lIns="0" tIns="0" rIns="0" bIns="0" rtlCol="0">
            <a:spAutoFit/>
          </a:bodyPr>
          <a:lstStyle/>
          <a:p>
            <a:pPr algn="r">
              <a:lnSpc>
                <a:spcPts val="855"/>
              </a:lnSpc>
            </a:pPr>
            <a:r>
              <a:rPr sz="800" b="1" spc="155" dirty="0">
                <a:solidFill>
                  <a:srgbClr val="00BFC4"/>
                </a:solidFill>
                <a:latin typeface="Arial"/>
                <a:cs typeface="Arial"/>
              </a:rPr>
              <a:t>●</a:t>
            </a:r>
            <a:endParaRPr sz="800">
              <a:latin typeface="Arial"/>
              <a:cs typeface="Arial"/>
            </a:endParaRPr>
          </a:p>
        </p:txBody>
      </p:sp>
      <p:sp>
        <p:nvSpPr>
          <p:cNvPr id="84" name="object 84"/>
          <p:cNvSpPr txBox="1"/>
          <p:nvPr/>
        </p:nvSpPr>
        <p:spPr>
          <a:xfrm>
            <a:off x="14476857" y="7720727"/>
            <a:ext cx="664210" cy="141605"/>
          </a:xfrm>
          <a:prstGeom prst="rect">
            <a:avLst/>
          </a:prstGeom>
          <a:solidFill>
            <a:srgbClr val="EBEBEB"/>
          </a:solidFill>
        </p:spPr>
        <p:txBody>
          <a:bodyPr vert="horz" wrap="square" lIns="0" tIns="0" rIns="0" bIns="0" rtlCol="0">
            <a:spAutoFit/>
          </a:bodyPr>
          <a:lstStyle/>
          <a:p>
            <a:pPr algn="r">
              <a:lnSpc>
                <a:spcPts val="780"/>
              </a:lnSpc>
            </a:pPr>
            <a:r>
              <a:rPr sz="800" b="1" spc="155" dirty="0">
                <a:solidFill>
                  <a:srgbClr val="00BFC4"/>
                </a:solidFill>
                <a:latin typeface="Arial"/>
                <a:cs typeface="Arial"/>
              </a:rPr>
              <a:t>●</a:t>
            </a:r>
            <a:endParaRPr sz="800">
              <a:latin typeface="Arial"/>
              <a:cs typeface="Arial"/>
            </a:endParaRPr>
          </a:p>
        </p:txBody>
      </p:sp>
      <p:sp>
        <p:nvSpPr>
          <p:cNvPr id="85" name="object 85"/>
          <p:cNvSpPr txBox="1"/>
          <p:nvPr/>
        </p:nvSpPr>
        <p:spPr>
          <a:xfrm>
            <a:off x="15097780" y="7720727"/>
            <a:ext cx="676910" cy="141605"/>
          </a:xfrm>
          <a:prstGeom prst="rect">
            <a:avLst/>
          </a:prstGeom>
          <a:solidFill>
            <a:srgbClr val="EBEBEB"/>
          </a:solidFill>
        </p:spPr>
        <p:txBody>
          <a:bodyPr vert="horz" wrap="square" lIns="0" tIns="0" rIns="0" bIns="0" rtlCol="0">
            <a:spAutoFit/>
          </a:bodyPr>
          <a:lstStyle/>
          <a:p>
            <a:pPr algn="r">
              <a:lnSpc>
                <a:spcPts val="715"/>
              </a:lnSpc>
            </a:pPr>
            <a:r>
              <a:rPr sz="800" b="1" spc="155" dirty="0">
                <a:solidFill>
                  <a:srgbClr val="00BFC4"/>
                </a:solidFill>
                <a:latin typeface="Arial"/>
                <a:cs typeface="Arial"/>
              </a:rPr>
              <a:t>●</a:t>
            </a:r>
            <a:endParaRPr sz="800">
              <a:latin typeface="Arial"/>
              <a:cs typeface="Arial"/>
            </a:endParaRPr>
          </a:p>
        </p:txBody>
      </p:sp>
      <p:sp>
        <p:nvSpPr>
          <p:cNvPr id="86" name="object 86"/>
          <p:cNvSpPr txBox="1"/>
          <p:nvPr/>
        </p:nvSpPr>
        <p:spPr>
          <a:xfrm>
            <a:off x="15738913" y="7720727"/>
            <a:ext cx="664210" cy="141605"/>
          </a:xfrm>
          <a:prstGeom prst="rect">
            <a:avLst/>
          </a:prstGeom>
          <a:solidFill>
            <a:srgbClr val="EBEBEB"/>
          </a:solidFill>
        </p:spPr>
        <p:txBody>
          <a:bodyPr vert="horz" wrap="square" lIns="0" tIns="0" rIns="0" bIns="0" rtlCol="0">
            <a:spAutoFit/>
          </a:bodyPr>
          <a:lstStyle/>
          <a:p>
            <a:pPr algn="r">
              <a:lnSpc>
                <a:spcPts val="665"/>
              </a:lnSpc>
            </a:pPr>
            <a:r>
              <a:rPr sz="800" b="1" spc="155" dirty="0">
                <a:solidFill>
                  <a:srgbClr val="00BFC4"/>
                </a:solidFill>
                <a:latin typeface="Arial"/>
                <a:cs typeface="Arial"/>
              </a:rPr>
              <a:t>●</a:t>
            </a:r>
            <a:endParaRPr sz="800">
              <a:latin typeface="Arial"/>
              <a:cs typeface="Arial"/>
            </a:endParaRPr>
          </a:p>
        </p:txBody>
      </p:sp>
      <p:sp>
        <p:nvSpPr>
          <p:cNvPr id="87" name="object 87"/>
          <p:cNvSpPr txBox="1"/>
          <p:nvPr/>
        </p:nvSpPr>
        <p:spPr>
          <a:xfrm>
            <a:off x="16359837" y="7720727"/>
            <a:ext cx="676910" cy="141605"/>
          </a:xfrm>
          <a:prstGeom prst="rect">
            <a:avLst/>
          </a:prstGeom>
          <a:solidFill>
            <a:srgbClr val="EBEBEB"/>
          </a:solidFill>
        </p:spPr>
        <p:txBody>
          <a:bodyPr vert="horz" wrap="square" lIns="0" tIns="0" rIns="0" bIns="0" rtlCol="0">
            <a:spAutoFit/>
          </a:bodyPr>
          <a:lstStyle/>
          <a:p>
            <a:pPr algn="r">
              <a:lnSpc>
                <a:spcPts val="615"/>
              </a:lnSpc>
            </a:pPr>
            <a:r>
              <a:rPr sz="800" b="1" spc="155" dirty="0">
                <a:solidFill>
                  <a:srgbClr val="00BFC4"/>
                </a:solidFill>
                <a:latin typeface="Arial"/>
                <a:cs typeface="Arial"/>
              </a:rPr>
              <a:t>●</a:t>
            </a:r>
            <a:endParaRPr sz="800">
              <a:latin typeface="Arial"/>
              <a:cs typeface="Arial"/>
            </a:endParaRPr>
          </a:p>
        </p:txBody>
      </p:sp>
      <p:sp>
        <p:nvSpPr>
          <p:cNvPr id="88" name="object 88"/>
          <p:cNvSpPr txBox="1"/>
          <p:nvPr/>
        </p:nvSpPr>
        <p:spPr>
          <a:xfrm>
            <a:off x="17001073" y="7720727"/>
            <a:ext cx="664210" cy="141605"/>
          </a:xfrm>
          <a:prstGeom prst="rect">
            <a:avLst/>
          </a:prstGeom>
          <a:solidFill>
            <a:srgbClr val="EBEBEB"/>
          </a:solidFill>
        </p:spPr>
        <p:txBody>
          <a:bodyPr vert="horz" wrap="square" lIns="0" tIns="0" rIns="0" bIns="0" rtlCol="0">
            <a:spAutoFit/>
          </a:bodyPr>
          <a:lstStyle/>
          <a:p>
            <a:pPr algn="r">
              <a:lnSpc>
                <a:spcPts val="580"/>
              </a:lnSpc>
            </a:pPr>
            <a:r>
              <a:rPr sz="800" b="1" spc="155" dirty="0">
                <a:solidFill>
                  <a:srgbClr val="00BFC4"/>
                </a:solidFill>
                <a:latin typeface="Arial"/>
                <a:cs typeface="Arial"/>
              </a:rPr>
              <a:t>●</a:t>
            </a:r>
            <a:endParaRPr sz="800">
              <a:latin typeface="Arial"/>
              <a:cs typeface="Arial"/>
            </a:endParaRPr>
          </a:p>
        </p:txBody>
      </p:sp>
      <p:sp>
        <p:nvSpPr>
          <p:cNvPr id="89" name="object 89"/>
          <p:cNvSpPr txBox="1"/>
          <p:nvPr/>
        </p:nvSpPr>
        <p:spPr>
          <a:xfrm>
            <a:off x="17621893" y="7720727"/>
            <a:ext cx="676910" cy="141605"/>
          </a:xfrm>
          <a:prstGeom prst="rect">
            <a:avLst/>
          </a:prstGeom>
          <a:solidFill>
            <a:srgbClr val="EBEBEB"/>
          </a:solidFill>
        </p:spPr>
        <p:txBody>
          <a:bodyPr vert="horz" wrap="square" lIns="0" tIns="0" rIns="0" bIns="0" rtlCol="0">
            <a:spAutoFit/>
          </a:bodyPr>
          <a:lstStyle/>
          <a:p>
            <a:pPr algn="r">
              <a:lnSpc>
                <a:spcPts val="540"/>
              </a:lnSpc>
            </a:pPr>
            <a:r>
              <a:rPr sz="800" b="1" spc="155" dirty="0">
                <a:solidFill>
                  <a:srgbClr val="00BFC4"/>
                </a:solidFill>
                <a:latin typeface="Arial"/>
                <a:cs typeface="Arial"/>
              </a:rPr>
              <a:t>●</a:t>
            </a:r>
            <a:endParaRPr sz="800">
              <a:latin typeface="Arial"/>
              <a:cs typeface="Arial"/>
            </a:endParaRPr>
          </a:p>
        </p:txBody>
      </p:sp>
      <p:sp>
        <p:nvSpPr>
          <p:cNvPr id="90" name="object 90"/>
          <p:cNvSpPr txBox="1"/>
          <p:nvPr/>
        </p:nvSpPr>
        <p:spPr>
          <a:xfrm>
            <a:off x="11616923" y="6704214"/>
            <a:ext cx="371475" cy="127635"/>
          </a:xfrm>
          <a:prstGeom prst="rect">
            <a:avLst/>
          </a:prstGeom>
          <a:solidFill>
            <a:srgbClr val="EBEBEB"/>
          </a:solidFill>
        </p:spPr>
        <p:txBody>
          <a:bodyPr vert="horz" wrap="square" lIns="0" tIns="0" rIns="0" bIns="0" rtlCol="0">
            <a:spAutoFit/>
          </a:bodyPr>
          <a:lstStyle/>
          <a:p>
            <a:pPr algn="r">
              <a:lnSpc>
                <a:spcPts val="425"/>
              </a:lnSpc>
            </a:pPr>
            <a:r>
              <a:rPr sz="800" b="1" spc="155" dirty="0">
                <a:solidFill>
                  <a:srgbClr val="F8766D"/>
                </a:solidFill>
                <a:latin typeface="Arial"/>
                <a:cs typeface="Arial"/>
              </a:rPr>
              <a:t>●</a:t>
            </a:r>
            <a:endParaRPr sz="800">
              <a:latin typeface="Arial"/>
              <a:cs typeface="Arial"/>
            </a:endParaRPr>
          </a:p>
        </p:txBody>
      </p:sp>
      <p:sp>
        <p:nvSpPr>
          <p:cNvPr id="91" name="object 91"/>
          <p:cNvSpPr txBox="1"/>
          <p:nvPr/>
        </p:nvSpPr>
        <p:spPr>
          <a:xfrm>
            <a:off x="11952746" y="6621778"/>
            <a:ext cx="651510" cy="149225"/>
          </a:xfrm>
          <a:prstGeom prst="rect">
            <a:avLst/>
          </a:prstGeom>
        </p:spPr>
        <p:txBody>
          <a:bodyPr vert="horz" wrap="square" lIns="0" tIns="13970" rIns="0" bIns="0" rtlCol="0">
            <a:spAutoFit/>
          </a:bodyPr>
          <a:lstStyle/>
          <a:p>
            <a:pPr algn="r">
              <a:lnSpc>
                <a:spcPct val="100000"/>
              </a:lnSpc>
              <a:spcBef>
                <a:spcPts val="110"/>
              </a:spcBef>
            </a:pPr>
            <a:r>
              <a:rPr sz="800" b="1" spc="155" dirty="0">
                <a:solidFill>
                  <a:srgbClr val="F8766D"/>
                </a:solidFill>
                <a:latin typeface="Arial"/>
                <a:cs typeface="Arial"/>
              </a:rPr>
              <a:t>●</a:t>
            </a:r>
            <a:endParaRPr sz="800">
              <a:latin typeface="Arial"/>
              <a:cs typeface="Arial"/>
            </a:endParaRPr>
          </a:p>
        </p:txBody>
      </p:sp>
      <p:sp>
        <p:nvSpPr>
          <p:cNvPr id="92" name="object 92"/>
          <p:cNvSpPr txBox="1"/>
          <p:nvPr/>
        </p:nvSpPr>
        <p:spPr>
          <a:xfrm>
            <a:off x="12573669" y="6621778"/>
            <a:ext cx="661670" cy="149225"/>
          </a:xfrm>
          <a:prstGeom prst="rect">
            <a:avLst/>
          </a:prstGeom>
        </p:spPr>
        <p:txBody>
          <a:bodyPr vert="horz" wrap="square" lIns="0" tIns="13970" rIns="0" bIns="0" rtlCol="0">
            <a:spAutoFit/>
          </a:bodyPr>
          <a:lstStyle/>
          <a:p>
            <a:pPr algn="r">
              <a:lnSpc>
                <a:spcPct val="100000"/>
              </a:lnSpc>
              <a:spcBef>
                <a:spcPts val="110"/>
              </a:spcBef>
            </a:pPr>
            <a:r>
              <a:rPr sz="800" b="1" spc="155" dirty="0">
                <a:solidFill>
                  <a:srgbClr val="F8766D"/>
                </a:solidFill>
                <a:latin typeface="Arial"/>
                <a:cs typeface="Arial"/>
              </a:rPr>
              <a:t>●</a:t>
            </a:r>
            <a:endParaRPr sz="800">
              <a:latin typeface="Arial"/>
              <a:cs typeface="Arial"/>
            </a:endParaRPr>
          </a:p>
        </p:txBody>
      </p:sp>
      <p:sp>
        <p:nvSpPr>
          <p:cNvPr id="93" name="object 93"/>
          <p:cNvSpPr txBox="1"/>
          <p:nvPr/>
        </p:nvSpPr>
        <p:spPr>
          <a:xfrm>
            <a:off x="13214801" y="6621778"/>
            <a:ext cx="651510" cy="149225"/>
          </a:xfrm>
          <a:prstGeom prst="rect">
            <a:avLst/>
          </a:prstGeom>
        </p:spPr>
        <p:txBody>
          <a:bodyPr vert="horz" wrap="square" lIns="0" tIns="13970" rIns="0" bIns="0" rtlCol="0">
            <a:spAutoFit/>
          </a:bodyPr>
          <a:lstStyle/>
          <a:p>
            <a:pPr algn="r">
              <a:lnSpc>
                <a:spcPct val="100000"/>
              </a:lnSpc>
              <a:spcBef>
                <a:spcPts val="110"/>
              </a:spcBef>
            </a:pPr>
            <a:r>
              <a:rPr sz="800" b="1" spc="155" dirty="0">
                <a:solidFill>
                  <a:srgbClr val="F8766D"/>
                </a:solidFill>
                <a:latin typeface="Arial"/>
                <a:cs typeface="Arial"/>
              </a:rPr>
              <a:t>●</a:t>
            </a:r>
            <a:endParaRPr sz="800">
              <a:latin typeface="Arial"/>
              <a:cs typeface="Arial"/>
            </a:endParaRPr>
          </a:p>
        </p:txBody>
      </p:sp>
      <p:sp>
        <p:nvSpPr>
          <p:cNvPr id="94" name="object 94"/>
          <p:cNvSpPr txBox="1"/>
          <p:nvPr/>
        </p:nvSpPr>
        <p:spPr>
          <a:xfrm>
            <a:off x="13835726" y="6621778"/>
            <a:ext cx="661670" cy="149225"/>
          </a:xfrm>
          <a:prstGeom prst="rect">
            <a:avLst/>
          </a:prstGeom>
        </p:spPr>
        <p:txBody>
          <a:bodyPr vert="horz" wrap="square" lIns="0" tIns="13970" rIns="0" bIns="0" rtlCol="0">
            <a:spAutoFit/>
          </a:bodyPr>
          <a:lstStyle/>
          <a:p>
            <a:pPr algn="r">
              <a:lnSpc>
                <a:spcPct val="100000"/>
              </a:lnSpc>
              <a:spcBef>
                <a:spcPts val="110"/>
              </a:spcBef>
            </a:pPr>
            <a:r>
              <a:rPr sz="800" b="1" spc="155" dirty="0">
                <a:solidFill>
                  <a:srgbClr val="F8766D"/>
                </a:solidFill>
                <a:latin typeface="Arial"/>
                <a:cs typeface="Arial"/>
              </a:rPr>
              <a:t>●</a:t>
            </a:r>
            <a:endParaRPr sz="800">
              <a:latin typeface="Arial"/>
              <a:cs typeface="Arial"/>
            </a:endParaRPr>
          </a:p>
        </p:txBody>
      </p:sp>
      <p:sp>
        <p:nvSpPr>
          <p:cNvPr id="95" name="object 95"/>
          <p:cNvSpPr txBox="1"/>
          <p:nvPr/>
        </p:nvSpPr>
        <p:spPr>
          <a:xfrm>
            <a:off x="14476857" y="6621778"/>
            <a:ext cx="651510" cy="149225"/>
          </a:xfrm>
          <a:prstGeom prst="rect">
            <a:avLst/>
          </a:prstGeom>
        </p:spPr>
        <p:txBody>
          <a:bodyPr vert="horz" wrap="square" lIns="0" tIns="13970" rIns="0" bIns="0" rtlCol="0">
            <a:spAutoFit/>
          </a:bodyPr>
          <a:lstStyle/>
          <a:p>
            <a:pPr algn="r">
              <a:lnSpc>
                <a:spcPct val="100000"/>
              </a:lnSpc>
              <a:spcBef>
                <a:spcPts val="110"/>
              </a:spcBef>
            </a:pPr>
            <a:r>
              <a:rPr sz="800" b="1" spc="155" dirty="0">
                <a:solidFill>
                  <a:srgbClr val="F8766D"/>
                </a:solidFill>
                <a:latin typeface="Arial"/>
                <a:cs typeface="Arial"/>
              </a:rPr>
              <a:t>●</a:t>
            </a:r>
            <a:endParaRPr sz="800">
              <a:latin typeface="Arial"/>
              <a:cs typeface="Arial"/>
            </a:endParaRPr>
          </a:p>
        </p:txBody>
      </p:sp>
      <p:sp>
        <p:nvSpPr>
          <p:cNvPr id="96" name="object 96"/>
          <p:cNvSpPr txBox="1"/>
          <p:nvPr/>
        </p:nvSpPr>
        <p:spPr>
          <a:xfrm>
            <a:off x="15097780" y="6621778"/>
            <a:ext cx="661670" cy="149225"/>
          </a:xfrm>
          <a:prstGeom prst="rect">
            <a:avLst/>
          </a:prstGeom>
        </p:spPr>
        <p:txBody>
          <a:bodyPr vert="horz" wrap="square" lIns="0" tIns="13970" rIns="0" bIns="0" rtlCol="0">
            <a:spAutoFit/>
          </a:bodyPr>
          <a:lstStyle/>
          <a:p>
            <a:pPr algn="r">
              <a:lnSpc>
                <a:spcPct val="100000"/>
              </a:lnSpc>
              <a:spcBef>
                <a:spcPts val="110"/>
              </a:spcBef>
            </a:pPr>
            <a:r>
              <a:rPr sz="800" b="1" spc="155" dirty="0">
                <a:solidFill>
                  <a:srgbClr val="F8766D"/>
                </a:solidFill>
                <a:latin typeface="Arial"/>
                <a:cs typeface="Arial"/>
              </a:rPr>
              <a:t>●</a:t>
            </a:r>
            <a:endParaRPr sz="800">
              <a:latin typeface="Arial"/>
              <a:cs typeface="Arial"/>
            </a:endParaRPr>
          </a:p>
        </p:txBody>
      </p:sp>
      <p:sp>
        <p:nvSpPr>
          <p:cNvPr id="97" name="object 97"/>
          <p:cNvSpPr txBox="1"/>
          <p:nvPr/>
        </p:nvSpPr>
        <p:spPr>
          <a:xfrm>
            <a:off x="15738913" y="6621778"/>
            <a:ext cx="651510" cy="149225"/>
          </a:xfrm>
          <a:prstGeom prst="rect">
            <a:avLst/>
          </a:prstGeom>
        </p:spPr>
        <p:txBody>
          <a:bodyPr vert="horz" wrap="square" lIns="0" tIns="13970" rIns="0" bIns="0" rtlCol="0">
            <a:spAutoFit/>
          </a:bodyPr>
          <a:lstStyle/>
          <a:p>
            <a:pPr algn="r">
              <a:lnSpc>
                <a:spcPct val="100000"/>
              </a:lnSpc>
              <a:spcBef>
                <a:spcPts val="110"/>
              </a:spcBef>
            </a:pPr>
            <a:r>
              <a:rPr sz="800" b="1" spc="155" dirty="0">
                <a:solidFill>
                  <a:srgbClr val="F8766D"/>
                </a:solidFill>
                <a:latin typeface="Arial"/>
                <a:cs typeface="Arial"/>
              </a:rPr>
              <a:t>●</a:t>
            </a:r>
            <a:endParaRPr sz="800">
              <a:latin typeface="Arial"/>
              <a:cs typeface="Arial"/>
            </a:endParaRPr>
          </a:p>
        </p:txBody>
      </p:sp>
      <p:sp>
        <p:nvSpPr>
          <p:cNvPr id="98" name="object 98"/>
          <p:cNvSpPr txBox="1"/>
          <p:nvPr/>
        </p:nvSpPr>
        <p:spPr>
          <a:xfrm>
            <a:off x="16359837" y="6621778"/>
            <a:ext cx="661670" cy="149225"/>
          </a:xfrm>
          <a:prstGeom prst="rect">
            <a:avLst/>
          </a:prstGeom>
        </p:spPr>
        <p:txBody>
          <a:bodyPr vert="horz" wrap="square" lIns="0" tIns="13970" rIns="0" bIns="0" rtlCol="0">
            <a:spAutoFit/>
          </a:bodyPr>
          <a:lstStyle/>
          <a:p>
            <a:pPr algn="r">
              <a:lnSpc>
                <a:spcPct val="100000"/>
              </a:lnSpc>
              <a:spcBef>
                <a:spcPts val="110"/>
              </a:spcBef>
            </a:pPr>
            <a:r>
              <a:rPr sz="800" b="1" spc="155" dirty="0">
                <a:solidFill>
                  <a:srgbClr val="F8766D"/>
                </a:solidFill>
                <a:latin typeface="Arial"/>
                <a:cs typeface="Arial"/>
              </a:rPr>
              <a:t>●</a:t>
            </a:r>
            <a:endParaRPr sz="800">
              <a:latin typeface="Arial"/>
              <a:cs typeface="Arial"/>
            </a:endParaRPr>
          </a:p>
        </p:txBody>
      </p:sp>
      <p:sp>
        <p:nvSpPr>
          <p:cNvPr id="99" name="object 99"/>
          <p:cNvSpPr txBox="1"/>
          <p:nvPr/>
        </p:nvSpPr>
        <p:spPr>
          <a:xfrm>
            <a:off x="17001073" y="6621778"/>
            <a:ext cx="651510" cy="149225"/>
          </a:xfrm>
          <a:prstGeom prst="rect">
            <a:avLst/>
          </a:prstGeom>
        </p:spPr>
        <p:txBody>
          <a:bodyPr vert="horz" wrap="square" lIns="0" tIns="13970" rIns="0" bIns="0" rtlCol="0">
            <a:spAutoFit/>
          </a:bodyPr>
          <a:lstStyle/>
          <a:p>
            <a:pPr algn="r">
              <a:lnSpc>
                <a:spcPct val="100000"/>
              </a:lnSpc>
              <a:spcBef>
                <a:spcPts val="110"/>
              </a:spcBef>
            </a:pPr>
            <a:r>
              <a:rPr sz="800" b="1" spc="155" dirty="0">
                <a:solidFill>
                  <a:srgbClr val="F8766D"/>
                </a:solidFill>
                <a:latin typeface="Arial"/>
                <a:cs typeface="Arial"/>
              </a:rPr>
              <a:t>●</a:t>
            </a:r>
            <a:endParaRPr sz="800">
              <a:latin typeface="Arial"/>
              <a:cs typeface="Arial"/>
            </a:endParaRPr>
          </a:p>
        </p:txBody>
      </p:sp>
      <p:sp>
        <p:nvSpPr>
          <p:cNvPr id="100" name="object 100"/>
          <p:cNvSpPr txBox="1"/>
          <p:nvPr/>
        </p:nvSpPr>
        <p:spPr>
          <a:xfrm>
            <a:off x="17621893" y="6621778"/>
            <a:ext cx="661670" cy="149225"/>
          </a:xfrm>
          <a:prstGeom prst="rect">
            <a:avLst/>
          </a:prstGeom>
        </p:spPr>
        <p:txBody>
          <a:bodyPr vert="horz" wrap="square" lIns="0" tIns="13970" rIns="0" bIns="0" rtlCol="0">
            <a:spAutoFit/>
          </a:bodyPr>
          <a:lstStyle/>
          <a:p>
            <a:pPr algn="r">
              <a:lnSpc>
                <a:spcPct val="100000"/>
              </a:lnSpc>
              <a:spcBef>
                <a:spcPts val="110"/>
              </a:spcBef>
            </a:pPr>
            <a:r>
              <a:rPr sz="800" b="1" spc="155" dirty="0">
                <a:solidFill>
                  <a:srgbClr val="F8766D"/>
                </a:solidFill>
                <a:latin typeface="Arial"/>
                <a:cs typeface="Arial"/>
              </a:rPr>
              <a:t>●</a:t>
            </a:r>
            <a:endParaRPr sz="800">
              <a:latin typeface="Arial"/>
              <a:cs typeface="Arial"/>
            </a:endParaRPr>
          </a:p>
        </p:txBody>
      </p:sp>
      <p:grpSp>
        <p:nvGrpSpPr>
          <p:cNvPr id="101" name="object 101"/>
          <p:cNvGrpSpPr/>
          <p:nvPr/>
        </p:nvGrpSpPr>
        <p:grpSpPr>
          <a:xfrm>
            <a:off x="11915605" y="6635001"/>
            <a:ext cx="7245350" cy="1470025"/>
            <a:chOff x="11915605" y="6635001"/>
            <a:chExt cx="7245350" cy="1470025"/>
          </a:xfrm>
        </p:grpSpPr>
        <p:sp>
          <p:nvSpPr>
            <p:cNvPr id="102" name="object 102"/>
            <p:cNvSpPr/>
            <p:nvPr/>
          </p:nvSpPr>
          <p:spPr>
            <a:xfrm>
              <a:off x="11932432" y="6701806"/>
              <a:ext cx="6310630" cy="0"/>
            </a:xfrm>
            <a:custGeom>
              <a:avLst/>
              <a:gdLst/>
              <a:ahLst/>
              <a:cxnLst/>
              <a:rect l="l" t="t" r="r" b="b"/>
              <a:pathLst>
                <a:path w="6310630">
                  <a:moveTo>
                    <a:pt x="0" y="0"/>
                  </a:moveTo>
                  <a:lnTo>
                    <a:pt x="0" y="0"/>
                  </a:lnTo>
                  <a:lnTo>
                    <a:pt x="5679303" y="0"/>
                  </a:lnTo>
                  <a:lnTo>
                    <a:pt x="6310383" y="0"/>
                  </a:lnTo>
                </a:path>
              </a:pathLst>
            </a:custGeom>
            <a:ln w="33506">
              <a:solidFill>
                <a:srgbClr val="F8766D"/>
              </a:solidFill>
            </a:ln>
          </p:spPr>
          <p:txBody>
            <a:bodyPr wrap="square" lIns="0" tIns="0" rIns="0" bIns="0" rtlCol="0"/>
            <a:lstStyle/>
            <a:p>
              <a:endParaRPr/>
            </a:p>
          </p:txBody>
        </p:sp>
        <p:sp>
          <p:nvSpPr>
            <p:cNvPr id="103" name="object 103"/>
            <p:cNvSpPr/>
            <p:nvPr/>
          </p:nvSpPr>
          <p:spPr>
            <a:xfrm>
              <a:off x="11932432" y="7733397"/>
              <a:ext cx="6310630" cy="304800"/>
            </a:xfrm>
            <a:custGeom>
              <a:avLst/>
              <a:gdLst/>
              <a:ahLst/>
              <a:cxnLst/>
              <a:rect l="l" t="t" r="r" b="b"/>
              <a:pathLst>
                <a:path w="6310630" h="304800">
                  <a:moveTo>
                    <a:pt x="0" y="304493"/>
                  </a:moveTo>
                  <a:lnTo>
                    <a:pt x="631080" y="100625"/>
                  </a:lnTo>
                  <a:lnTo>
                    <a:pt x="1262055" y="70259"/>
                  </a:lnTo>
                  <a:lnTo>
                    <a:pt x="1893136" y="52563"/>
                  </a:lnTo>
                  <a:lnTo>
                    <a:pt x="2524111" y="39998"/>
                  </a:lnTo>
                  <a:lnTo>
                    <a:pt x="3155191" y="30365"/>
                  </a:lnTo>
                  <a:lnTo>
                    <a:pt x="3786167" y="22198"/>
                  </a:lnTo>
                  <a:lnTo>
                    <a:pt x="4417247" y="15601"/>
                  </a:lnTo>
                  <a:lnTo>
                    <a:pt x="5048327" y="9528"/>
                  </a:lnTo>
                  <a:lnTo>
                    <a:pt x="5679303" y="4607"/>
                  </a:lnTo>
                  <a:lnTo>
                    <a:pt x="6310383" y="0"/>
                  </a:lnTo>
                </a:path>
              </a:pathLst>
            </a:custGeom>
            <a:ln w="33506">
              <a:solidFill>
                <a:srgbClr val="00BFC4"/>
              </a:solidFill>
            </a:ln>
          </p:spPr>
          <p:txBody>
            <a:bodyPr wrap="square" lIns="0" tIns="0" rIns="0" bIns="0" rtlCol="0"/>
            <a:lstStyle/>
            <a:p>
              <a:endParaRPr/>
            </a:p>
          </p:txBody>
        </p:sp>
        <p:sp>
          <p:nvSpPr>
            <p:cNvPr id="104" name="object 104"/>
            <p:cNvSpPr/>
            <p:nvPr/>
          </p:nvSpPr>
          <p:spPr>
            <a:xfrm>
              <a:off x="18558283" y="6635001"/>
              <a:ext cx="602615" cy="1470025"/>
            </a:xfrm>
            <a:custGeom>
              <a:avLst/>
              <a:gdLst/>
              <a:ahLst/>
              <a:cxnLst/>
              <a:rect l="l" t="t" r="r" b="b"/>
              <a:pathLst>
                <a:path w="602615" h="1470025">
                  <a:moveTo>
                    <a:pt x="602075" y="0"/>
                  </a:moveTo>
                  <a:lnTo>
                    <a:pt x="0" y="0"/>
                  </a:lnTo>
                  <a:lnTo>
                    <a:pt x="0" y="1469693"/>
                  </a:lnTo>
                  <a:lnTo>
                    <a:pt x="602075" y="1469693"/>
                  </a:lnTo>
                  <a:lnTo>
                    <a:pt x="602075" y="0"/>
                  </a:lnTo>
                  <a:close/>
                </a:path>
              </a:pathLst>
            </a:custGeom>
            <a:solidFill>
              <a:srgbClr val="D9D9D9"/>
            </a:solidFill>
          </p:spPr>
          <p:txBody>
            <a:bodyPr wrap="square" lIns="0" tIns="0" rIns="0" bIns="0" rtlCol="0"/>
            <a:lstStyle/>
            <a:p>
              <a:endParaRPr/>
            </a:p>
          </p:txBody>
        </p:sp>
      </p:grpSp>
      <p:sp>
        <p:nvSpPr>
          <p:cNvPr id="105" name="object 105"/>
          <p:cNvSpPr txBox="1"/>
          <p:nvPr/>
        </p:nvSpPr>
        <p:spPr>
          <a:xfrm>
            <a:off x="18649272" y="3721029"/>
            <a:ext cx="360680" cy="584835"/>
          </a:xfrm>
          <a:prstGeom prst="rect">
            <a:avLst/>
          </a:prstGeom>
        </p:spPr>
        <p:txBody>
          <a:bodyPr vert="vert" wrap="square" lIns="0" tIns="0" rIns="0" bIns="0" rtlCol="0">
            <a:spAutoFit/>
          </a:bodyPr>
          <a:lstStyle/>
          <a:p>
            <a:pPr marL="12700">
              <a:lnSpc>
                <a:spcPts val="2650"/>
              </a:lnSpc>
            </a:pPr>
            <a:r>
              <a:rPr sz="2600" spc="-5" dirty="0">
                <a:solidFill>
                  <a:srgbClr val="1A1A1A"/>
                </a:solidFill>
                <a:latin typeface="Arial"/>
                <a:cs typeface="Arial"/>
              </a:rPr>
              <a:t>200</a:t>
            </a:r>
            <a:endParaRPr sz="2600">
              <a:latin typeface="Arial"/>
              <a:cs typeface="Arial"/>
            </a:endParaRPr>
          </a:p>
        </p:txBody>
      </p:sp>
      <p:sp>
        <p:nvSpPr>
          <p:cNvPr id="106" name="object 106"/>
          <p:cNvSpPr txBox="1"/>
          <p:nvPr/>
        </p:nvSpPr>
        <p:spPr>
          <a:xfrm>
            <a:off x="18649272" y="5306216"/>
            <a:ext cx="360680" cy="770890"/>
          </a:xfrm>
          <a:prstGeom prst="rect">
            <a:avLst/>
          </a:prstGeom>
        </p:spPr>
        <p:txBody>
          <a:bodyPr vert="vert" wrap="square" lIns="0" tIns="0" rIns="0" bIns="0" rtlCol="0">
            <a:spAutoFit/>
          </a:bodyPr>
          <a:lstStyle/>
          <a:p>
            <a:pPr marL="12700">
              <a:lnSpc>
                <a:spcPts val="2650"/>
              </a:lnSpc>
            </a:pPr>
            <a:r>
              <a:rPr sz="2600" spc="-5" dirty="0">
                <a:solidFill>
                  <a:srgbClr val="1A1A1A"/>
                </a:solidFill>
                <a:latin typeface="Arial"/>
                <a:cs typeface="Arial"/>
              </a:rPr>
              <a:t>2000</a:t>
            </a:r>
            <a:endParaRPr sz="2600">
              <a:latin typeface="Arial"/>
              <a:cs typeface="Arial"/>
            </a:endParaRPr>
          </a:p>
        </p:txBody>
      </p:sp>
      <p:sp>
        <p:nvSpPr>
          <p:cNvPr id="107" name="object 107"/>
          <p:cNvSpPr txBox="1"/>
          <p:nvPr/>
        </p:nvSpPr>
        <p:spPr>
          <a:xfrm>
            <a:off x="18649272" y="6891404"/>
            <a:ext cx="360680" cy="956944"/>
          </a:xfrm>
          <a:prstGeom prst="rect">
            <a:avLst/>
          </a:prstGeom>
        </p:spPr>
        <p:txBody>
          <a:bodyPr vert="vert" wrap="square" lIns="0" tIns="0" rIns="0" bIns="0" rtlCol="0">
            <a:spAutoFit/>
          </a:bodyPr>
          <a:lstStyle/>
          <a:p>
            <a:pPr marL="12700">
              <a:lnSpc>
                <a:spcPts val="2650"/>
              </a:lnSpc>
            </a:pPr>
            <a:r>
              <a:rPr sz="2600" spc="-5" dirty="0">
                <a:solidFill>
                  <a:srgbClr val="1A1A1A"/>
                </a:solidFill>
                <a:latin typeface="Arial"/>
                <a:cs typeface="Arial"/>
              </a:rPr>
              <a:t>10000</a:t>
            </a:r>
            <a:endParaRPr sz="2600">
              <a:latin typeface="Arial"/>
              <a:cs typeface="Arial"/>
            </a:endParaRPr>
          </a:p>
        </p:txBody>
      </p:sp>
      <p:sp>
        <p:nvSpPr>
          <p:cNvPr id="108" name="object 108"/>
          <p:cNvSpPr/>
          <p:nvPr/>
        </p:nvSpPr>
        <p:spPr>
          <a:xfrm>
            <a:off x="11932432" y="8104695"/>
            <a:ext cx="6310630" cy="104775"/>
          </a:xfrm>
          <a:custGeom>
            <a:avLst/>
            <a:gdLst/>
            <a:ahLst/>
            <a:cxnLst/>
            <a:rect l="l" t="t" r="r" b="b"/>
            <a:pathLst>
              <a:path w="6310630" h="104775">
                <a:moveTo>
                  <a:pt x="0" y="104394"/>
                </a:moveTo>
                <a:lnTo>
                  <a:pt x="0" y="0"/>
                </a:lnTo>
              </a:path>
              <a:path w="6310630" h="104775">
                <a:moveTo>
                  <a:pt x="1262055" y="104394"/>
                </a:moveTo>
                <a:lnTo>
                  <a:pt x="1262055" y="0"/>
                </a:lnTo>
              </a:path>
              <a:path w="6310630" h="104775">
                <a:moveTo>
                  <a:pt x="2524111" y="104394"/>
                </a:moveTo>
                <a:lnTo>
                  <a:pt x="2524111" y="0"/>
                </a:lnTo>
              </a:path>
              <a:path w="6310630" h="104775">
                <a:moveTo>
                  <a:pt x="3786167" y="104394"/>
                </a:moveTo>
                <a:lnTo>
                  <a:pt x="3786167" y="0"/>
                </a:lnTo>
              </a:path>
              <a:path w="6310630" h="104775">
                <a:moveTo>
                  <a:pt x="5048327" y="104394"/>
                </a:moveTo>
                <a:lnTo>
                  <a:pt x="5048327" y="0"/>
                </a:lnTo>
              </a:path>
              <a:path w="6310630" h="104775">
                <a:moveTo>
                  <a:pt x="6310383" y="104394"/>
                </a:moveTo>
                <a:lnTo>
                  <a:pt x="6310383" y="0"/>
                </a:lnTo>
              </a:path>
            </a:pathLst>
          </a:custGeom>
          <a:ln w="40627">
            <a:solidFill>
              <a:srgbClr val="333333"/>
            </a:solidFill>
          </a:ln>
        </p:spPr>
        <p:txBody>
          <a:bodyPr wrap="square" lIns="0" tIns="0" rIns="0" bIns="0" rtlCol="0"/>
          <a:lstStyle/>
          <a:p>
            <a:endParaRPr/>
          </a:p>
        </p:txBody>
      </p:sp>
      <p:sp>
        <p:nvSpPr>
          <p:cNvPr id="109" name="object 109"/>
          <p:cNvSpPr txBox="1"/>
          <p:nvPr/>
        </p:nvSpPr>
        <p:spPr>
          <a:xfrm>
            <a:off x="11826646" y="8185291"/>
            <a:ext cx="212090" cy="427990"/>
          </a:xfrm>
          <a:prstGeom prst="rect">
            <a:avLst/>
          </a:prstGeom>
        </p:spPr>
        <p:txBody>
          <a:bodyPr vert="horz" wrap="square" lIns="0" tIns="17145" rIns="0" bIns="0" rtlCol="0">
            <a:spAutoFit/>
          </a:bodyPr>
          <a:lstStyle/>
          <a:p>
            <a:pPr marL="12700">
              <a:lnSpc>
                <a:spcPct val="100000"/>
              </a:lnSpc>
              <a:spcBef>
                <a:spcPts val="135"/>
              </a:spcBef>
            </a:pPr>
            <a:r>
              <a:rPr sz="2600" spc="20" dirty="0">
                <a:solidFill>
                  <a:srgbClr val="4D4D4D"/>
                </a:solidFill>
                <a:latin typeface="Arial"/>
                <a:cs typeface="Arial"/>
              </a:rPr>
              <a:t>0</a:t>
            </a:r>
            <a:endParaRPr sz="2600">
              <a:latin typeface="Arial"/>
              <a:cs typeface="Arial"/>
            </a:endParaRPr>
          </a:p>
        </p:txBody>
      </p:sp>
      <p:sp>
        <p:nvSpPr>
          <p:cNvPr id="110" name="object 110"/>
          <p:cNvSpPr txBox="1"/>
          <p:nvPr/>
        </p:nvSpPr>
        <p:spPr>
          <a:xfrm>
            <a:off x="18136925" y="8185291"/>
            <a:ext cx="212090" cy="427990"/>
          </a:xfrm>
          <a:prstGeom prst="rect">
            <a:avLst/>
          </a:prstGeom>
        </p:spPr>
        <p:txBody>
          <a:bodyPr vert="horz" wrap="square" lIns="0" tIns="17145" rIns="0" bIns="0" rtlCol="0">
            <a:spAutoFit/>
          </a:bodyPr>
          <a:lstStyle/>
          <a:p>
            <a:pPr marL="12700">
              <a:lnSpc>
                <a:spcPct val="100000"/>
              </a:lnSpc>
              <a:spcBef>
                <a:spcPts val="135"/>
              </a:spcBef>
            </a:pPr>
            <a:r>
              <a:rPr sz="2600" spc="20" dirty="0">
                <a:solidFill>
                  <a:srgbClr val="4D4D4D"/>
                </a:solidFill>
                <a:latin typeface="Arial"/>
                <a:cs typeface="Arial"/>
              </a:rPr>
              <a:t>5</a:t>
            </a:r>
            <a:endParaRPr sz="2600">
              <a:latin typeface="Arial"/>
              <a:cs typeface="Arial"/>
            </a:endParaRPr>
          </a:p>
        </p:txBody>
      </p:sp>
      <p:sp>
        <p:nvSpPr>
          <p:cNvPr id="111" name="object 111"/>
          <p:cNvSpPr txBox="1"/>
          <p:nvPr/>
        </p:nvSpPr>
        <p:spPr>
          <a:xfrm>
            <a:off x="10950757" y="3045866"/>
            <a:ext cx="491490" cy="5198745"/>
          </a:xfrm>
          <a:prstGeom prst="rect">
            <a:avLst/>
          </a:prstGeom>
        </p:spPr>
        <p:txBody>
          <a:bodyPr vert="horz" wrap="square" lIns="0" tIns="156845" rIns="0" bIns="0" rtlCol="0">
            <a:spAutoFit/>
          </a:bodyPr>
          <a:lstStyle/>
          <a:p>
            <a:pPr marR="5080" algn="r">
              <a:lnSpc>
                <a:spcPct val="100000"/>
              </a:lnSpc>
              <a:spcBef>
                <a:spcPts val="1235"/>
              </a:spcBef>
            </a:pPr>
            <a:r>
              <a:rPr sz="2600" spc="10" dirty="0">
                <a:solidFill>
                  <a:srgbClr val="4D4D4D"/>
                </a:solidFill>
                <a:latin typeface="Arial"/>
                <a:cs typeface="Arial"/>
              </a:rPr>
              <a:t>1.5</a:t>
            </a:r>
            <a:endParaRPr sz="2600">
              <a:latin typeface="Arial"/>
              <a:cs typeface="Arial"/>
            </a:endParaRPr>
          </a:p>
          <a:p>
            <a:pPr marR="5080" algn="r">
              <a:lnSpc>
                <a:spcPct val="100000"/>
              </a:lnSpc>
              <a:spcBef>
                <a:spcPts val="1145"/>
              </a:spcBef>
            </a:pPr>
            <a:r>
              <a:rPr sz="2600" spc="10" dirty="0">
                <a:solidFill>
                  <a:srgbClr val="4D4D4D"/>
                </a:solidFill>
                <a:latin typeface="Arial"/>
                <a:cs typeface="Arial"/>
              </a:rPr>
              <a:t>1.0</a:t>
            </a:r>
            <a:endParaRPr sz="2600">
              <a:latin typeface="Arial"/>
              <a:cs typeface="Arial"/>
            </a:endParaRPr>
          </a:p>
          <a:p>
            <a:pPr marR="5080" algn="r">
              <a:lnSpc>
                <a:spcPct val="100000"/>
              </a:lnSpc>
              <a:spcBef>
                <a:spcPts val="1145"/>
              </a:spcBef>
            </a:pPr>
            <a:r>
              <a:rPr sz="2600" spc="10" dirty="0">
                <a:solidFill>
                  <a:srgbClr val="4D4D4D"/>
                </a:solidFill>
                <a:latin typeface="Arial"/>
                <a:cs typeface="Arial"/>
              </a:rPr>
              <a:t>0.5</a:t>
            </a:r>
            <a:endParaRPr sz="2600">
              <a:latin typeface="Arial"/>
              <a:cs typeface="Arial"/>
            </a:endParaRPr>
          </a:p>
          <a:p>
            <a:pPr marR="5080" algn="r">
              <a:lnSpc>
                <a:spcPct val="100000"/>
              </a:lnSpc>
              <a:spcBef>
                <a:spcPts val="1465"/>
              </a:spcBef>
            </a:pPr>
            <a:r>
              <a:rPr sz="2600" spc="15" dirty="0">
                <a:solidFill>
                  <a:srgbClr val="4D4D4D"/>
                </a:solidFill>
                <a:latin typeface="Arial"/>
                <a:cs typeface="Arial"/>
              </a:rPr>
              <a:t>15</a:t>
            </a:r>
            <a:endParaRPr sz="2600">
              <a:latin typeface="Arial"/>
              <a:cs typeface="Arial"/>
            </a:endParaRPr>
          </a:p>
          <a:p>
            <a:pPr marR="5080" algn="r">
              <a:lnSpc>
                <a:spcPct val="100000"/>
              </a:lnSpc>
              <a:spcBef>
                <a:spcPts val="320"/>
              </a:spcBef>
            </a:pPr>
            <a:r>
              <a:rPr sz="2600" spc="15" dirty="0">
                <a:solidFill>
                  <a:srgbClr val="4D4D4D"/>
                </a:solidFill>
                <a:latin typeface="Arial"/>
                <a:cs typeface="Arial"/>
              </a:rPr>
              <a:t>10</a:t>
            </a:r>
            <a:endParaRPr sz="2600">
              <a:latin typeface="Arial"/>
              <a:cs typeface="Arial"/>
            </a:endParaRPr>
          </a:p>
          <a:p>
            <a:pPr marR="5080" algn="r">
              <a:lnSpc>
                <a:spcPct val="100000"/>
              </a:lnSpc>
              <a:spcBef>
                <a:spcPts val="320"/>
              </a:spcBef>
            </a:pPr>
            <a:r>
              <a:rPr sz="2600" spc="20" dirty="0">
                <a:solidFill>
                  <a:srgbClr val="4D4D4D"/>
                </a:solidFill>
                <a:latin typeface="Arial"/>
                <a:cs typeface="Arial"/>
              </a:rPr>
              <a:t>5</a:t>
            </a:r>
            <a:endParaRPr sz="2600">
              <a:latin typeface="Arial"/>
              <a:cs typeface="Arial"/>
            </a:endParaRPr>
          </a:p>
          <a:p>
            <a:pPr marR="5080" algn="r">
              <a:lnSpc>
                <a:spcPts val="2665"/>
              </a:lnSpc>
              <a:spcBef>
                <a:spcPts val="320"/>
              </a:spcBef>
            </a:pPr>
            <a:r>
              <a:rPr sz="2600" spc="20" dirty="0">
                <a:solidFill>
                  <a:srgbClr val="4D4D4D"/>
                </a:solidFill>
                <a:latin typeface="Arial"/>
                <a:cs typeface="Arial"/>
              </a:rPr>
              <a:t>0</a:t>
            </a:r>
            <a:endParaRPr sz="2600">
              <a:latin typeface="Arial"/>
              <a:cs typeface="Arial"/>
            </a:endParaRPr>
          </a:p>
          <a:p>
            <a:pPr marR="5080" algn="r">
              <a:lnSpc>
                <a:spcPts val="2460"/>
              </a:lnSpc>
            </a:pPr>
            <a:r>
              <a:rPr sz="2600" spc="15" dirty="0">
                <a:solidFill>
                  <a:srgbClr val="4D4D4D"/>
                </a:solidFill>
                <a:latin typeface="Arial"/>
                <a:cs typeface="Arial"/>
              </a:rPr>
              <a:t>80</a:t>
            </a:r>
            <a:endParaRPr sz="2600">
              <a:latin typeface="Arial"/>
              <a:cs typeface="Arial"/>
            </a:endParaRPr>
          </a:p>
          <a:p>
            <a:pPr marR="5080" algn="r">
              <a:lnSpc>
                <a:spcPts val="2705"/>
              </a:lnSpc>
            </a:pPr>
            <a:r>
              <a:rPr sz="2600" spc="15" dirty="0">
                <a:solidFill>
                  <a:srgbClr val="4D4D4D"/>
                </a:solidFill>
                <a:latin typeface="Arial"/>
                <a:cs typeface="Arial"/>
              </a:rPr>
              <a:t>60</a:t>
            </a:r>
            <a:endParaRPr sz="2600">
              <a:latin typeface="Arial"/>
              <a:cs typeface="Arial"/>
            </a:endParaRPr>
          </a:p>
          <a:p>
            <a:pPr marR="5080" algn="r">
              <a:lnSpc>
                <a:spcPts val="2705"/>
              </a:lnSpc>
            </a:pPr>
            <a:r>
              <a:rPr sz="2600" spc="15" dirty="0">
                <a:solidFill>
                  <a:srgbClr val="4D4D4D"/>
                </a:solidFill>
                <a:latin typeface="Arial"/>
                <a:cs typeface="Arial"/>
              </a:rPr>
              <a:t>40</a:t>
            </a:r>
            <a:endParaRPr sz="2600">
              <a:latin typeface="Arial"/>
              <a:cs typeface="Arial"/>
            </a:endParaRPr>
          </a:p>
          <a:p>
            <a:pPr marR="5080" algn="r">
              <a:lnSpc>
                <a:spcPts val="2705"/>
              </a:lnSpc>
            </a:pPr>
            <a:r>
              <a:rPr sz="2600" spc="15" dirty="0">
                <a:solidFill>
                  <a:srgbClr val="4D4D4D"/>
                </a:solidFill>
                <a:latin typeface="Arial"/>
                <a:cs typeface="Arial"/>
              </a:rPr>
              <a:t>20</a:t>
            </a:r>
            <a:endParaRPr sz="2600">
              <a:latin typeface="Arial"/>
              <a:cs typeface="Arial"/>
            </a:endParaRPr>
          </a:p>
          <a:p>
            <a:pPr marR="5080" algn="r">
              <a:lnSpc>
                <a:spcPts val="2915"/>
              </a:lnSpc>
            </a:pPr>
            <a:r>
              <a:rPr sz="2600" spc="20" dirty="0">
                <a:solidFill>
                  <a:srgbClr val="4D4D4D"/>
                </a:solidFill>
                <a:latin typeface="Arial"/>
                <a:cs typeface="Arial"/>
              </a:rPr>
              <a:t>0</a:t>
            </a:r>
            <a:endParaRPr sz="2600">
              <a:latin typeface="Arial"/>
              <a:cs typeface="Arial"/>
            </a:endParaRPr>
          </a:p>
        </p:txBody>
      </p:sp>
      <p:sp>
        <p:nvSpPr>
          <p:cNvPr id="112" name="object 112"/>
          <p:cNvSpPr/>
          <p:nvPr/>
        </p:nvSpPr>
        <p:spPr>
          <a:xfrm>
            <a:off x="11512654" y="3412796"/>
            <a:ext cx="104775" cy="1083310"/>
          </a:xfrm>
          <a:custGeom>
            <a:avLst/>
            <a:gdLst/>
            <a:ahLst/>
            <a:cxnLst/>
            <a:rect l="l" t="t" r="r" b="b"/>
            <a:pathLst>
              <a:path w="104775" h="1083310">
                <a:moveTo>
                  <a:pt x="0" y="1083213"/>
                </a:moveTo>
                <a:lnTo>
                  <a:pt x="104290" y="1083213"/>
                </a:lnTo>
              </a:path>
              <a:path w="104775" h="1083310">
                <a:moveTo>
                  <a:pt x="0" y="541658"/>
                </a:moveTo>
                <a:lnTo>
                  <a:pt x="104290" y="541658"/>
                </a:lnTo>
              </a:path>
              <a:path w="104775" h="1083310">
                <a:moveTo>
                  <a:pt x="0" y="0"/>
                </a:moveTo>
                <a:lnTo>
                  <a:pt x="104290" y="0"/>
                </a:lnTo>
              </a:path>
            </a:pathLst>
          </a:custGeom>
          <a:ln w="40627">
            <a:solidFill>
              <a:srgbClr val="333333"/>
            </a:solidFill>
          </a:ln>
        </p:spPr>
        <p:txBody>
          <a:bodyPr wrap="square" lIns="0" tIns="0" rIns="0" bIns="0" rtlCol="0"/>
          <a:lstStyle/>
          <a:p>
            <a:endParaRPr/>
          </a:p>
        </p:txBody>
      </p:sp>
      <p:grpSp>
        <p:nvGrpSpPr>
          <p:cNvPr id="113" name="object 113"/>
          <p:cNvGrpSpPr/>
          <p:nvPr/>
        </p:nvGrpSpPr>
        <p:grpSpPr>
          <a:xfrm>
            <a:off x="11512654" y="4850428"/>
            <a:ext cx="1196975" cy="1558925"/>
            <a:chOff x="11512654" y="4850428"/>
            <a:chExt cx="1196975" cy="1558925"/>
          </a:xfrm>
        </p:grpSpPr>
        <p:sp>
          <p:nvSpPr>
            <p:cNvPr id="114" name="object 114"/>
            <p:cNvSpPr/>
            <p:nvPr/>
          </p:nvSpPr>
          <p:spPr>
            <a:xfrm>
              <a:off x="11512654" y="5078086"/>
              <a:ext cx="104775" cy="1311275"/>
            </a:xfrm>
            <a:custGeom>
              <a:avLst/>
              <a:gdLst/>
              <a:ahLst/>
              <a:cxnLst/>
              <a:rect l="l" t="t" r="r" b="b"/>
              <a:pathLst>
                <a:path w="104775" h="1311275">
                  <a:moveTo>
                    <a:pt x="0" y="1310954"/>
                  </a:moveTo>
                  <a:lnTo>
                    <a:pt x="104290" y="1310954"/>
                  </a:lnTo>
                </a:path>
                <a:path w="104775" h="1311275">
                  <a:moveTo>
                    <a:pt x="0" y="873900"/>
                  </a:moveTo>
                  <a:lnTo>
                    <a:pt x="104290" y="873900"/>
                  </a:lnTo>
                </a:path>
                <a:path w="104775" h="1311275">
                  <a:moveTo>
                    <a:pt x="0" y="436950"/>
                  </a:moveTo>
                  <a:lnTo>
                    <a:pt x="104290" y="436950"/>
                  </a:lnTo>
                </a:path>
                <a:path w="104775" h="1311275">
                  <a:moveTo>
                    <a:pt x="0" y="0"/>
                  </a:moveTo>
                  <a:lnTo>
                    <a:pt x="104290" y="0"/>
                  </a:lnTo>
                </a:path>
              </a:pathLst>
            </a:custGeom>
            <a:ln w="40627">
              <a:solidFill>
                <a:srgbClr val="333333"/>
              </a:solidFill>
            </a:ln>
          </p:spPr>
          <p:txBody>
            <a:bodyPr wrap="square" lIns="0" tIns="0" rIns="0" bIns="0" rtlCol="0"/>
            <a:lstStyle/>
            <a:p>
              <a:endParaRPr/>
            </a:p>
          </p:txBody>
        </p:sp>
        <p:sp>
          <p:nvSpPr>
            <p:cNvPr id="115" name="object 115"/>
            <p:cNvSpPr/>
            <p:nvPr/>
          </p:nvSpPr>
          <p:spPr>
            <a:xfrm>
              <a:off x="12443809" y="4876605"/>
              <a:ext cx="239395" cy="1447800"/>
            </a:xfrm>
            <a:custGeom>
              <a:avLst/>
              <a:gdLst/>
              <a:ahLst/>
              <a:cxnLst/>
              <a:rect l="l" t="t" r="r" b="b"/>
              <a:pathLst>
                <a:path w="239395" h="1447800">
                  <a:moveTo>
                    <a:pt x="0" y="0"/>
                  </a:moveTo>
                  <a:lnTo>
                    <a:pt x="239235" y="0"/>
                  </a:lnTo>
                  <a:lnTo>
                    <a:pt x="239235" y="1447243"/>
                  </a:lnTo>
                  <a:lnTo>
                    <a:pt x="0" y="1447243"/>
                  </a:lnTo>
                  <a:lnTo>
                    <a:pt x="0" y="0"/>
                  </a:lnTo>
                  <a:close/>
                </a:path>
              </a:pathLst>
            </a:custGeom>
            <a:ln w="52354">
              <a:solidFill>
                <a:srgbClr val="000000"/>
              </a:solidFill>
            </a:ln>
          </p:spPr>
          <p:txBody>
            <a:bodyPr wrap="square" lIns="0" tIns="0" rIns="0" bIns="0" rtlCol="0"/>
            <a:lstStyle/>
            <a:p>
              <a:endParaRPr/>
            </a:p>
          </p:txBody>
        </p:sp>
      </p:grpSp>
      <p:sp>
        <p:nvSpPr>
          <p:cNvPr id="116" name="object 116"/>
          <p:cNvSpPr/>
          <p:nvPr/>
        </p:nvSpPr>
        <p:spPr>
          <a:xfrm>
            <a:off x="11512654" y="6669556"/>
            <a:ext cx="104775" cy="1374775"/>
          </a:xfrm>
          <a:custGeom>
            <a:avLst/>
            <a:gdLst/>
            <a:ahLst/>
            <a:cxnLst/>
            <a:rect l="l" t="t" r="r" b="b"/>
            <a:pathLst>
              <a:path w="104775" h="1374775">
                <a:moveTo>
                  <a:pt x="0" y="1374408"/>
                </a:moveTo>
                <a:lnTo>
                  <a:pt x="104290" y="1374408"/>
                </a:lnTo>
              </a:path>
              <a:path w="104775" h="1374775">
                <a:moveTo>
                  <a:pt x="0" y="1030858"/>
                </a:moveTo>
                <a:lnTo>
                  <a:pt x="104290" y="1030858"/>
                </a:lnTo>
              </a:path>
              <a:path w="104775" h="1374775">
                <a:moveTo>
                  <a:pt x="0" y="687204"/>
                </a:moveTo>
                <a:lnTo>
                  <a:pt x="104290" y="687204"/>
                </a:lnTo>
              </a:path>
              <a:path w="104775" h="1374775">
                <a:moveTo>
                  <a:pt x="0" y="343654"/>
                </a:moveTo>
                <a:lnTo>
                  <a:pt x="104290" y="343654"/>
                </a:lnTo>
              </a:path>
              <a:path w="104775" h="1374775">
                <a:moveTo>
                  <a:pt x="0" y="0"/>
                </a:moveTo>
                <a:lnTo>
                  <a:pt x="104290" y="0"/>
                </a:lnTo>
              </a:path>
            </a:pathLst>
          </a:custGeom>
          <a:ln w="40627">
            <a:solidFill>
              <a:srgbClr val="333333"/>
            </a:solidFill>
          </a:ln>
        </p:spPr>
        <p:txBody>
          <a:bodyPr wrap="square" lIns="0" tIns="0" rIns="0" bIns="0" rtlCol="0"/>
          <a:lstStyle/>
          <a:p>
            <a:endParaRPr/>
          </a:p>
        </p:txBody>
      </p:sp>
      <p:sp>
        <p:nvSpPr>
          <p:cNvPr id="117" name="object 117"/>
          <p:cNvSpPr txBox="1"/>
          <p:nvPr/>
        </p:nvSpPr>
        <p:spPr>
          <a:xfrm>
            <a:off x="12530290" y="8185291"/>
            <a:ext cx="4998720" cy="1329690"/>
          </a:xfrm>
          <a:prstGeom prst="rect">
            <a:avLst/>
          </a:prstGeom>
        </p:spPr>
        <p:txBody>
          <a:bodyPr vert="horz" wrap="square" lIns="0" tIns="17145" rIns="0" bIns="0" rtlCol="0">
            <a:spAutoFit/>
          </a:bodyPr>
          <a:lstStyle/>
          <a:p>
            <a:pPr marL="570865">
              <a:lnSpc>
                <a:spcPts val="2915"/>
              </a:lnSpc>
              <a:spcBef>
                <a:spcPts val="135"/>
              </a:spcBef>
              <a:tabLst>
                <a:tab pos="1832610" algn="l"/>
                <a:tab pos="3094990" algn="l"/>
                <a:tab pos="4356735" algn="l"/>
              </a:tabLst>
            </a:pPr>
            <a:r>
              <a:rPr sz="2600" spc="20" dirty="0">
                <a:solidFill>
                  <a:srgbClr val="4D4D4D"/>
                </a:solidFill>
                <a:latin typeface="Arial"/>
                <a:cs typeface="Arial"/>
              </a:rPr>
              <a:t>1	2	3	4</a:t>
            </a:r>
            <a:endParaRPr sz="2600">
              <a:latin typeface="Arial"/>
              <a:cs typeface="Arial"/>
            </a:endParaRPr>
          </a:p>
          <a:p>
            <a:pPr marL="459740" marR="5080" indent="-447675">
              <a:lnSpc>
                <a:spcPts val="3560"/>
              </a:lnSpc>
              <a:spcBef>
                <a:spcPts val="245"/>
              </a:spcBef>
            </a:pPr>
            <a:r>
              <a:rPr sz="3300" spc="-5" dirty="0">
                <a:latin typeface="Arial"/>
                <a:cs typeface="Arial"/>
              </a:rPr>
              <a:t>Txns in </a:t>
            </a:r>
            <a:r>
              <a:rPr sz="3300" spc="-10" dirty="0">
                <a:latin typeface="Arial"/>
                <a:cs typeface="Arial"/>
              </a:rPr>
              <a:t>mempool </a:t>
            </a:r>
            <a:r>
              <a:rPr sz="3300" spc="-5" dirty="0">
                <a:latin typeface="Arial"/>
                <a:cs typeface="Arial"/>
              </a:rPr>
              <a:t>not in </a:t>
            </a:r>
            <a:r>
              <a:rPr sz="3300" spc="-30" dirty="0">
                <a:latin typeface="Arial"/>
                <a:cs typeface="Arial"/>
              </a:rPr>
              <a:t>blk  </a:t>
            </a:r>
            <a:r>
              <a:rPr sz="3300" spc="-5" dirty="0">
                <a:latin typeface="Arial"/>
                <a:cs typeface="Arial"/>
              </a:rPr>
              <a:t>as a </a:t>
            </a:r>
            <a:r>
              <a:rPr sz="3300" spc="-10" dirty="0">
                <a:latin typeface="Arial"/>
                <a:cs typeface="Arial"/>
              </a:rPr>
              <a:t>multiple </a:t>
            </a:r>
            <a:r>
              <a:rPr sz="3300" spc="-5" dirty="0">
                <a:latin typeface="Arial"/>
                <a:cs typeface="Arial"/>
              </a:rPr>
              <a:t>of </a:t>
            </a:r>
            <a:r>
              <a:rPr sz="3300" spc="-30" dirty="0">
                <a:latin typeface="Arial"/>
                <a:cs typeface="Arial"/>
              </a:rPr>
              <a:t>blk</a:t>
            </a:r>
            <a:r>
              <a:rPr sz="3300" spc="-50" dirty="0">
                <a:latin typeface="Arial"/>
                <a:cs typeface="Arial"/>
              </a:rPr>
              <a:t> </a:t>
            </a:r>
            <a:r>
              <a:rPr sz="3300" spc="-15" dirty="0">
                <a:latin typeface="Arial"/>
                <a:cs typeface="Arial"/>
              </a:rPr>
              <a:t>size</a:t>
            </a:r>
            <a:endParaRPr sz="3300">
              <a:latin typeface="Arial"/>
              <a:cs typeface="Arial"/>
            </a:endParaRPr>
          </a:p>
        </p:txBody>
      </p:sp>
      <p:sp>
        <p:nvSpPr>
          <p:cNvPr id="118" name="object 118"/>
          <p:cNvSpPr txBox="1"/>
          <p:nvPr/>
        </p:nvSpPr>
        <p:spPr>
          <a:xfrm>
            <a:off x="10496312" y="3514320"/>
            <a:ext cx="444500" cy="4354830"/>
          </a:xfrm>
          <a:prstGeom prst="rect">
            <a:avLst/>
          </a:prstGeom>
        </p:spPr>
        <p:txBody>
          <a:bodyPr vert="vert270" wrap="square" lIns="0" tIns="0" rIns="0" bIns="0" rtlCol="0">
            <a:spAutoFit/>
          </a:bodyPr>
          <a:lstStyle/>
          <a:p>
            <a:pPr marL="12700">
              <a:lnSpc>
                <a:spcPts val="3300"/>
              </a:lnSpc>
            </a:pPr>
            <a:r>
              <a:rPr sz="3300" spc="-50" dirty="0">
                <a:latin typeface="Arial"/>
                <a:cs typeface="Arial"/>
              </a:rPr>
              <a:t>Avg </a:t>
            </a:r>
            <a:r>
              <a:rPr sz="3300" spc="-10" dirty="0">
                <a:latin typeface="Arial"/>
                <a:cs typeface="Arial"/>
              </a:rPr>
              <a:t>encoding </a:t>
            </a:r>
            <a:r>
              <a:rPr sz="3300" spc="-15" dirty="0">
                <a:latin typeface="Arial"/>
                <a:cs typeface="Arial"/>
              </a:rPr>
              <a:t>size</a:t>
            </a:r>
            <a:r>
              <a:rPr sz="3300" spc="20" dirty="0">
                <a:latin typeface="Arial"/>
                <a:cs typeface="Arial"/>
              </a:rPr>
              <a:t> </a:t>
            </a:r>
            <a:r>
              <a:rPr sz="3300" spc="-5" dirty="0">
                <a:latin typeface="Arial"/>
                <a:cs typeface="Arial"/>
              </a:rPr>
              <a:t>(KB)</a:t>
            </a:r>
            <a:endParaRPr sz="3300">
              <a:latin typeface="Arial"/>
              <a:cs typeface="Arial"/>
            </a:endParaRPr>
          </a:p>
        </p:txBody>
      </p:sp>
      <p:grpSp>
        <p:nvGrpSpPr>
          <p:cNvPr id="119" name="object 119"/>
          <p:cNvGrpSpPr/>
          <p:nvPr/>
        </p:nvGrpSpPr>
        <p:grpSpPr>
          <a:xfrm>
            <a:off x="12724129" y="2407899"/>
            <a:ext cx="221615" cy="309245"/>
            <a:chOff x="12724129" y="2407899"/>
            <a:chExt cx="221615" cy="309245"/>
          </a:xfrm>
        </p:grpSpPr>
        <p:sp>
          <p:nvSpPr>
            <p:cNvPr id="120" name="object 120"/>
            <p:cNvSpPr/>
            <p:nvPr/>
          </p:nvSpPr>
          <p:spPr>
            <a:xfrm>
              <a:off x="12744449" y="2428219"/>
              <a:ext cx="180975" cy="268605"/>
            </a:xfrm>
            <a:custGeom>
              <a:avLst/>
              <a:gdLst/>
              <a:ahLst/>
              <a:cxnLst/>
              <a:rect l="l" t="t" r="r" b="b"/>
              <a:pathLst>
                <a:path w="180975" h="268605">
                  <a:moveTo>
                    <a:pt x="180936" y="0"/>
                  </a:moveTo>
                  <a:lnTo>
                    <a:pt x="0" y="0"/>
                  </a:lnTo>
                  <a:lnTo>
                    <a:pt x="0" y="268264"/>
                  </a:lnTo>
                  <a:lnTo>
                    <a:pt x="180936" y="268264"/>
                  </a:lnTo>
                  <a:lnTo>
                    <a:pt x="180936" y="0"/>
                  </a:lnTo>
                  <a:close/>
                </a:path>
              </a:pathLst>
            </a:custGeom>
            <a:solidFill>
              <a:srgbClr val="F2F2F2"/>
            </a:solidFill>
          </p:spPr>
          <p:txBody>
            <a:bodyPr wrap="square" lIns="0" tIns="0" rIns="0" bIns="0" rtlCol="0"/>
            <a:lstStyle/>
            <a:p>
              <a:endParaRPr/>
            </a:p>
          </p:txBody>
        </p:sp>
        <p:sp>
          <p:nvSpPr>
            <p:cNvPr id="121" name="object 121"/>
            <p:cNvSpPr/>
            <p:nvPr/>
          </p:nvSpPr>
          <p:spPr>
            <a:xfrm>
              <a:off x="12744449" y="2428219"/>
              <a:ext cx="180975" cy="268605"/>
            </a:xfrm>
            <a:custGeom>
              <a:avLst/>
              <a:gdLst/>
              <a:ahLst/>
              <a:cxnLst/>
              <a:rect l="l" t="t" r="r" b="b"/>
              <a:pathLst>
                <a:path w="180975" h="268605">
                  <a:moveTo>
                    <a:pt x="0" y="268264"/>
                  </a:moveTo>
                  <a:lnTo>
                    <a:pt x="180936" y="268264"/>
                  </a:lnTo>
                  <a:lnTo>
                    <a:pt x="180936" y="0"/>
                  </a:lnTo>
                  <a:lnTo>
                    <a:pt x="0" y="0"/>
                  </a:lnTo>
                  <a:lnTo>
                    <a:pt x="0" y="268264"/>
                  </a:lnTo>
                  <a:close/>
                </a:path>
              </a:pathLst>
            </a:custGeom>
            <a:ln w="40627">
              <a:solidFill>
                <a:srgbClr val="FFFFFF"/>
              </a:solidFill>
            </a:ln>
          </p:spPr>
          <p:txBody>
            <a:bodyPr wrap="square" lIns="0" tIns="0" rIns="0" bIns="0" rtlCol="0"/>
            <a:lstStyle/>
            <a:p>
              <a:endParaRPr/>
            </a:p>
          </p:txBody>
        </p:sp>
      </p:grpSp>
      <p:sp>
        <p:nvSpPr>
          <p:cNvPr id="122" name="object 122"/>
          <p:cNvSpPr txBox="1"/>
          <p:nvPr/>
        </p:nvSpPr>
        <p:spPr>
          <a:xfrm>
            <a:off x="12781381" y="2482323"/>
            <a:ext cx="107314" cy="149225"/>
          </a:xfrm>
          <a:prstGeom prst="rect">
            <a:avLst/>
          </a:prstGeom>
        </p:spPr>
        <p:txBody>
          <a:bodyPr vert="horz" wrap="square" lIns="0" tIns="13970" rIns="0" bIns="0" rtlCol="0">
            <a:spAutoFit/>
          </a:bodyPr>
          <a:lstStyle/>
          <a:p>
            <a:pPr marL="12700">
              <a:lnSpc>
                <a:spcPct val="100000"/>
              </a:lnSpc>
              <a:spcBef>
                <a:spcPts val="110"/>
              </a:spcBef>
            </a:pPr>
            <a:r>
              <a:rPr sz="800" b="1" spc="155" dirty="0">
                <a:solidFill>
                  <a:srgbClr val="F8766D"/>
                </a:solidFill>
                <a:latin typeface="Arial"/>
                <a:cs typeface="Arial"/>
              </a:rPr>
              <a:t>●</a:t>
            </a:r>
            <a:endParaRPr sz="800">
              <a:latin typeface="Arial"/>
              <a:cs typeface="Arial"/>
            </a:endParaRPr>
          </a:p>
        </p:txBody>
      </p:sp>
      <p:sp>
        <p:nvSpPr>
          <p:cNvPr id="123" name="object 123"/>
          <p:cNvSpPr/>
          <p:nvPr/>
        </p:nvSpPr>
        <p:spPr>
          <a:xfrm>
            <a:off x="12762564" y="2562455"/>
            <a:ext cx="144780" cy="0"/>
          </a:xfrm>
          <a:custGeom>
            <a:avLst/>
            <a:gdLst/>
            <a:ahLst/>
            <a:cxnLst/>
            <a:rect l="l" t="t" r="r" b="b"/>
            <a:pathLst>
              <a:path w="144779">
                <a:moveTo>
                  <a:pt x="0" y="0"/>
                </a:moveTo>
                <a:lnTo>
                  <a:pt x="144707" y="0"/>
                </a:lnTo>
              </a:path>
            </a:pathLst>
          </a:custGeom>
          <a:ln w="33506">
            <a:solidFill>
              <a:srgbClr val="F8766D"/>
            </a:solidFill>
          </a:ln>
        </p:spPr>
        <p:txBody>
          <a:bodyPr wrap="square" lIns="0" tIns="0" rIns="0" bIns="0" rtlCol="0"/>
          <a:lstStyle/>
          <a:p>
            <a:endParaRPr/>
          </a:p>
        </p:txBody>
      </p:sp>
      <p:grpSp>
        <p:nvGrpSpPr>
          <p:cNvPr id="124" name="object 124"/>
          <p:cNvGrpSpPr/>
          <p:nvPr/>
        </p:nvGrpSpPr>
        <p:grpSpPr>
          <a:xfrm>
            <a:off x="15742885" y="2407899"/>
            <a:ext cx="221615" cy="309245"/>
            <a:chOff x="15742885" y="2407899"/>
            <a:chExt cx="221615" cy="309245"/>
          </a:xfrm>
        </p:grpSpPr>
        <p:sp>
          <p:nvSpPr>
            <p:cNvPr id="125" name="object 125"/>
            <p:cNvSpPr/>
            <p:nvPr/>
          </p:nvSpPr>
          <p:spPr>
            <a:xfrm>
              <a:off x="15763205" y="2428219"/>
              <a:ext cx="180975" cy="268605"/>
            </a:xfrm>
            <a:custGeom>
              <a:avLst/>
              <a:gdLst/>
              <a:ahLst/>
              <a:cxnLst/>
              <a:rect l="l" t="t" r="r" b="b"/>
              <a:pathLst>
                <a:path w="180975" h="268605">
                  <a:moveTo>
                    <a:pt x="180936" y="0"/>
                  </a:moveTo>
                  <a:lnTo>
                    <a:pt x="0" y="0"/>
                  </a:lnTo>
                  <a:lnTo>
                    <a:pt x="0" y="268264"/>
                  </a:lnTo>
                  <a:lnTo>
                    <a:pt x="180936" y="268264"/>
                  </a:lnTo>
                  <a:lnTo>
                    <a:pt x="180936" y="0"/>
                  </a:lnTo>
                  <a:close/>
                </a:path>
              </a:pathLst>
            </a:custGeom>
            <a:solidFill>
              <a:srgbClr val="F2F2F2"/>
            </a:solidFill>
          </p:spPr>
          <p:txBody>
            <a:bodyPr wrap="square" lIns="0" tIns="0" rIns="0" bIns="0" rtlCol="0"/>
            <a:lstStyle/>
            <a:p>
              <a:endParaRPr/>
            </a:p>
          </p:txBody>
        </p:sp>
        <p:sp>
          <p:nvSpPr>
            <p:cNvPr id="126" name="object 126"/>
            <p:cNvSpPr/>
            <p:nvPr/>
          </p:nvSpPr>
          <p:spPr>
            <a:xfrm>
              <a:off x="15763205" y="2428219"/>
              <a:ext cx="180975" cy="268605"/>
            </a:xfrm>
            <a:custGeom>
              <a:avLst/>
              <a:gdLst/>
              <a:ahLst/>
              <a:cxnLst/>
              <a:rect l="l" t="t" r="r" b="b"/>
              <a:pathLst>
                <a:path w="180975" h="268605">
                  <a:moveTo>
                    <a:pt x="0" y="268264"/>
                  </a:moveTo>
                  <a:lnTo>
                    <a:pt x="180936" y="268264"/>
                  </a:lnTo>
                  <a:lnTo>
                    <a:pt x="180936" y="0"/>
                  </a:lnTo>
                  <a:lnTo>
                    <a:pt x="0" y="0"/>
                  </a:lnTo>
                  <a:lnTo>
                    <a:pt x="0" y="268264"/>
                  </a:lnTo>
                  <a:close/>
                </a:path>
              </a:pathLst>
            </a:custGeom>
            <a:ln w="40627">
              <a:solidFill>
                <a:srgbClr val="FFFFFF"/>
              </a:solidFill>
            </a:ln>
          </p:spPr>
          <p:txBody>
            <a:bodyPr wrap="square" lIns="0" tIns="0" rIns="0" bIns="0" rtlCol="0"/>
            <a:lstStyle/>
            <a:p>
              <a:endParaRPr/>
            </a:p>
          </p:txBody>
        </p:sp>
      </p:grpSp>
      <p:sp>
        <p:nvSpPr>
          <p:cNvPr id="127" name="object 127"/>
          <p:cNvSpPr txBox="1"/>
          <p:nvPr/>
        </p:nvSpPr>
        <p:spPr>
          <a:xfrm>
            <a:off x="15800137" y="2482323"/>
            <a:ext cx="107314" cy="149225"/>
          </a:xfrm>
          <a:prstGeom prst="rect">
            <a:avLst/>
          </a:prstGeom>
        </p:spPr>
        <p:txBody>
          <a:bodyPr vert="horz" wrap="square" lIns="0" tIns="13970" rIns="0" bIns="0" rtlCol="0">
            <a:spAutoFit/>
          </a:bodyPr>
          <a:lstStyle/>
          <a:p>
            <a:pPr marL="12700">
              <a:lnSpc>
                <a:spcPct val="100000"/>
              </a:lnSpc>
              <a:spcBef>
                <a:spcPts val="110"/>
              </a:spcBef>
            </a:pPr>
            <a:r>
              <a:rPr sz="800" b="1" spc="155" dirty="0">
                <a:solidFill>
                  <a:srgbClr val="00BFC4"/>
                </a:solidFill>
                <a:latin typeface="Arial"/>
                <a:cs typeface="Arial"/>
              </a:rPr>
              <a:t>●</a:t>
            </a:r>
            <a:endParaRPr sz="800">
              <a:latin typeface="Arial"/>
              <a:cs typeface="Arial"/>
            </a:endParaRPr>
          </a:p>
        </p:txBody>
      </p:sp>
      <p:sp>
        <p:nvSpPr>
          <p:cNvPr id="128" name="object 128"/>
          <p:cNvSpPr/>
          <p:nvPr/>
        </p:nvSpPr>
        <p:spPr>
          <a:xfrm>
            <a:off x="15781216" y="2562455"/>
            <a:ext cx="145415" cy="0"/>
          </a:xfrm>
          <a:custGeom>
            <a:avLst/>
            <a:gdLst/>
            <a:ahLst/>
            <a:cxnLst/>
            <a:rect l="l" t="t" r="r" b="b"/>
            <a:pathLst>
              <a:path w="145415">
                <a:moveTo>
                  <a:pt x="0" y="0"/>
                </a:moveTo>
                <a:lnTo>
                  <a:pt x="144812" y="0"/>
                </a:lnTo>
              </a:path>
            </a:pathLst>
          </a:custGeom>
          <a:ln w="33506">
            <a:solidFill>
              <a:srgbClr val="00BFC4"/>
            </a:solidFill>
          </a:ln>
        </p:spPr>
        <p:txBody>
          <a:bodyPr wrap="square" lIns="0" tIns="0" rIns="0" bIns="0" rtlCol="0"/>
          <a:lstStyle/>
          <a:p>
            <a:endParaRPr/>
          </a:p>
        </p:txBody>
      </p:sp>
      <p:sp>
        <p:nvSpPr>
          <p:cNvPr id="129" name="object 129"/>
          <p:cNvSpPr txBox="1"/>
          <p:nvPr/>
        </p:nvSpPr>
        <p:spPr>
          <a:xfrm>
            <a:off x="13121267" y="2334893"/>
            <a:ext cx="2446020" cy="427990"/>
          </a:xfrm>
          <a:prstGeom prst="rect">
            <a:avLst/>
          </a:prstGeom>
        </p:spPr>
        <p:txBody>
          <a:bodyPr vert="horz" wrap="square" lIns="0" tIns="17145" rIns="0" bIns="0" rtlCol="0">
            <a:spAutoFit/>
          </a:bodyPr>
          <a:lstStyle/>
          <a:p>
            <a:pPr marL="12700">
              <a:lnSpc>
                <a:spcPct val="100000"/>
              </a:lnSpc>
              <a:spcBef>
                <a:spcPts val="135"/>
              </a:spcBef>
            </a:pPr>
            <a:r>
              <a:rPr sz="2600" spc="15" dirty="0">
                <a:latin typeface="Arial"/>
                <a:cs typeface="Arial"/>
              </a:rPr>
              <a:t>Compact</a:t>
            </a:r>
            <a:r>
              <a:rPr sz="2600" spc="-40" dirty="0">
                <a:latin typeface="Arial"/>
                <a:cs typeface="Arial"/>
              </a:rPr>
              <a:t> </a:t>
            </a:r>
            <a:r>
              <a:rPr sz="2600" spc="15" dirty="0">
                <a:latin typeface="Arial"/>
                <a:cs typeface="Arial"/>
              </a:rPr>
              <a:t>Blocks</a:t>
            </a:r>
            <a:endParaRPr sz="2600" dirty="0">
              <a:latin typeface="Arial"/>
              <a:cs typeface="Arial"/>
            </a:endParaRPr>
          </a:p>
        </p:txBody>
      </p:sp>
      <p:sp>
        <p:nvSpPr>
          <p:cNvPr id="134" name="object 134"/>
          <p:cNvSpPr txBox="1">
            <a:spLocks noGrp="1"/>
          </p:cNvSpPr>
          <p:nvPr>
            <p:ph type="sldNum" sz="quarter" idx="7"/>
          </p:nvPr>
        </p:nvSpPr>
        <p:spPr>
          <a:prstGeom prst="rect">
            <a:avLst/>
          </a:prstGeom>
        </p:spPr>
        <p:txBody>
          <a:bodyPr vert="horz" wrap="square" lIns="0" tIns="0" rIns="0" bIns="0" rtlCol="0">
            <a:spAutoFit/>
          </a:bodyPr>
          <a:lstStyle/>
          <a:p>
            <a:pPr marL="38100">
              <a:lnSpc>
                <a:spcPts val="2014"/>
              </a:lnSpc>
            </a:pPr>
            <a:fld id="{81D60167-4931-47E6-BA6A-407CBD079E47}" type="slidenum">
              <a:rPr spc="15" dirty="0"/>
              <a:t>54</a:t>
            </a:fld>
            <a:endParaRPr spc="15" dirty="0"/>
          </a:p>
        </p:txBody>
      </p:sp>
      <p:sp>
        <p:nvSpPr>
          <p:cNvPr id="130" name="object 130"/>
          <p:cNvSpPr txBox="1"/>
          <p:nvPr/>
        </p:nvSpPr>
        <p:spPr>
          <a:xfrm>
            <a:off x="16140022" y="2334893"/>
            <a:ext cx="1512570" cy="427990"/>
          </a:xfrm>
          <a:prstGeom prst="rect">
            <a:avLst/>
          </a:prstGeom>
        </p:spPr>
        <p:txBody>
          <a:bodyPr vert="horz" wrap="square" lIns="0" tIns="17145" rIns="0" bIns="0" rtlCol="0">
            <a:spAutoFit/>
          </a:bodyPr>
          <a:lstStyle/>
          <a:p>
            <a:pPr marL="12700">
              <a:lnSpc>
                <a:spcPct val="100000"/>
              </a:lnSpc>
              <a:spcBef>
                <a:spcPts val="135"/>
              </a:spcBef>
            </a:pPr>
            <a:r>
              <a:rPr sz="2600" spc="10" dirty="0">
                <a:latin typeface="Arial"/>
                <a:cs typeface="Arial"/>
              </a:rPr>
              <a:t>Graphene</a:t>
            </a:r>
            <a:endParaRPr sz="2600">
              <a:latin typeface="Arial"/>
              <a:cs typeface="Arial"/>
            </a:endParaRPr>
          </a:p>
        </p:txBody>
      </p:sp>
      <p:pic>
        <p:nvPicPr>
          <p:cNvPr id="164" name="图片 163">
            <a:extLst>
              <a:ext uri="{FF2B5EF4-FFF2-40B4-BE49-F238E27FC236}">
                <a16:creationId xmlns:a16="http://schemas.microsoft.com/office/drawing/2014/main" id="{790B3DFB-493A-F94F-B726-149CB8F79DF3}"/>
              </a:ext>
            </a:extLst>
          </p:cNvPr>
          <p:cNvPicPr>
            <a:picLocks noChangeAspect="1"/>
          </p:cNvPicPr>
          <p:nvPr/>
        </p:nvPicPr>
        <p:blipFill>
          <a:blip r:embed="rId3"/>
          <a:stretch>
            <a:fillRect/>
          </a:stretch>
        </p:blipFill>
        <p:spPr>
          <a:xfrm>
            <a:off x="18366414" y="73600"/>
            <a:ext cx="1390266" cy="1387949"/>
          </a:xfrm>
          <a:prstGeom prst="rect">
            <a:avLst/>
          </a:prstGeom>
        </p:spPr>
      </p:pic>
      <p:sp>
        <p:nvSpPr>
          <p:cNvPr id="165" name="object 20">
            <a:extLst>
              <a:ext uri="{FF2B5EF4-FFF2-40B4-BE49-F238E27FC236}">
                <a16:creationId xmlns:a16="http://schemas.microsoft.com/office/drawing/2014/main" id="{59E81EA9-DAD4-6547-933D-384EAB41435B}"/>
              </a:ext>
            </a:extLst>
          </p:cNvPr>
          <p:cNvSpPr txBox="1"/>
          <p:nvPr/>
        </p:nvSpPr>
        <p:spPr>
          <a:xfrm>
            <a:off x="14684662" y="10815939"/>
            <a:ext cx="5867400" cy="302903"/>
          </a:xfrm>
          <a:prstGeom prst="rect">
            <a:avLst/>
          </a:prstGeom>
        </p:spPr>
        <p:txBody>
          <a:bodyPr vert="horz" wrap="square" lIns="0" tIns="0" rIns="0" bIns="0" rtlCol="0">
            <a:spAutoFit/>
          </a:bodyPr>
          <a:lstStyle/>
          <a:p>
            <a:pPr marL="12700">
              <a:lnSpc>
                <a:spcPts val="2275"/>
              </a:lnSpc>
            </a:pPr>
            <a:r>
              <a:rPr lang="en-US" altLang="zh-CN" sz="2800" spc="-10" dirty="0">
                <a:solidFill>
                  <a:srgbClr val="A9A9A9"/>
                </a:solidFill>
                <a:latin typeface="Arial"/>
                <a:cs typeface="Arial"/>
              </a:rPr>
              <a:t>F</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D</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A</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V</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E</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R</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S</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T</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Y</a:t>
            </a:r>
            <a:r>
              <a:rPr lang="zh-CN" altLang="en-US" sz="2800" spc="-10" dirty="0">
                <a:solidFill>
                  <a:srgbClr val="A9A9A9"/>
                </a:solidFill>
                <a:latin typeface="Arial"/>
                <a:cs typeface="Arial"/>
              </a:rPr>
              <a:t> </a:t>
            </a:r>
            <a:endParaRPr sz="2800" dirty="0">
              <a:latin typeface="Arial"/>
              <a:cs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7904"/>
            <a:ext cx="20104100" cy="1423035"/>
          </a:xfrm>
          <a:custGeom>
            <a:avLst/>
            <a:gdLst/>
            <a:ahLst/>
            <a:cxnLst/>
            <a:rect l="l" t="t" r="r" b="b"/>
            <a:pathLst>
              <a:path w="20104100" h="1423035">
                <a:moveTo>
                  <a:pt x="0" y="1422564"/>
                </a:moveTo>
                <a:lnTo>
                  <a:pt x="0" y="0"/>
                </a:lnTo>
                <a:lnTo>
                  <a:pt x="20104099" y="0"/>
                </a:lnTo>
                <a:lnTo>
                  <a:pt x="20104099" y="1422564"/>
                </a:lnTo>
                <a:lnTo>
                  <a:pt x="0" y="1422564"/>
                </a:lnTo>
                <a:close/>
              </a:path>
            </a:pathLst>
          </a:custGeom>
          <a:solidFill>
            <a:srgbClr val="DCDEE0"/>
          </a:solidFill>
        </p:spPr>
        <p:txBody>
          <a:bodyPr wrap="square" lIns="0" tIns="0" rIns="0" bIns="0" rtlCol="0"/>
          <a:lstStyle/>
          <a:p>
            <a:endParaRPr/>
          </a:p>
        </p:txBody>
      </p:sp>
      <p:sp>
        <p:nvSpPr>
          <p:cNvPr id="3" name="object 3"/>
          <p:cNvSpPr txBox="1">
            <a:spLocks noGrp="1"/>
          </p:cNvSpPr>
          <p:nvPr>
            <p:ph type="title"/>
          </p:nvPr>
        </p:nvSpPr>
        <p:spPr>
          <a:xfrm>
            <a:off x="7892818" y="154833"/>
            <a:ext cx="4320540" cy="1156335"/>
          </a:xfrm>
          <a:prstGeom prst="rect">
            <a:avLst/>
          </a:prstGeom>
        </p:spPr>
        <p:txBody>
          <a:bodyPr vert="horz" wrap="square" lIns="0" tIns="15240" rIns="0" bIns="0" rtlCol="0">
            <a:spAutoFit/>
          </a:bodyPr>
          <a:lstStyle/>
          <a:p>
            <a:pPr marL="12700">
              <a:lnSpc>
                <a:spcPct val="100000"/>
              </a:lnSpc>
              <a:spcBef>
                <a:spcPts val="120"/>
              </a:spcBef>
            </a:pPr>
            <a:r>
              <a:rPr spc="10" dirty="0"/>
              <a:t>S</a:t>
            </a:r>
            <a:r>
              <a:rPr spc="5" dirty="0"/>
              <a:t>u</a:t>
            </a:r>
            <a:r>
              <a:rPr spc="10" dirty="0"/>
              <a:t>mmary</a:t>
            </a:r>
          </a:p>
        </p:txBody>
      </p:sp>
      <p:sp>
        <p:nvSpPr>
          <p:cNvPr id="21" name="object 21"/>
          <p:cNvSpPr txBox="1">
            <a:spLocks noGrp="1"/>
          </p:cNvSpPr>
          <p:nvPr>
            <p:ph type="sldNum" sz="quarter" idx="7"/>
          </p:nvPr>
        </p:nvSpPr>
        <p:spPr>
          <a:prstGeom prst="rect">
            <a:avLst/>
          </a:prstGeom>
        </p:spPr>
        <p:txBody>
          <a:bodyPr vert="horz" wrap="square" lIns="0" tIns="0" rIns="0" bIns="0" rtlCol="0">
            <a:spAutoFit/>
          </a:bodyPr>
          <a:lstStyle/>
          <a:p>
            <a:pPr marL="38100">
              <a:lnSpc>
                <a:spcPts val="2014"/>
              </a:lnSpc>
            </a:pPr>
            <a:fld id="{81D60167-4931-47E6-BA6A-407CBD079E47}" type="slidenum">
              <a:rPr spc="15" dirty="0"/>
              <a:t>55</a:t>
            </a:fld>
            <a:endParaRPr spc="15" dirty="0"/>
          </a:p>
        </p:txBody>
      </p:sp>
      <p:sp>
        <p:nvSpPr>
          <p:cNvPr id="4" name="object 4"/>
          <p:cNvSpPr txBox="1"/>
          <p:nvPr/>
        </p:nvSpPr>
        <p:spPr>
          <a:xfrm>
            <a:off x="1201922" y="1958443"/>
            <a:ext cx="186690" cy="412115"/>
          </a:xfrm>
          <a:prstGeom prst="rect">
            <a:avLst/>
          </a:prstGeom>
        </p:spPr>
        <p:txBody>
          <a:bodyPr vert="horz" wrap="square" lIns="0" tIns="17145" rIns="0" bIns="0" rtlCol="0">
            <a:spAutoFit/>
          </a:bodyPr>
          <a:lstStyle/>
          <a:p>
            <a:pPr marL="12700">
              <a:lnSpc>
                <a:spcPct val="100000"/>
              </a:lnSpc>
              <a:spcBef>
                <a:spcPts val="135"/>
              </a:spcBef>
            </a:pPr>
            <a:r>
              <a:rPr sz="2500" spc="390" dirty="0">
                <a:latin typeface="Arial"/>
                <a:cs typeface="Arial"/>
              </a:rPr>
              <a:t>•</a:t>
            </a:r>
            <a:endParaRPr sz="2500">
              <a:latin typeface="Arial"/>
              <a:cs typeface="Arial"/>
            </a:endParaRPr>
          </a:p>
        </p:txBody>
      </p:sp>
      <p:sp>
        <p:nvSpPr>
          <p:cNvPr id="5" name="object 5"/>
          <p:cNvSpPr txBox="1"/>
          <p:nvPr/>
        </p:nvSpPr>
        <p:spPr>
          <a:xfrm>
            <a:off x="1704524" y="1882530"/>
            <a:ext cx="4308925" cy="532197"/>
          </a:xfrm>
          <a:prstGeom prst="rect">
            <a:avLst/>
          </a:prstGeom>
        </p:spPr>
        <p:txBody>
          <a:bodyPr vert="horz" wrap="square" lIns="0" tIns="16510" rIns="0" bIns="0" rtlCol="0">
            <a:spAutoFit/>
          </a:bodyPr>
          <a:lstStyle/>
          <a:p>
            <a:pPr marL="12700">
              <a:lnSpc>
                <a:spcPct val="100000"/>
              </a:lnSpc>
              <a:spcBef>
                <a:spcPts val="130"/>
              </a:spcBef>
            </a:pPr>
            <a:r>
              <a:rPr lang="en" sz="3350" b="1" spc="15" dirty="0">
                <a:latin typeface="Arial"/>
                <a:cs typeface="Arial"/>
              </a:rPr>
              <a:t>SYSTEMS ISSUES</a:t>
            </a:r>
            <a:endParaRPr sz="3350" dirty="0">
              <a:latin typeface="Arial"/>
              <a:cs typeface="Arial"/>
            </a:endParaRPr>
          </a:p>
        </p:txBody>
      </p:sp>
      <p:sp>
        <p:nvSpPr>
          <p:cNvPr id="6" name="object 6"/>
          <p:cNvSpPr txBox="1"/>
          <p:nvPr/>
        </p:nvSpPr>
        <p:spPr>
          <a:xfrm>
            <a:off x="1568403" y="2344819"/>
            <a:ext cx="186690" cy="1659255"/>
          </a:xfrm>
          <a:prstGeom prst="rect">
            <a:avLst/>
          </a:prstGeom>
        </p:spPr>
        <p:txBody>
          <a:bodyPr vert="horz" wrap="square" lIns="0" tIns="175260" rIns="0" bIns="0" rtlCol="0">
            <a:spAutoFit/>
          </a:bodyPr>
          <a:lstStyle/>
          <a:p>
            <a:pPr marL="12700">
              <a:lnSpc>
                <a:spcPct val="100000"/>
              </a:lnSpc>
              <a:spcBef>
                <a:spcPts val="1380"/>
              </a:spcBef>
            </a:pPr>
            <a:r>
              <a:rPr sz="2500" spc="390" dirty="0">
                <a:latin typeface="Arial"/>
                <a:cs typeface="Arial"/>
              </a:rPr>
              <a:t>•</a:t>
            </a:r>
            <a:endParaRPr sz="2500">
              <a:latin typeface="Arial"/>
              <a:cs typeface="Arial"/>
            </a:endParaRPr>
          </a:p>
          <a:p>
            <a:pPr marL="12700">
              <a:lnSpc>
                <a:spcPct val="100000"/>
              </a:lnSpc>
              <a:spcBef>
                <a:spcPts val="1285"/>
              </a:spcBef>
            </a:pPr>
            <a:r>
              <a:rPr sz="2500" spc="390" dirty="0">
                <a:latin typeface="Arial"/>
                <a:cs typeface="Arial"/>
              </a:rPr>
              <a:t>•</a:t>
            </a:r>
            <a:endParaRPr sz="2500">
              <a:latin typeface="Arial"/>
              <a:cs typeface="Arial"/>
            </a:endParaRPr>
          </a:p>
          <a:p>
            <a:pPr marL="12700">
              <a:lnSpc>
                <a:spcPct val="100000"/>
              </a:lnSpc>
              <a:spcBef>
                <a:spcPts val="1290"/>
              </a:spcBef>
            </a:pPr>
            <a:r>
              <a:rPr sz="2500" spc="390" dirty="0">
                <a:latin typeface="Arial"/>
                <a:cs typeface="Arial"/>
              </a:rPr>
              <a:t>•</a:t>
            </a:r>
            <a:endParaRPr sz="2500">
              <a:latin typeface="Arial"/>
              <a:cs typeface="Arial"/>
            </a:endParaRPr>
          </a:p>
        </p:txBody>
      </p:sp>
      <p:sp>
        <p:nvSpPr>
          <p:cNvPr id="7" name="object 7"/>
          <p:cNvSpPr txBox="1"/>
          <p:nvPr/>
        </p:nvSpPr>
        <p:spPr>
          <a:xfrm>
            <a:off x="2071006" y="2397697"/>
            <a:ext cx="8646795" cy="1695336"/>
          </a:xfrm>
          <a:prstGeom prst="rect">
            <a:avLst/>
          </a:prstGeom>
        </p:spPr>
        <p:txBody>
          <a:bodyPr vert="horz" wrap="square" lIns="0" tIns="45720" rIns="0" bIns="0" rtlCol="0">
            <a:spAutoFit/>
          </a:bodyPr>
          <a:lstStyle/>
          <a:p>
            <a:pPr marL="12700">
              <a:lnSpc>
                <a:spcPct val="100000"/>
              </a:lnSpc>
              <a:spcBef>
                <a:spcPts val="360"/>
              </a:spcBef>
            </a:pPr>
            <a:r>
              <a:rPr lang="en" sz="3350" spc="5" dirty="0">
                <a:latin typeface="Arial"/>
                <a:cs typeface="Arial"/>
              </a:rPr>
              <a:t>Security Considerations</a:t>
            </a:r>
          </a:p>
          <a:p>
            <a:pPr marL="12700">
              <a:lnSpc>
                <a:spcPct val="100000"/>
              </a:lnSpc>
              <a:spcBef>
                <a:spcPts val="360"/>
              </a:spcBef>
            </a:pPr>
            <a:r>
              <a:rPr lang="en" sz="3350" spc="15" dirty="0">
                <a:latin typeface="Arial"/>
                <a:cs typeface="Arial"/>
              </a:rPr>
              <a:t>Transaction Ordering Costs</a:t>
            </a:r>
          </a:p>
          <a:p>
            <a:pPr marL="12700">
              <a:lnSpc>
                <a:spcPct val="100000"/>
              </a:lnSpc>
              <a:spcBef>
                <a:spcPts val="360"/>
              </a:spcBef>
            </a:pPr>
            <a:r>
              <a:rPr lang="en" sz="3350" spc="5" dirty="0">
                <a:latin typeface="Arial"/>
                <a:cs typeface="Arial"/>
              </a:rPr>
              <a:t>Reducing Processing Time</a:t>
            </a:r>
            <a:endParaRPr sz="3350" dirty="0">
              <a:latin typeface="Arial"/>
              <a:cs typeface="Arial"/>
            </a:endParaRPr>
          </a:p>
        </p:txBody>
      </p:sp>
      <p:sp>
        <p:nvSpPr>
          <p:cNvPr id="8" name="object 8"/>
          <p:cNvSpPr txBox="1"/>
          <p:nvPr/>
        </p:nvSpPr>
        <p:spPr>
          <a:xfrm>
            <a:off x="1201922" y="4722758"/>
            <a:ext cx="186690" cy="412115"/>
          </a:xfrm>
          <a:prstGeom prst="rect">
            <a:avLst/>
          </a:prstGeom>
        </p:spPr>
        <p:txBody>
          <a:bodyPr vert="horz" wrap="square" lIns="0" tIns="17145" rIns="0" bIns="0" rtlCol="0">
            <a:spAutoFit/>
          </a:bodyPr>
          <a:lstStyle/>
          <a:p>
            <a:pPr marL="12700">
              <a:lnSpc>
                <a:spcPct val="100000"/>
              </a:lnSpc>
              <a:spcBef>
                <a:spcPts val="135"/>
              </a:spcBef>
            </a:pPr>
            <a:r>
              <a:rPr sz="2500" spc="390" dirty="0">
                <a:latin typeface="Arial"/>
                <a:cs typeface="Arial"/>
              </a:rPr>
              <a:t>•</a:t>
            </a:r>
            <a:endParaRPr sz="2500">
              <a:latin typeface="Arial"/>
              <a:cs typeface="Arial"/>
            </a:endParaRPr>
          </a:p>
        </p:txBody>
      </p:sp>
      <p:sp>
        <p:nvSpPr>
          <p:cNvPr id="9" name="object 9"/>
          <p:cNvSpPr txBox="1"/>
          <p:nvPr/>
        </p:nvSpPr>
        <p:spPr>
          <a:xfrm>
            <a:off x="1704525" y="4646843"/>
            <a:ext cx="4605655" cy="541020"/>
          </a:xfrm>
          <a:prstGeom prst="rect">
            <a:avLst/>
          </a:prstGeom>
        </p:spPr>
        <p:txBody>
          <a:bodyPr vert="horz" wrap="square" lIns="0" tIns="16510" rIns="0" bIns="0" rtlCol="0">
            <a:spAutoFit/>
          </a:bodyPr>
          <a:lstStyle/>
          <a:p>
            <a:pPr marL="12700">
              <a:lnSpc>
                <a:spcPct val="100000"/>
              </a:lnSpc>
              <a:spcBef>
                <a:spcPts val="130"/>
              </a:spcBef>
            </a:pPr>
            <a:r>
              <a:rPr lang="en" sz="3350" b="1" spc="10" dirty="0">
                <a:latin typeface="Arial"/>
                <a:cs typeface="Arial"/>
              </a:rPr>
              <a:t>Limitations</a:t>
            </a:r>
            <a:endParaRPr sz="3350" dirty="0">
              <a:latin typeface="Arial"/>
              <a:cs typeface="Arial"/>
            </a:endParaRPr>
          </a:p>
        </p:txBody>
      </p:sp>
      <p:sp>
        <p:nvSpPr>
          <p:cNvPr id="13" name="object 13"/>
          <p:cNvSpPr txBox="1"/>
          <p:nvPr/>
        </p:nvSpPr>
        <p:spPr>
          <a:xfrm rot="600000">
            <a:off x="16543236" y="907226"/>
            <a:ext cx="2845185" cy="520700"/>
          </a:xfrm>
          <a:prstGeom prst="rect">
            <a:avLst/>
          </a:prstGeom>
        </p:spPr>
        <p:txBody>
          <a:bodyPr vert="horz" wrap="square" lIns="0" tIns="0" rIns="0" bIns="0" rtlCol="0">
            <a:spAutoFit/>
          </a:bodyPr>
          <a:lstStyle/>
          <a:p>
            <a:pPr>
              <a:lnSpc>
                <a:spcPts val="3900"/>
              </a:lnSpc>
            </a:pPr>
            <a:r>
              <a:rPr sz="4100" b="1" spc="10" dirty="0">
                <a:latin typeface="Arial"/>
                <a:cs typeface="Arial"/>
              </a:rPr>
              <a:t>Thank</a:t>
            </a:r>
            <a:r>
              <a:rPr sz="4100" b="1" spc="-105" dirty="0">
                <a:latin typeface="Arial"/>
                <a:cs typeface="Arial"/>
              </a:rPr>
              <a:t> </a:t>
            </a:r>
            <a:r>
              <a:rPr sz="6150" b="1" spc="7" baseline="-1355" dirty="0">
                <a:latin typeface="Arial"/>
                <a:cs typeface="Arial"/>
              </a:rPr>
              <a:t>you!</a:t>
            </a:r>
            <a:endParaRPr sz="6150" baseline="-1355">
              <a:latin typeface="Arial"/>
              <a:cs typeface="Arial"/>
            </a:endParaRPr>
          </a:p>
        </p:txBody>
      </p:sp>
      <p:sp>
        <p:nvSpPr>
          <p:cNvPr id="14" name="object 14"/>
          <p:cNvSpPr txBox="1"/>
          <p:nvPr/>
        </p:nvSpPr>
        <p:spPr>
          <a:xfrm>
            <a:off x="1252490" y="5898693"/>
            <a:ext cx="190500" cy="421640"/>
          </a:xfrm>
          <a:prstGeom prst="rect">
            <a:avLst/>
          </a:prstGeom>
        </p:spPr>
        <p:txBody>
          <a:bodyPr vert="horz" wrap="square" lIns="0" tIns="12065" rIns="0" bIns="0" rtlCol="0">
            <a:spAutoFit/>
          </a:bodyPr>
          <a:lstStyle/>
          <a:p>
            <a:pPr marL="12700">
              <a:lnSpc>
                <a:spcPct val="100000"/>
              </a:lnSpc>
              <a:spcBef>
                <a:spcPts val="95"/>
              </a:spcBef>
            </a:pPr>
            <a:r>
              <a:rPr sz="2600" spc="385" dirty="0">
                <a:latin typeface="Arial"/>
                <a:cs typeface="Arial"/>
              </a:rPr>
              <a:t>•</a:t>
            </a:r>
            <a:endParaRPr sz="2600">
              <a:latin typeface="Arial"/>
              <a:cs typeface="Arial"/>
            </a:endParaRPr>
          </a:p>
        </p:txBody>
      </p:sp>
      <p:sp>
        <p:nvSpPr>
          <p:cNvPr id="15" name="object 15"/>
          <p:cNvSpPr txBox="1"/>
          <p:nvPr/>
        </p:nvSpPr>
        <p:spPr>
          <a:xfrm>
            <a:off x="1755093" y="5830632"/>
            <a:ext cx="5706157" cy="545021"/>
          </a:xfrm>
          <a:prstGeom prst="rect">
            <a:avLst/>
          </a:prstGeom>
        </p:spPr>
        <p:txBody>
          <a:bodyPr vert="horz" wrap="square" lIns="0" tIns="13970" rIns="0" bIns="0" rtlCol="0">
            <a:spAutoFit/>
          </a:bodyPr>
          <a:lstStyle/>
          <a:p>
            <a:pPr marL="12700">
              <a:lnSpc>
                <a:spcPct val="100000"/>
              </a:lnSpc>
              <a:spcBef>
                <a:spcPts val="110"/>
              </a:spcBef>
            </a:pPr>
            <a:r>
              <a:rPr lang="en" sz="3450" b="1" spc="5" dirty="0">
                <a:latin typeface="Arial"/>
                <a:cs typeface="Arial"/>
              </a:rPr>
              <a:t>CONCLUSION</a:t>
            </a:r>
            <a:endParaRPr sz="3450" dirty="0">
              <a:latin typeface="Arial"/>
              <a:cs typeface="Arial"/>
            </a:endParaRPr>
          </a:p>
        </p:txBody>
      </p:sp>
      <p:pic>
        <p:nvPicPr>
          <p:cNvPr id="53" name="图片 52">
            <a:extLst>
              <a:ext uri="{FF2B5EF4-FFF2-40B4-BE49-F238E27FC236}">
                <a16:creationId xmlns:a16="http://schemas.microsoft.com/office/drawing/2014/main" id="{73C3D163-633F-264D-8E30-C5CDE64CC3A1}"/>
              </a:ext>
            </a:extLst>
          </p:cNvPr>
          <p:cNvPicPr>
            <a:picLocks noChangeAspect="1"/>
          </p:cNvPicPr>
          <p:nvPr/>
        </p:nvPicPr>
        <p:blipFill>
          <a:blip r:embed="rId3"/>
          <a:stretch>
            <a:fillRect/>
          </a:stretch>
        </p:blipFill>
        <p:spPr>
          <a:xfrm>
            <a:off x="11518224" y="2480471"/>
            <a:ext cx="5391825" cy="5382839"/>
          </a:xfrm>
          <a:prstGeom prst="rect">
            <a:avLst/>
          </a:prstGeom>
        </p:spPr>
      </p:pic>
      <p:sp>
        <p:nvSpPr>
          <p:cNvPr id="54" name="object 20">
            <a:extLst>
              <a:ext uri="{FF2B5EF4-FFF2-40B4-BE49-F238E27FC236}">
                <a16:creationId xmlns:a16="http://schemas.microsoft.com/office/drawing/2014/main" id="{231EAA4B-30AB-1A4C-AF41-FD1E35D2EEAA}"/>
              </a:ext>
            </a:extLst>
          </p:cNvPr>
          <p:cNvSpPr txBox="1"/>
          <p:nvPr/>
        </p:nvSpPr>
        <p:spPr>
          <a:xfrm>
            <a:off x="14684662" y="10815939"/>
            <a:ext cx="5867400" cy="302903"/>
          </a:xfrm>
          <a:prstGeom prst="rect">
            <a:avLst/>
          </a:prstGeom>
        </p:spPr>
        <p:txBody>
          <a:bodyPr vert="horz" wrap="square" lIns="0" tIns="0" rIns="0" bIns="0" rtlCol="0">
            <a:spAutoFit/>
          </a:bodyPr>
          <a:lstStyle/>
          <a:p>
            <a:pPr marL="12700">
              <a:lnSpc>
                <a:spcPts val="2275"/>
              </a:lnSpc>
            </a:pPr>
            <a:r>
              <a:rPr lang="en-US" altLang="zh-CN" sz="2800" spc="-10" dirty="0">
                <a:solidFill>
                  <a:srgbClr val="A9A9A9"/>
                </a:solidFill>
                <a:latin typeface="Arial"/>
                <a:cs typeface="Arial"/>
              </a:rPr>
              <a:t>F</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D</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A</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V</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E</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R</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S</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T</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Y</a:t>
            </a:r>
            <a:r>
              <a:rPr lang="zh-CN" altLang="en-US" sz="2800" spc="-10" dirty="0">
                <a:solidFill>
                  <a:srgbClr val="A9A9A9"/>
                </a:solidFill>
                <a:latin typeface="Arial"/>
                <a:cs typeface="Arial"/>
              </a:rPr>
              <a:t> </a:t>
            </a:r>
            <a:endParaRPr sz="2800" dirty="0">
              <a:latin typeface="Arial"/>
              <a:cs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57904"/>
            <a:ext cx="20104100" cy="1423035"/>
          </a:xfrm>
          <a:custGeom>
            <a:avLst/>
            <a:gdLst/>
            <a:ahLst/>
            <a:cxnLst/>
            <a:rect l="l" t="t" r="r" b="b"/>
            <a:pathLst>
              <a:path w="20104100" h="1423035">
                <a:moveTo>
                  <a:pt x="0" y="1422564"/>
                </a:moveTo>
                <a:lnTo>
                  <a:pt x="0" y="0"/>
                </a:lnTo>
                <a:lnTo>
                  <a:pt x="20104099" y="0"/>
                </a:lnTo>
                <a:lnTo>
                  <a:pt x="20104099" y="1422564"/>
                </a:lnTo>
                <a:lnTo>
                  <a:pt x="0" y="1422564"/>
                </a:lnTo>
                <a:close/>
              </a:path>
            </a:pathLst>
          </a:custGeom>
          <a:solidFill>
            <a:srgbClr val="DCDEE0"/>
          </a:solidFill>
        </p:spPr>
        <p:txBody>
          <a:bodyPr wrap="square" lIns="0" tIns="0" rIns="0" bIns="0" rtlCol="0"/>
          <a:lstStyle/>
          <a:p>
            <a:endParaRPr/>
          </a:p>
        </p:txBody>
      </p:sp>
      <p:sp>
        <p:nvSpPr>
          <p:cNvPr id="4" name="object 4"/>
          <p:cNvSpPr txBox="1">
            <a:spLocks noGrp="1"/>
          </p:cNvSpPr>
          <p:nvPr>
            <p:ph type="title"/>
          </p:nvPr>
        </p:nvSpPr>
        <p:spPr>
          <a:xfrm>
            <a:off x="4929558" y="154833"/>
            <a:ext cx="10234930" cy="1156335"/>
          </a:xfrm>
          <a:prstGeom prst="rect">
            <a:avLst/>
          </a:prstGeom>
        </p:spPr>
        <p:txBody>
          <a:bodyPr vert="horz" wrap="square" lIns="0" tIns="15240" rIns="0" bIns="0" rtlCol="0">
            <a:spAutoFit/>
          </a:bodyPr>
          <a:lstStyle/>
          <a:p>
            <a:pPr marL="12700">
              <a:lnSpc>
                <a:spcPct val="100000"/>
              </a:lnSpc>
              <a:spcBef>
                <a:spcPts val="120"/>
              </a:spcBef>
            </a:pPr>
            <a:r>
              <a:rPr spc="5" dirty="0"/>
              <a:t>Background:</a:t>
            </a:r>
            <a:r>
              <a:rPr spc="-15" dirty="0"/>
              <a:t> </a:t>
            </a:r>
            <a:r>
              <a:rPr spc="5" dirty="0"/>
              <a:t>Mempool</a:t>
            </a:r>
          </a:p>
        </p:txBody>
      </p:sp>
      <p:grpSp>
        <p:nvGrpSpPr>
          <p:cNvPr id="6" name="object 6"/>
          <p:cNvGrpSpPr/>
          <p:nvPr/>
        </p:nvGrpSpPr>
        <p:grpSpPr>
          <a:xfrm>
            <a:off x="5660043" y="2529498"/>
            <a:ext cx="5965190" cy="3009900"/>
            <a:chOff x="5660043" y="2529498"/>
            <a:chExt cx="5965190" cy="3009900"/>
          </a:xfrm>
        </p:grpSpPr>
        <p:sp>
          <p:nvSpPr>
            <p:cNvPr id="7" name="object 7"/>
            <p:cNvSpPr/>
            <p:nvPr/>
          </p:nvSpPr>
          <p:spPr>
            <a:xfrm>
              <a:off x="5696873" y="4323596"/>
              <a:ext cx="2859405" cy="0"/>
            </a:xfrm>
            <a:custGeom>
              <a:avLst/>
              <a:gdLst/>
              <a:ahLst/>
              <a:cxnLst/>
              <a:rect l="l" t="t" r="r" b="b"/>
              <a:pathLst>
                <a:path w="2859404">
                  <a:moveTo>
                    <a:pt x="0" y="0"/>
                  </a:moveTo>
                  <a:lnTo>
                    <a:pt x="2859295" y="0"/>
                  </a:lnTo>
                </a:path>
              </a:pathLst>
            </a:custGeom>
            <a:ln w="73296">
              <a:solidFill>
                <a:srgbClr val="000000"/>
              </a:solidFill>
            </a:ln>
          </p:spPr>
          <p:txBody>
            <a:bodyPr wrap="square" lIns="0" tIns="0" rIns="0" bIns="0" rtlCol="0"/>
            <a:lstStyle/>
            <a:p>
              <a:endParaRPr/>
            </a:p>
          </p:txBody>
        </p:sp>
        <p:sp>
          <p:nvSpPr>
            <p:cNvPr id="8" name="object 8"/>
            <p:cNvSpPr/>
            <p:nvPr/>
          </p:nvSpPr>
          <p:spPr>
            <a:xfrm>
              <a:off x="8552758" y="2566328"/>
              <a:ext cx="3035300" cy="2936240"/>
            </a:xfrm>
            <a:custGeom>
              <a:avLst/>
              <a:gdLst/>
              <a:ahLst/>
              <a:cxnLst/>
              <a:rect l="l" t="t" r="r" b="b"/>
              <a:pathLst>
                <a:path w="3035300" h="2936240">
                  <a:moveTo>
                    <a:pt x="2590849" y="429808"/>
                  </a:moveTo>
                  <a:lnTo>
                    <a:pt x="2625032" y="463937"/>
                  </a:lnTo>
                  <a:lnTo>
                    <a:pt x="2657847" y="498856"/>
                  </a:lnTo>
                  <a:lnTo>
                    <a:pt x="2689295" y="534531"/>
                  </a:lnTo>
                  <a:lnTo>
                    <a:pt x="2719376" y="570932"/>
                  </a:lnTo>
                  <a:lnTo>
                    <a:pt x="2748089" y="608026"/>
                  </a:lnTo>
                  <a:lnTo>
                    <a:pt x="2775435" y="645780"/>
                  </a:lnTo>
                  <a:lnTo>
                    <a:pt x="2801414" y="684162"/>
                  </a:lnTo>
                  <a:lnTo>
                    <a:pt x="2826025" y="723141"/>
                  </a:lnTo>
                  <a:lnTo>
                    <a:pt x="2849269" y="762683"/>
                  </a:lnTo>
                  <a:lnTo>
                    <a:pt x="2871146" y="802758"/>
                  </a:lnTo>
                  <a:lnTo>
                    <a:pt x="2891656" y="843331"/>
                  </a:lnTo>
                  <a:lnTo>
                    <a:pt x="2910798" y="884372"/>
                  </a:lnTo>
                  <a:lnTo>
                    <a:pt x="2928573" y="925848"/>
                  </a:lnTo>
                  <a:lnTo>
                    <a:pt x="2944980" y="967727"/>
                  </a:lnTo>
                  <a:lnTo>
                    <a:pt x="2960021" y="1009976"/>
                  </a:lnTo>
                  <a:lnTo>
                    <a:pt x="2973694" y="1052564"/>
                  </a:lnTo>
                  <a:lnTo>
                    <a:pt x="2985999" y="1095458"/>
                  </a:lnTo>
                  <a:lnTo>
                    <a:pt x="2996938" y="1138625"/>
                  </a:lnTo>
                  <a:lnTo>
                    <a:pt x="3006509" y="1182035"/>
                  </a:lnTo>
                  <a:lnTo>
                    <a:pt x="3014713" y="1225653"/>
                  </a:lnTo>
                  <a:lnTo>
                    <a:pt x="3021549" y="1269449"/>
                  </a:lnTo>
                  <a:lnTo>
                    <a:pt x="3027019" y="1313390"/>
                  </a:lnTo>
                  <a:lnTo>
                    <a:pt x="3031120" y="1357444"/>
                  </a:lnTo>
                  <a:lnTo>
                    <a:pt x="3033855" y="1401579"/>
                  </a:lnTo>
                  <a:lnTo>
                    <a:pt x="3035222" y="1445761"/>
                  </a:lnTo>
                  <a:lnTo>
                    <a:pt x="3035222" y="1489960"/>
                  </a:lnTo>
                  <a:lnTo>
                    <a:pt x="3033855" y="1534143"/>
                  </a:lnTo>
                  <a:lnTo>
                    <a:pt x="3031120" y="1578277"/>
                  </a:lnTo>
                  <a:lnTo>
                    <a:pt x="3027019" y="1622331"/>
                  </a:lnTo>
                  <a:lnTo>
                    <a:pt x="3021549" y="1666272"/>
                  </a:lnTo>
                  <a:lnTo>
                    <a:pt x="3014713" y="1710068"/>
                  </a:lnTo>
                  <a:lnTo>
                    <a:pt x="3006509" y="1753687"/>
                  </a:lnTo>
                  <a:lnTo>
                    <a:pt x="2996938" y="1797096"/>
                  </a:lnTo>
                  <a:lnTo>
                    <a:pt x="2985999" y="1840264"/>
                  </a:lnTo>
                  <a:lnTo>
                    <a:pt x="2973694" y="1883158"/>
                  </a:lnTo>
                  <a:lnTo>
                    <a:pt x="2960021" y="1925745"/>
                  </a:lnTo>
                  <a:lnTo>
                    <a:pt x="2944980" y="1967995"/>
                  </a:lnTo>
                  <a:lnTo>
                    <a:pt x="2928573" y="2009874"/>
                  </a:lnTo>
                  <a:lnTo>
                    <a:pt x="2910798" y="2051350"/>
                  </a:lnTo>
                  <a:lnTo>
                    <a:pt x="2891656" y="2092391"/>
                  </a:lnTo>
                  <a:lnTo>
                    <a:pt x="2871146" y="2132964"/>
                  </a:lnTo>
                  <a:lnTo>
                    <a:pt x="2849269" y="2173039"/>
                  </a:lnTo>
                  <a:lnTo>
                    <a:pt x="2826025" y="2212581"/>
                  </a:lnTo>
                  <a:lnTo>
                    <a:pt x="2801414" y="2251560"/>
                  </a:lnTo>
                  <a:lnTo>
                    <a:pt x="2775435" y="2289942"/>
                  </a:lnTo>
                  <a:lnTo>
                    <a:pt x="2748089" y="2327697"/>
                  </a:lnTo>
                  <a:lnTo>
                    <a:pt x="2719376" y="2364790"/>
                  </a:lnTo>
                  <a:lnTo>
                    <a:pt x="2689295" y="2401191"/>
                  </a:lnTo>
                  <a:lnTo>
                    <a:pt x="2657847" y="2436867"/>
                  </a:lnTo>
                  <a:lnTo>
                    <a:pt x="2625032" y="2471786"/>
                  </a:lnTo>
                  <a:lnTo>
                    <a:pt x="2590849" y="2505915"/>
                  </a:lnTo>
                  <a:lnTo>
                    <a:pt x="2555563" y="2538976"/>
                  </a:lnTo>
                  <a:lnTo>
                    <a:pt x="2519461" y="2570716"/>
                  </a:lnTo>
                  <a:lnTo>
                    <a:pt x="2482576" y="2601133"/>
                  </a:lnTo>
                  <a:lnTo>
                    <a:pt x="2444941" y="2630227"/>
                  </a:lnTo>
                  <a:lnTo>
                    <a:pt x="2406590" y="2657999"/>
                  </a:lnTo>
                  <a:lnTo>
                    <a:pt x="2367556" y="2684448"/>
                  </a:lnTo>
                  <a:lnTo>
                    <a:pt x="2327873" y="2709575"/>
                  </a:lnTo>
                  <a:lnTo>
                    <a:pt x="2287573" y="2733380"/>
                  </a:lnTo>
                  <a:lnTo>
                    <a:pt x="2246690" y="2755862"/>
                  </a:lnTo>
                  <a:lnTo>
                    <a:pt x="2205257" y="2777021"/>
                  </a:lnTo>
                  <a:lnTo>
                    <a:pt x="2163308" y="2796858"/>
                  </a:lnTo>
                  <a:lnTo>
                    <a:pt x="2120876" y="2815373"/>
                  </a:lnTo>
                  <a:lnTo>
                    <a:pt x="2077995" y="2832565"/>
                  </a:lnTo>
                  <a:lnTo>
                    <a:pt x="2034696" y="2848435"/>
                  </a:lnTo>
                  <a:lnTo>
                    <a:pt x="1991015" y="2862982"/>
                  </a:lnTo>
                  <a:lnTo>
                    <a:pt x="1946984" y="2876207"/>
                  </a:lnTo>
                  <a:lnTo>
                    <a:pt x="1902636" y="2888109"/>
                  </a:lnTo>
                  <a:lnTo>
                    <a:pt x="1858006" y="2898689"/>
                  </a:lnTo>
                  <a:lnTo>
                    <a:pt x="1813125" y="2907946"/>
                  </a:lnTo>
                  <a:lnTo>
                    <a:pt x="1768028" y="2915881"/>
                  </a:lnTo>
                  <a:lnTo>
                    <a:pt x="1722748" y="2922493"/>
                  </a:lnTo>
                  <a:lnTo>
                    <a:pt x="1677317" y="2927783"/>
                  </a:lnTo>
                  <a:lnTo>
                    <a:pt x="1631770" y="2931751"/>
                  </a:lnTo>
                  <a:lnTo>
                    <a:pt x="1586140" y="2934395"/>
                  </a:lnTo>
                  <a:lnTo>
                    <a:pt x="1540460" y="2935718"/>
                  </a:lnTo>
                  <a:lnTo>
                    <a:pt x="1494763" y="2935718"/>
                  </a:lnTo>
                  <a:lnTo>
                    <a:pt x="1449083" y="2934395"/>
                  </a:lnTo>
                  <a:lnTo>
                    <a:pt x="1403453" y="2931751"/>
                  </a:lnTo>
                  <a:lnTo>
                    <a:pt x="1357906" y="2927783"/>
                  </a:lnTo>
                  <a:lnTo>
                    <a:pt x="1312476" y="2922493"/>
                  </a:lnTo>
                  <a:lnTo>
                    <a:pt x="1267196" y="2915881"/>
                  </a:lnTo>
                  <a:lnTo>
                    <a:pt x="1222098" y="2907946"/>
                  </a:lnTo>
                  <a:lnTo>
                    <a:pt x="1177218" y="2898689"/>
                  </a:lnTo>
                  <a:lnTo>
                    <a:pt x="1132587" y="2888109"/>
                  </a:lnTo>
                  <a:lnTo>
                    <a:pt x="1088240" y="2876207"/>
                  </a:lnTo>
                  <a:lnTo>
                    <a:pt x="1044209" y="2862982"/>
                  </a:lnTo>
                  <a:lnTo>
                    <a:pt x="1000528" y="2848435"/>
                  </a:lnTo>
                  <a:lnTo>
                    <a:pt x="957230" y="2832565"/>
                  </a:lnTo>
                  <a:lnTo>
                    <a:pt x="914348" y="2815373"/>
                  </a:lnTo>
                  <a:lnTo>
                    <a:pt x="871916" y="2796858"/>
                  </a:lnTo>
                  <a:lnTo>
                    <a:pt x="829967" y="2777021"/>
                  </a:lnTo>
                  <a:lnTo>
                    <a:pt x="788535" y="2755862"/>
                  </a:lnTo>
                  <a:lnTo>
                    <a:pt x="747652" y="2733380"/>
                  </a:lnTo>
                  <a:lnTo>
                    <a:pt x="707352" y="2709575"/>
                  </a:lnTo>
                  <a:lnTo>
                    <a:pt x="667669" y="2684448"/>
                  </a:lnTo>
                  <a:lnTo>
                    <a:pt x="628635" y="2657999"/>
                  </a:lnTo>
                  <a:lnTo>
                    <a:pt x="590285" y="2630227"/>
                  </a:lnTo>
                  <a:lnTo>
                    <a:pt x="552650" y="2601133"/>
                  </a:lnTo>
                  <a:lnTo>
                    <a:pt x="515765" y="2570716"/>
                  </a:lnTo>
                  <a:lnTo>
                    <a:pt x="479663" y="2538976"/>
                  </a:lnTo>
                  <a:lnTo>
                    <a:pt x="444377" y="2505915"/>
                  </a:lnTo>
                  <a:lnTo>
                    <a:pt x="410194" y="2471786"/>
                  </a:lnTo>
                  <a:lnTo>
                    <a:pt x="377379" y="2436867"/>
                  </a:lnTo>
                  <a:lnTo>
                    <a:pt x="345931" y="2401191"/>
                  </a:lnTo>
                  <a:lnTo>
                    <a:pt x="315850" y="2364790"/>
                  </a:lnTo>
                  <a:lnTo>
                    <a:pt x="287136" y="2327697"/>
                  </a:lnTo>
                  <a:lnTo>
                    <a:pt x="259790" y="2289942"/>
                  </a:lnTo>
                  <a:lnTo>
                    <a:pt x="233811" y="2251560"/>
                  </a:lnTo>
                  <a:lnTo>
                    <a:pt x="209199" y="2212581"/>
                  </a:lnTo>
                  <a:lnTo>
                    <a:pt x="185955" y="2173039"/>
                  </a:lnTo>
                  <a:lnTo>
                    <a:pt x="164077" y="2132964"/>
                  </a:lnTo>
                  <a:lnTo>
                    <a:pt x="143568" y="2092391"/>
                  </a:lnTo>
                  <a:lnTo>
                    <a:pt x="124425" y="2051350"/>
                  </a:lnTo>
                  <a:lnTo>
                    <a:pt x="106650" y="2009874"/>
                  </a:lnTo>
                  <a:lnTo>
                    <a:pt x="90242" y="1967995"/>
                  </a:lnTo>
                  <a:lnTo>
                    <a:pt x="75202" y="1925745"/>
                  </a:lnTo>
                  <a:lnTo>
                    <a:pt x="61529" y="1883158"/>
                  </a:lnTo>
                  <a:lnTo>
                    <a:pt x="49223" y="1840264"/>
                  </a:lnTo>
                  <a:lnTo>
                    <a:pt x="38284" y="1797096"/>
                  </a:lnTo>
                  <a:lnTo>
                    <a:pt x="28713" y="1753687"/>
                  </a:lnTo>
                  <a:lnTo>
                    <a:pt x="20509" y="1710068"/>
                  </a:lnTo>
                  <a:lnTo>
                    <a:pt x="13673" y="1666272"/>
                  </a:lnTo>
                  <a:lnTo>
                    <a:pt x="8203" y="1622331"/>
                  </a:lnTo>
                  <a:lnTo>
                    <a:pt x="4101" y="1578277"/>
                  </a:lnTo>
                  <a:lnTo>
                    <a:pt x="1367" y="1534143"/>
                  </a:lnTo>
                  <a:lnTo>
                    <a:pt x="0" y="1489960"/>
                  </a:lnTo>
                  <a:lnTo>
                    <a:pt x="0" y="1445761"/>
                  </a:lnTo>
                  <a:lnTo>
                    <a:pt x="1367" y="1401579"/>
                  </a:lnTo>
                  <a:lnTo>
                    <a:pt x="4101" y="1357444"/>
                  </a:lnTo>
                  <a:lnTo>
                    <a:pt x="8203" y="1313390"/>
                  </a:lnTo>
                  <a:lnTo>
                    <a:pt x="13673" y="1269449"/>
                  </a:lnTo>
                  <a:lnTo>
                    <a:pt x="20509" y="1225653"/>
                  </a:lnTo>
                  <a:lnTo>
                    <a:pt x="28713" y="1182035"/>
                  </a:lnTo>
                  <a:lnTo>
                    <a:pt x="38284" y="1138625"/>
                  </a:lnTo>
                  <a:lnTo>
                    <a:pt x="49223" y="1095458"/>
                  </a:lnTo>
                  <a:lnTo>
                    <a:pt x="61529" y="1052564"/>
                  </a:lnTo>
                  <a:lnTo>
                    <a:pt x="75202" y="1009976"/>
                  </a:lnTo>
                  <a:lnTo>
                    <a:pt x="90242" y="967727"/>
                  </a:lnTo>
                  <a:lnTo>
                    <a:pt x="106650" y="925848"/>
                  </a:lnTo>
                  <a:lnTo>
                    <a:pt x="124425" y="884372"/>
                  </a:lnTo>
                  <a:lnTo>
                    <a:pt x="143568" y="843331"/>
                  </a:lnTo>
                  <a:lnTo>
                    <a:pt x="164077" y="802758"/>
                  </a:lnTo>
                  <a:lnTo>
                    <a:pt x="185955" y="762683"/>
                  </a:lnTo>
                  <a:lnTo>
                    <a:pt x="209199" y="723141"/>
                  </a:lnTo>
                  <a:lnTo>
                    <a:pt x="233811" y="684162"/>
                  </a:lnTo>
                  <a:lnTo>
                    <a:pt x="259790" y="645780"/>
                  </a:lnTo>
                  <a:lnTo>
                    <a:pt x="287136" y="608026"/>
                  </a:lnTo>
                  <a:lnTo>
                    <a:pt x="315850" y="570932"/>
                  </a:lnTo>
                  <a:lnTo>
                    <a:pt x="345931" y="534531"/>
                  </a:lnTo>
                  <a:lnTo>
                    <a:pt x="377379" y="498856"/>
                  </a:lnTo>
                  <a:lnTo>
                    <a:pt x="410194" y="463937"/>
                  </a:lnTo>
                  <a:lnTo>
                    <a:pt x="444377" y="429808"/>
                  </a:lnTo>
                  <a:lnTo>
                    <a:pt x="479663" y="396746"/>
                  </a:lnTo>
                  <a:lnTo>
                    <a:pt x="515765" y="365006"/>
                  </a:lnTo>
                  <a:lnTo>
                    <a:pt x="552650" y="334589"/>
                  </a:lnTo>
                  <a:lnTo>
                    <a:pt x="590285" y="305494"/>
                  </a:lnTo>
                  <a:lnTo>
                    <a:pt x="628635" y="277722"/>
                  </a:lnTo>
                  <a:lnTo>
                    <a:pt x="667669" y="251272"/>
                  </a:lnTo>
                  <a:lnTo>
                    <a:pt x="707352" y="226145"/>
                  </a:lnTo>
                  <a:lnTo>
                    <a:pt x="747652" y="202340"/>
                  </a:lnTo>
                  <a:lnTo>
                    <a:pt x="788535" y="179858"/>
                  </a:lnTo>
                  <a:lnTo>
                    <a:pt x="829967" y="158698"/>
                  </a:lnTo>
                  <a:lnTo>
                    <a:pt x="871916" y="138861"/>
                  </a:lnTo>
                  <a:lnTo>
                    <a:pt x="914348" y="120346"/>
                  </a:lnTo>
                  <a:lnTo>
                    <a:pt x="957230" y="103154"/>
                  </a:lnTo>
                  <a:lnTo>
                    <a:pt x="1000528" y="87284"/>
                  </a:lnTo>
                  <a:lnTo>
                    <a:pt x="1044209" y="72736"/>
                  </a:lnTo>
                  <a:lnTo>
                    <a:pt x="1088240" y="59511"/>
                  </a:lnTo>
                  <a:lnTo>
                    <a:pt x="1132587" y="47609"/>
                  </a:lnTo>
                  <a:lnTo>
                    <a:pt x="1177218" y="37029"/>
                  </a:lnTo>
                  <a:lnTo>
                    <a:pt x="1222098" y="27772"/>
                  </a:lnTo>
                  <a:lnTo>
                    <a:pt x="1267196" y="19837"/>
                  </a:lnTo>
                  <a:lnTo>
                    <a:pt x="1312476" y="13224"/>
                  </a:lnTo>
                  <a:lnTo>
                    <a:pt x="1357906" y="7934"/>
                  </a:lnTo>
                  <a:lnTo>
                    <a:pt x="1403453" y="3967"/>
                  </a:lnTo>
                  <a:lnTo>
                    <a:pt x="1449083" y="1322"/>
                  </a:lnTo>
                  <a:lnTo>
                    <a:pt x="1494763" y="0"/>
                  </a:lnTo>
                  <a:lnTo>
                    <a:pt x="1540460" y="0"/>
                  </a:lnTo>
                  <a:lnTo>
                    <a:pt x="1586140" y="1322"/>
                  </a:lnTo>
                  <a:lnTo>
                    <a:pt x="1631770" y="3967"/>
                  </a:lnTo>
                  <a:lnTo>
                    <a:pt x="1677317" y="7934"/>
                  </a:lnTo>
                  <a:lnTo>
                    <a:pt x="1722748" y="13224"/>
                  </a:lnTo>
                  <a:lnTo>
                    <a:pt x="1768028" y="19837"/>
                  </a:lnTo>
                  <a:lnTo>
                    <a:pt x="1813125" y="27772"/>
                  </a:lnTo>
                  <a:lnTo>
                    <a:pt x="1858006" y="37029"/>
                  </a:lnTo>
                  <a:lnTo>
                    <a:pt x="1902636" y="47609"/>
                  </a:lnTo>
                  <a:lnTo>
                    <a:pt x="1946984" y="59511"/>
                  </a:lnTo>
                  <a:lnTo>
                    <a:pt x="1991015" y="72736"/>
                  </a:lnTo>
                  <a:lnTo>
                    <a:pt x="2034696" y="87284"/>
                  </a:lnTo>
                  <a:lnTo>
                    <a:pt x="2077995" y="103154"/>
                  </a:lnTo>
                  <a:lnTo>
                    <a:pt x="2120876" y="120346"/>
                  </a:lnTo>
                  <a:lnTo>
                    <a:pt x="2163308" y="138861"/>
                  </a:lnTo>
                  <a:lnTo>
                    <a:pt x="2205257" y="158698"/>
                  </a:lnTo>
                  <a:lnTo>
                    <a:pt x="2246690" y="179858"/>
                  </a:lnTo>
                  <a:lnTo>
                    <a:pt x="2287573" y="202340"/>
                  </a:lnTo>
                  <a:lnTo>
                    <a:pt x="2327873" y="226145"/>
                  </a:lnTo>
                  <a:lnTo>
                    <a:pt x="2367556" y="251272"/>
                  </a:lnTo>
                  <a:lnTo>
                    <a:pt x="2406590" y="277722"/>
                  </a:lnTo>
                  <a:lnTo>
                    <a:pt x="2444941" y="305494"/>
                  </a:lnTo>
                  <a:lnTo>
                    <a:pt x="2482576" y="334589"/>
                  </a:lnTo>
                  <a:lnTo>
                    <a:pt x="2519461" y="365006"/>
                  </a:lnTo>
                  <a:lnTo>
                    <a:pt x="2555563" y="396746"/>
                  </a:lnTo>
                  <a:lnTo>
                    <a:pt x="2590849" y="429808"/>
                  </a:lnTo>
                  <a:close/>
                </a:path>
              </a:pathLst>
            </a:custGeom>
            <a:ln w="73296">
              <a:solidFill>
                <a:srgbClr val="000000"/>
              </a:solidFill>
            </a:ln>
          </p:spPr>
          <p:txBody>
            <a:bodyPr wrap="square" lIns="0" tIns="0" rIns="0" bIns="0" rtlCol="0"/>
            <a:lstStyle/>
            <a:p>
              <a:endParaRPr/>
            </a:p>
          </p:txBody>
        </p:sp>
        <p:sp>
          <p:nvSpPr>
            <p:cNvPr id="9" name="object 9"/>
            <p:cNvSpPr/>
            <p:nvPr/>
          </p:nvSpPr>
          <p:spPr>
            <a:xfrm>
              <a:off x="9287570" y="2972035"/>
              <a:ext cx="1561387" cy="1956275"/>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9287570" y="2972035"/>
              <a:ext cx="1561465" cy="1956435"/>
            </a:xfrm>
            <a:custGeom>
              <a:avLst/>
              <a:gdLst/>
              <a:ahLst/>
              <a:cxnLst/>
              <a:rect l="l" t="t" r="r" b="b"/>
              <a:pathLst>
                <a:path w="1561465" h="1956435">
                  <a:moveTo>
                    <a:pt x="0" y="0"/>
                  </a:moveTo>
                  <a:lnTo>
                    <a:pt x="1561387" y="0"/>
                  </a:lnTo>
                  <a:lnTo>
                    <a:pt x="1561387" y="1956275"/>
                  </a:lnTo>
                  <a:lnTo>
                    <a:pt x="0" y="1956275"/>
                  </a:lnTo>
                  <a:lnTo>
                    <a:pt x="0" y="0"/>
                  </a:lnTo>
                  <a:close/>
                </a:path>
              </a:pathLst>
            </a:custGeom>
            <a:ln w="31412">
              <a:solidFill>
                <a:srgbClr val="0365C0"/>
              </a:solidFill>
            </a:ln>
          </p:spPr>
          <p:txBody>
            <a:bodyPr wrap="square" lIns="0" tIns="0" rIns="0" bIns="0" rtlCol="0"/>
            <a:lstStyle/>
            <a:p>
              <a:endParaRPr/>
            </a:p>
          </p:txBody>
        </p:sp>
      </p:grpSp>
      <p:sp>
        <p:nvSpPr>
          <p:cNvPr id="11" name="object 11"/>
          <p:cNvSpPr txBox="1"/>
          <p:nvPr/>
        </p:nvSpPr>
        <p:spPr>
          <a:xfrm>
            <a:off x="9777577" y="4950499"/>
            <a:ext cx="584835" cy="402590"/>
          </a:xfrm>
          <a:prstGeom prst="rect">
            <a:avLst/>
          </a:prstGeom>
        </p:spPr>
        <p:txBody>
          <a:bodyPr vert="horz" wrap="square" lIns="0" tIns="15240" rIns="0" bIns="0" rtlCol="0">
            <a:spAutoFit/>
          </a:bodyPr>
          <a:lstStyle/>
          <a:p>
            <a:pPr marL="12700">
              <a:lnSpc>
                <a:spcPct val="100000"/>
              </a:lnSpc>
              <a:spcBef>
                <a:spcPts val="120"/>
              </a:spcBef>
            </a:pPr>
            <a:r>
              <a:rPr sz="2450" spc="10" dirty="0">
                <a:solidFill>
                  <a:srgbClr val="0365C0"/>
                </a:solidFill>
                <a:latin typeface="Arial"/>
                <a:cs typeface="Arial"/>
              </a:rPr>
              <a:t>Bob</a:t>
            </a:r>
            <a:endParaRPr sz="2450">
              <a:latin typeface="Arial"/>
              <a:cs typeface="Arial"/>
            </a:endParaRPr>
          </a:p>
        </p:txBody>
      </p:sp>
      <p:grpSp>
        <p:nvGrpSpPr>
          <p:cNvPr id="12" name="object 12"/>
          <p:cNvGrpSpPr/>
          <p:nvPr/>
        </p:nvGrpSpPr>
        <p:grpSpPr>
          <a:xfrm>
            <a:off x="6672519" y="2561817"/>
            <a:ext cx="1724660" cy="1625600"/>
            <a:chOff x="6672519" y="2561817"/>
            <a:chExt cx="1724660" cy="1625600"/>
          </a:xfrm>
        </p:grpSpPr>
        <p:sp>
          <p:nvSpPr>
            <p:cNvPr id="13" name="object 13"/>
            <p:cNvSpPr/>
            <p:nvPr/>
          </p:nvSpPr>
          <p:spPr>
            <a:xfrm>
              <a:off x="6672519" y="2561817"/>
              <a:ext cx="1724660" cy="1625600"/>
            </a:xfrm>
            <a:custGeom>
              <a:avLst/>
              <a:gdLst/>
              <a:ahLst/>
              <a:cxnLst/>
              <a:rect l="l" t="t" r="r" b="b"/>
              <a:pathLst>
                <a:path w="1724659" h="1625600">
                  <a:moveTo>
                    <a:pt x="0" y="0"/>
                  </a:moveTo>
                  <a:lnTo>
                    <a:pt x="1724251" y="0"/>
                  </a:lnTo>
                  <a:lnTo>
                    <a:pt x="1724251" y="1625154"/>
                  </a:lnTo>
                  <a:lnTo>
                    <a:pt x="0" y="1625154"/>
                  </a:lnTo>
                  <a:lnTo>
                    <a:pt x="0" y="0"/>
                  </a:lnTo>
                  <a:close/>
                </a:path>
              </a:pathLst>
            </a:custGeom>
            <a:solidFill>
              <a:srgbClr val="000000"/>
            </a:solidFill>
          </p:spPr>
          <p:txBody>
            <a:bodyPr wrap="square" lIns="0" tIns="0" rIns="0" bIns="0" rtlCol="0"/>
            <a:lstStyle/>
            <a:p>
              <a:endParaRPr/>
            </a:p>
          </p:txBody>
        </p:sp>
        <p:sp>
          <p:nvSpPr>
            <p:cNvPr id="14" name="object 14"/>
            <p:cNvSpPr/>
            <p:nvPr/>
          </p:nvSpPr>
          <p:spPr>
            <a:xfrm>
              <a:off x="6942280" y="3861275"/>
              <a:ext cx="1184910" cy="0"/>
            </a:xfrm>
            <a:custGeom>
              <a:avLst/>
              <a:gdLst/>
              <a:ahLst/>
              <a:cxnLst/>
              <a:rect l="l" t="t" r="r" b="b"/>
              <a:pathLst>
                <a:path w="1184909">
                  <a:moveTo>
                    <a:pt x="0" y="0"/>
                  </a:moveTo>
                  <a:lnTo>
                    <a:pt x="1184728" y="0"/>
                  </a:lnTo>
                </a:path>
              </a:pathLst>
            </a:custGeom>
            <a:ln w="83767">
              <a:solidFill>
                <a:srgbClr val="BD5B0C"/>
              </a:solidFill>
            </a:ln>
          </p:spPr>
          <p:txBody>
            <a:bodyPr wrap="square" lIns="0" tIns="0" rIns="0" bIns="0" rtlCol="0"/>
            <a:lstStyle/>
            <a:p>
              <a:endParaRPr/>
            </a:p>
          </p:txBody>
        </p:sp>
        <p:sp>
          <p:nvSpPr>
            <p:cNvPr id="15" name="object 15"/>
            <p:cNvSpPr/>
            <p:nvPr/>
          </p:nvSpPr>
          <p:spPr>
            <a:xfrm>
              <a:off x="6942280" y="2906037"/>
              <a:ext cx="1184910" cy="0"/>
            </a:xfrm>
            <a:custGeom>
              <a:avLst/>
              <a:gdLst/>
              <a:ahLst/>
              <a:cxnLst/>
              <a:rect l="l" t="t" r="r" b="b"/>
              <a:pathLst>
                <a:path w="1184909">
                  <a:moveTo>
                    <a:pt x="0" y="0"/>
                  </a:moveTo>
                  <a:lnTo>
                    <a:pt x="1184728" y="0"/>
                  </a:lnTo>
                </a:path>
              </a:pathLst>
            </a:custGeom>
            <a:ln w="83767">
              <a:solidFill>
                <a:srgbClr val="BD5B0C"/>
              </a:solidFill>
            </a:ln>
          </p:spPr>
          <p:txBody>
            <a:bodyPr wrap="square" lIns="0" tIns="0" rIns="0" bIns="0" rtlCol="0"/>
            <a:lstStyle/>
            <a:p>
              <a:endParaRPr/>
            </a:p>
          </p:txBody>
        </p:sp>
        <p:sp>
          <p:nvSpPr>
            <p:cNvPr id="16" name="object 16"/>
            <p:cNvSpPr/>
            <p:nvPr/>
          </p:nvSpPr>
          <p:spPr>
            <a:xfrm>
              <a:off x="6942280" y="3198017"/>
              <a:ext cx="1184910" cy="0"/>
            </a:xfrm>
            <a:custGeom>
              <a:avLst/>
              <a:gdLst/>
              <a:ahLst/>
              <a:cxnLst/>
              <a:rect l="l" t="t" r="r" b="b"/>
              <a:pathLst>
                <a:path w="1184909">
                  <a:moveTo>
                    <a:pt x="0" y="0"/>
                  </a:moveTo>
                  <a:lnTo>
                    <a:pt x="1184728" y="0"/>
                  </a:lnTo>
                </a:path>
              </a:pathLst>
            </a:custGeom>
            <a:ln w="83767">
              <a:solidFill>
                <a:srgbClr val="BD5B0C"/>
              </a:solidFill>
            </a:ln>
          </p:spPr>
          <p:txBody>
            <a:bodyPr wrap="square" lIns="0" tIns="0" rIns="0" bIns="0" rtlCol="0"/>
            <a:lstStyle/>
            <a:p>
              <a:endParaRPr/>
            </a:p>
          </p:txBody>
        </p:sp>
        <p:sp>
          <p:nvSpPr>
            <p:cNvPr id="17" name="object 17"/>
            <p:cNvSpPr/>
            <p:nvPr/>
          </p:nvSpPr>
          <p:spPr>
            <a:xfrm>
              <a:off x="6942280" y="3530771"/>
              <a:ext cx="1184910" cy="0"/>
            </a:xfrm>
            <a:custGeom>
              <a:avLst/>
              <a:gdLst/>
              <a:ahLst/>
              <a:cxnLst/>
              <a:rect l="l" t="t" r="r" b="b"/>
              <a:pathLst>
                <a:path w="1184909">
                  <a:moveTo>
                    <a:pt x="0" y="0"/>
                  </a:moveTo>
                  <a:lnTo>
                    <a:pt x="1184728" y="0"/>
                  </a:lnTo>
                </a:path>
              </a:pathLst>
            </a:custGeom>
            <a:ln w="83767">
              <a:solidFill>
                <a:srgbClr val="BD5B0C"/>
              </a:solidFill>
            </a:ln>
          </p:spPr>
          <p:txBody>
            <a:bodyPr wrap="square" lIns="0" tIns="0" rIns="0" bIns="0" rtlCol="0"/>
            <a:lstStyle/>
            <a:p>
              <a:endParaRPr/>
            </a:p>
          </p:txBody>
        </p:sp>
      </p:grpSp>
      <p:sp>
        <p:nvSpPr>
          <p:cNvPr id="18" name="object 18"/>
          <p:cNvSpPr txBox="1"/>
          <p:nvPr/>
        </p:nvSpPr>
        <p:spPr>
          <a:xfrm>
            <a:off x="12167168" y="4556929"/>
            <a:ext cx="1745614" cy="419100"/>
          </a:xfrm>
          <a:prstGeom prst="rect">
            <a:avLst/>
          </a:prstGeom>
        </p:spPr>
        <p:txBody>
          <a:bodyPr vert="horz" wrap="square" lIns="0" tIns="0" rIns="0" bIns="0" rtlCol="0">
            <a:spAutoFit/>
          </a:bodyPr>
          <a:lstStyle/>
          <a:p>
            <a:pPr>
              <a:lnSpc>
                <a:spcPts val="3200"/>
              </a:lnSpc>
            </a:pPr>
            <a:r>
              <a:rPr sz="3300" spc="20" dirty="0">
                <a:solidFill>
                  <a:srgbClr val="0365C0"/>
                </a:solidFill>
                <a:latin typeface="Arial"/>
                <a:cs typeface="Arial"/>
              </a:rPr>
              <a:t>mempool</a:t>
            </a:r>
            <a:endParaRPr sz="3300">
              <a:latin typeface="Arial"/>
              <a:cs typeface="Arial"/>
            </a:endParaRPr>
          </a:p>
        </p:txBody>
      </p:sp>
      <p:grpSp>
        <p:nvGrpSpPr>
          <p:cNvPr id="19" name="object 19"/>
          <p:cNvGrpSpPr/>
          <p:nvPr/>
        </p:nvGrpSpPr>
        <p:grpSpPr>
          <a:xfrm>
            <a:off x="11858583" y="4047480"/>
            <a:ext cx="2357120" cy="1930400"/>
            <a:chOff x="11858583" y="4047480"/>
            <a:chExt cx="2357120" cy="1930400"/>
          </a:xfrm>
        </p:grpSpPr>
        <p:sp>
          <p:nvSpPr>
            <p:cNvPr id="20" name="object 20"/>
            <p:cNvSpPr/>
            <p:nvPr/>
          </p:nvSpPr>
          <p:spPr>
            <a:xfrm>
              <a:off x="11900999" y="4080137"/>
              <a:ext cx="2273935" cy="1856739"/>
            </a:xfrm>
            <a:custGeom>
              <a:avLst/>
              <a:gdLst/>
              <a:ahLst/>
              <a:cxnLst/>
              <a:rect l="l" t="t" r="r" b="b"/>
              <a:pathLst>
                <a:path w="2273934" h="1856739">
                  <a:moveTo>
                    <a:pt x="0" y="0"/>
                  </a:moveTo>
                  <a:lnTo>
                    <a:pt x="2273543" y="0"/>
                  </a:lnTo>
                  <a:lnTo>
                    <a:pt x="2273543" y="1856456"/>
                  </a:lnTo>
                  <a:lnTo>
                    <a:pt x="0" y="1856456"/>
                  </a:lnTo>
                  <a:lnTo>
                    <a:pt x="0" y="0"/>
                  </a:lnTo>
                  <a:close/>
                </a:path>
              </a:pathLst>
            </a:custGeom>
            <a:solidFill>
              <a:srgbClr val="FFFFFF"/>
            </a:solidFill>
          </p:spPr>
          <p:txBody>
            <a:bodyPr wrap="square" lIns="0" tIns="0" rIns="0" bIns="0" rtlCol="0"/>
            <a:lstStyle/>
            <a:p>
              <a:endParaRPr/>
            </a:p>
          </p:txBody>
        </p:sp>
        <p:sp>
          <p:nvSpPr>
            <p:cNvPr id="21" name="object 21"/>
            <p:cNvSpPr/>
            <p:nvPr/>
          </p:nvSpPr>
          <p:spPr>
            <a:xfrm>
              <a:off x="11858583" y="4047480"/>
              <a:ext cx="2357120" cy="1930400"/>
            </a:xfrm>
            <a:custGeom>
              <a:avLst/>
              <a:gdLst/>
              <a:ahLst/>
              <a:cxnLst/>
              <a:rect l="l" t="t" r="r" b="b"/>
              <a:pathLst>
                <a:path w="2357119" h="1930400">
                  <a:moveTo>
                    <a:pt x="38397" y="1917700"/>
                  </a:moveTo>
                  <a:lnTo>
                    <a:pt x="10688" y="1917700"/>
                  </a:lnTo>
                  <a:lnTo>
                    <a:pt x="7966" y="1930400"/>
                  </a:lnTo>
                  <a:lnTo>
                    <a:pt x="20634" y="1930400"/>
                  </a:lnTo>
                  <a:lnTo>
                    <a:pt x="38397" y="1917700"/>
                  </a:lnTo>
                  <a:close/>
                </a:path>
                <a:path w="2357119" h="1930400">
                  <a:moveTo>
                    <a:pt x="92675" y="1917700"/>
                  </a:moveTo>
                  <a:lnTo>
                    <a:pt x="61995" y="1917700"/>
                  </a:lnTo>
                  <a:lnTo>
                    <a:pt x="45335" y="1930400"/>
                  </a:lnTo>
                  <a:lnTo>
                    <a:pt x="81240" y="1930400"/>
                  </a:lnTo>
                  <a:lnTo>
                    <a:pt x="92675" y="1917700"/>
                  </a:lnTo>
                  <a:close/>
                </a:path>
                <a:path w="2357119" h="1930400">
                  <a:moveTo>
                    <a:pt x="122203" y="1917700"/>
                  </a:moveTo>
                  <a:lnTo>
                    <a:pt x="92675" y="1917700"/>
                  </a:lnTo>
                  <a:lnTo>
                    <a:pt x="83112" y="1930400"/>
                  </a:lnTo>
                  <a:lnTo>
                    <a:pt x="103565" y="1930400"/>
                  </a:lnTo>
                  <a:lnTo>
                    <a:pt x="122074" y="1918993"/>
                  </a:lnTo>
                  <a:lnTo>
                    <a:pt x="122203" y="1917700"/>
                  </a:lnTo>
                  <a:close/>
                </a:path>
                <a:path w="2357119" h="1930400">
                  <a:moveTo>
                    <a:pt x="183772" y="1917700"/>
                  </a:moveTo>
                  <a:lnTo>
                    <a:pt x="124173" y="1917700"/>
                  </a:lnTo>
                  <a:lnTo>
                    <a:pt x="122074" y="1918993"/>
                  </a:lnTo>
                  <a:lnTo>
                    <a:pt x="120940" y="1930400"/>
                  </a:lnTo>
                  <a:lnTo>
                    <a:pt x="169967" y="1930400"/>
                  </a:lnTo>
                  <a:lnTo>
                    <a:pt x="183772" y="1917700"/>
                  </a:lnTo>
                  <a:close/>
                </a:path>
                <a:path w="2357119" h="1930400">
                  <a:moveTo>
                    <a:pt x="240746" y="1917700"/>
                  </a:moveTo>
                  <a:lnTo>
                    <a:pt x="183772" y="1917700"/>
                  </a:lnTo>
                  <a:lnTo>
                    <a:pt x="186244" y="1930400"/>
                  </a:lnTo>
                  <a:lnTo>
                    <a:pt x="232671" y="1930400"/>
                  </a:lnTo>
                  <a:lnTo>
                    <a:pt x="240617" y="1921044"/>
                  </a:lnTo>
                  <a:lnTo>
                    <a:pt x="240746" y="1917700"/>
                  </a:lnTo>
                  <a:close/>
                </a:path>
                <a:path w="2357119" h="1930400">
                  <a:moveTo>
                    <a:pt x="286481" y="1917700"/>
                  </a:moveTo>
                  <a:lnTo>
                    <a:pt x="243457" y="1917700"/>
                  </a:lnTo>
                  <a:lnTo>
                    <a:pt x="240617" y="1921044"/>
                  </a:lnTo>
                  <a:lnTo>
                    <a:pt x="240254" y="1930400"/>
                  </a:lnTo>
                  <a:lnTo>
                    <a:pt x="298533" y="1930400"/>
                  </a:lnTo>
                  <a:lnTo>
                    <a:pt x="286481" y="1917700"/>
                  </a:lnTo>
                  <a:close/>
                </a:path>
                <a:path w="2357119" h="1930400">
                  <a:moveTo>
                    <a:pt x="384734" y="1917700"/>
                  </a:moveTo>
                  <a:lnTo>
                    <a:pt x="322406" y="1917700"/>
                  </a:lnTo>
                  <a:lnTo>
                    <a:pt x="313297" y="1930400"/>
                  </a:lnTo>
                  <a:lnTo>
                    <a:pt x="376838" y="1930400"/>
                  </a:lnTo>
                  <a:lnTo>
                    <a:pt x="384734" y="1917700"/>
                  </a:lnTo>
                  <a:close/>
                </a:path>
                <a:path w="2357119" h="1930400">
                  <a:moveTo>
                    <a:pt x="468580" y="1917700"/>
                  </a:moveTo>
                  <a:lnTo>
                    <a:pt x="407849" y="1917700"/>
                  </a:lnTo>
                  <a:lnTo>
                    <a:pt x="384238" y="1930400"/>
                  </a:lnTo>
                  <a:lnTo>
                    <a:pt x="464989" y="1930400"/>
                  </a:lnTo>
                  <a:lnTo>
                    <a:pt x="468580" y="1917700"/>
                  </a:lnTo>
                  <a:close/>
                </a:path>
                <a:path w="2357119" h="1930400">
                  <a:moveTo>
                    <a:pt x="481685" y="1917700"/>
                  </a:moveTo>
                  <a:lnTo>
                    <a:pt x="468580" y="1917700"/>
                  </a:lnTo>
                  <a:lnTo>
                    <a:pt x="469061" y="1930400"/>
                  </a:lnTo>
                  <a:lnTo>
                    <a:pt x="474548" y="1930400"/>
                  </a:lnTo>
                  <a:lnTo>
                    <a:pt x="481685" y="1917700"/>
                  </a:lnTo>
                  <a:close/>
                </a:path>
                <a:path w="2357119" h="1930400">
                  <a:moveTo>
                    <a:pt x="499713" y="1917700"/>
                  </a:moveTo>
                  <a:lnTo>
                    <a:pt x="481685" y="1917700"/>
                  </a:lnTo>
                  <a:lnTo>
                    <a:pt x="487113" y="1930400"/>
                  </a:lnTo>
                  <a:lnTo>
                    <a:pt x="504587" y="1930400"/>
                  </a:lnTo>
                  <a:lnTo>
                    <a:pt x="499713" y="1917700"/>
                  </a:lnTo>
                  <a:close/>
                </a:path>
                <a:path w="2357119" h="1930400">
                  <a:moveTo>
                    <a:pt x="551468" y="1917700"/>
                  </a:moveTo>
                  <a:lnTo>
                    <a:pt x="507531" y="1917700"/>
                  </a:lnTo>
                  <a:lnTo>
                    <a:pt x="510933" y="1930400"/>
                  </a:lnTo>
                  <a:lnTo>
                    <a:pt x="545292" y="1930400"/>
                  </a:lnTo>
                  <a:lnTo>
                    <a:pt x="551468" y="1917700"/>
                  </a:lnTo>
                  <a:close/>
                </a:path>
                <a:path w="2357119" h="1930400">
                  <a:moveTo>
                    <a:pt x="581770" y="1905000"/>
                  </a:moveTo>
                  <a:lnTo>
                    <a:pt x="236336" y="1905000"/>
                  </a:lnTo>
                  <a:lnTo>
                    <a:pt x="233144" y="1917700"/>
                  </a:lnTo>
                  <a:lnTo>
                    <a:pt x="567844" y="1917700"/>
                  </a:lnTo>
                  <a:lnTo>
                    <a:pt x="564822" y="1930400"/>
                  </a:lnTo>
                  <a:lnTo>
                    <a:pt x="576024" y="1930400"/>
                  </a:lnTo>
                  <a:lnTo>
                    <a:pt x="586618" y="1917700"/>
                  </a:lnTo>
                  <a:lnTo>
                    <a:pt x="581770" y="1905000"/>
                  </a:lnTo>
                  <a:close/>
                </a:path>
                <a:path w="2357119" h="1930400">
                  <a:moveTo>
                    <a:pt x="636770" y="1866900"/>
                  </a:moveTo>
                  <a:lnTo>
                    <a:pt x="617685" y="1866900"/>
                  </a:lnTo>
                  <a:lnTo>
                    <a:pt x="613839" y="1877978"/>
                  </a:lnTo>
                  <a:lnTo>
                    <a:pt x="613719" y="1879600"/>
                  </a:lnTo>
                  <a:lnTo>
                    <a:pt x="606820" y="1892300"/>
                  </a:lnTo>
                  <a:lnTo>
                    <a:pt x="599292" y="1900363"/>
                  </a:lnTo>
                  <a:lnTo>
                    <a:pt x="596761" y="1905000"/>
                  </a:lnTo>
                  <a:lnTo>
                    <a:pt x="600304" y="1930400"/>
                  </a:lnTo>
                  <a:lnTo>
                    <a:pt x="639384" y="1930400"/>
                  </a:lnTo>
                  <a:lnTo>
                    <a:pt x="643758" y="1917700"/>
                  </a:lnTo>
                  <a:lnTo>
                    <a:pt x="688665" y="1917700"/>
                  </a:lnTo>
                  <a:lnTo>
                    <a:pt x="687992" y="1905000"/>
                  </a:lnTo>
                  <a:lnTo>
                    <a:pt x="882497" y="1905000"/>
                  </a:lnTo>
                  <a:lnTo>
                    <a:pt x="879248" y="1892300"/>
                  </a:lnTo>
                  <a:lnTo>
                    <a:pt x="754266" y="1892300"/>
                  </a:lnTo>
                  <a:lnTo>
                    <a:pt x="733598" y="1879600"/>
                  </a:lnTo>
                  <a:lnTo>
                    <a:pt x="634242" y="1879600"/>
                  </a:lnTo>
                  <a:lnTo>
                    <a:pt x="636770" y="1866900"/>
                  </a:lnTo>
                  <a:close/>
                </a:path>
                <a:path w="2357119" h="1930400">
                  <a:moveTo>
                    <a:pt x="659240" y="1917700"/>
                  </a:moveTo>
                  <a:lnTo>
                    <a:pt x="650310" y="1917700"/>
                  </a:lnTo>
                  <a:lnTo>
                    <a:pt x="645211" y="1930400"/>
                  </a:lnTo>
                  <a:lnTo>
                    <a:pt x="656388" y="1930400"/>
                  </a:lnTo>
                  <a:lnTo>
                    <a:pt x="659240" y="1917700"/>
                  </a:lnTo>
                  <a:close/>
                </a:path>
                <a:path w="2357119" h="1930400">
                  <a:moveTo>
                    <a:pt x="796737" y="1917700"/>
                  </a:moveTo>
                  <a:lnTo>
                    <a:pt x="689267" y="1917700"/>
                  </a:lnTo>
                  <a:lnTo>
                    <a:pt x="686235" y="1930400"/>
                  </a:lnTo>
                  <a:lnTo>
                    <a:pt x="802014" y="1930400"/>
                  </a:lnTo>
                  <a:lnTo>
                    <a:pt x="796737" y="1917700"/>
                  </a:lnTo>
                  <a:close/>
                </a:path>
                <a:path w="2357119" h="1930400">
                  <a:moveTo>
                    <a:pt x="815375" y="1918369"/>
                  </a:moveTo>
                  <a:lnTo>
                    <a:pt x="805952" y="1930400"/>
                  </a:lnTo>
                  <a:lnTo>
                    <a:pt x="811711" y="1930400"/>
                  </a:lnTo>
                  <a:lnTo>
                    <a:pt x="815595" y="1918621"/>
                  </a:lnTo>
                  <a:lnTo>
                    <a:pt x="815375" y="1918369"/>
                  </a:lnTo>
                  <a:close/>
                </a:path>
                <a:path w="2357119" h="1930400">
                  <a:moveTo>
                    <a:pt x="854602" y="1917700"/>
                  </a:moveTo>
                  <a:lnTo>
                    <a:pt x="815899" y="1917700"/>
                  </a:lnTo>
                  <a:lnTo>
                    <a:pt x="815595" y="1918621"/>
                  </a:lnTo>
                  <a:lnTo>
                    <a:pt x="825936" y="1930400"/>
                  </a:lnTo>
                  <a:lnTo>
                    <a:pt x="855157" y="1930400"/>
                  </a:lnTo>
                  <a:lnTo>
                    <a:pt x="854602" y="1917700"/>
                  </a:lnTo>
                  <a:close/>
                </a:path>
                <a:path w="2357119" h="1930400">
                  <a:moveTo>
                    <a:pt x="882497" y="1905000"/>
                  </a:moveTo>
                  <a:lnTo>
                    <a:pt x="747943" y="1905000"/>
                  </a:lnTo>
                  <a:lnTo>
                    <a:pt x="746235" y="1917700"/>
                  </a:lnTo>
                  <a:lnTo>
                    <a:pt x="864065" y="1917700"/>
                  </a:lnTo>
                  <a:lnTo>
                    <a:pt x="855157" y="1930400"/>
                  </a:lnTo>
                  <a:lnTo>
                    <a:pt x="867910" y="1930400"/>
                  </a:lnTo>
                  <a:lnTo>
                    <a:pt x="881133" y="1917700"/>
                  </a:lnTo>
                  <a:lnTo>
                    <a:pt x="882497" y="1905000"/>
                  </a:lnTo>
                  <a:close/>
                </a:path>
                <a:path w="2357119" h="1930400">
                  <a:moveTo>
                    <a:pt x="888907" y="1905000"/>
                  </a:moveTo>
                  <a:lnTo>
                    <a:pt x="886263" y="1917700"/>
                  </a:lnTo>
                  <a:lnTo>
                    <a:pt x="890452" y="1930400"/>
                  </a:lnTo>
                  <a:lnTo>
                    <a:pt x="899038" y="1930400"/>
                  </a:lnTo>
                  <a:lnTo>
                    <a:pt x="914280" y="1917700"/>
                  </a:lnTo>
                  <a:lnTo>
                    <a:pt x="900818" y="1917700"/>
                  </a:lnTo>
                  <a:lnTo>
                    <a:pt x="888907" y="1905000"/>
                  </a:lnTo>
                  <a:close/>
                </a:path>
                <a:path w="2357119" h="1930400">
                  <a:moveTo>
                    <a:pt x="950973" y="1917700"/>
                  </a:moveTo>
                  <a:lnTo>
                    <a:pt x="914280" y="1917700"/>
                  </a:lnTo>
                  <a:lnTo>
                    <a:pt x="924535" y="1930400"/>
                  </a:lnTo>
                  <a:lnTo>
                    <a:pt x="935025" y="1930400"/>
                  </a:lnTo>
                  <a:lnTo>
                    <a:pt x="950973" y="1917700"/>
                  </a:lnTo>
                  <a:close/>
                </a:path>
                <a:path w="2357119" h="1930400">
                  <a:moveTo>
                    <a:pt x="985370" y="1917700"/>
                  </a:moveTo>
                  <a:lnTo>
                    <a:pt x="950973" y="1917700"/>
                  </a:lnTo>
                  <a:lnTo>
                    <a:pt x="975829" y="1930400"/>
                  </a:lnTo>
                  <a:lnTo>
                    <a:pt x="983721" y="1930400"/>
                  </a:lnTo>
                  <a:lnTo>
                    <a:pt x="985370" y="1917700"/>
                  </a:lnTo>
                  <a:close/>
                </a:path>
                <a:path w="2357119" h="1930400">
                  <a:moveTo>
                    <a:pt x="1034426" y="1917700"/>
                  </a:moveTo>
                  <a:lnTo>
                    <a:pt x="1001988" y="1917700"/>
                  </a:lnTo>
                  <a:lnTo>
                    <a:pt x="1011587" y="1930400"/>
                  </a:lnTo>
                  <a:lnTo>
                    <a:pt x="1021873" y="1930400"/>
                  </a:lnTo>
                  <a:lnTo>
                    <a:pt x="1034426" y="1917700"/>
                  </a:lnTo>
                  <a:close/>
                </a:path>
                <a:path w="2357119" h="1930400">
                  <a:moveTo>
                    <a:pt x="1058195" y="1917700"/>
                  </a:moveTo>
                  <a:lnTo>
                    <a:pt x="1034426" y="1917700"/>
                  </a:lnTo>
                  <a:lnTo>
                    <a:pt x="1031411" y="1930400"/>
                  </a:lnTo>
                  <a:lnTo>
                    <a:pt x="1051610" y="1930400"/>
                  </a:lnTo>
                  <a:lnTo>
                    <a:pt x="1058195" y="1917700"/>
                  </a:lnTo>
                  <a:close/>
                </a:path>
                <a:path w="2357119" h="1930400">
                  <a:moveTo>
                    <a:pt x="1089189" y="1905000"/>
                  </a:moveTo>
                  <a:lnTo>
                    <a:pt x="901762" y="1905000"/>
                  </a:lnTo>
                  <a:lnTo>
                    <a:pt x="900818" y="1917700"/>
                  </a:lnTo>
                  <a:lnTo>
                    <a:pt x="1058195" y="1917700"/>
                  </a:lnTo>
                  <a:lnTo>
                    <a:pt x="1074258" y="1930400"/>
                  </a:lnTo>
                  <a:lnTo>
                    <a:pt x="1081231" y="1930400"/>
                  </a:lnTo>
                  <a:lnTo>
                    <a:pt x="1084435" y="1917700"/>
                  </a:lnTo>
                  <a:lnTo>
                    <a:pt x="1089189" y="1905000"/>
                  </a:lnTo>
                  <a:close/>
                </a:path>
                <a:path w="2357119" h="1930400">
                  <a:moveTo>
                    <a:pt x="1120707" y="1917700"/>
                  </a:moveTo>
                  <a:lnTo>
                    <a:pt x="1103560" y="1917700"/>
                  </a:lnTo>
                  <a:lnTo>
                    <a:pt x="1096640" y="1930400"/>
                  </a:lnTo>
                  <a:lnTo>
                    <a:pt x="1116204" y="1930400"/>
                  </a:lnTo>
                  <a:lnTo>
                    <a:pt x="1120707" y="1917700"/>
                  </a:lnTo>
                  <a:close/>
                </a:path>
                <a:path w="2357119" h="1930400">
                  <a:moveTo>
                    <a:pt x="1158603" y="1854200"/>
                  </a:moveTo>
                  <a:lnTo>
                    <a:pt x="1155156" y="1866900"/>
                  </a:lnTo>
                  <a:lnTo>
                    <a:pt x="1153179" y="1866900"/>
                  </a:lnTo>
                  <a:lnTo>
                    <a:pt x="1162291" y="1879600"/>
                  </a:lnTo>
                  <a:lnTo>
                    <a:pt x="962020" y="1879600"/>
                  </a:lnTo>
                  <a:lnTo>
                    <a:pt x="958938" y="1892300"/>
                  </a:lnTo>
                  <a:lnTo>
                    <a:pt x="943120" y="1892300"/>
                  </a:lnTo>
                  <a:lnTo>
                    <a:pt x="945138" y="1905000"/>
                  </a:lnTo>
                  <a:lnTo>
                    <a:pt x="1089189" y="1905000"/>
                  </a:lnTo>
                  <a:lnTo>
                    <a:pt x="1108793" y="1917700"/>
                  </a:lnTo>
                  <a:lnTo>
                    <a:pt x="1127303" y="1917700"/>
                  </a:lnTo>
                  <a:lnTo>
                    <a:pt x="1145734" y="1930400"/>
                  </a:lnTo>
                  <a:lnTo>
                    <a:pt x="1162603" y="1917700"/>
                  </a:lnTo>
                  <a:lnTo>
                    <a:pt x="1171496" y="1908364"/>
                  </a:lnTo>
                  <a:lnTo>
                    <a:pt x="1169272" y="1905000"/>
                  </a:lnTo>
                  <a:lnTo>
                    <a:pt x="1169318" y="1892300"/>
                  </a:lnTo>
                  <a:lnTo>
                    <a:pt x="1177802" y="1881060"/>
                  </a:lnTo>
                  <a:lnTo>
                    <a:pt x="1177670" y="1879600"/>
                  </a:lnTo>
                  <a:lnTo>
                    <a:pt x="1168519" y="1866900"/>
                  </a:lnTo>
                  <a:lnTo>
                    <a:pt x="1158603" y="1854200"/>
                  </a:lnTo>
                  <a:close/>
                </a:path>
                <a:path w="2357119" h="1930400">
                  <a:moveTo>
                    <a:pt x="1210023" y="1866900"/>
                  </a:moveTo>
                  <a:lnTo>
                    <a:pt x="1199133" y="1866900"/>
                  </a:lnTo>
                  <a:lnTo>
                    <a:pt x="1178905" y="1879600"/>
                  </a:lnTo>
                  <a:lnTo>
                    <a:pt x="1177802" y="1881060"/>
                  </a:lnTo>
                  <a:lnTo>
                    <a:pt x="1178820" y="1892300"/>
                  </a:lnTo>
                  <a:lnTo>
                    <a:pt x="1174702" y="1905000"/>
                  </a:lnTo>
                  <a:lnTo>
                    <a:pt x="1171496" y="1908364"/>
                  </a:lnTo>
                  <a:lnTo>
                    <a:pt x="1177668" y="1917700"/>
                  </a:lnTo>
                  <a:lnTo>
                    <a:pt x="1181132" y="1930400"/>
                  </a:lnTo>
                  <a:lnTo>
                    <a:pt x="1196031" y="1930400"/>
                  </a:lnTo>
                  <a:lnTo>
                    <a:pt x="1213817" y="1917700"/>
                  </a:lnTo>
                  <a:lnTo>
                    <a:pt x="1373763" y="1917700"/>
                  </a:lnTo>
                  <a:lnTo>
                    <a:pt x="1366354" y="1905000"/>
                  </a:lnTo>
                  <a:lnTo>
                    <a:pt x="1747494" y="1905000"/>
                  </a:lnTo>
                  <a:lnTo>
                    <a:pt x="1746961" y="1898763"/>
                  </a:lnTo>
                  <a:lnTo>
                    <a:pt x="1742651" y="1892300"/>
                  </a:lnTo>
                  <a:lnTo>
                    <a:pt x="1478749" y="1892300"/>
                  </a:lnTo>
                  <a:lnTo>
                    <a:pt x="1476717" y="1879600"/>
                  </a:lnTo>
                  <a:lnTo>
                    <a:pt x="1205830" y="1879600"/>
                  </a:lnTo>
                  <a:lnTo>
                    <a:pt x="1210023" y="1866900"/>
                  </a:lnTo>
                  <a:close/>
                </a:path>
                <a:path w="2357119" h="1930400">
                  <a:moveTo>
                    <a:pt x="1255467" y="1917700"/>
                  </a:moveTo>
                  <a:lnTo>
                    <a:pt x="1225939" y="1917700"/>
                  </a:lnTo>
                  <a:lnTo>
                    <a:pt x="1219067" y="1930400"/>
                  </a:lnTo>
                  <a:lnTo>
                    <a:pt x="1252090" y="1930400"/>
                  </a:lnTo>
                  <a:lnTo>
                    <a:pt x="1255467" y="1917700"/>
                  </a:lnTo>
                  <a:close/>
                </a:path>
                <a:path w="2357119" h="1930400">
                  <a:moveTo>
                    <a:pt x="1280358" y="1917700"/>
                  </a:moveTo>
                  <a:lnTo>
                    <a:pt x="1255467" y="1917700"/>
                  </a:lnTo>
                  <a:lnTo>
                    <a:pt x="1257023" y="1930400"/>
                  </a:lnTo>
                  <a:lnTo>
                    <a:pt x="1274943" y="1930400"/>
                  </a:lnTo>
                  <a:lnTo>
                    <a:pt x="1280358" y="1917700"/>
                  </a:lnTo>
                  <a:close/>
                </a:path>
                <a:path w="2357119" h="1930400">
                  <a:moveTo>
                    <a:pt x="1351799" y="1917700"/>
                  </a:moveTo>
                  <a:lnTo>
                    <a:pt x="1285361" y="1917700"/>
                  </a:lnTo>
                  <a:lnTo>
                    <a:pt x="1294998" y="1930400"/>
                  </a:lnTo>
                  <a:lnTo>
                    <a:pt x="1340950" y="1930400"/>
                  </a:lnTo>
                  <a:lnTo>
                    <a:pt x="1351799" y="1917700"/>
                  </a:lnTo>
                  <a:close/>
                </a:path>
                <a:path w="2357119" h="1930400">
                  <a:moveTo>
                    <a:pt x="1407884" y="1917700"/>
                  </a:moveTo>
                  <a:lnTo>
                    <a:pt x="1351799" y="1917700"/>
                  </a:lnTo>
                  <a:lnTo>
                    <a:pt x="1355704" y="1930400"/>
                  </a:lnTo>
                  <a:lnTo>
                    <a:pt x="1402897" y="1930400"/>
                  </a:lnTo>
                  <a:lnTo>
                    <a:pt x="1407858" y="1918369"/>
                  </a:lnTo>
                  <a:lnTo>
                    <a:pt x="1407884" y="1917700"/>
                  </a:lnTo>
                  <a:close/>
                </a:path>
                <a:path w="2357119" h="1930400">
                  <a:moveTo>
                    <a:pt x="1446480" y="1917700"/>
                  </a:moveTo>
                  <a:lnTo>
                    <a:pt x="1408134" y="1917700"/>
                  </a:lnTo>
                  <a:lnTo>
                    <a:pt x="1408002" y="1918019"/>
                  </a:lnTo>
                  <a:lnTo>
                    <a:pt x="1412600" y="1930400"/>
                  </a:lnTo>
                  <a:lnTo>
                    <a:pt x="1469178" y="1930400"/>
                  </a:lnTo>
                  <a:lnTo>
                    <a:pt x="1446480" y="1917700"/>
                  </a:lnTo>
                  <a:close/>
                </a:path>
                <a:path w="2357119" h="1930400">
                  <a:moveTo>
                    <a:pt x="1549934" y="1917700"/>
                  </a:moveTo>
                  <a:lnTo>
                    <a:pt x="1491271" y="1917700"/>
                  </a:lnTo>
                  <a:lnTo>
                    <a:pt x="1482894" y="1930400"/>
                  </a:lnTo>
                  <a:lnTo>
                    <a:pt x="1547670" y="1930400"/>
                  </a:lnTo>
                  <a:lnTo>
                    <a:pt x="1549934" y="1917700"/>
                  </a:lnTo>
                  <a:close/>
                </a:path>
                <a:path w="2357119" h="1930400">
                  <a:moveTo>
                    <a:pt x="1635455" y="1917700"/>
                  </a:moveTo>
                  <a:lnTo>
                    <a:pt x="1572525" y="1917700"/>
                  </a:lnTo>
                  <a:lnTo>
                    <a:pt x="1553598" y="1930400"/>
                  </a:lnTo>
                  <a:lnTo>
                    <a:pt x="1639946" y="1930400"/>
                  </a:lnTo>
                  <a:lnTo>
                    <a:pt x="1635455" y="1917700"/>
                  </a:lnTo>
                  <a:close/>
                </a:path>
                <a:path w="2357119" h="1930400">
                  <a:moveTo>
                    <a:pt x="1650548" y="1917700"/>
                  </a:moveTo>
                  <a:lnTo>
                    <a:pt x="1635455" y="1917700"/>
                  </a:lnTo>
                  <a:lnTo>
                    <a:pt x="1642633" y="1930400"/>
                  </a:lnTo>
                  <a:lnTo>
                    <a:pt x="1645677" y="1930400"/>
                  </a:lnTo>
                  <a:lnTo>
                    <a:pt x="1650548" y="1917700"/>
                  </a:lnTo>
                  <a:close/>
                </a:path>
                <a:path w="2357119" h="1930400">
                  <a:moveTo>
                    <a:pt x="1668394" y="1917700"/>
                  </a:moveTo>
                  <a:lnTo>
                    <a:pt x="1650548" y="1917700"/>
                  </a:lnTo>
                  <a:lnTo>
                    <a:pt x="1663203" y="1930400"/>
                  </a:lnTo>
                  <a:lnTo>
                    <a:pt x="1673975" y="1930400"/>
                  </a:lnTo>
                  <a:lnTo>
                    <a:pt x="1668394" y="1917700"/>
                  </a:lnTo>
                  <a:close/>
                </a:path>
                <a:path w="2357119" h="1930400">
                  <a:moveTo>
                    <a:pt x="1714875" y="1917700"/>
                  </a:moveTo>
                  <a:lnTo>
                    <a:pt x="1675035" y="1917700"/>
                  </a:lnTo>
                  <a:lnTo>
                    <a:pt x="1680086" y="1930400"/>
                  </a:lnTo>
                  <a:lnTo>
                    <a:pt x="1715440" y="1930400"/>
                  </a:lnTo>
                  <a:lnTo>
                    <a:pt x="1714875" y="1917700"/>
                  </a:lnTo>
                  <a:close/>
                </a:path>
                <a:path w="2357119" h="1930400">
                  <a:moveTo>
                    <a:pt x="1737861" y="1905000"/>
                  </a:moveTo>
                  <a:lnTo>
                    <a:pt x="1392007" y="1905000"/>
                  </a:lnTo>
                  <a:lnTo>
                    <a:pt x="1394433" y="1917700"/>
                  </a:lnTo>
                  <a:lnTo>
                    <a:pt x="1730007" y="1917700"/>
                  </a:lnTo>
                  <a:lnTo>
                    <a:pt x="1742440" y="1930400"/>
                  </a:lnTo>
                  <a:lnTo>
                    <a:pt x="1751093" y="1930400"/>
                  </a:lnTo>
                  <a:lnTo>
                    <a:pt x="1751167" y="1917700"/>
                  </a:lnTo>
                  <a:lnTo>
                    <a:pt x="1737861" y="1905000"/>
                  </a:lnTo>
                  <a:close/>
                </a:path>
                <a:path w="2357119" h="1930400">
                  <a:moveTo>
                    <a:pt x="1754355" y="1866900"/>
                  </a:moveTo>
                  <a:lnTo>
                    <a:pt x="1728926" y="1866900"/>
                  </a:lnTo>
                  <a:lnTo>
                    <a:pt x="1740622" y="1879600"/>
                  </a:lnTo>
                  <a:lnTo>
                    <a:pt x="1746409" y="1892300"/>
                  </a:lnTo>
                  <a:lnTo>
                    <a:pt x="1746961" y="1898763"/>
                  </a:lnTo>
                  <a:lnTo>
                    <a:pt x="1751119" y="1905000"/>
                  </a:lnTo>
                  <a:lnTo>
                    <a:pt x="1770111" y="1930400"/>
                  </a:lnTo>
                  <a:lnTo>
                    <a:pt x="1809297" y="1930400"/>
                  </a:lnTo>
                  <a:lnTo>
                    <a:pt x="1808958" y="1917700"/>
                  </a:lnTo>
                  <a:lnTo>
                    <a:pt x="1845527" y="1917700"/>
                  </a:lnTo>
                  <a:lnTo>
                    <a:pt x="1838924" y="1905000"/>
                  </a:lnTo>
                  <a:lnTo>
                    <a:pt x="2033511" y="1905000"/>
                  </a:lnTo>
                  <a:lnTo>
                    <a:pt x="2020260" y="1892300"/>
                  </a:lnTo>
                  <a:lnTo>
                    <a:pt x="1885644" y="1892300"/>
                  </a:lnTo>
                  <a:lnTo>
                    <a:pt x="1863825" y="1879600"/>
                  </a:lnTo>
                  <a:lnTo>
                    <a:pt x="1753933" y="1879600"/>
                  </a:lnTo>
                  <a:lnTo>
                    <a:pt x="1754355" y="1866900"/>
                  </a:lnTo>
                  <a:close/>
                </a:path>
                <a:path w="2357119" h="1930400">
                  <a:moveTo>
                    <a:pt x="1826371" y="1917700"/>
                  </a:moveTo>
                  <a:lnTo>
                    <a:pt x="1817866" y="1917700"/>
                  </a:lnTo>
                  <a:lnTo>
                    <a:pt x="1815123" y="1930400"/>
                  </a:lnTo>
                  <a:lnTo>
                    <a:pt x="1826614" y="1930400"/>
                  </a:lnTo>
                  <a:lnTo>
                    <a:pt x="1826371" y="1917700"/>
                  </a:lnTo>
                  <a:close/>
                </a:path>
                <a:path w="2357119" h="1930400">
                  <a:moveTo>
                    <a:pt x="1961519" y="1917700"/>
                  </a:moveTo>
                  <a:lnTo>
                    <a:pt x="1855880" y="1917700"/>
                  </a:lnTo>
                  <a:lnTo>
                    <a:pt x="1858526" y="1930400"/>
                  </a:lnTo>
                  <a:lnTo>
                    <a:pt x="1971811" y="1930400"/>
                  </a:lnTo>
                  <a:lnTo>
                    <a:pt x="1961519" y="1917700"/>
                  </a:lnTo>
                  <a:close/>
                </a:path>
                <a:path w="2357119" h="1930400">
                  <a:moveTo>
                    <a:pt x="1982975" y="1919474"/>
                  </a:moveTo>
                  <a:lnTo>
                    <a:pt x="1977120" y="1930400"/>
                  </a:lnTo>
                  <a:lnTo>
                    <a:pt x="1986230" y="1930400"/>
                  </a:lnTo>
                  <a:lnTo>
                    <a:pt x="1984493" y="1920825"/>
                  </a:lnTo>
                  <a:lnTo>
                    <a:pt x="1982975" y="1919474"/>
                  </a:lnTo>
                  <a:close/>
                </a:path>
                <a:path w="2357119" h="1930400">
                  <a:moveTo>
                    <a:pt x="2022826" y="1917700"/>
                  </a:moveTo>
                  <a:lnTo>
                    <a:pt x="1983926" y="1917700"/>
                  </a:lnTo>
                  <a:lnTo>
                    <a:pt x="1984493" y="1920825"/>
                  </a:lnTo>
                  <a:lnTo>
                    <a:pt x="1995253" y="1930400"/>
                  </a:lnTo>
                  <a:lnTo>
                    <a:pt x="2024995" y="1930400"/>
                  </a:lnTo>
                  <a:lnTo>
                    <a:pt x="2022826" y="1917700"/>
                  </a:lnTo>
                  <a:close/>
                </a:path>
                <a:path w="2357119" h="1930400">
                  <a:moveTo>
                    <a:pt x="2033511" y="1905000"/>
                  </a:moveTo>
                  <a:lnTo>
                    <a:pt x="1900892" y="1905000"/>
                  </a:lnTo>
                  <a:lnTo>
                    <a:pt x="1903263" y="1917700"/>
                  </a:lnTo>
                  <a:lnTo>
                    <a:pt x="2028323" y="1917700"/>
                  </a:lnTo>
                  <a:lnTo>
                    <a:pt x="2024995" y="1930400"/>
                  </a:lnTo>
                  <a:lnTo>
                    <a:pt x="2043599" y="1930400"/>
                  </a:lnTo>
                  <a:lnTo>
                    <a:pt x="2046474" y="1919745"/>
                  </a:lnTo>
                  <a:lnTo>
                    <a:pt x="2043820" y="1917700"/>
                  </a:lnTo>
                  <a:lnTo>
                    <a:pt x="2041880" y="1912863"/>
                  </a:lnTo>
                  <a:lnTo>
                    <a:pt x="2033511" y="1905000"/>
                  </a:lnTo>
                  <a:close/>
                </a:path>
                <a:path w="2357119" h="1930400">
                  <a:moveTo>
                    <a:pt x="2038725" y="1905000"/>
                  </a:moveTo>
                  <a:lnTo>
                    <a:pt x="2041880" y="1912863"/>
                  </a:lnTo>
                  <a:lnTo>
                    <a:pt x="2047027" y="1917700"/>
                  </a:lnTo>
                  <a:lnTo>
                    <a:pt x="2046474" y="1919745"/>
                  </a:lnTo>
                  <a:lnTo>
                    <a:pt x="2060302" y="1930400"/>
                  </a:lnTo>
                  <a:lnTo>
                    <a:pt x="2074918" y="1930400"/>
                  </a:lnTo>
                  <a:lnTo>
                    <a:pt x="2080954" y="1917700"/>
                  </a:lnTo>
                  <a:lnTo>
                    <a:pt x="2058270" y="1917700"/>
                  </a:lnTo>
                  <a:lnTo>
                    <a:pt x="2038725" y="1905000"/>
                  </a:lnTo>
                  <a:close/>
                </a:path>
                <a:path w="2357119" h="1930400">
                  <a:moveTo>
                    <a:pt x="2118163" y="1917700"/>
                  </a:moveTo>
                  <a:lnTo>
                    <a:pt x="2080954" y="1917700"/>
                  </a:lnTo>
                  <a:lnTo>
                    <a:pt x="2095245" y="1930400"/>
                  </a:lnTo>
                  <a:lnTo>
                    <a:pt x="2110184" y="1930400"/>
                  </a:lnTo>
                  <a:lnTo>
                    <a:pt x="2118163" y="1917700"/>
                  </a:lnTo>
                  <a:close/>
                </a:path>
                <a:path w="2357119" h="1930400">
                  <a:moveTo>
                    <a:pt x="2153929" y="1917700"/>
                  </a:moveTo>
                  <a:lnTo>
                    <a:pt x="2118163" y="1917700"/>
                  </a:lnTo>
                  <a:lnTo>
                    <a:pt x="2150242" y="1930400"/>
                  </a:lnTo>
                  <a:lnTo>
                    <a:pt x="2157494" y="1930400"/>
                  </a:lnTo>
                  <a:lnTo>
                    <a:pt x="2153929" y="1917700"/>
                  </a:lnTo>
                  <a:close/>
                </a:path>
                <a:path w="2357119" h="1930400">
                  <a:moveTo>
                    <a:pt x="2202349" y="1917700"/>
                  </a:moveTo>
                  <a:lnTo>
                    <a:pt x="2168291" y="1917700"/>
                  </a:lnTo>
                  <a:lnTo>
                    <a:pt x="2183017" y="1930400"/>
                  </a:lnTo>
                  <a:lnTo>
                    <a:pt x="2195211" y="1930400"/>
                  </a:lnTo>
                  <a:lnTo>
                    <a:pt x="2202349" y="1917700"/>
                  </a:lnTo>
                  <a:close/>
                </a:path>
                <a:path w="2357119" h="1930400">
                  <a:moveTo>
                    <a:pt x="2226013" y="1917700"/>
                  </a:moveTo>
                  <a:lnTo>
                    <a:pt x="2202349" y="1917700"/>
                  </a:lnTo>
                  <a:lnTo>
                    <a:pt x="2205546" y="1930400"/>
                  </a:lnTo>
                  <a:lnTo>
                    <a:pt x="2222581" y="1930400"/>
                  </a:lnTo>
                  <a:lnTo>
                    <a:pt x="2226013" y="1917700"/>
                  </a:lnTo>
                  <a:close/>
                </a:path>
                <a:path w="2357119" h="1930400">
                  <a:moveTo>
                    <a:pt x="2242871" y="1905000"/>
                  </a:moveTo>
                  <a:lnTo>
                    <a:pt x="2054392" y="1905000"/>
                  </a:lnTo>
                  <a:lnTo>
                    <a:pt x="2058270" y="1917700"/>
                  </a:lnTo>
                  <a:lnTo>
                    <a:pt x="2226013" y="1917700"/>
                  </a:lnTo>
                  <a:lnTo>
                    <a:pt x="2249232" y="1930400"/>
                  </a:lnTo>
                  <a:lnTo>
                    <a:pt x="2251562" y="1930400"/>
                  </a:lnTo>
                  <a:lnTo>
                    <a:pt x="2245332" y="1917700"/>
                  </a:lnTo>
                  <a:lnTo>
                    <a:pt x="2242871" y="1905000"/>
                  </a:lnTo>
                  <a:close/>
                </a:path>
                <a:path w="2357119" h="1930400">
                  <a:moveTo>
                    <a:pt x="2285985" y="1917700"/>
                  </a:moveTo>
                  <a:lnTo>
                    <a:pt x="2266339" y="1917700"/>
                  </a:lnTo>
                  <a:lnTo>
                    <a:pt x="2266004" y="1930400"/>
                  </a:lnTo>
                  <a:lnTo>
                    <a:pt x="2285756" y="1930400"/>
                  </a:lnTo>
                  <a:lnTo>
                    <a:pt x="2285985" y="1917700"/>
                  </a:lnTo>
                  <a:close/>
                </a:path>
                <a:path w="2357119" h="1930400">
                  <a:moveTo>
                    <a:pt x="2317319" y="1892300"/>
                  </a:moveTo>
                  <a:lnTo>
                    <a:pt x="2083819" y="1892300"/>
                  </a:lnTo>
                  <a:lnTo>
                    <a:pt x="2088619" y="1905000"/>
                  </a:lnTo>
                  <a:lnTo>
                    <a:pt x="2242871" y="1905000"/>
                  </a:lnTo>
                  <a:lnTo>
                    <a:pt x="2265281" y="1917700"/>
                  </a:lnTo>
                  <a:lnTo>
                    <a:pt x="2293236" y="1917700"/>
                  </a:lnTo>
                  <a:lnTo>
                    <a:pt x="2319255" y="1930400"/>
                  </a:lnTo>
                  <a:lnTo>
                    <a:pt x="2329322" y="1930400"/>
                  </a:lnTo>
                  <a:lnTo>
                    <a:pt x="2328649" y="1917700"/>
                  </a:lnTo>
                  <a:lnTo>
                    <a:pt x="2322450" y="1905000"/>
                  </a:lnTo>
                  <a:lnTo>
                    <a:pt x="2317319" y="1892300"/>
                  </a:lnTo>
                  <a:close/>
                </a:path>
                <a:path w="2357119" h="1930400">
                  <a:moveTo>
                    <a:pt x="2349375" y="1917700"/>
                  </a:moveTo>
                  <a:lnTo>
                    <a:pt x="2339963" y="1917700"/>
                  </a:lnTo>
                  <a:lnTo>
                    <a:pt x="2347161" y="1930400"/>
                  </a:lnTo>
                  <a:lnTo>
                    <a:pt x="2349375" y="1917700"/>
                  </a:lnTo>
                  <a:close/>
                </a:path>
                <a:path w="2357119" h="1930400">
                  <a:moveTo>
                    <a:pt x="243457" y="1917700"/>
                  </a:moveTo>
                  <a:lnTo>
                    <a:pt x="240746" y="1917700"/>
                  </a:lnTo>
                  <a:lnTo>
                    <a:pt x="240617" y="1921044"/>
                  </a:lnTo>
                  <a:lnTo>
                    <a:pt x="243457" y="1917700"/>
                  </a:lnTo>
                  <a:close/>
                </a:path>
                <a:path w="2357119" h="1930400">
                  <a:moveTo>
                    <a:pt x="2041880" y="1912863"/>
                  </a:moveTo>
                  <a:lnTo>
                    <a:pt x="2043820" y="1917700"/>
                  </a:lnTo>
                  <a:lnTo>
                    <a:pt x="2046474" y="1919745"/>
                  </a:lnTo>
                  <a:lnTo>
                    <a:pt x="2047027" y="1917700"/>
                  </a:lnTo>
                  <a:lnTo>
                    <a:pt x="2041880" y="1912863"/>
                  </a:lnTo>
                  <a:close/>
                </a:path>
                <a:path w="2357119" h="1930400">
                  <a:moveTo>
                    <a:pt x="1983926" y="1917700"/>
                  </a:moveTo>
                  <a:lnTo>
                    <a:pt x="1980981" y="1917700"/>
                  </a:lnTo>
                  <a:lnTo>
                    <a:pt x="1982975" y="1919474"/>
                  </a:lnTo>
                  <a:lnTo>
                    <a:pt x="1983926" y="1917700"/>
                  </a:lnTo>
                  <a:close/>
                </a:path>
                <a:path w="2357119" h="1930400">
                  <a:moveTo>
                    <a:pt x="124173" y="1917700"/>
                  </a:moveTo>
                  <a:lnTo>
                    <a:pt x="122203" y="1917700"/>
                  </a:lnTo>
                  <a:lnTo>
                    <a:pt x="122074" y="1918993"/>
                  </a:lnTo>
                  <a:lnTo>
                    <a:pt x="124173" y="1917700"/>
                  </a:lnTo>
                  <a:close/>
                </a:path>
                <a:path w="2357119" h="1930400">
                  <a:moveTo>
                    <a:pt x="815899" y="1917700"/>
                  </a:moveTo>
                  <a:lnTo>
                    <a:pt x="814787" y="1917700"/>
                  </a:lnTo>
                  <a:lnTo>
                    <a:pt x="815375" y="1918369"/>
                  </a:lnTo>
                  <a:lnTo>
                    <a:pt x="815899" y="1917700"/>
                  </a:lnTo>
                  <a:close/>
                </a:path>
                <a:path w="2357119" h="1930400">
                  <a:moveTo>
                    <a:pt x="1408134" y="1917700"/>
                  </a:moveTo>
                  <a:lnTo>
                    <a:pt x="1407884" y="1917700"/>
                  </a:lnTo>
                  <a:lnTo>
                    <a:pt x="1408002" y="1918019"/>
                  </a:lnTo>
                  <a:lnTo>
                    <a:pt x="1408134" y="1917700"/>
                  </a:lnTo>
                  <a:close/>
                </a:path>
                <a:path w="2357119" h="1930400">
                  <a:moveTo>
                    <a:pt x="608366" y="1854200"/>
                  </a:moveTo>
                  <a:lnTo>
                    <a:pt x="598942" y="1854200"/>
                  </a:lnTo>
                  <a:lnTo>
                    <a:pt x="598942" y="1866900"/>
                  </a:lnTo>
                  <a:lnTo>
                    <a:pt x="575270" y="1866900"/>
                  </a:lnTo>
                  <a:lnTo>
                    <a:pt x="578524" y="1879600"/>
                  </a:lnTo>
                  <a:lnTo>
                    <a:pt x="501707" y="1879600"/>
                  </a:lnTo>
                  <a:lnTo>
                    <a:pt x="505845" y="1892300"/>
                  </a:lnTo>
                  <a:lnTo>
                    <a:pt x="34254" y="1892300"/>
                  </a:lnTo>
                  <a:lnTo>
                    <a:pt x="28461" y="1896246"/>
                  </a:lnTo>
                  <a:lnTo>
                    <a:pt x="18436" y="1917700"/>
                  </a:lnTo>
                  <a:lnTo>
                    <a:pt x="210111" y="1917700"/>
                  </a:lnTo>
                  <a:lnTo>
                    <a:pt x="212043" y="1905000"/>
                  </a:lnTo>
                  <a:lnTo>
                    <a:pt x="594963" y="1905000"/>
                  </a:lnTo>
                  <a:lnTo>
                    <a:pt x="599292" y="1900363"/>
                  </a:lnTo>
                  <a:lnTo>
                    <a:pt x="603693" y="1892300"/>
                  </a:lnTo>
                  <a:lnTo>
                    <a:pt x="613276" y="1879600"/>
                  </a:lnTo>
                  <a:lnTo>
                    <a:pt x="613829" y="1878008"/>
                  </a:lnTo>
                  <a:lnTo>
                    <a:pt x="614591" y="1866900"/>
                  </a:lnTo>
                  <a:lnTo>
                    <a:pt x="608366" y="1854200"/>
                  </a:lnTo>
                  <a:close/>
                </a:path>
                <a:path w="2357119" h="1930400">
                  <a:moveTo>
                    <a:pt x="741896" y="1905000"/>
                  </a:moveTo>
                  <a:lnTo>
                    <a:pt x="713284" y="1905000"/>
                  </a:lnTo>
                  <a:lnTo>
                    <a:pt x="704499" y="1917700"/>
                  </a:lnTo>
                  <a:lnTo>
                    <a:pt x="746235" y="1917700"/>
                  </a:lnTo>
                  <a:lnTo>
                    <a:pt x="741896" y="1905000"/>
                  </a:lnTo>
                  <a:close/>
                </a:path>
                <a:path w="2357119" h="1930400">
                  <a:moveTo>
                    <a:pt x="1896220" y="1905000"/>
                  </a:moveTo>
                  <a:lnTo>
                    <a:pt x="1862988" y="1905000"/>
                  </a:lnTo>
                  <a:lnTo>
                    <a:pt x="1861512" y="1917700"/>
                  </a:lnTo>
                  <a:lnTo>
                    <a:pt x="1903263" y="1917700"/>
                  </a:lnTo>
                  <a:lnTo>
                    <a:pt x="1896220" y="1905000"/>
                  </a:lnTo>
                  <a:close/>
                </a:path>
                <a:path w="2357119" h="1930400">
                  <a:moveTo>
                    <a:pt x="2338076" y="1879600"/>
                  </a:moveTo>
                  <a:lnTo>
                    <a:pt x="2310094" y="1879600"/>
                  </a:lnTo>
                  <a:lnTo>
                    <a:pt x="2312189" y="1892300"/>
                  </a:lnTo>
                  <a:lnTo>
                    <a:pt x="2320146" y="1892300"/>
                  </a:lnTo>
                  <a:lnTo>
                    <a:pt x="2323811" y="1905000"/>
                  </a:lnTo>
                  <a:lnTo>
                    <a:pt x="2330787" y="1917700"/>
                  </a:lnTo>
                  <a:lnTo>
                    <a:pt x="2350735" y="1917700"/>
                  </a:lnTo>
                  <a:lnTo>
                    <a:pt x="2351093" y="1905000"/>
                  </a:lnTo>
                  <a:lnTo>
                    <a:pt x="2345939" y="1905000"/>
                  </a:lnTo>
                  <a:lnTo>
                    <a:pt x="2341232" y="1892300"/>
                  </a:lnTo>
                  <a:lnTo>
                    <a:pt x="2338076" y="1879600"/>
                  </a:lnTo>
                  <a:close/>
                </a:path>
                <a:path w="2357119" h="1930400">
                  <a:moveTo>
                    <a:pt x="1177802" y="1881060"/>
                  </a:moveTo>
                  <a:lnTo>
                    <a:pt x="1169318" y="1892300"/>
                  </a:lnTo>
                  <a:lnTo>
                    <a:pt x="1169272" y="1905000"/>
                  </a:lnTo>
                  <a:lnTo>
                    <a:pt x="1171496" y="1908364"/>
                  </a:lnTo>
                  <a:lnTo>
                    <a:pt x="1174702" y="1905000"/>
                  </a:lnTo>
                  <a:lnTo>
                    <a:pt x="1178820" y="1892300"/>
                  </a:lnTo>
                  <a:lnTo>
                    <a:pt x="1177802" y="1881060"/>
                  </a:lnTo>
                  <a:close/>
                </a:path>
                <a:path w="2357119" h="1930400">
                  <a:moveTo>
                    <a:pt x="75424" y="1803400"/>
                  </a:moveTo>
                  <a:lnTo>
                    <a:pt x="56595" y="1803400"/>
                  </a:lnTo>
                  <a:lnTo>
                    <a:pt x="64194" y="1816100"/>
                  </a:lnTo>
                  <a:lnTo>
                    <a:pt x="64947" y="1854200"/>
                  </a:lnTo>
                  <a:lnTo>
                    <a:pt x="17859" y="1854200"/>
                  </a:lnTo>
                  <a:lnTo>
                    <a:pt x="16761" y="1866900"/>
                  </a:lnTo>
                  <a:lnTo>
                    <a:pt x="4896" y="1892300"/>
                  </a:lnTo>
                  <a:lnTo>
                    <a:pt x="15609" y="1905000"/>
                  </a:lnTo>
                  <a:lnTo>
                    <a:pt x="28461" y="1896246"/>
                  </a:lnTo>
                  <a:lnTo>
                    <a:pt x="30305" y="1892300"/>
                  </a:lnTo>
                  <a:lnTo>
                    <a:pt x="42153" y="1879600"/>
                  </a:lnTo>
                  <a:lnTo>
                    <a:pt x="53923" y="1879600"/>
                  </a:lnTo>
                  <a:lnTo>
                    <a:pt x="63933" y="1868671"/>
                  </a:lnTo>
                  <a:lnTo>
                    <a:pt x="72610" y="1854200"/>
                  </a:lnTo>
                  <a:lnTo>
                    <a:pt x="76250" y="1841500"/>
                  </a:lnTo>
                  <a:lnTo>
                    <a:pt x="67231" y="1841500"/>
                  </a:lnTo>
                  <a:lnTo>
                    <a:pt x="77190" y="1831508"/>
                  </a:lnTo>
                  <a:lnTo>
                    <a:pt x="78736" y="1828800"/>
                  </a:lnTo>
                  <a:lnTo>
                    <a:pt x="82353" y="1816100"/>
                  </a:lnTo>
                  <a:lnTo>
                    <a:pt x="72813" y="1816100"/>
                  </a:lnTo>
                  <a:lnTo>
                    <a:pt x="75424" y="1803400"/>
                  </a:lnTo>
                  <a:close/>
                </a:path>
                <a:path w="2357119" h="1930400">
                  <a:moveTo>
                    <a:pt x="897153" y="1892300"/>
                  </a:moveTo>
                  <a:lnTo>
                    <a:pt x="887081" y="1892300"/>
                  </a:lnTo>
                  <a:lnTo>
                    <a:pt x="890085" y="1905000"/>
                  </a:lnTo>
                  <a:lnTo>
                    <a:pt x="896623" y="1905000"/>
                  </a:lnTo>
                  <a:lnTo>
                    <a:pt x="897153" y="1892300"/>
                  </a:lnTo>
                  <a:close/>
                </a:path>
                <a:path w="2357119" h="1930400">
                  <a:moveTo>
                    <a:pt x="940097" y="1892300"/>
                  </a:moveTo>
                  <a:lnTo>
                    <a:pt x="899566" y="1892300"/>
                  </a:lnTo>
                  <a:lnTo>
                    <a:pt x="904208" y="1905000"/>
                  </a:lnTo>
                  <a:lnTo>
                    <a:pt x="945138" y="1905000"/>
                  </a:lnTo>
                  <a:lnTo>
                    <a:pt x="940097" y="1892300"/>
                  </a:lnTo>
                  <a:close/>
                </a:path>
                <a:path w="2357119" h="1930400">
                  <a:moveTo>
                    <a:pt x="2039569" y="1892300"/>
                  </a:moveTo>
                  <a:lnTo>
                    <a:pt x="2030460" y="1892300"/>
                  </a:lnTo>
                  <a:lnTo>
                    <a:pt x="2035495" y="1905000"/>
                  </a:lnTo>
                  <a:lnTo>
                    <a:pt x="2042652" y="1905000"/>
                  </a:lnTo>
                  <a:lnTo>
                    <a:pt x="2039805" y="1892599"/>
                  </a:lnTo>
                  <a:lnTo>
                    <a:pt x="2039569" y="1892300"/>
                  </a:lnTo>
                  <a:close/>
                </a:path>
                <a:path w="2357119" h="1930400">
                  <a:moveTo>
                    <a:pt x="2082484" y="1892300"/>
                  </a:moveTo>
                  <a:lnTo>
                    <a:pt x="2039736" y="1892300"/>
                  </a:lnTo>
                  <a:lnTo>
                    <a:pt x="2039805" y="1892599"/>
                  </a:lnTo>
                  <a:lnTo>
                    <a:pt x="2049553" y="1905000"/>
                  </a:lnTo>
                  <a:lnTo>
                    <a:pt x="2088619" y="1905000"/>
                  </a:lnTo>
                  <a:lnTo>
                    <a:pt x="2082484" y="1892300"/>
                  </a:lnTo>
                  <a:close/>
                </a:path>
                <a:path w="2357119" h="1930400">
                  <a:moveTo>
                    <a:pt x="2282091" y="1841500"/>
                  </a:moveTo>
                  <a:lnTo>
                    <a:pt x="2281744" y="1841500"/>
                  </a:lnTo>
                  <a:lnTo>
                    <a:pt x="2288348" y="1854200"/>
                  </a:lnTo>
                  <a:lnTo>
                    <a:pt x="2298053" y="1879600"/>
                  </a:lnTo>
                  <a:lnTo>
                    <a:pt x="2338076" y="1879600"/>
                  </a:lnTo>
                  <a:lnTo>
                    <a:pt x="2344334" y="1892300"/>
                  </a:lnTo>
                  <a:lnTo>
                    <a:pt x="2345939" y="1905000"/>
                  </a:lnTo>
                  <a:lnTo>
                    <a:pt x="2351093" y="1905000"/>
                  </a:lnTo>
                  <a:lnTo>
                    <a:pt x="2350303" y="1892300"/>
                  </a:lnTo>
                  <a:lnTo>
                    <a:pt x="2349274" y="1866900"/>
                  </a:lnTo>
                  <a:lnTo>
                    <a:pt x="2342525" y="1866900"/>
                  </a:lnTo>
                  <a:lnTo>
                    <a:pt x="2339989" y="1854200"/>
                  </a:lnTo>
                  <a:lnTo>
                    <a:pt x="2293236" y="1854200"/>
                  </a:lnTo>
                  <a:lnTo>
                    <a:pt x="2282091" y="1841500"/>
                  </a:lnTo>
                  <a:close/>
                </a:path>
                <a:path w="2357119" h="1930400">
                  <a:moveTo>
                    <a:pt x="613829" y="1878008"/>
                  </a:moveTo>
                  <a:lnTo>
                    <a:pt x="613276" y="1879600"/>
                  </a:lnTo>
                  <a:lnTo>
                    <a:pt x="603693" y="1892300"/>
                  </a:lnTo>
                  <a:lnTo>
                    <a:pt x="599292" y="1900363"/>
                  </a:lnTo>
                  <a:lnTo>
                    <a:pt x="606820" y="1892300"/>
                  </a:lnTo>
                  <a:lnTo>
                    <a:pt x="613719" y="1879600"/>
                  </a:lnTo>
                  <a:lnTo>
                    <a:pt x="613829" y="1878008"/>
                  </a:lnTo>
                  <a:close/>
                </a:path>
                <a:path w="2357119" h="1930400">
                  <a:moveTo>
                    <a:pt x="1710113" y="1854200"/>
                  </a:moveTo>
                  <a:lnTo>
                    <a:pt x="1703621" y="1854200"/>
                  </a:lnTo>
                  <a:lnTo>
                    <a:pt x="1711667" y="1866900"/>
                  </a:lnTo>
                  <a:lnTo>
                    <a:pt x="1726028" y="1866900"/>
                  </a:lnTo>
                  <a:lnTo>
                    <a:pt x="1736892" y="1879600"/>
                  </a:lnTo>
                  <a:lnTo>
                    <a:pt x="1742651" y="1892300"/>
                  </a:lnTo>
                  <a:lnTo>
                    <a:pt x="1746961" y="1898763"/>
                  </a:lnTo>
                  <a:lnTo>
                    <a:pt x="1746409" y="1892300"/>
                  </a:lnTo>
                  <a:lnTo>
                    <a:pt x="1740622" y="1879600"/>
                  </a:lnTo>
                  <a:lnTo>
                    <a:pt x="1728926" y="1866900"/>
                  </a:lnTo>
                  <a:lnTo>
                    <a:pt x="1710113" y="1854200"/>
                  </a:lnTo>
                  <a:close/>
                </a:path>
                <a:path w="2357119" h="1930400">
                  <a:moveTo>
                    <a:pt x="63933" y="1868671"/>
                  </a:moveTo>
                  <a:lnTo>
                    <a:pt x="53923" y="1879600"/>
                  </a:lnTo>
                  <a:lnTo>
                    <a:pt x="42153" y="1879600"/>
                  </a:lnTo>
                  <a:lnTo>
                    <a:pt x="30305" y="1892300"/>
                  </a:lnTo>
                  <a:lnTo>
                    <a:pt x="28461" y="1896246"/>
                  </a:lnTo>
                  <a:lnTo>
                    <a:pt x="34254" y="1892300"/>
                  </a:lnTo>
                  <a:lnTo>
                    <a:pt x="46184" y="1892300"/>
                  </a:lnTo>
                  <a:lnTo>
                    <a:pt x="57380" y="1879600"/>
                  </a:lnTo>
                  <a:lnTo>
                    <a:pt x="63933" y="1868671"/>
                  </a:lnTo>
                  <a:close/>
                </a:path>
                <a:path w="2357119" h="1930400">
                  <a:moveTo>
                    <a:pt x="93722" y="1866900"/>
                  </a:moveTo>
                  <a:lnTo>
                    <a:pt x="65555" y="1866900"/>
                  </a:lnTo>
                  <a:lnTo>
                    <a:pt x="63933" y="1868671"/>
                  </a:lnTo>
                  <a:lnTo>
                    <a:pt x="57380" y="1879600"/>
                  </a:lnTo>
                  <a:lnTo>
                    <a:pt x="46184" y="1892300"/>
                  </a:lnTo>
                  <a:lnTo>
                    <a:pt x="342376" y="1892300"/>
                  </a:lnTo>
                  <a:lnTo>
                    <a:pt x="346175" y="1879600"/>
                  </a:lnTo>
                  <a:lnTo>
                    <a:pt x="84390" y="1879600"/>
                  </a:lnTo>
                  <a:lnTo>
                    <a:pt x="93722" y="1866900"/>
                  </a:lnTo>
                  <a:close/>
                </a:path>
                <a:path w="2357119" h="1930400">
                  <a:moveTo>
                    <a:pt x="491817" y="1879600"/>
                  </a:moveTo>
                  <a:lnTo>
                    <a:pt x="353950" y="1879600"/>
                  </a:lnTo>
                  <a:lnTo>
                    <a:pt x="342376" y="1892300"/>
                  </a:lnTo>
                  <a:lnTo>
                    <a:pt x="483448" y="1892300"/>
                  </a:lnTo>
                  <a:lnTo>
                    <a:pt x="491817" y="1879600"/>
                  </a:lnTo>
                  <a:close/>
                </a:path>
                <a:path w="2357119" h="1930400">
                  <a:moveTo>
                    <a:pt x="778413" y="1879600"/>
                  </a:moveTo>
                  <a:lnTo>
                    <a:pt x="760809" y="1879600"/>
                  </a:lnTo>
                  <a:lnTo>
                    <a:pt x="754266" y="1892300"/>
                  </a:lnTo>
                  <a:lnTo>
                    <a:pt x="776529" y="1892300"/>
                  </a:lnTo>
                  <a:lnTo>
                    <a:pt x="778413" y="1879600"/>
                  </a:lnTo>
                  <a:close/>
                </a:path>
                <a:path w="2357119" h="1930400">
                  <a:moveTo>
                    <a:pt x="841147" y="1879600"/>
                  </a:moveTo>
                  <a:lnTo>
                    <a:pt x="778413" y="1879600"/>
                  </a:lnTo>
                  <a:lnTo>
                    <a:pt x="776529" y="1892300"/>
                  </a:lnTo>
                  <a:lnTo>
                    <a:pt x="834118" y="1892300"/>
                  </a:lnTo>
                  <a:lnTo>
                    <a:pt x="841147" y="1879600"/>
                  </a:lnTo>
                  <a:close/>
                </a:path>
                <a:path w="2357119" h="1930400">
                  <a:moveTo>
                    <a:pt x="957465" y="1879600"/>
                  </a:moveTo>
                  <a:lnTo>
                    <a:pt x="844799" y="1879600"/>
                  </a:lnTo>
                  <a:lnTo>
                    <a:pt x="853280" y="1892300"/>
                  </a:lnTo>
                  <a:lnTo>
                    <a:pt x="958938" y="1892300"/>
                  </a:lnTo>
                  <a:lnTo>
                    <a:pt x="957465" y="1879600"/>
                  </a:lnTo>
                  <a:close/>
                </a:path>
                <a:path w="2357119" h="1930400">
                  <a:moveTo>
                    <a:pt x="1619476" y="1879600"/>
                  </a:moveTo>
                  <a:lnTo>
                    <a:pt x="1481271" y="1879600"/>
                  </a:lnTo>
                  <a:lnTo>
                    <a:pt x="1478749" y="1892300"/>
                  </a:lnTo>
                  <a:lnTo>
                    <a:pt x="1618388" y="1892300"/>
                  </a:lnTo>
                  <a:lnTo>
                    <a:pt x="1619476" y="1879600"/>
                  </a:lnTo>
                  <a:close/>
                </a:path>
                <a:path w="2357119" h="1930400">
                  <a:moveTo>
                    <a:pt x="1726028" y="1866900"/>
                  </a:moveTo>
                  <a:lnTo>
                    <a:pt x="1690820" y="1866900"/>
                  </a:lnTo>
                  <a:lnTo>
                    <a:pt x="1697515" y="1879600"/>
                  </a:lnTo>
                  <a:lnTo>
                    <a:pt x="1631097" y="1879600"/>
                  </a:lnTo>
                  <a:lnTo>
                    <a:pt x="1641285" y="1892300"/>
                  </a:lnTo>
                  <a:lnTo>
                    <a:pt x="1742651" y="1892300"/>
                  </a:lnTo>
                  <a:lnTo>
                    <a:pt x="1736892" y="1879600"/>
                  </a:lnTo>
                  <a:lnTo>
                    <a:pt x="1726028" y="1866900"/>
                  </a:lnTo>
                  <a:close/>
                </a:path>
                <a:path w="2357119" h="1930400">
                  <a:moveTo>
                    <a:pt x="1907175" y="1879600"/>
                  </a:moveTo>
                  <a:lnTo>
                    <a:pt x="1890107" y="1879600"/>
                  </a:lnTo>
                  <a:lnTo>
                    <a:pt x="1885644" y="1892300"/>
                  </a:lnTo>
                  <a:lnTo>
                    <a:pt x="1907279" y="1892300"/>
                  </a:lnTo>
                  <a:lnTo>
                    <a:pt x="1907175" y="1879600"/>
                  </a:lnTo>
                  <a:close/>
                </a:path>
                <a:path w="2357119" h="1930400">
                  <a:moveTo>
                    <a:pt x="1970136" y="1879600"/>
                  </a:moveTo>
                  <a:lnTo>
                    <a:pt x="1907175" y="1879600"/>
                  </a:lnTo>
                  <a:lnTo>
                    <a:pt x="1907279" y="1892300"/>
                  </a:lnTo>
                  <a:lnTo>
                    <a:pt x="1966401" y="1892300"/>
                  </a:lnTo>
                  <a:lnTo>
                    <a:pt x="1970136" y="1879600"/>
                  </a:lnTo>
                  <a:close/>
                </a:path>
                <a:path w="2357119" h="1930400">
                  <a:moveTo>
                    <a:pt x="2085285" y="1879600"/>
                  </a:moveTo>
                  <a:lnTo>
                    <a:pt x="1974817" y="1879600"/>
                  </a:lnTo>
                  <a:lnTo>
                    <a:pt x="1985602" y="1892300"/>
                  </a:lnTo>
                  <a:lnTo>
                    <a:pt x="2091852" y="1892300"/>
                  </a:lnTo>
                  <a:lnTo>
                    <a:pt x="2085285" y="1879600"/>
                  </a:lnTo>
                  <a:close/>
                </a:path>
                <a:path w="2357119" h="1930400">
                  <a:moveTo>
                    <a:pt x="2299519" y="1879600"/>
                  </a:moveTo>
                  <a:lnTo>
                    <a:pt x="2091881" y="1879600"/>
                  </a:lnTo>
                  <a:lnTo>
                    <a:pt x="2091852" y="1892300"/>
                  </a:lnTo>
                  <a:lnTo>
                    <a:pt x="2302137" y="1892300"/>
                  </a:lnTo>
                  <a:lnTo>
                    <a:pt x="2299519" y="1879600"/>
                  </a:lnTo>
                  <a:close/>
                </a:path>
                <a:path w="2357119" h="1930400">
                  <a:moveTo>
                    <a:pt x="2310094" y="1879600"/>
                  </a:moveTo>
                  <a:lnTo>
                    <a:pt x="2299519" y="1879600"/>
                  </a:lnTo>
                  <a:lnTo>
                    <a:pt x="2302137" y="1892300"/>
                  </a:lnTo>
                  <a:lnTo>
                    <a:pt x="2312189" y="1892300"/>
                  </a:lnTo>
                  <a:lnTo>
                    <a:pt x="2310094" y="1879600"/>
                  </a:lnTo>
                  <a:close/>
                </a:path>
                <a:path w="2357119" h="1930400">
                  <a:moveTo>
                    <a:pt x="145448" y="1866900"/>
                  </a:moveTo>
                  <a:lnTo>
                    <a:pt x="130684" y="1866900"/>
                  </a:lnTo>
                  <a:lnTo>
                    <a:pt x="123289" y="1879600"/>
                  </a:lnTo>
                  <a:lnTo>
                    <a:pt x="131386" y="1879600"/>
                  </a:lnTo>
                  <a:lnTo>
                    <a:pt x="145448" y="1866900"/>
                  </a:lnTo>
                  <a:close/>
                </a:path>
                <a:path w="2357119" h="1930400">
                  <a:moveTo>
                    <a:pt x="157050" y="1867389"/>
                  </a:moveTo>
                  <a:lnTo>
                    <a:pt x="144153" y="1879600"/>
                  </a:lnTo>
                  <a:lnTo>
                    <a:pt x="169896" y="1879600"/>
                  </a:lnTo>
                  <a:lnTo>
                    <a:pt x="157050" y="1867389"/>
                  </a:lnTo>
                  <a:close/>
                </a:path>
                <a:path w="2357119" h="1930400">
                  <a:moveTo>
                    <a:pt x="192044" y="1866900"/>
                  </a:moveTo>
                  <a:lnTo>
                    <a:pt x="169896" y="1879600"/>
                  </a:lnTo>
                  <a:lnTo>
                    <a:pt x="187117" y="1879600"/>
                  </a:lnTo>
                  <a:lnTo>
                    <a:pt x="192044" y="1866900"/>
                  </a:lnTo>
                  <a:close/>
                </a:path>
                <a:path w="2357119" h="1930400">
                  <a:moveTo>
                    <a:pt x="246414" y="1866900"/>
                  </a:moveTo>
                  <a:lnTo>
                    <a:pt x="230158" y="1866900"/>
                  </a:lnTo>
                  <a:lnTo>
                    <a:pt x="220654" y="1879600"/>
                  </a:lnTo>
                  <a:lnTo>
                    <a:pt x="257565" y="1879600"/>
                  </a:lnTo>
                  <a:lnTo>
                    <a:pt x="246414" y="1866900"/>
                  </a:lnTo>
                  <a:close/>
                </a:path>
                <a:path w="2357119" h="1930400">
                  <a:moveTo>
                    <a:pt x="288062" y="1866900"/>
                  </a:moveTo>
                  <a:lnTo>
                    <a:pt x="268167" y="1866900"/>
                  </a:lnTo>
                  <a:lnTo>
                    <a:pt x="257565" y="1879600"/>
                  </a:lnTo>
                  <a:lnTo>
                    <a:pt x="273867" y="1879600"/>
                  </a:lnTo>
                  <a:lnTo>
                    <a:pt x="288062" y="1866900"/>
                  </a:lnTo>
                  <a:close/>
                </a:path>
                <a:path w="2357119" h="1930400">
                  <a:moveTo>
                    <a:pt x="318323" y="1866900"/>
                  </a:moveTo>
                  <a:lnTo>
                    <a:pt x="288062" y="1866900"/>
                  </a:lnTo>
                  <a:lnTo>
                    <a:pt x="288827" y="1879600"/>
                  </a:lnTo>
                  <a:lnTo>
                    <a:pt x="301672" y="1879600"/>
                  </a:lnTo>
                  <a:lnTo>
                    <a:pt x="318323" y="1866900"/>
                  </a:lnTo>
                  <a:close/>
                </a:path>
                <a:path w="2357119" h="1930400">
                  <a:moveTo>
                    <a:pt x="389114" y="1866900"/>
                  </a:moveTo>
                  <a:lnTo>
                    <a:pt x="329823" y="1866900"/>
                  </a:lnTo>
                  <a:lnTo>
                    <a:pt x="311242" y="1879600"/>
                  </a:lnTo>
                  <a:lnTo>
                    <a:pt x="392993" y="1879600"/>
                  </a:lnTo>
                  <a:lnTo>
                    <a:pt x="389114" y="1866900"/>
                  </a:lnTo>
                  <a:close/>
                </a:path>
                <a:path w="2357119" h="1930400">
                  <a:moveTo>
                    <a:pt x="404393" y="1866900"/>
                  </a:moveTo>
                  <a:lnTo>
                    <a:pt x="396540" y="1866900"/>
                  </a:lnTo>
                  <a:lnTo>
                    <a:pt x="395068" y="1879600"/>
                  </a:lnTo>
                  <a:lnTo>
                    <a:pt x="404393" y="1866900"/>
                  </a:lnTo>
                  <a:close/>
                </a:path>
                <a:path w="2357119" h="1930400">
                  <a:moveTo>
                    <a:pt x="456553" y="1854200"/>
                  </a:moveTo>
                  <a:lnTo>
                    <a:pt x="413442" y="1854200"/>
                  </a:lnTo>
                  <a:lnTo>
                    <a:pt x="419785" y="1866900"/>
                  </a:lnTo>
                  <a:lnTo>
                    <a:pt x="403803" y="1879600"/>
                  </a:lnTo>
                  <a:lnTo>
                    <a:pt x="418801" y="1879600"/>
                  </a:lnTo>
                  <a:lnTo>
                    <a:pt x="424602" y="1866900"/>
                  </a:lnTo>
                  <a:lnTo>
                    <a:pt x="458632" y="1866900"/>
                  </a:lnTo>
                  <a:lnTo>
                    <a:pt x="456553" y="1854200"/>
                  </a:lnTo>
                  <a:close/>
                </a:path>
                <a:path w="2357119" h="1930400">
                  <a:moveTo>
                    <a:pt x="428594" y="1866900"/>
                  </a:moveTo>
                  <a:lnTo>
                    <a:pt x="424602" y="1866900"/>
                  </a:lnTo>
                  <a:lnTo>
                    <a:pt x="422040" y="1879600"/>
                  </a:lnTo>
                  <a:lnTo>
                    <a:pt x="434366" y="1879600"/>
                  </a:lnTo>
                  <a:lnTo>
                    <a:pt x="428594" y="1866900"/>
                  </a:lnTo>
                  <a:close/>
                </a:path>
                <a:path w="2357119" h="1930400">
                  <a:moveTo>
                    <a:pt x="436399" y="1877408"/>
                  </a:moveTo>
                  <a:lnTo>
                    <a:pt x="434366" y="1879600"/>
                  </a:lnTo>
                  <a:lnTo>
                    <a:pt x="436888" y="1879600"/>
                  </a:lnTo>
                  <a:lnTo>
                    <a:pt x="436399" y="1877408"/>
                  </a:lnTo>
                  <a:close/>
                </a:path>
                <a:path w="2357119" h="1930400">
                  <a:moveTo>
                    <a:pt x="508579" y="1866900"/>
                  </a:moveTo>
                  <a:lnTo>
                    <a:pt x="477794" y="1866900"/>
                  </a:lnTo>
                  <a:lnTo>
                    <a:pt x="487580" y="1879600"/>
                  </a:lnTo>
                  <a:lnTo>
                    <a:pt x="506638" y="1879600"/>
                  </a:lnTo>
                  <a:lnTo>
                    <a:pt x="508579" y="1866900"/>
                  </a:lnTo>
                  <a:close/>
                </a:path>
                <a:path w="2357119" h="1930400">
                  <a:moveTo>
                    <a:pt x="536942" y="1866900"/>
                  </a:moveTo>
                  <a:lnTo>
                    <a:pt x="527636" y="1866900"/>
                  </a:lnTo>
                  <a:lnTo>
                    <a:pt x="522037" y="1879600"/>
                  </a:lnTo>
                  <a:lnTo>
                    <a:pt x="542316" y="1879600"/>
                  </a:lnTo>
                  <a:lnTo>
                    <a:pt x="536942" y="1866900"/>
                  </a:lnTo>
                  <a:close/>
                </a:path>
                <a:path w="2357119" h="1930400">
                  <a:moveTo>
                    <a:pt x="546212" y="1877358"/>
                  </a:moveTo>
                  <a:lnTo>
                    <a:pt x="542316" y="1879600"/>
                  </a:lnTo>
                  <a:lnTo>
                    <a:pt x="546064" y="1879600"/>
                  </a:lnTo>
                  <a:lnTo>
                    <a:pt x="546212" y="1877358"/>
                  </a:lnTo>
                  <a:close/>
                </a:path>
                <a:path w="2357119" h="1930400">
                  <a:moveTo>
                    <a:pt x="573302" y="1866900"/>
                  </a:moveTo>
                  <a:lnTo>
                    <a:pt x="564388" y="1866900"/>
                  </a:lnTo>
                  <a:lnTo>
                    <a:pt x="546212" y="1877358"/>
                  </a:lnTo>
                  <a:lnTo>
                    <a:pt x="546064" y="1879600"/>
                  </a:lnTo>
                  <a:lnTo>
                    <a:pt x="573945" y="1879600"/>
                  </a:lnTo>
                  <a:lnTo>
                    <a:pt x="573302" y="1866900"/>
                  </a:lnTo>
                  <a:close/>
                </a:path>
                <a:path w="2357119" h="1930400">
                  <a:moveTo>
                    <a:pt x="660406" y="1866900"/>
                  </a:moveTo>
                  <a:lnTo>
                    <a:pt x="636770" y="1866900"/>
                  </a:lnTo>
                  <a:lnTo>
                    <a:pt x="643234" y="1879600"/>
                  </a:lnTo>
                  <a:lnTo>
                    <a:pt x="651253" y="1879600"/>
                  </a:lnTo>
                  <a:lnTo>
                    <a:pt x="660451" y="1872327"/>
                  </a:lnTo>
                  <a:lnTo>
                    <a:pt x="660406" y="1866900"/>
                  </a:lnTo>
                  <a:close/>
                </a:path>
                <a:path w="2357119" h="1930400">
                  <a:moveTo>
                    <a:pt x="678940" y="1866900"/>
                  </a:moveTo>
                  <a:lnTo>
                    <a:pt x="667317" y="1866900"/>
                  </a:lnTo>
                  <a:lnTo>
                    <a:pt x="664947" y="1879600"/>
                  </a:lnTo>
                  <a:lnTo>
                    <a:pt x="676561" y="1879600"/>
                  </a:lnTo>
                  <a:lnTo>
                    <a:pt x="678940" y="1866900"/>
                  </a:lnTo>
                  <a:close/>
                </a:path>
                <a:path w="2357119" h="1930400">
                  <a:moveTo>
                    <a:pt x="686524" y="1873525"/>
                  </a:moveTo>
                  <a:lnTo>
                    <a:pt x="680720" y="1879600"/>
                  </a:lnTo>
                  <a:lnTo>
                    <a:pt x="686374" y="1879600"/>
                  </a:lnTo>
                  <a:lnTo>
                    <a:pt x="686524" y="1873525"/>
                  </a:lnTo>
                  <a:close/>
                </a:path>
                <a:path w="2357119" h="1930400">
                  <a:moveTo>
                    <a:pt x="713086" y="1866900"/>
                  </a:moveTo>
                  <a:lnTo>
                    <a:pt x="692856" y="1866900"/>
                  </a:lnTo>
                  <a:lnTo>
                    <a:pt x="686524" y="1873525"/>
                  </a:lnTo>
                  <a:lnTo>
                    <a:pt x="686374" y="1879600"/>
                  </a:lnTo>
                  <a:lnTo>
                    <a:pt x="727486" y="1879600"/>
                  </a:lnTo>
                  <a:lnTo>
                    <a:pt x="713086" y="1866900"/>
                  </a:lnTo>
                  <a:close/>
                </a:path>
                <a:path w="2357119" h="1930400">
                  <a:moveTo>
                    <a:pt x="828265" y="1866900"/>
                  </a:moveTo>
                  <a:lnTo>
                    <a:pt x="784774" y="1866900"/>
                  </a:lnTo>
                  <a:lnTo>
                    <a:pt x="779879" y="1879600"/>
                  </a:lnTo>
                  <a:lnTo>
                    <a:pt x="812758" y="1879600"/>
                  </a:lnTo>
                  <a:lnTo>
                    <a:pt x="828265" y="1866900"/>
                  </a:lnTo>
                  <a:close/>
                </a:path>
                <a:path w="2357119" h="1930400">
                  <a:moveTo>
                    <a:pt x="855898" y="1854200"/>
                  </a:moveTo>
                  <a:lnTo>
                    <a:pt x="846949" y="1866900"/>
                  </a:lnTo>
                  <a:lnTo>
                    <a:pt x="844851" y="1879600"/>
                  </a:lnTo>
                  <a:lnTo>
                    <a:pt x="861228" y="1879600"/>
                  </a:lnTo>
                  <a:lnTo>
                    <a:pt x="863175" y="1866900"/>
                  </a:lnTo>
                  <a:lnTo>
                    <a:pt x="864965" y="1866900"/>
                  </a:lnTo>
                  <a:lnTo>
                    <a:pt x="855898" y="1854200"/>
                  </a:lnTo>
                  <a:close/>
                </a:path>
                <a:path w="2357119" h="1930400">
                  <a:moveTo>
                    <a:pt x="906639" y="1866900"/>
                  </a:moveTo>
                  <a:lnTo>
                    <a:pt x="869824" y="1866900"/>
                  </a:lnTo>
                  <a:lnTo>
                    <a:pt x="861228" y="1879600"/>
                  </a:lnTo>
                  <a:lnTo>
                    <a:pt x="904378" y="1879600"/>
                  </a:lnTo>
                  <a:lnTo>
                    <a:pt x="906639" y="1866900"/>
                  </a:lnTo>
                  <a:close/>
                </a:path>
                <a:path w="2357119" h="1930400">
                  <a:moveTo>
                    <a:pt x="971248" y="1866900"/>
                  </a:moveTo>
                  <a:lnTo>
                    <a:pt x="927951" y="1866900"/>
                  </a:lnTo>
                  <a:lnTo>
                    <a:pt x="927075" y="1879600"/>
                  </a:lnTo>
                  <a:lnTo>
                    <a:pt x="964795" y="1879600"/>
                  </a:lnTo>
                  <a:lnTo>
                    <a:pt x="971248" y="1866900"/>
                  </a:lnTo>
                  <a:close/>
                </a:path>
                <a:path w="2357119" h="1930400">
                  <a:moveTo>
                    <a:pt x="980285" y="1866900"/>
                  </a:moveTo>
                  <a:lnTo>
                    <a:pt x="973276" y="1866900"/>
                  </a:lnTo>
                  <a:lnTo>
                    <a:pt x="970390" y="1879600"/>
                  </a:lnTo>
                  <a:lnTo>
                    <a:pt x="976025" y="1879600"/>
                  </a:lnTo>
                  <a:lnTo>
                    <a:pt x="980285" y="1866900"/>
                  </a:lnTo>
                  <a:close/>
                </a:path>
                <a:path w="2357119" h="1930400">
                  <a:moveTo>
                    <a:pt x="1014731" y="1866900"/>
                  </a:moveTo>
                  <a:lnTo>
                    <a:pt x="1004964" y="1866900"/>
                  </a:lnTo>
                  <a:lnTo>
                    <a:pt x="998519" y="1879600"/>
                  </a:lnTo>
                  <a:lnTo>
                    <a:pt x="1016521" y="1879600"/>
                  </a:lnTo>
                  <a:lnTo>
                    <a:pt x="1014731" y="1866900"/>
                  </a:lnTo>
                  <a:close/>
                </a:path>
                <a:path w="2357119" h="1930400">
                  <a:moveTo>
                    <a:pt x="1043997" y="1866900"/>
                  </a:moveTo>
                  <a:lnTo>
                    <a:pt x="1041098" y="1866900"/>
                  </a:lnTo>
                  <a:lnTo>
                    <a:pt x="1016521" y="1879600"/>
                  </a:lnTo>
                  <a:lnTo>
                    <a:pt x="1052436" y="1879600"/>
                  </a:lnTo>
                  <a:lnTo>
                    <a:pt x="1043997" y="1866900"/>
                  </a:lnTo>
                  <a:close/>
                </a:path>
                <a:path w="2357119" h="1930400">
                  <a:moveTo>
                    <a:pt x="1074635" y="1866900"/>
                  </a:moveTo>
                  <a:lnTo>
                    <a:pt x="1069437" y="1866900"/>
                  </a:lnTo>
                  <a:lnTo>
                    <a:pt x="1068156" y="1879600"/>
                  </a:lnTo>
                  <a:lnTo>
                    <a:pt x="1070114" y="1879600"/>
                  </a:lnTo>
                  <a:lnTo>
                    <a:pt x="1074635" y="1866900"/>
                  </a:lnTo>
                  <a:close/>
                </a:path>
                <a:path w="2357119" h="1930400">
                  <a:moveTo>
                    <a:pt x="1153179" y="1866900"/>
                  </a:moveTo>
                  <a:lnTo>
                    <a:pt x="1083378" y="1866900"/>
                  </a:lnTo>
                  <a:lnTo>
                    <a:pt x="1077213" y="1879600"/>
                  </a:lnTo>
                  <a:lnTo>
                    <a:pt x="1124581" y="1879600"/>
                  </a:lnTo>
                  <a:lnTo>
                    <a:pt x="1153179" y="1866900"/>
                  </a:lnTo>
                  <a:close/>
                </a:path>
                <a:path w="2357119" h="1930400">
                  <a:moveTo>
                    <a:pt x="1263215" y="1866900"/>
                  </a:moveTo>
                  <a:lnTo>
                    <a:pt x="1246985" y="1866900"/>
                  </a:lnTo>
                  <a:lnTo>
                    <a:pt x="1244877" y="1879600"/>
                  </a:lnTo>
                  <a:lnTo>
                    <a:pt x="1258724" y="1879600"/>
                  </a:lnTo>
                  <a:lnTo>
                    <a:pt x="1263215" y="1866900"/>
                  </a:lnTo>
                  <a:close/>
                </a:path>
                <a:path w="2357119" h="1930400">
                  <a:moveTo>
                    <a:pt x="1270143" y="1868211"/>
                  </a:moveTo>
                  <a:lnTo>
                    <a:pt x="1265218" y="1879600"/>
                  </a:lnTo>
                  <a:lnTo>
                    <a:pt x="1288818" y="1879600"/>
                  </a:lnTo>
                  <a:lnTo>
                    <a:pt x="1270143" y="1868211"/>
                  </a:lnTo>
                  <a:close/>
                </a:path>
                <a:path w="2357119" h="1930400">
                  <a:moveTo>
                    <a:pt x="1305413" y="1866900"/>
                  </a:moveTo>
                  <a:lnTo>
                    <a:pt x="1288818" y="1879600"/>
                  </a:lnTo>
                  <a:lnTo>
                    <a:pt x="1308350" y="1879600"/>
                  </a:lnTo>
                  <a:lnTo>
                    <a:pt x="1305413" y="1866900"/>
                  </a:lnTo>
                  <a:close/>
                </a:path>
                <a:path w="2357119" h="1930400">
                  <a:moveTo>
                    <a:pt x="1361864" y="1866900"/>
                  </a:moveTo>
                  <a:lnTo>
                    <a:pt x="1338815" y="1866900"/>
                  </a:lnTo>
                  <a:lnTo>
                    <a:pt x="1341709" y="1879600"/>
                  </a:lnTo>
                  <a:lnTo>
                    <a:pt x="1376754" y="1879600"/>
                  </a:lnTo>
                  <a:lnTo>
                    <a:pt x="1361864" y="1866900"/>
                  </a:lnTo>
                  <a:close/>
                </a:path>
                <a:path w="2357119" h="1930400">
                  <a:moveTo>
                    <a:pt x="1398080" y="1866900"/>
                  </a:moveTo>
                  <a:lnTo>
                    <a:pt x="1382583" y="1866900"/>
                  </a:lnTo>
                  <a:lnTo>
                    <a:pt x="1376754" y="1879600"/>
                  </a:lnTo>
                  <a:lnTo>
                    <a:pt x="1395297" y="1879600"/>
                  </a:lnTo>
                  <a:lnTo>
                    <a:pt x="1398080" y="1866900"/>
                  </a:lnTo>
                  <a:close/>
                </a:path>
                <a:path w="2357119" h="1930400">
                  <a:moveTo>
                    <a:pt x="1430016" y="1866900"/>
                  </a:moveTo>
                  <a:lnTo>
                    <a:pt x="1398080" y="1866900"/>
                  </a:lnTo>
                  <a:lnTo>
                    <a:pt x="1409993" y="1879600"/>
                  </a:lnTo>
                  <a:lnTo>
                    <a:pt x="1426332" y="1879600"/>
                  </a:lnTo>
                  <a:lnTo>
                    <a:pt x="1430016" y="1866900"/>
                  </a:lnTo>
                  <a:close/>
                </a:path>
                <a:path w="2357119" h="1930400">
                  <a:moveTo>
                    <a:pt x="1498735" y="1866900"/>
                  </a:moveTo>
                  <a:lnTo>
                    <a:pt x="1445860" y="1866900"/>
                  </a:lnTo>
                  <a:lnTo>
                    <a:pt x="1433446" y="1879600"/>
                  </a:lnTo>
                  <a:lnTo>
                    <a:pt x="1511689" y="1879600"/>
                  </a:lnTo>
                  <a:lnTo>
                    <a:pt x="1498735" y="1866900"/>
                  </a:lnTo>
                  <a:close/>
                </a:path>
                <a:path w="2357119" h="1930400">
                  <a:moveTo>
                    <a:pt x="1521755" y="1866900"/>
                  </a:moveTo>
                  <a:lnTo>
                    <a:pt x="1510956" y="1866900"/>
                  </a:lnTo>
                  <a:lnTo>
                    <a:pt x="1514476" y="1879600"/>
                  </a:lnTo>
                  <a:lnTo>
                    <a:pt x="1521755" y="1866900"/>
                  </a:lnTo>
                  <a:close/>
                </a:path>
                <a:path w="2357119" h="1930400">
                  <a:moveTo>
                    <a:pt x="1561742" y="1854200"/>
                  </a:moveTo>
                  <a:lnTo>
                    <a:pt x="1516616" y="1854200"/>
                  </a:lnTo>
                  <a:lnTo>
                    <a:pt x="1530746" y="1866900"/>
                  </a:lnTo>
                  <a:lnTo>
                    <a:pt x="1525743" y="1879600"/>
                  </a:lnTo>
                  <a:lnTo>
                    <a:pt x="1540044" y="1879600"/>
                  </a:lnTo>
                  <a:lnTo>
                    <a:pt x="1536820" y="1866900"/>
                  </a:lnTo>
                  <a:lnTo>
                    <a:pt x="1569698" y="1866900"/>
                  </a:lnTo>
                  <a:lnTo>
                    <a:pt x="1561742" y="1854200"/>
                  </a:lnTo>
                  <a:close/>
                </a:path>
                <a:path w="2357119" h="1930400">
                  <a:moveTo>
                    <a:pt x="1544332" y="1866900"/>
                  </a:moveTo>
                  <a:lnTo>
                    <a:pt x="1536820" y="1866900"/>
                  </a:lnTo>
                  <a:lnTo>
                    <a:pt x="1542135" y="1879600"/>
                  </a:lnTo>
                  <a:lnTo>
                    <a:pt x="1552971" y="1879600"/>
                  </a:lnTo>
                  <a:lnTo>
                    <a:pt x="1544332" y="1866900"/>
                  </a:lnTo>
                  <a:close/>
                </a:path>
                <a:path w="2357119" h="1930400">
                  <a:moveTo>
                    <a:pt x="1556059" y="1875080"/>
                  </a:moveTo>
                  <a:lnTo>
                    <a:pt x="1552971" y="1879600"/>
                  </a:lnTo>
                  <a:lnTo>
                    <a:pt x="1558545" y="1879600"/>
                  </a:lnTo>
                  <a:lnTo>
                    <a:pt x="1556059" y="1875080"/>
                  </a:lnTo>
                  <a:close/>
                </a:path>
                <a:path w="2357119" h="1930400">
                  <a:moveTo>
                    <a:pt x="1622262" y="1866900"/>
                  </a:moveTo>
                  <a:lnTo>
                    <a:pt x="1590849" y="1866900"/>
                  </a:lnTo>
                  <a:lnTo>
                    <a:pt x="1606807" y="1879600"/>
                  </a:lnTo>
                  <a:lnTo>
                    <a:pt x="1626396" y="1879600"/>
                  </a:lnTo>
                  <a:lnTo>
                    <a:pt x="1622262" y="1866900"/>
                  </a:lnTo>
                  <a:close/>
                </a:path>
                <a:path w="2357119" h="1930400">
                  <a:moveTo>
                    <a:pt x="1653426" y="1866900"/>
                  </a:moveTo>
                  <a:lnTo>
                    <a:pt x="1640900" y="1866900"/>
                  </a:lnTo>
                  <a:lnTo>
                    <a:pt x="1644010" y="1879600"/>
                  </a:lnTo>
                  <a:lnTo>
                    <a:pt x="1664774" y="1879600"/>
                  </a:lnTo>
                  <a:lnTo>
                    <a:pt x="1664734" y="1877978"/>
                  </a:lnTo>
                  <a:lnTo>
                    <a:pt x="1653426" y="1866900"/>
                  </a:lnTo>
                  <a:close/>
                </a:path>
                <a:path w="2357119" h="1930400">
                  <a:moveTo>
                    <a:pt x="1664734" y="1877978"/>
                  </a:moveTo>
                  <a:lnTo>
                    <a:pt x="1664774" y="1879600"/>
                  </a:lnTo>
                  <a:lnTo>
                    <a:pt x="1666389" y="1879600"/>
                  </a:lnTo>
                  <a:lnTo>
                    <a:pt x="1664734" y="1877978"/>
                  </a:lnTo>
                  <a:close/>
                </a:path>
                <a:path w="2357119" h="1930400">
                  <a:moveTo>
                    <a:pt x="1687384" y="1866900"/>
                  </a:moveTo>
                  <a:lnTo>
                    <a:pt x="1676711" y="1866900"/>
                  </a:lnTo>
                  <a:lnTo>
                    <a:pt x="1666389" y="1879600"/>
                  </a:lnTo>
                  <a:lnTo>
                    <a:pt x="1697338" y="1879600"/>
                  </a:lnTo>
                  <a:lnTo>
                    <a:pt x="1687384" y="1866900"/>
                  </a:lnTo>
                  <a:close/>
                </a:path>
                <a:path w="2357119" h="1930400">
                  <a:moveTo>
                    <a:pt x="1690820" y="1866900"/>
                  </a:moveTo>
                  <a:lnTo>
                    <a:pt x="1687384" y="1866900"/>
                  </a:lnTo>
                  <a:lnTo>
                    <a:pt x="1697338" y="1879600"/>
                  </a:lnTo>
                  <a:lnTo>
                    <a:pt x="1697515" y="1879600"/>
                  </a:lnTo>
                  <a:lnTo>
                    <a:pt x="1690820" y="1866900"/>
                  </a:lnTo>
                  <a:close/>
                </a:path>
                <a:path w="2357119" h="1930400">
                  <a:moveTo>
                    <a:pt x="1777859" y="1866900"/>
                  </a:moveTo>
                  <a:lnTo>
                    <a:pt x="1754355" y="1866900"/>
                  </a:lnTo>
                  <a:lnTo>
                    <a:pt x="1762572" y="1879600"/>
                  </a:lnTo>
                  <a:lnTo>
                    <a:pt x="1769949" y="1879600"/>
                  </a:lnTo>
                  <a:lnTo>
                    <a:pt x="1778073" y="1870604"/>
                  </a:lnTo>
                  <a:lnTo>
                    <a:pt x="1777859" y="1866900"/>
                  </a:lnTo>
                  <a:close/>
                </a:path>
                <a:path w="2357119" h="1930400">
                  <a:moveTo>
                    <a:pt x="1798592" y="1866900"/>
                  </a:moveTo>
                  <a:lnTo>
                    <a:pt x="1781419" y="1866900"/>
                  </a:lnTo>
                  <a:lnTo>
                    <a:pt x="1788708" y="1879600"/>
                  </a:lnTo>
                  <a:lnTo>
                    <a:pt x="1791367" y="1879600"/>
                  </a:lnTo>
                  <a:lnTo>
                    <a:pt x="1798592" y="1866900"/>
                  </a:lnTo>
                  <a:close/>
                </a:path>
                <a:path w="2357119" h="1930400">
                  <a:moveTo>
                    <a:pt x="1804580" y="1878917"/>
                  </a:moveTo>
                  <a:lnTo>
                    <a:pt x="1804246" y="1879600"/>
                  </a:lnTo>
                  <a:lnTo>
                    <a:pt x="1804665" y="1879600"/>
                  </a:lnTo>
                  <a:lnTo>
                    <a:pt x="1804580" y="1878917"/>
                  </a:lnTo>
                  <a:close/>
                </a:path>
                <a:path w="2357119" h="1930400">
                  <a:moveTo>
                    <a:pt x="1829767" y="1866900"/>
                  </a:moveTo>
                  <a:lnTo>
                    <a:pt x="1810470" y="1866900"/>
                  </a:lnTo>
                  <a:lnTo>
                    <a:pt x="1804580" y="1878917"/>
                  </a:lnTo>
                  <a:lnTo>
                    <a:pt x="1804665" y="1879600"/>
                  </a:lnTo>
                  <a:lnTo>
                    <a:pt x="1848446" y="1879600"/>
                  </a:lnTo>
                  <a:lnTo>
                    <a:pt x="1829767" y="1866900"/>
                  </a:lnTo>
                  <a:close/>
                </a:path>
                <a:path w="2357119" h="1930400">
                  <a:moveTo>
                    <a:pt x="1941154" y="1866900"/>
                  </a:moveTo>
                  <a:lnTo>
                    <a:pt x="1902476" y="1866900"/>
                  </a:lnTo>
                  <a:lnTo>
                    <a:pt x="1905197" y="1879600"/>
                  </a:lnTo>
                  <a:lnTo>
                    <a:pt x="1934399" y="1879600"/>
                  </a:lnTo>
                  <a:lnTo>
                    <a:pt x="1941154" y="1866900"/>
                  </a:lnTo>
                  <a:close/>
                </a:path>
                <a:path w="2357119" h="1930400">
                  <a:moveTo>
                    <a:pt x="1958168" y="1854200"/>
                  </a:moveTo>
                  <a:lnTo>
                    <a:pt x="1958224" y="1866900"/>
                  </a:lnTo>
                  <a:lnTo>
                    <a:pt x="1963639" y="1879600"/>
                  </a:lnTo>
                  <a:lnTo>
                    <a:pt x="1983156" y="1879600"/>
                  </a:lnTo>
                  <a:lnTo>
                    <a:pt x="1980248" y="1866900"/>
                  </a:lnTo>
                  <a:lnTo>
                    <a:pt x="1972060" y="1866900"/>
                  </a:lnTo>
                  <a:lnTo>
                    <a:pt x="1958168" y="1854200"/>
                  </a:lnTo>
                  <a:close/>
                </a:path>
                <a:path w="2357119" h="1930400">
                  <a:moveTo>
                    <a:pt x="2021633" y="1866900"/>
                  </a:moveTo>
                  <a:lnTo>
                    <a:pt x="1981204" y="1866900"/>
                  </a:lnTo>
                  <a:lnTo>
                    <a:pt x="1983156" y="1879600"/>
                  </a:lnTo>
                  <a:lnTo>
                    <a:pt x="2029056" y="1879600"/>
                  </a:lnTo>
                  <a:lnTo>
                    <a:pt x="2021633" y="1866900"/>
                  </a:lnTo>
                  <a:close/>
                </a:path>
                <a:path w="2357119" h="1930400">
                  <a:moveTo>
                    <a:pt x="2076926" y="1866900"/>
                  </a:moveTo>
                  <a:lnTo>
                    <a:pt x="2043676" y="1866900"/>
                  </a:lnTo>
                  <a:lnTo>
                    <a:pt x="2049142" y="1879600"/>
                  </a:lnTo>
                  <a:lnTo>
                    <a:pt x="2087379" y="1879600"/>
                  </a:lnTo>
                  <a:lnTo>
                    <a:pt x="2076926" y="1866900"/>
                  </a:lnTo>
                  <a:close/>
                </a:path>
                <a:path w="2357119" h="1930400">
                  <a:moveTo>
                    <a:pt x="2095587" y="1866900"/>
                  </a:moveTo>
                  <a:lnTo>
                    <a:pt x="2086855" y="1866900"/>
                  </a:lnTo>
                  <a:lnTo>
                    <a:pt x="2090315" y="1879600"/>
                  </a:lnTo>
                  <a:lnTo>
                    <a:pt x="2094983" y="1879600"/>
                  </a:lnTo>
                  <a:lnTo>
                    <a:pt x="2095587" y="1866900"/>
                  </a:lnTo>
                  <a:close/>
                </a:path>
                <a:path w="2357119" h="1930400">
                  <a:moveTo>
                    <a:pt x="2130993" y="1866900"/>
                  </a:moveTo>
                  <a:lnTo>
                    <a:pt x="2122796" y="1866900"/>
                  </a:lnTo>
                  <a:lnTo>
                    <a:pt x="2123513" y="1879600"/>
                  </a:lnTo>
                  <a:lnTo>
                    <a:pt x="2135231" y="1879600"/>
                  </a:lnTo>
                  <a:lnTo>
                    <a:pt x="2130993" y="1866900"/>
                  </a:lnTo>
                  <a:close/>
                </a:path>
                <a:path w="2357119" h="1930400">
                  <a:moveTo>
                    <a:pt x="2155757" y="1866900"/>
                  </a:moveTo>
                  <a:lnTo>
                    <a:pt x="2154598" y="1866900"/>
                  </a:lnTo>
                  <a:lnTo>
                    <a:pt x="2135231" y="1879600"/>
                  </a:lnTo>
                  <a:lnTo>
                    <a:pt x="2175125" y="1879600"/>
                  </a:lnTo>
                  <a:lnTo>
                    <a:pt x="2155757" y="1866900"/>
                  </a:lnTo>
                  <a:close/>
                </a:path>
                <a:path w="2357119" h="1930400">
                  <a:moveTo>
                    <a:pt x="2192506" y="1866900"/>
                  </a:moveTo>
                  <a:lnTo>
                    <a:pt x="2185350" y="1866900"/>
                  </a:lnTo>
                  <a:lnTo>
                    <a:pt x="2186145" y="1879600"/>
                  </a:lnTo>
                  <a:lnTo>
                    <a:pt x="2190121" y="1879600"/>
                  </a:lnTo>
                  <a:lnTo>
                    <a:pt x="2192506" y="1866900"/>
                  </a:lnTo>
                  <a:close/>
                </a:path>
                <a:path w="2357119" h="1930400">
                  <a:moveTo>
                    <a:pt x="2275781" y="1866900"/>
                  </a:moveTo>
                  <a:lnTo>
                    <a:pt x="2198449" y="1866900"/>
                  </a:lnTo>
                  <a:lnTo>
                    <a:pt x="2199312" y="1879600"/>
                  </a:lnTo>
                  <a:lnTo>
                    <a:pt x="2242976" y="1879600"/>
                  </a:lnTo>
                  <a:lnTo>
                    <a:pt x="2275781" y="1866900"/>
                  </a:lnTo>
                  <a:close/>
                </a:path>
                <a:path w="2357119" h="1930400">
                  <a:moveTo>
                    <a:pt x="2265580" y="1854200"/>
                  </a:moveTo>
                  <a:lnTo>
                    <a:pt x="2260317" y="1854200"/>
                  </a:lnTo>
                  <a:lnTo>
                    <a:pt x="2270514" y="1866900"/>
                  </a:lnTo>
                  <a:lnTo>
                    <a:pt x="2275781" y="1866900"/>
                  </a:lnTo>
                  <a:lnTo>
                    <a:pt x="2281550" y="1879600"/>
                  </a:lnTo>
                  <a:lnTo>
                    <a:pt x="2297320" y="1879600"/>
                  </a:lnTo>
                  <a:lnTo>
                    <a:pt x="2280012" y="1866900"/>
                  </a:lnTo>
                  <a:lnTo>
                    <a:pt x="2265580" y="1854200"/>
                  </a:lnTo>
                  <a:close/>
                </a:path>
                <a:path w="2357119" h="1930400">
                  <a:moveTo>
                    <a:pt x="446146" y="1866900"/>
                  </a:moveTo>
                  <a:lnTo>
                    <a:pt x="434056" y="1866900"/>
                  </a:lnTo>
                  <a:lnTo>
                    <a:pt x="436399" y="1877408"/>
                  </a:lnTo>
                  <a:lnTo>
                    <a:pt x="446146" y="1866900"/>
                  </a:lnTo>
                  <a:close/>
                </a:path>
                <a:path w="2357119" h="1930400">
                  <a:moveTo>
                    <a:pt x="1561649" y="1866900"/>
                  </a:moveTo>
                  <a:lnTo>
                    <a:pt x="1551559" y="1866900"/>
                  </a:lnTo>
                  <a:lnTo>
                    <a:pt x="1556059" y="1875080"/>
                  </a:lnTo>
                  <a:lnTo>
                    <a:pt x="1561649" y="1866900"/>
                  </a:lnTo>
                  <a:close/>
                </a:path>
                <a:path w="2357119" h="1930400">
                  <a:moveTo>
                    <a:pt x="667317" y="1866900"/>
                  </a:moveTo>
                  <a:lnTo>
                    <a:pt x="660406" y="1866900"/>
                  </a:lnTo>
                  <a:lnTo>
                    <a:pt x="660451" y="1872327"/>
                  </a:lnTo>
                  <a:lnTo>
                    <a:pt x="667317" y="1866900"/>
                  </a:lnTo>
                  <a:close/>
                </a:path>
                <a:path w="2357119" h="1930400">
                  <a:moveTo>
                    <a:pt x="1781419" y="1866900"/>
                  </a:moveTo>
                  <a:lnTo>
                    <a:pt x="1777859" y="1866900"/>
                  </a:lnTo>
                  <a:lnTo>
                    <a:pt x="1778073" y="1870604"/>
                  </a:lnTo>
                  <a:lnTo>
                    <a:pt x="1781419" y="1866900"/>
                  </a:lnTo>
                  <a:close/>
                </a:path>
                <a:path w="2357119" h="1930400">
                  <a:moveTo>
                    <a:pt x="1270710" y="1866900"/>
                  </a:moveTo>
                  <a:lnTo>
                    <a:pt x="1267993" y="1866900"/>
                  </a:lnTo>
                  <a:lnTo>
                    <a:pt x="1270143" y="1868211"/>
                  </a:lnTo>
                  <a:lnTo>
                    <a:pt x="1270710" y="1866900"/>
                  </a:lnTo>
                  <a:close/>
                </a:path>
                <a:path w="2357119" h="1930400">
                  <a:moveTo>
                    <a:pt x="157567" y="1866900"/>
                  </a:moveTo>
                  <a:lnTo>
                    <a:pt x="156534" y="1866900"/>
                  </a:lnTo>
                  <a:lnTo>
                    <a:pt x="157050" y="1867389"/>
                  </a:lnTo>
                  <a:lnTo>
                    <a:pt x="157567" y="1866900"/>
                  </a:lnTo>
                  <a:close/>
                </a:path>
                <a:path w="2357119" h="1930400">
                  <a:moveTo>
                    <a:pt x="126182" y="1854200"/>
                  </a:moveTo>
                  <a:lnTo>
                    <a:pt x="116025" y="1866900"/>
                  </a:lnTo>
                  <a:lnTo>
                    <a:pt x="127543" y="1866900"/>
                  </a:lnTo>
                  <a:lnTo>
                    <a:pt x="126182" y="1854200"/>
                  </a:lnTo>
                  <a:close/>
                </a:path>
                <a:path w="2357119" h="1930400">
                  <a:moveTo>
                    <a:pt x="194635" y="1854200"/>
                  </a:moveTo>
                  <a:lnTo>
                    <a:pt x="179204" y="1854200"/>
                  </a:lnTo>
                  <a:lnTo>
                    <a:pt x="184505" y="1866900"/>
                  </a:lnTo>
                  <a:lnTo>
                    <a:pt x="194635" y="1854200"/>
                  </a:lnTo>
                  <a:close/>
                </a:path>
                <a:path w="2357119" h="1930400">
                  <a:moveTo>
                    <a:pt x="263455" y="1854200"/>
                  </a:moveTo>
                  <a:lnTo>
                    <a:pt x="244961" y="1866900"/>
                  </a:lnTo>
                  <a:lnTo>
                    <a:pt x="249550" y="1866900"/>
                  </a:lnTo>
                  <a:lnTo>
                    <a:pt x="263455" y="1854200"/>
                  </a:lnTo>
                  <a:close/>
                </a:path>
                <a:path w="2357119" h="1930400">
                  <a:moveTo>
                    <a:pt x="299606" y="1854200"/>
                  </a:moveTo>
                  <a:lnTo>
                    <a:pt x="278478" y="1866900"/>
                  </a:lnTo>
                  <a:lnTo>
                    <a:pt x="317554" y="1866900"/>
                  </a:lnTo>
                  <a:lnTo>
                    <a:pt x="299606" y="1854200"/>
                  </a:lnTo>
                  <a:close/>
                </a:path>
                <a:path w="2357119" h="1930400">
                  <a:moveTo>
                    <a:pt x="352818" y="1854200"/>
                  </a:moveTo>
                  <a:lnTo>
                    <a:pt x="338211" y="1854200"/>
                  </a:lnTo>
                  <a:lnTo>
                    <a:pt x="342510" y="1866900"/>
                  </a:lnTo>
                  <a:lnTo>
                    <a:pt x="352818" y="1854200"/>
                  </a:lnTo>
                  <a:close/>
                </a:path>
                <a:path w="2357119" h="1930400">
                  <a:moveTo>
                    <a:pt x="393922" y="1854200"/>
                  </a:moveTo>
                  <a:lnTo>
                    <a:pt x="389114" y="1866900"/>
                  </a:lnTo>
                  <a:lnTo>
                    <a:pt x="400432" y="1866900"/>
                  </a:lnTo>
                  <a:lnTo>
                    <a:pt x="393922" y="1854200"/>
                  </a:lnTo>
                  <a:close/>
                </a:path>
                <a:path w="2357119" h="1930400">
                  <a:moveTo>
                    <a:pt x="479522" y="1854200"/>
                  </a:moveTo>
                  <a:lnTo>
                    <a:pt x="471407" y="1854200"/>
                  </a:lnTo>
                  <a:lnTo>
                    <a:pt x="470360" y="1866900"/>
                  </a:lnTo>
                  <a:lnTo>
                    <a:pt x="476014" y="1866900"/>
                  </a:lnTo>
                  <a:lnTo>
                    <a:pt x="479522" y="1854200"/>
                  </a:lnTo>
                  <a:close/>
                </a:path>
                <a:path w="2357119" h="1930400">
                  <a:moveTo>
                    <a:pt x="495189" y="1854200"/>
                  </a:moveTo>
                  <a:lnTo>
                    <a:pt x="494183" y="1866900"/>
                  </a:lnTo>
                  <a:lnTo>
                    <a:pt x="495194" y="1866900"/>
                  </a:lnTo>
                  <a:lnTo>
                    <a:pt x="495189" y="1854200"/>
                  </a:lnTo>
                  <a:close/>
                </a:path>
                <a:path w="2357119" h="1930400">
                  <a:moveTo>
                    <a:pt x="510463" y="1854200"/>
                  </a:moveTo>
                  <a:lnTo>
                    <a:pt x="504353" y="1854200"/>
                  </a:lnTo>
                  <a:lnTo>
                    <a:pt x="503121" y="1866900"/>
                  </a:lnTo>
                  <a:lnTo>
                    <a:pt x="505560" y="1866900"/>
                  </a:lnTo>
                  <a:lnTo>
                    <a:pt x="510463" y="1854200"/>
                  </a:lnTo>
                  <a:close/>
                </a:path>
                <a:path w="2357119" h="1930400">
                  <a:moveTo>
                    <a:pt x="597895" y="1854200"/>
                  </a:moveTo>
                  <a:lnTo>
                    <a:pt x="592241" y="1854200"/>
                  </a:lnTo>
                  <a:lnTo>
                    <a:pt x="595009" y="1866900"/>
                  </a:lnTo>
                  <a:lnTo>
                    <a:pt x="597895" y="1854200"/>
                  </a:lnTo>
                  <a:close/>
                </a:path>
                <a:path w="2357119" h="1930400">
                  <a:moveTo>
                    <a:pt x="644386" y="1854200"/>
                  </a:moveTo>
                  <a:lnTo>
                    <a:pt x="636952" y="1854200"/>
                  </a:lnTo>
                  <a:lnTo>
                    <a:pt x="646375" y="1866900"/>
                  </a:lnTo>
                  <a:lnTo>
                    <a:pt x="644386" y="1854200"/>
                  </a:lnTo>
                  <a:close/>
                </a:path>
                <a:path w="2357119" h="1930400">
                  <a:moveTo>
                    <a:pt x="692133" y="1854200"/>
                  </a:moveTo>
                  <a:lnTo>
                    <a:pt x="684084" y="1854200"/>
                  </a:lnTo>
                  <a:lnTo>
                    <a:pt x="686759" y="1866900"/>
                  </a:lnTo>
                  <a:lnTo>
                    <a:pt x="692133" y="1854200"/>
                  </a:lnTo>
                  <a:close/>
                </a:path>
                <a:path w="2357119" h="1930400">
                  <a:moveTo>
                    <a:pt x="710611" y="1854200"/>
                  </a:moveTo>
                  <a:lnTo>
                    <a:pt x="701636" y="1866900"/>
                  </a:lnTo>
                  <a:lnTo>
                    <a:pt x="723336" y="1866900"/>
                  </a:lnTo>
                  <a:lnTo>
                    <a:pt x="710611" y="1854200"/>
                  </a:lnTo>
                  <a:close/>
                </a:path>
                <a:path w="2357119" h="1930400">
                  <a:moveTo>
                    <a:pt x="787916" y="1854200"/>
                  </a:moveTo>
                  <a:lnTo>
                    <a:pt x="785913" y="1854200"/>
                  </a:lnTo>
                  <a:lnTo>
                    <a:pt x="781555" y="1866900"/>
                  </a:lnTo>
                  <a:lnTo>
                    <a:pt x="786738" y="1866900"/>
                  </a:lnTo>
                  <a:lnTo>
                    <a:pt x="787916" y="1854200"/>
                  </a:lnTo>
                  <a:close/>
                </a:path>
                <a:path w="2357119" h="1930400">
                  <a:moveTo>
                    <a:pt x="805638" y="1854200"/>
                  </a:moveTo>
                  <a:lnTo>
                    <a:pt x="799969" y="1854200"/>
                  </a:lnTo>
                  <a:lnTo>
                    <a:pt x="802379" y="1866900"/>
                  </a:lnTo>
                  <a:lnTo>
                    <a:pt x="806418" y="1866900"/>
                  </a:lnTo>
                  <a:lnTo>
                    <a:pt x="805638" y="1854200"/>
                  </a:lnTo>
                  <a:close/>
                </a:path>
                <a:path w="2357119" h="1930400">
                  <a:moveTo>
                    <a:pt x="878201" y="1854200"/>
                  </a:moveTo>
                  <a:lnTo>
                    <a:pt x="873224" y="1854200"/>
                  </a:lnTo>
                  <a:lnTo>
                    <a:pt x="869170" y="1866900"/>
                  </a:lnTo>
                  <a:lnTo>
                    <a:pt x="869631" y="1866900"/>
                  </a:lnTo>
                  <a:lnTo>
                    <a:pt x="878201" y="1854200"/>
                  </a:lnTo>
                  <a:close/>
                </a:path>
                <a:path w="2357119" h="1930400">
                  <a:moveTo>
                    <a:pt x="895478" y="1854200"/>
                  </a:moveTo>
                  <a:lnTo>
                    <a:pt x="884269" y="1866900"/>
                  </a:lnTo>
                  <a:lnTo>
                    <a:pt x="892392" y="1866900"/>
                  </a:lnTo>
                  <a:lnTo>
                    <a:pt x="895478" y="1854200"/>
                  </a:lnTo>
                  <a:close/>
                </a:path>
                <a:path w="2357119" h="1930400">
                  <a:moveTo>
                    <a:pt x="942448" y="1854200"/>
                  </a:moveTo>
                  <a:lnTo>
                    <a:pt x="934469" y="1866900"/>
                  </a:lnTo>
                  <a:lnTo>
                    <a:pt x="954638" y="1866900"/>
                  </a:lnTo>
                  <a:lnTo>
                    <a:pt x="942448" y="1854200"/>
                  </a:lnTo>
                  <a:close/>
                </a:path>
                <a:path w="2357119" h="1930400">
                  <a:moveTo>
                    <a:pt x="1020710" y="1854200"/>
                  </a:moveTo>
                  <a:lnTo>
                    <a:pt x="1005303" y="1866900"/>
                  </a:lnTo>
                  <a:lnTo>
                    <a:pt x="1023088" y="1866900"/>
                  </a:lnTo>
                  <a:lnTo>
                    <a:pt x="1020710" y="1854200"/>
                  </a:lnTo>
                  <a:close/>
                </a:path>
                <a:path w="2357119" h="1930400">
                  <a:moveTo>
                    <a:pt x="1094529" y="1854200"/>
                  </a:moveTo>
                  <a:lnTo>
                    <a:pt x="1084595" y="1866900"/>
                  </a:lnTo>
                  <a:lnTo>
                    <a:pt x="1098335" y="1866900"/>
                  </a:lnTo>
                  <a:lnTo>
                    <a:pt x="1094529" y="1854200"/>
                  </a:lnTo>
                  <a:close/>
                </a:path>
                <a:path w="2357119" h="1930400">
                  <a:moveTo>
                    <a:pt x="1130565" y="1860962"/>
                  </a:moveTo>
                  <a:lnTo>
                    <a:pt x="1121335" y="1866900"/>
                  </a:lnTo>
                  <a:lnTo>
                    <a:pt x="1130379" y="1866900"/>
                  </a:lnTo>
                  <a:lnTo>
                    <a:pt x="1130565" y="1860962"/>
                  </a:lnTo>
                  <a:close/>
                </a:path>
                <a:path w="2357119" h="1930400">
                  <a:moveTo>
                    <a:pt x="1151124" y="1854200"/>
                  </a:moveTo>
                  <a:lnTo>
                    <a:pt x="1141079" y="1854200"/>
                  </a:lnTo>
                  <a:lnTo>
                    <a:pt x="1133412" y="1859131"/>
                  </a:lnTo>
                  <a:lnTo>
                    <a:pt x="1137565" y="1866900"/>
                  </a:lnTo>
                  <a:lnTo>
                    <a:pt x="1154730" y="1866900"/>
                  </a:lnTo>
                  <a:lnTo>
                    <a:pt x="1151124" y="1854200"/>
                  </a:lnTo>
                  <a:close/>
                </a:path>
                <a:path w="2357119" h="1930400">
                  <a:moveTo>
                    <a:pt x="1229604" y="1854200"/>
                  </a:moveTo>
                  <a:lnTo>
                    <a:pt x="1225520" y="1866900"/>
                  </a:lnTo>
                  <a:lnTo>
                    <a:pt x="1235782" y="1866900"/>
                  </a:lnTo>
                  <a:lnTo>
                    <a:pt x="1229604" y="1854200"/>
                  </a:lnTo>
                  <a:close/>
                </a:path>
                <a:path w="2357119" h="1930400">
                  <a:moveTo>
                    <a:pt x="1298576" y="1854200"/>
                  </a:moveTo>
                  <a:lnTo>
                    <a:pt x="1283409" y="1854200"/>
                  </a:lnTo>
                  <a:lnTo>
                    <a:pt x="1291906" y="1866900"/>
                  </a:lnTo>
                  <a:lnTo>
                    <a:pt x="1298576" y="1854200"/>
                  </a:lnTo>
                  <a:close/>
                </a:path>
                <a:path w="2357119" h="1930400">
                  <a:moveTo>
                    <a:pt x="1367610" y="1854200"/>
                  </a:moveTo>
                  <a:lnTo>
                    <a:pt x="1353590" y="1866900"/>
                  </a:lnTo>
                  <a:lnTo>
                    <a:pt x="1359901" y="1866900"/>
                  </a:lnTo>
                  <a:lnTo>
                    <a:pt x="1367610" y="1854200"/>
                  </a:lnTo>
                  <a:close/>
                </a:path>
                <a:path w="2357119" h="1930400">
                  <a:moveTo>
                    <a:pt x="1404337" y="1854200"/>
                  </a:moveTo>
                  <a:lnTo>
                    <a:pt x="1386873" y="1866900"/>
                  </a:lnTo>
                  <a:lnTo>
                    <a:pt x="1422782" y="1866900"/>
                  </a:lnTo>
                  <a:lnTo>
                    <a:pt x="1404337" y="1854200"/>
                  </a:lnTo>
                  <a:close/>
                </a:path>
                <a:path w="2357119" h="1930400">
                  <a:moveTo>
                    <a:pt x="1457717" y="1854200"/>
                  </a:moveTo>
                  <a:lnTo>
                    <a:pt x="1442020" y="1854200"/>
                  </a:lnTo>
                  <a:lnTo>
                    <a:pt x="1450958" y="1866900"/>
                  </a:lnTo>
                  <a:lnTo>
                    <a:pt x="1457717" y="1854200"/>
                  </a:lnTo>
                  <a:close/>
                </a:path>
                <a:path w="2357119" h="1930400">
                  <a:moveTo>
                    <a:pt x="1489491" y="1854200"/>
                  </a:moveTo>
                  <a:lnTo>
                    <a:pt x="1481847" y="1866900"/>
                  </a:lnTo>
                  <a:lnTo>
                    <a:pt x="1483313" y="1866900"/>
                  </a:lnTo>
                  <a:lnTo>
                    <a:pt x="1489491" y="1854200"/>
                  </a:lnTo>
                  <a:close/>
                </a:path>
                <a:path w="2357119" h="1930400">
                  <a:moveTo>
                    <a:pt x="1497030" y="1854200"/>
                  </a:moveTo>
                  <a:lnTo>
                    <a:pt x="1498735" y="1866900"/>
                  </a:lnTo>
                  <a:lnTo>
                    <a:pt x="1507436" y="1866900"/>
                  </a:lnTo>
                  <a:lnTo>
                    <a:pt x="1497030" y="1854200"/>
                  </a:lnTo>
                  <a:close/>
                </a:path>
                <a:path w="2357119" h="1930400">
                  <a:moveTo>
                    <a:pt x="1583623" y="1854200"/>
                  </a:moveTo>
                  <a:lnTo>
                    <a:pt x="1576295" y="1854200"/>
                  </a:lnTo>
                  <a:lnTo>
                    <a:pt x="1575876" y="1866900"/>
                  </a:lnTo>
                  <a:lnTo>
                    <a:pt x="1583245" y="1866900"/>
                  </a:lnTo>
                  <a:lnTo>
                    <a:pt x="1583623" y="1854200"/>
                  </a:lnTo>
                  <a:close/>
                </a:path>
                <a:path w="2357119" h="1930400">
                  <a:moveTo>
                    <a:pt x="1600352" y="1854200"/>
                  </a:moveTo>
                  <a:lnTo>
                    <a:pt x="1600970" y="1866900"/>
                  </a:lnTo>
                  <a:lnTo>
                    <a:pt x="1602835" y="1866900"/>
                  </a:lnTo>
                  <a:lnTo>
                    <a:pt x="1600352" y="1854200"/>
                  </a:lnTo>
                  <a:close/>
                </a:path>
                <a:path w="2357119" h="1930400">
                  <a:moveTo>
                    <a:pt x="1615561" y="1854200"/>
                  </a:moveTo>
                  <a:lnTo>
                    <a:pt x="1609170" y="1854200"/>
                  </a:lnTo>
                  <a:lnTo>
                    <a:pt x="1611163" y="1866900"/>
                  </a:lnTo>
                  <a:lnTo>
                    <a:pt x="1615354" y="1866900"/>
                  </a:lnTo>
                  <a:lnTo>
                    <a:pt x="1615561" y="1854200"/>
                  </a:lnTo>
                  <a:close/>
                </a:path>
                <a:path w="2357119" h="1930400">
                  <a:moveTo>
                    <a:pt x="1702116" y="1854200"/>
                  </a:moveTo>
                  <a:lnTo>
                    <a:pt x="1697129" y="1854200"/>
                  </a:lnTo>
                  <a:lnTo>
                    <a:pt x="1701266" y="1866900"/>
                  </a:lnTo>
                  <a:lnTo>
                    <a:pt x="1702116" y="1854200"/>
                  </a:lnTo>
                  <a:close/>
                </a:path>
                <a:path w="2357119" h="1930400">
                  <a:moveTo>
                    <a:pt x="1795032" y="1854200"/>
                  </a:moveTo>
                  <a:lnTo>
                    <a:pt x="1787964" y="1854200"/>
                  </a:lnTo>
                  <a:lnTo>
                    <a:pt x="1792381" y="1866900"/>
                  </a:lnTo>
                  <a:lnTo>
                    <a:pt x="1795032" y="1854200"/>
                  </a:lnTo>
                  <a:close/>
                </a:path>
                <a:path w="2357119" h="1930400">
                  <a:moveTo>
                    <a:pt x="1813611" y="1854200"/>
                  </a:moveTo>
                  <a:lnTo>
                    <a:pt x="1809508" y="1866900"/>
                  </a:lnTo>
                  <a:lnTo>
                    <a:pt x="1835030" y="1866900"/>
                  </a:lnTo>
                  <a:lnTo>
                    <a:pt x="1813611" y="1854200"/>
                  </a:lnTo>
                  <a:close/>
                </a:path>
                <a:path w="2357119" h="1930400">
                  <a:moveTo>
                    <a:pt x="1892987" y="1854200"/>
                  </a:moveTo>
                  <a:lnTo>
                    <a:pt x="1889865" y="1854200"/>
                  </a:lnTo>
                  <a:lnTo>
                    <a:pt x="1886861" y="1866900"/>
                  </a:lnTo>
                  <a:lnTo>
                    <a:pt x="1893046" y="1866900"/>
                  </a:lnTo>
                  <a:lnTo>
                    <a:pt x="1892987" y="1854200"/>
                  </a:lnTo>
                  <a:close/>
                </a:path>
                <a:path w="2357119" h="1930400">
                  <a:moveTo>
                    <a:pt x="1909164" y="1854200"/>
                  </a:moveTo>
                  <a:lnTo>
                    <a:pt x="1904335" y="1854200"/>
                  </a:lnTo>
                  <a:lnTo>
                    <a:pt x="1907829" y="1866900"/>
                  </a:lnTo>
                  <a:lnTo>
                    <a:pt x="1911991" y="1866900"/>
                  </a:lnTo>
                  <a:lnTo>
                    <a:pt x="1909164" y="1854200"/>
                  </a:lnTo>
                  <a:close/>
                </a:path>
                <a:path w="2357119" h="1930400">
                  <a:moveTo>
                    <a:pt x="1980366" y="1854200"/>
                  </a:moveTo>
                  <a:lnTo>
                    <a:pt x="1975713" y="1854200"/>
                  </a:lnTo>
                  <a:lnTo>
                    <a:pt x="1975262" y="1866900"/>
                  </a:lnTo>
                  <a:lnTo>
                    <a:pt x="1977362" y="1866900"/>
                  </a:lnTo>
                  <a:lnTo>
                    <a:pt x="1980366" y="1854200"/>
                  </a:lnTo>
                  <a:close/>
                </a:path>
                <a:path w="2357119" h="1930400">
                  <a:moveTo>
                    <a:pt x="1998795" y="1854200"/>
                  </a:moveTo>
                  <a:lnTo>
                    <a:pt x="1996488" y="1866900"/>
                  </a:lnTo>
                  <a:lnTo>
                    <a:pt x="2004392" y="1866900"/>
                  </a:lnTo>
                  <a:lnTo>
                    <a:pt x="1998795" y="1854200"/>
                  </a:lnTo>
                  <a:close/>
                </a:path>
                <a:path w="2357119" h="1930400">
                  <a:moveTo>
                    <a:pt x="2043385" y="1854200"/>
                  </a:moveTo>
                  <a:lnTo>
                    <a:pt x="2039710" y="1866900"/>
                  </a:lnTo>
                  <a:lnTo>
                    <a:pt x="2062039" y="1866900"/>
                  </a:lnTo>
                  <a:lnTo>
                    <a:pt x="2043385" y="1854200"/>
                  </a:lnTo>
                  <a:close/>
                </a:path>
                <a:path w="2357119" h="1930400">
                  <a:moveTo>
                    <a:pt x="2124131" y="1854200"/>
                  </a:moveTo>
                  <a:lnTo>
                    <a:pt x="2113559" y="1866900"/>
                  </a:lnTo>
                  <a:lnTo>
                    <a:pt x="2128958" y="1866900"/>
                  </a:lnTo>
                  <a:lnTo>
                    <a:pt x="2124131" y="1854200"/>
                  </a:lnTo>
                  <a:close/>
                </a:path>
                <a:path w="2357119" h="1930400">
                  <a:moveTo>
                    <a:pt x="2196485" y="1854200"/>
                  </a:moveTo>
                  <a:lnTo>
                    <a:pt x="2191263" y="1866900"/>
                  </a:lnTo>
                  <a:lnTo>
                    <a:pt x="2208936" y="1866900"/>
                  </a:lnTo>
                  <a:lnTo>
                    <a:pt x="2196485" y="1854200"/>
                  </a:lnTo>
                  <a:close/>
                </a:path>
                <a:path w="2357119" h="1930400">
                  <a:moveTo>
                    <a:pt x="2235814" y="1859439"/>
                  </a:moveTo>
                  <a:lnTo>
                    <a:pt x="2228107" y="1866900"/>
                  </a:lnTo>
                  <a:lnTo>
                    <a:pt x="2237518" y="1866900"/>
                  </a:lnTo>
                  <a:lnTo>
                    <a:pt x="2235814" y="1859439"/>
                  </a:lnTo>
                  <a:close/>
                </a:path>
                <a:path w="2357119" h="1930400">
                  <a:moveTo>
                    <a:pt x="2254926" y="1854200"/>
                  </a:moveTo>
                  <a:lnTo>
                    <a:pt x="2241227" y="1854200"/>
                  </a:lnTo>
                  <a:lnTo>
                    <a:pt x="2237248" y="1858051"/>
                  </a:lnTo>
                  <a:lnTo>
                    <a:pt x="2243290" y="1866900"/>
                  </a:lnTo>
                  <a:lnTo>
                    <a:pt x="2265817" y="1866900"/>
                  </a:lnTo>
                  <a:lnTo>
                    <a:pt x="2254926" y="1854200"/>
                  </a:lnTo>
                  <a:close/>
                </a:path>
                <a:path w="2357119" h="1930400">
                  <a:moveTo>
                    <a:pt x="2282975" y="1854200"/>
                  </a:moveTo>
                  <a:lnTo>
                    <a:pt x="2282347" y="1854200"/>
                  </a:lnTo>
                  <a:lnTo>
                    <a:pt x="2281823" y="1866900"/>
                  </a:lnTo>
                  <a:lnTo>
                    <a:pt x="2284022" y="1866900"/>
                  </a:lnTo>
                  <a:lnTo>
                    <a:pt x="2282975" y="1854200"/>
                  </a:lnTo>
                  <a:close/>
                </a:path>
                <a:path w="2357119" h="1930400">
                  <a:moveTo>
                    <a:pt x="2344046" y="1803400"/>
                  </a:moveTo>
                  <a:lnTo>
                    <a:pt x="2303002" y="1803400"/>
                  </a:lnTo>
                  <a:lnTo>
                    <a:pt x="2290619" y="1816100"/>
                  </a:lnTo>
                  <a:lnTo>
                    <a:pt x="2297786" y="1816100"/>
                  </a:lnTo>
                  <a:lnTo>
                    <a:pt x="2297804" y="1828800"/>
                  </a:lnTo>
                  <a:lnTo>
                    <a:pt x="2292659" y="1841500"/>
                  </a:lnTo>
                  <a:lnTo>
                    <a:pt x="2293236" y="1854200"/>
                  </a:lnTo>
                  <a:lnTo>
                    <a:pt x="2341193" y="1854200"/>
                  </a:lnTo>
                  <a:lnTo>
                    <a:pt x="2342525" y="1866900"/>
                  </a:lnTo>
                  <a:lnTo>
                    <a:pt x="2349274" y="1866900"/>
                  </a:lnTo>
                  <a:lnTo>
                    <a:pt x="2349766" y="1854200"/>
                  </a:lnTo>
                  <a:lnTo>
                    <a:pt x="2348433" y="1841500"/>
                  </a:lnTo>
                  <a:lnTo>
                    <a:pt x="2341926" y="1828800"/>
                  </a:lnTo>
                  <a:lnTo>
                    <a:pt x="2351202" y="1828800"/>
                  </a:lnTo>
                  <a:lnTo>
                    <a:pt x="2349256" y="1816100"/>
                  </a:lnTo>
                  <a:lnTo>
                    <a:pt x="2344046" y="1803400"/>
                  </a:lnTo>
                  <a:close/>
                </a:path>
                <a:path w="2357119" h="1930400">
                  <a:moveTo>
                    <a:pt x="1130777" y="1854200"/>
                  </a:moveTo>
                  <a:lnTo>
                    <a:pt x="1130565" y="1860962"/>
                  </a:lnTo>
                  <a:lnTo>
                    <a:pt x="1133412" y="1859131"/>
                  </a:lnTo>
                  <a:lnTo>
                    <a:pt x="1130777" y="1854200"/>
                  </a:lnTo>
                  <a:close/>
                </a:path>
                <a:path w="2357119" h="1930400">
                  <a:moveTo>
                    <a:pt x="2234617" y="1854200"/>
                  </a:moveTo>
                  <a:lnTo>
                    <a:pt x="2235814" y="1859439"/>
                  </a:lnTo>
                  <a:lnTo>
                    <a:pt x="2237248" y="1858051"/>
                  </a:lnTo>
                  <a:lnTo>
                    <a:pt x="2234617" y="1854200"/>
                  </a:lnTo>
                  <a:close/>
                </a:path>
                <a:path w="2357119" h="1930400">
                  <a:moveTo>
                    <a:pt x="54995" y="1816100"/>
                  </a:moveTo>
                  <a:lnTo>
                    <a:pt x="29117" y="1816100"/>
                  </a:lnTo>
                  <a:lnTo>
                    <a:pt x="26296" y="1841500"/>
                  </a:lnTo>
                  <a:lnTo>
                    <a:pt x="13391" y="1841500"/>
                  </a:lnTo>
                  <a:lnTo>
                    <a:pt x="9746" y="1854200"/>
                  </a:lnTo>
                  <a:lnTo>
                    <a:pt x="62665" y="1854200"/>
                  </a:lnTo>
                  <a:lnTo>
                    <a:pt x="59018" y="1841500"/>
                  </a:lnTo>
                  <a:lnTo>
                    <a:pt x="55677" y="1828800"/>
                  </a:lnTo>
                  <a:lnTo>
                    <a:pt x="54995" y="1816100"/>
                  </a:lnTo>
                  <a:close/>
                </a:path>
                <a:path w="2357119" h="1930400">
                  <a:moveTo>
                    <a:pt x="77190" y="1831508"/>
                  </a:moveTo>
                  <a:lnTo>
                    <a:pt x="67231" y="1841500"/>
                  </a:lnTo>
                  <a:lnTo>
                    <a:pt x="71486" y="1841500"/>
                  </a:lnTo>
                  <a:lnTo>
                    <a:pt x="77190" y="1831508"/>
                  </a:lnTo>
                  <a:close/>
                </a:path>
                <a:path w="2357119" h="1930400">
                  <a:moveTo>
                    <a:pt x="79889" y="1828800"/>
                  </a:moveTo>
                  <a:lnTo>
                    <a:pt x="77190" y="1831508"/>
                  </a:lnTo>
                  <a:lnTo>
                    <a:pt x="71486" y="1841500"/>
                  </a:lnTo>
                  <a:lnTo>
                    <a:pt x="76250" y="1841500"/>
                  </a:lnTo>
                  <a:lnTo>
                    <a:pt x="79889" y="1828800"/>
                  </a:lnTo>
                  <a:close/>
                </a:path>
                <a:path w="2357119" h="1930400">
                  <a:moveTo>
                    <a:pt x="59988" y="1778000"/>
                  </a:moveTo>
                  <a:lnTo>
                    <a:pt x="8605" y="1778000"/>
                  </a:lnTo>
                  <a:lnTo>
                    <a:pt x="8633" y="1790700"/>
                  </a:lnTo>
                  <a:lnTo>
                    <a:pt x="11783" y="1790700"/>
                  </a:lnTo>
                  <a:lnTo>
                    <a:pt x="14981" y="1803400"/>
                  </a:lnTo>
                  <a:lnTo>
                    <a:pt x="7810" y="1828800"/>
                  </a:lnTo>
                  <a:lnTo>
                    <a:pt x="12429" y="1828800"/>
                  </a:lnTo>
                  <a:lnTo>
                    <a:pt x="21857" y="1816100"/>
                  </a:lnTo>
                  <a:lnTo>
                    <a:pt x="54995" y="1816100"/>
                  </a:lnTo>
                  <a:lnTo>
                    <a:pt x="54313" y="1803400"/>
                  </a:lnTo>
                  <a:lnTo>
                    <a:pt x="59193" y="1803400"/>
                  </a:lnTo>
                  <a:lnTo>
                    <a:pt x="58893" y="1790700"/>
                  </a:lnTo>
                  <a:lnTo>
                    <a:pt x="59988" y="1778000"/>
                  </a:lnTo>
                  <a:close/>
                </a:path>
                <a:path w="2357119" h="1930400">
                  <a:moveTo>
                    <a:pt x="78026" y="1807824"/>
                  </a:moveTo>
                  <a:lnTo>
                    <a:pt x="76759" y="1816100"/>
                  </a:lnTo>
                  <a:lnTo>
                    <a:pt x="82353" y="1816100"/>
                  </a:lnTo>
                  <a:lnTo>
                    <a:pt x="78026" y="1807824"/>
                  </a:lnTo>
                  <a:close/>
                </a:path>
                <a:path w="2357119" h="1930400">
                  <a:moveTo>
                    <a:pt x="2284231" y="1778000"/>
                  </a:moveTo>
                  <a:lnTo>
                    <a:pt x="2278464" y="1790700"/>
                  </a:lnTo>
                  <a:lnTo>
                    <a:pt x="2281915" y="1803400"/>
                  </a:lnTo>
                  <a:lnTo>
                    <a:pt x="2285895" y="1803400"/>
                  </a:lnTo>
                  <a:lnTo>
                    <a:pt x="2281718" y="1816100"/>
                  </a:lnTo>
                  <a:lnTo>
                    <a:pt x="2290619" y="1816100"/>
                  </a:lnTo>
                  <a:lnTo>
                    <a:pt x="2287247" y="1790700"/>
                  </a:lnTo>
                  <a:lnTo>
                    <a:pt x="2289098" y="1790700"/>
                  </a:lnTo>
                  <a:lnTo>
                    <a:pt x="2284231" y="1778000"/>
                  </a:lnTo>
                  <a:close/>
                </a:path>
                <a:path w="2357119" h="1930400">
                  <a:moveTo>
                    <a:pt x="78703" y="1803400"/>
                  </a:moveTo>
                  <a:lnTo>
                    <a:pt x="75712" y="1803400"/>
                  </a:lnTo>
                  <a:lnTo>
                    <a:pt x="78026" y="1807824"/>
                  </a:lnTo>
                  <a:lnTo>
                    <a:pt x="78703" y="1803400"/>
                  </a:lnTo>
                  <a:close/>
                </a:path>
                <a:path w="2357119" h="1930400">
                  <a:moveTo>
                    <a:pt x="70845" y="1727200"/>
                  </a:moveTo>
                  <a:lnTo>
                    <a:pt x="20635" y="1727200"/>
                  </a:lnTo>
                  <a:lnTo>
                    <a:pt x="16450" y="1739900"/>
                  </a:lnTo>
                  <a:lnTo>
                    <a:pt x="11342" y="1752600"/>
                  </a:lnTo>
                  <a:lnTo>
                    <a:pt x="9415" y="1765300"/>
                  </a:lnTo>
                  <a:lnTo>
                    <a:pt x="14772" y="1778000"/>
                  </a:lnTo>
                  <a:lnTo>
                    <a:pt x="59988" y="1778000"/>
                  </a:lnTo>
                  <a:lnTo>
                    <a:pt x="61681" y="1790700"/>
                  </a:lnTo>
                  <a:lnTo>
                    <a:pt x="59193" y="1803400"/>
                  </a:lnTo>
                  <a:lnTo>
                    <a:pt x="64893" y="1803400"/>
                  </a:lnTo>
                  <a:lnTo>
                    <a:pt x="65176" y="1790700"/>
                  </a:lnTo>
                  <a:lnTo>
                    <a:pt x="71957" y="1778000"/>
                  </a:lnTo>
                  <a:lnTo>
                    <a:pt x="80633" y="1765300"/>
                  </a:lnTo>
                  <a:lnTo>
                    <a:pt x="60564" y="1765300"/>
                  </a:lnTo>
                  <a:lnTo>
                    <a:pt x="60006" y="1752600"/>
                  </a:lnTo>
                  <a:lnTo>
                    <a:pt x="70845" y="1727200"/>
                  </a:lnTo>
                  <a:close/>
                </a:path>
                <a:path w="2357119" h="1930400">
                  <a:moveTo>
                    <a:pt x="75607" y="1790700"/>
                  </a:moveTo>
                  <a:lnTo>
                    <a:pt x="69678" y="1790700"/>
                  </a:lnTo>
                  <a:lnTo>
                    <a:pt x="65933" y="1803400"/>
                  </a:lnTo>
                  <a:lnTo>
                    <a:pt x="75607" y="1790700"/>
                  </a:lnTo>
                  <a:close/>
                </a:path>
                <a:path w="2357119" h="1930400">
                  <a:moveTo>
                    <a:pt x="2291095" y="1795910"/>
                  </a:moveTo>
                  <a:lnTo>
                    <a:pt x="2293965" y="1803400"/>
                  </a:lnTo>
                  <a:lnTo>
                    <a:pt x="2294768" y="1800883"/>
                  </a:lnTo>
                  <a:lnTo>
                    <a:pt x="2291095" y="1795910"/>
                  </a:lnTo>
                  <a:close/>
                </a:path>
                <a:path w="2357119" h="1930400">
                  <a:moveTo>
                    <a:pt x="2292798" y="1752600"/>
                  </a:moveTo>
                  <a:lnTo>
                    <a:pt x="2288398" y="1752600"/>
                  </a:lnTo>
                  <a:lnTo>
                    <a:pt x="2294004" y="1765300"/>
                  </a:lnTo>
                  <a:lnTo>
                    <a:pt x="2297621" y="1778000"/>
                  </a:lnTo>
                  <a:lnTo>
                    <a:pt x="2298018" y="1790700"/>
                  </a:lnTo>
                  <a:lnTo>
                    <a:pt x="2294768" y="1800883"/>
                  </a:lnTo>
                  <a:lnTo>
                    <a:pt x="2296626" y="1803400"/>
                  </a:lnTo>
                  <a:lnTo>
                    <a:pt x="2348496" y="1803400"/>
                  </a:lnTo>
                  <a:lnTo>
                    <a:pt x="2352200" y="1790700"/>
                  </a:lnTo>
                  <a:lnTo>
                    <a:pt x="2344753" y="1765300"/>
                  </a:lnTo>
                  <a:lnTo>
                    <a:pt x="2299100" y="1765300"/>
                  </a:lnTo>
                  <a:lnTo>
                    <a:pt x="2292798" y="1752600"/>
                  </a:lnTo>
                  <a:close/>
                </a:path>
                <a:path w="2357119" h="1930400">
                  <a:moveTo>
                    <a:pt x="2289098" y="1790700"/>
                  </a:moveTo>
                  <a:lnTo>
                    <a:pt x="2287247" y="1790700"/>
                  </a:lnTo>
                  <a:lnTo>
                    <a:pt x="2291095" y="1795910"/>
                  </a:lnTo>
                  <a:lnTo>
                    <a:pt x="2289098" y="1790700"/>
                  </a:lnTo>
                  <a:close/>
                </a:path>
                <a:path w="2357119" h="1930400">
                  <a:moveTo>
                    <a:pt x="66691" y="1752600"/>
                  </a:moveTo>
                  <a:lnTo>
                    <a:pt x="64639" y="1752600"/>
                  </a:lnTo>
                  <a:lnTo>
                    <a:pt x="62627" y="1765300"/>
                  </a:lnTo>
                  <a:lnTo>
                    <a:pt x="64718" y="1765300"/>
                  </a:lnTo>
                  <a:lnTo>
                    <a:pt x="66691" y="1752600"/>
                  </a:lnTo>
                  <a:close/>
                </a:path>
                <a:path w="2357119" h="1930400">
                  <a:moveTo>
                    <a:pt x="2278440" y="1727200"/>
                  </a:moveTo>
                  <a:lnTo>
                    <a:pt x="2276876" y="1739900"/>
                  </a:lnTo>
                  <a:lnTo>
                    <a:pt x="2277942" y="1739900"/>
                  </a:lnTo>
                  <a:lnTo>
                    <a:pt x="2282032" y="1765300"/>
                  </a:lnTo>
                  <a:lnTo>
                    <a:pt x="2288398" y="1752600"/>
                  </a:lnTo>
                  <a:lnTo>
                    <a:pt x="2290931" y="1752600"/>
                  </a:lnTo>
                  <a:lnTo>
                    <a:pt x="2282242" y="1739900"/>
                  </a:lnTo>
                  <a:lnTo>
                    <a:pt x="2278440" y="1727200"/>
                  </a:lnTo>
                  <a:close/>
                </a:path>
                <a:path w="2357119" h="1930400">
                  <a:moveTo>
                    <a:pt x="2295959" y="1752600"/>
                  </a:moveTo>
                  <a:lnTo>
                    <a:pt x="2292798" y="1752600"/>
                  </a:lnTo>
                  <a:lnTo>
                    <a:pt x="2299100" y="1765300"/>
                  </a:lnTo>
                  <a:lnTo>
                    <a:pt x="2300690" y="1765300"/>
                  </a:lnTo>
                  <a:lnTo>
                    <a:pt x="2295959" y="1752600"/>
                  </a:lnTo>
                  <a:close/>
                </a:path>
                <a:path w="2357119" h="1930400">
                  <a:moveTo>
                    <a:pt x="2289298" y="1728002"/>
                  </a:moveTo>
                  <a:lnTo>
                    <a:pt x="2290931" y="1752600"/>
                  </a:lnTo>
                  <a:lnTo>
                    <a:pt x="2295959" y="1752600"/>
                  </a:lnTo>
                  <a:lnTo>
                    <a:pt x="2300690" y="1765300"/>
                  </a:lnTo>
                  <a:lnTo>
                    <a:pt x="2336561" y="1765300"/>
                  </a:lnTo>
                  <a:lnTo>
                    <a:pt x="2337646" y="1752600"/>
                  </a:lnTo>
                  <a:lnTo>
                    <a:pt x="2343619" y="1739900"/>
                  </a:lnTo>
                  <a:lnTo>
                    <a:pt x="2300252" y="1739900"/>
                  </a:lnTo>
                  <a:lnTo>
                    <a:pt x="2289298" y="1728002"/>
                  </a:lnTo>
                  <a:close/>
                </a:path>
                <a:path w="2357119" h="1930400">
                  <a:moveTo>
                    <a:pt x="2349330" y="1701800"/>
                  </a:moveTo>
                  <a:lnTo>
                    <a:pt x="2321508" y="1701800"/>
                  </a:lnTo>
                  <a:lnTo>
                    <a:pt x="2321927" y="1714500"/>
                  </a:lnTo>
                  <a:lnTo>
                    <a:pt x="2299349" y="1714500"/>
                  </a:lnTo>
                  <a:lnTo>
                    <a:pt x="2300252" y="1739900"/>
                  </a:lnTo>
                  <a:lnTo>
                    <a:pt x="2308098" y="1739900"/>
                  </a:lnTo>
                  <a:lnTo>
                    <a:pt x="2308079" y="1727200"/>
                  </a:lnTo>
                  <a:lnTo>
                    <a:pt x="2349075" y="1727200"/>
                  </a:lnTo>
                  <a:lnTo>
                    <a:pt x="2348056" y="1714500"/>
                  </a:lnTo>
                  <a:lnTo>
                    <a:pt x="2349330" y="1701800"/>
                  </a:lnTo>
                  <a:close/>
                </a:path>
                <a:path w="2357119" h="1930400">
                  <a:moveTo>
                    <a:pt x="2341965" y="1727200"/>
                  </a:moveTo>
                  <a:lnTo>
                    <a:pt x="2312104" y="1727200"/>
                  </a:lnTo>
                  <a:lnTo>
                    <a:pt x="2316168" y="1739900"/>
                  </a:lnTo>
                  <a:lnTo>
                    <a:pt x="2344140" y="1739900"/>
                  </a:lnTo>
                  <a:lnTo>
                    <a:pt x="2341965" y="1727200"/>
                  </a:lnTo>
                  <a:close/>
                </a:path>
                <a:path w="2357119" h="1930400">
                  <a:moveTo>
                    <a:pt x="2349075" y="1727200"/>
                  </a:moveTo>
                  <a:lnTo>
                    <a:pt x="2344125" y="1727200"/>
                  </a:lnTo>
                  <a:lnTo>
                    <a:pt x="2344140" y="1739900"/>
                  </a:lnTo>
                  <a:lnTo>
                    <a:pt x="2350093" y="1739900"/>
                  </a:lnTo>
                  <a:lnTo>
                    <a:pt x="2349075" y="1727200"/>
                  </a:lnTo>
                  <a:close/>
                </a:path>
                <a:path w="2357119" h="1930400">
                  <a:moveTo>
                    <a:pt x="2289244" y="1727200"/>
                  </a:moveTo>
                  <a:lnTo>
                    <a:pt x="2288559" y="1727200"/>
                  </a:lnTo>
                  <a:lnTo>
                    <a:pt x="2289298" y="1728002"/>
                  </a:lnTo>
                  <a:lnTo>
                    <a:pt x="2289244" y="1727200"/>
                  </a:lnTo>
                  <a:close/>
                </a:path>
                <a:path w="2357119" h="1930400">
                  <a:moveTo>
                    <a:pt x="79168" y="1689100"/>
                  </a:moveTo>
                  <a:lnTo>
                    <a:pt x="15609" y="1689100"/>
                  </a:lnTo>
                  <a:lnTo>
                    <a:pt x="8340" y="1727200"/>
                  </a:lnTo>
                  <a:lnTo>
                    <a:pt x="69120" y="1727200"/>
                  </a:lnTo>
                  <a:lnTo>
                    <a:pt x="63880" y="1701800"/>
                  </a:lnTo>
                  <a:lnTo>
                    <a:pt x="76735" y="1701800"/>
                  </a:lnTo>
                  <a:lnTo>
                    <a:pt x="79168" y="1689100"/>
                  </a:lnTo>
                  <a:close/>
                </a:path>
                <a:path w="2357119" h="1930400">
                  <a:moveTo>
                    <a:pt x="2282556" y="1714500"/>
                  </a:moveTo>
                  <a:lnTo>
                    <a:pt x="2279287" y="1714500"/>
                  </a:lnTo>
                  <a:lnTo>
                    <a:pt x="2281352" y="1727200"/>
                  </a:lnTo>
                  <a:lnTo>
                    <a:pt x="2283888" y="1727200"/>
                  </a:lnTo>
                  <a:lnTo>
                    <a:pt x="2282556" y="1714500"/>
                  </a:lnTo>
                  <a:close/>
                </a:path>
                <a:path w="2357119" h="1930400">
                  <a:moveTo>
                    <a:pt x="72787" y="1701800"/>
                  </a:moveTo>
                  <a:lnTo>
                    <a:pt x="69665" y="1714500"/>
                  </a:lnTo>
                  <a:lnTo>
                    <a:pt x="71314" y="1714500"/>
                  </a:lnTo>
                  <a:lnTo>
                    <a:pt x="72787" y="1701800"/>
                  </a:lnTo>
                  <a:close/>
                </a:path>
                <a:path w="2357119" h="1930400">
                  <a:moveTo>
                    <a:pt x="2290398" y="1701800"/>
                  </a:moveTo>
                  <a:lnTo>
                    <a:pt x="2290030" y="1714500"/>
                  </a:lnTo>
                  <a:lnTo>
                    <a:pt x="2294388" y="1714500"/>
                  </a:lnTo>
                  <a:lnTo>
                    <a:pt x="2290398" y="1701800"/>
                  </a:lnTo>
                  <a:close/>
                </a:path>
                <a:path w="2357119" h="1930400">
                  <a:moveTo>
                    <a:pt x="2297639" y="1612900"/>
                  </a:moveTo>
                  <a:lnTo>
                    <a:pt x="2282335" y="1612900"/>
                  </a:lnTo>
                  <a:lnTo>
                    <a:pt x="2286640" y="1638300"/>
                  </a:lnTo>
                  <a:lnTo>
                    <a:pt x="2283904" y="1638300"/>
                  </a:lnTo>
                  <a:lnTo>
                    <a:pt x="2293634" y="1651000"/>
                  </a:lnTo>
                  <a:lnTo>
                    <a:pt x="2298995" y="1676400"/>
                  </a:lnTo>
                  <a:lnTo>
                    <a:pt x="2298583" y="1689100"/>
                  </a:lnTo>
                  <a:lnTo>
                    <a:pt x="2287981" y="1689100"/>
                  </a:lnTo>
                  <a:lnTo>
                    <a:pt x="2299938" y="1701800"/>
                  </a:lnTo>
                  <a:lnTo>
                    <a:pt x="2306495" y="1714500"/>
                  </a:lnTo>
                  <a:lnTo>
                    <a:pt x="2321927" y="1714500"/>
                  </a:lnTo>
                  <a:lnTo>
                    <a:pt x="2321508" y="1701800"/>
                  </a:lnTo>
                  <a:lnTo>
                    <a:pt x="2349330" y="1701800"/>
                  </a:lnTo>
                  <a:lnTo>
                    <a:pt x="2350604" y="1689100"/>
                  </a:lnTo>
                  <a:lnTo>
                    <a:pt x="2352110" y="1676400"/>
                  </a:lnTo>
                  <a:lnTo>
                    <a:pt x="2341658" y="1676400"/>
                  </a:lnTo>
                  <a:lnTo>
                    <a:pt x="2342685" y="1663700"/>
                  </a:lnTo>
                  <a:lnTo>
                    <a:pt x="2311037" y="1663700"/>
                  </a:lnTo>
                  <a:lnTo>
                    <a:pt x="2304937" y="1651000"/>
                  </a:lnTo>
                  <a:lnTo>
                    <a:pt x="2295880" y="1651000"/>
                  </a:lnTo>
                  <a:lnTo>
                    <a:pt x="2290059" y="1638300"/>
                  </a:lnTo>
                  <a:lnTo>
                    <a:pt x="2292503" y="1625600"/>
                  </a:lnTo>
                  <a:lnTo>
                    <a:pt x="2304231" y="1625600"/>
                  </a:lnTo>
                  <a:lnTo>
                    <a:pt x="2297639" y="1612900"/>
                  </a:lnTo>
                  <a:close/>
                </a:path>
                <a:path w="2357119" h="1930400">
                  <a:moveTo>
                    <a:pt x="2285092" y="1689100"/>
                  </a:moveTo>
                  <a:lnTo>
                    <a:pt x="2278996" y="1689100"/>
                  </a:lnTo>
                  <a:lnTo>
                    <a:pt x="2279968" y="1701800"/>
                  </a:lnTo>
                  <a:lnTo>
                    <a:pt x="2283708" y="1701800"/>
                  </a:lnTo>
                  <a:lnTo>
                    <a:pt x="2285092" y="1689100"/>
                  </a:lnTo>
                  <a:close/>
                </a:path>
                <a:path w="2357119" h="1930400">
                  <a:moveTo>
                    <a:pt x="40308" y="1651000"/>
                  </a:moveTo>
                  <a:lnTo>
                    <a:pt x="16036" y="1651000"/>
                  </a:lnTo>
                  <a:lnTo>
                    <a:pt x="12036" y="1676400"/>
                  </a:lnTo>
                  <a:lnTo>
                    <a:pt x="7624" y="1689100"/>
                  </a:lnTo>
                  <a:lnTo>
                    <a:pt x="57625" y="1689100"/>
                  </a:lnTo>
                  <a:lnTo>
                    <a:pt x="60111" y="1663700"/>
                  </a:lnTo>
                  <a:lnTo>
                    <a:pt x="39213" y="1663700"/>
                  </a:lnTo>
                  <a:lnTo>
                    <a:pt x="40308" y="1651000"/>
                  </a:lnTo>
                  <a:close/>
                </a:path>
                <a:path w="2357119" h="1930400">
                  <a:moveTo>
                    <a:pt x="54770" y="1651000"/>
                  </a:moveTo>
                  <a:lnTo>
                    <a:pt x="41996" y="1651000"/>
                  </a:lnTo>
                  <a:lnTo>
                    <a:pt x="39213" y="1663700"/>
                  </a:lnTo>
                  <a:lnTo>
                    <a:pt x="49676" y="1663700"/>
                  </a:lnTo>
                  <a:lnTo>
                    <a:pt x="54770" y="1651000"/>
                  </a:lnTo>
                  <a:close/>
                </a:path>
                <a:path w="2357119" h="1930400">
                  <a:moveTo>
                    <a:pt x="32891" y="1612900"/>
                  </a:moveTo>
                  <a:lnTo>
                    <a:pt x="31695" y="1612900"/>
                  </a:lnTo>
                  <a:lnTo>
                    <a:pt x="20580" y="1622402"/>
                  </a:lnTo>
                  <a:lnTo>
                    <a:pt x="12889" y="1638300"/>
                  </a:lnTo>
                  <a:lnTo>
                    <a:pt x="6814" y="1651000"/>
                  </a:lnTo>
                  <a:lnTo>
                    <a:pt x="54770" y="1651000"/>
                  </a:lnTo>
                  <a:lnTo>
                    <a:pt x="56802" y="1663700"/>
                  </a:lnTo>
                  <a:lnTo>
                    <a:pt x="60111" y="1663700"/>
                  </a:lnTo>
                  <a:lnTo>
                    <a:pt x="76928" y="1651000"/>
                  </a:lnTo>
                  <a:lnTo>
                    <a:pt x="71982" y="1638300"/>
                  </a:lnTo>
                  <a:lnTo>
                    <a:pt x="25243" y="1638300"/>
                  </a:lnTo>
                  <a:lnTo>
                    <a:pt x="32891" y="1612900"/>
                  </a:lnTo>
                  <a:close/>
                </a:path>
                <a:path w="2357119" h="1930400">
                  <a:moveTo>
                    <a:pt x="2283320" y="1651000"/>
                  </a:moveTo>
                  <a:lnTo>
                    <a:pt x="2279585" y="1651000"/>
                  </a:lnTo>
                  <a:lnTo>
                    <a:pt x="2277754" y="1663700"/>
                  </a:lnTo>
                  <a:lnTo>
                    <a:pt x="2283394" y="1663700"/>
                  </a:lnTo>
                  <a:lnTo>
                    <a:pt x="2283320" y="1651000"/>
                  </a:lnTo>
                  <a:close/>
                </a:path>
                <a:path w="2357119" h="1930400">
                  <a:moveTo>
                    <a:pt x="2291561" y="1651000"/>
                  </a:moveTo>
                  <a:lnTo>
                    <a:pt x="2289823" y="1663700"/>
                  </a:lnTo>
                  <a:lnTo>
                    <a:pt x="2293770" y="1663700"/>
                  </a:lnTo>
                  <a:lnTo>
                    <a:pt x="2291561" y="1651000"/>
                  </a:lnTo>
                  <a:close/>
                </a:path>
                <a:path w="2357119" h="1930400">
                  <a:moveTo>
                    <a:pt x="2309361" y="1651000"/>
                  </a:moveTo>
                  <a:lnTo>
                    <a:pt x="2311770" y="1663700"/>
                  </a:lnTo>
                  <a:lnTo>
                    <a:pt x="2309361" y="1651000"/>
                  </a:lnTo>
                  <a:close/>
                </a:path>
                <a:path w="2357119" h="1930400">
                  <a:moveTo>
                    <a:pt x="2346422" y="1651000"/>
                  </a:moveTo>
                  <a:lnTo>
                    <a:pt x="2309833" y="1651000"/>
                  </a:lnTo>
                  <a:lnTo>
                    <a:pt x="2315513" y="1663700"/>
                  </a:lnTo>
                  <a:lnTo>
                    <a:pt x="2342685" y="1663700"/>
                  </a:lnTo>
                  <a:lnTo>
                    <a:pt x="2346422" y="1651000"/>
                  </a:lnTo>
                  <a:close/>
                </a:path>
                <a:path w="2357119" h="1930400">
                  <a:moveTo>
                    <a:pt x="2345458" y="1574800"/>
                  </a:moveTo>
                  <a:lnTo>
                    <a:pt x="2283505" y="1574800"/>
                  </a:lnTo>
                  <a:lnTo>
                    <a:pt x="2285671" y="1587500"/>
                  </a:lnTo>
                  <a:lnTo>
                    <a:pt x="2292024" y="1587500"/>
                  </a:lnTo>
                  <a:lnTo>
                    <a:pt x="2303537" y="1600200"/>
                  </a:lnTo>
                  <a:lnTo>
                    <a:pt x="2310554" y="1612900"/>
                  </a:lnTo>
                  <a:lnTo>
                    <a:pt x="2304231" y="1625600"/>
                  </a:lnTo>
                  <a:lnTo>
                    <a:pt x="2307581" y="1625600"/>
                  </a:lnTo>
                  <a:lnTo>
                    <a:pt x="2309201" y="1638300"/>
                  </a:lnTo>
                  <a:lnTo>
                    <a:pt x="2336376" y="1638300"/>
                  </a:lnTo>
                  <a:lnTo>
                    <a:pt x="2337754" y="1651000"/>
                  </a:lnTo>
                  <a:lnTo>
                    <a:pt x="2346422" y="1651000"/>
                  </a:lnTo>
                  <a:lnTo>
                    <a:pt x="2349256" y="1663700"/>
                  </a:lnTo>
                  <a:lnTo>
                    <a:pt x="2352675" y="1638300"/>
                  </a:lnTo>
                  <a:lnTo>
                    <a:pt x="2347947" y="1612900"/>
                  </a:lnTo>
                  <a:lnTo>
                    <a:pt x="2323226" y="1612900"/>
                  </a:lnTo>
                  <a:lnTo>
                    <a:pt x="2323078" y="1600200"/>
                  </a:lnTo>
                  <a:lnTo>
                    <a:pt x="2348184" y="1600200"/>
                  </a:lnTo>
                  <a:lnTo>
                    <a:pt x="2345486" y="1587500"/>
                  </a:lnTo>
                  <a:lnTo>
                    <a:pt x="2345458" y="1574800"/>
                  </a:lnTo>
                  <a:close/>
                </a:path>
                <a:path w="2357119" h="1930400">
                  <a:moveTo>
                    <a:pt x="2306011" y="1625600"/>
                  </a:moveTo>
                  <a:lnTo>
                    <a:pt x="2292503" y="1625600"/>
                  </a:lnTo>
                  <a:lnTo>
                    <a:pt x="2300013" y="1651000"/>
                  </a:lnTo>
                  <a:lnTo>
                    <a:pt x="2335225" y="1651000"/>
                  </a:lnTo>
                  <a:lnTo>
                    <a:pt x="2333166" y="1638300"/>
                  </a:lnTo>
                  <a:lnTo>
                    <a:pt x="2309201" y="1638300"/>
                  </a:lnTo>
                  <a:lnTo>
                    <a:pt x="2306011" y="1625600"/>
                  </a:lnTo>
                  <a:close/>
                </a:path>
                <a:path w="2357119" h="1930400">
                  <a:moveTo>
                    <a:pt x="2336376" y="1638300"/>
                  </a:moveTo>
                  <a:lnTo>
                    <a:pt x="2333166" y="1638300"/>
                  </a:lnTo>
                  <a:lnTo>
                    <a:pt x="2335957" y="1651000"/>
                  </a:lnTo>
                  <a:lnTo>
                    <a:pt x="2336376" y="1638300"/>
                  </a:lnTo>
                  <a:close/>
                </a:path>
                <a:path w="2357119" h="1930400">
                  <a:moveTo>
                    <a:pt x="60006" y="1625600"/>
                  </a:moveTo>
                  <a:lnTo>
                    <a:pt x="30049" y="1625600"/>
                  </a:lnTo>
                  <a:lnTo>
                    <a:pt x="25243" y="1638300"/>
                  </a:lnTo>
                  <a:lnTo>
                    <a:pt x="56655" y="1638300"/>
                  </a:lnTo>
                  <a:lnTo>
                    <a:pt x="60006" y="1625600"/>
                  </a:lnTo>
                  <a:close/>
                </a:path>
                <a:path w="2357119" h="1930400">
                  <a:moveTo>
                    <a:pt x="81653" y="1612900"/>
                  </a:moveTo>
                  <a:lnTo>
                    <a:pt x="70649" y="1612900"/>
                  </a:lnTo>
                  <a:lnTo>
                    <a:pt x="65765" y="1625600"/>
                  </a:lnTo>
                  <a:lnTo>
                    <a:pt x="60006" y="1625600"/>
                  </a:lnTo>
                  <a:lnTo>
                    <a:pt x="63042" y="1638300"/>
                  </a:lnTo>
                  <a:lnTo>
                    <a:pt x="75293" y="1638300"/>
                  </a:lnTo>
                  <a:lnTo>
                    <a:pt x="81653" y="1612900"/>
                  </a:lnTo>
                  <a:close/>
                </a:path>
                <a:path w="2357119" h="1930400">
                  <a:moveTo>
                    <a:pt x="47588" y="1536700"/>
                  </a:moveTo>
                  <a:lnTo>
                    <a:pt x="18018" y="1536700"/>
                  </a:lnTo>
                  <a:lnTo>
                    <a:pt x="19017" y="1549400"/>
                  </a:lnTo>
                  <a:lnTo>
                    <a:pt x="16591" y="1562100"/>
                  </a:lnTo>
                  <a:lnTo>
                    <a:pt x="13438" y="1574800"/>
                  </a:lnTo>
                  <a:lnTo>
                    <a:pt x="12259" y="1587500"/>
                  </a:lnTo>
                  <a:lnTo>
                    <a:pt x="7049" y="1625600"/>
                  </a:lnTo>
                  <a:lnTo>
                    <a:pt x="16840" y="1625600"/>
                  </a:lnTo>
                  <a:lnTo>
                    <a:pt x="20580" y="1622402"/>
                  </a:lnTo>
                  <a:lnTo>
                    <a:pt x="25177" y="1612900"/>
                  </a:lnTo>
                  <a:lnTo>
                    <a:pt x="31695" y="1612900"/>
                  </a:lnTo>
                  <a:lnTo>
                    <a:pt x="41682" y="1587500"/>
                  </a:lnTo>
                  <a:lnTo>
                    <a:pt x="69259" y="1587500"/>
                  </a:lnTo>
                  <a:lnTo>
                    <a:pt x="70590" y="1574800"/>
                  </a:lnTo>
                  <a:lnTo>
                    <a:pt x="58993" y="1574800"/>
                  </a:lnTo>
                  <a:lnTo>
                    <a:pt x="59273" y="1562100"/>
                  </a:lnTo>
                  <a:lnTo>
                    <a:pt x="46813" y="1562100"/>
                  </a:lnTo>
                  <a:lnTo>
                    <a:pt x="47588" y="1536700"/>
                  </a:lnTo>
                  <a:close/>
                </a:path>
                <a:path w="2357119" h="1930400">
                  <a:moveTo>
                    <a:pt x="67596" y="1587500"/>
                  </a:moveTo>
                  <a:lnTo>
                    <a:pt x="41682" y="1587500"/>
                  </a:lnTo>
                  <a:lnTo>
                    <a:pt x="42647" y="1612900"/>
                  </a:lnTo>
                  <a:lnTo>
                    <a:pt x="37310" y="1625600"/>
                  </a:lnTo>
                  <a:lnTo>
                    <a:pt x="60508" y="1625600"/>
                  </a:lnTo>
                  <a:lnTo>
                    <a:pt x="57912" y="1600200"/>
                  </a:lnTo>
                  <a:lnTo>
                    <a:pt x="67596" y="1587500"/>
                  </a:lnTo>
                  <a:close/>
                </a:path>
                <a:path w="2357119" h="1930400">
                  <a:moveTo>
                    <a:pt x="69595" y="1612900"/>
                  </a:moveTo>
                  <a:lnTo>
                    <a:pt x="66825" y="1612900"/>
                  </a:lnTo>
                  <a:lnTo>
                    <a:pt x="60508" y="1625600"/>
                  </a:lnTo>
                  <a:lnTo>
                    <a:pt x="65765" y="1625600"/>
                  </a:lnTo>
                  <a:lnTo>
                    <a:pt x="69595" y="1612900"/>
                  </a:lnTo>
                  <a:close/>
                </a:path>
                <a:path w="2357119" h="1930400">
                  <a:moveTo>
                    <a:pt x="70649" y="1612900"/>
                  </a:moveTo>
                  <a:lnTo>
                    <a:pt x="69595" y="1612900"/>
                  </a:lnTo>
                  <a:lnTo>
                    <a:pt x="65765" y="1625600"/>
                  </a:lnTo>
                  <a:lnTo>
                    <a:pt x="70649" y="1612900"/>
                  </a:lnTo>
                  <a:close/>
                </a:path>
                <a:path w="2357119" h="1930400">
                  <a:moveTo>
                    <a:pt x="2355340" y="1612900"/>
                  </a:moveTo>
                  <a:lnTo>
                    <a:pt x="2356062" y="1625600"/>
                  </a:lnTo>
                  <a:lnTo>
                    <a:pt x="2357122" y="1625600"/>
                  </a:lnTo>
                  <a:lnTo>
                    <a:pt x="2355340" y="1612900"/>
                  </a:lnTo>
                  <a:close/>
                </a:path>
                <a:path w="2357119" h="1930400">
                  <a:moveTo>
                    <a:pt x="31695" y="1612900"/>
                  </a:moveTo>
                  <a:lnTo>
                    <a:pt x="25177" y="1612900"/>
                  </a:lnTo>
                  <a:lnTo>
                    <a:pt x="20580" y="1622402"/>
                  </a:lnTo>
                  <a:lnTo>
                    <a:pt x="31695" y="1612900"/>
                  </a:lnTo>
                  <a:close/>
                </a:path>
                <a:path w="2357119" h="1930400">
                  <a:moveTo>
                    <a:pt x="39257" y="1600200"/>
                  </a:moveTo>
                  <a:lnTo>
                    <a:pt x="37206" y="1612900"/>
                  </a:lnTo>
                  <a:lnTo>
                    <a:pt x="40111" y="1612900"/>
                  </a:lnTo>
                  <a:lnTo>
                    <a:pt x="39257" y="1600200"/>
                  </a:lnTo>
                  <a:close/>
                </a:path>
                <a:path w="2357119" h="1930400">
                  <a:moveTo>
                    <a:pt x="2341172" y="1600200"/>
                  </a:moveTo>
                  <a:lnTo>
                    <a:pt x="2326818" y="1600200"/>
                  </a:lnTo>
                  <a:lnTo>
                    <a:pt x="2325670" y="1612900"/>
                  </a:lnTo>
                  <a:lnTo>
                    <a:pt x="2350407" y="1612900"/>
                  </a:lnTo>
                  <a:lnTo>
                    <a:pt x="2341172" y="1600200"/>
                  </a:lnTo>
                  <a:close/>
                </a:path>
                <a:path w="2357119" h="1930400">
                  <a:moveTo>
                    <a:pt x="2292024" y="1587500"/>
                  </a:moveTo>
                  <a:lnTo>
                    <a:pt x="2288269" y="1587500"/>
                  </a:lnTo>
                  <a:lnTo>
                    <a:pt x="2284860" y="1600200"/>
                  </a:lnTo>
                  <a:lnTo>
                    <a:pt x="2292024" y="1587500"/>
                  </a:lnTo>
                  <a:close/>
                </a:path>
                <a:path w="2357119" h="1930400">
                  <a:moveTo>
                    <a:pt x="79272" y="1562100"/>
                  </a:moveTo>
                  <a:lnTo>
                    <a:pt x="59273" y="1562100"/>
                  </a:lnTo>
                  <a:lnTo>
                    <a:pt x="60790" y="1574800"/>
                  </a:lnTo>
                  <a:lnTo>
                    <a:pt x="70590" y="1574800"/>
                  </a:lnTo>
                  <a:lnTo>
                    <a:pt x="79272" y="1562100"/>
                  </a:lnTo>
                  <a:close/>
                </a:path>
                <a:path w="2357119" h="1930400">
                  <a:moveTo>
                    <a:pt x="2281627" y="1562100"/>
                  </a:moveTo>
                  <a:lnTo>
                    <a:pt x="2279845" y="1562100"/>
                  </a:lnTo>
                  <a:lnTo>
                    <a:pt x="2280567" y="1574800"/>
                  </a:lnTo>
                  <a:lnTo>
                    <a:pt x="2282878" y="1574800"/>
                  </a:lnTo>
                  <a:lnTo>
                    <a:pt x="2281627" y="1562100"/>
                  </a:lnTo>
                  <a:close/>
                </a:path>
                <a:path w="2357119" h="1930400">
                  <a:moveTo>
                    <a:pt x="2304306" y="1511300"/>
                  </a:moveTo>
                  <a:lnTo>
                    <a:pt x="2290270" y="1511300"/>
                  </a:lnTo>
                  <a:lnTo>
                    <a:pt x="2292621" y="1524000"/>
                  </a:lnTo>
                  <a:lnTo>
                    <a:pt x="2297662" y="1524000"/>
                  </a:lnTo>
                  <a:lnTo>
                    <a:pt x="2300356" y="1549400"/>
                  </a:lnTo>
                  <a:lnTo>
                    <a:pt x="2279861" y="1549400"/>
                  </a:lnTo>
                  <a:lnTo>
                    <a:pt x="2287045" y="1562100"/>
                  </a:lnTo>
                  <a:lnTo>
                    <a:pt x="2293503" y="1574800"/>
                  </a:lnTo>
                  <a:lnTo>
                    <a:pt x="2353452" y="1574800"/>
                  </a:lnTo>
                  <a:lnTo>
                    <a:pt x="2344648" y="1562100"/>
                  </a:lnTo>
                  <a:lnTo>
                    <a:pt x="2348693" y="1562100"/>
                  </a:lnTo>
                  <a:lnTo>
                    <a:pt x="2343102" y="1536700"/>
                  </a:lnTo>
                  <a:lnTo>
                    <a:pt x="2309901" y="1536700"/>
                  </a:lnTo>
                  <a:lnTo>
                    <a:pt x="2306142" y="1524000"/>
                  </a:lnTo>
                  <a:lnTo>
                    <a:pt x="2304306" y="1511300"/>
                  </a:lnTo>
                  <a:close/>
                </a:path>
                <a:path w="2357119" h="1930400">
                  <a:moveTo>
                    <a:pt x="11630" y="1549400"/>
                  </a:moveTo>
                  <a:lnTo>
                    <a:pt x="8384" y="1562100"/>
                  </a:lnTo>
                  <a:lnTo>
                    <a:pt x="14772" y="1562100"/>
                  </a:lnTo>
                  <a:lnTo>
                    <a:pt x="11630" y="1549400"/>
                  </a:lnTo>
                  <a:close/>
                </a:path>
                <a:path w="2357119" h="1930400">
                  <a:moveTo>
                    <a:pt x="71105" y="1549400"/>
                  </a:moveTo>
                  <a:lnTo>
                    <a:pt x="52572" y="1549400"/>
                  </a:lnTo>
                  <a:lnTo>
                    <a:pt x="50373" y="1562100"/>
                  </a:lnTo>
                  <a:lnTo>
                    <a:pt x="74722" y="1562100"/>
                  </a:lnTo>
                  <a:lnTo>
                    <a:pt x="71105" y="1549400"/>
                  </a:lnTo>
                  <a:close/>
                </a:path>
                <a:path w="2357119" h="1930400">
                  <a:moveTo>
                    <a:pt x="2276692" y="1549400"/>
                  </a:moveTo>
                  <a:lnTo>
                    <a:pt x="2275789" y="1549400"/>
                  </a:lnTo>
                  <a:lnTo>
                    <a:pt x="2276943" y="1562100"/>
                  </a:lnTo>
                  <a:lnTo>
                    <a:pt x="2276692" y="1549400"/>
                  </a:lnTo>
                  <a:close/>
                </a:path>
                <a:path w="2357119" h="1930400">
                  <a:moveTo>
                    <a:pt x="60948" y="1498600"/>
                  </a:moveTo>
                  <a:lnTo>
                    <a:pt x="38017" y="1498600"/>
                  </a:lnTo>
                  <a:lnTo>
                    <a:pt x="36865" y="1511300"/>
                  </a:lnTo>
                  <a:lnTo>
                    <a:pt x="6208" y="1511300"/>
                  </a:lnTo>
                  <a:lnTo>
                    <a:pt x="7835" y="1536700"/>
                  </a:lnTo>
                  <a:lnTo>
                    <a:pt x="12956" y="1549400"/>
                  </a:lnTo>
                  <a:lnTo>
                    <a:pt x="18018" y="1536700"/>
                  </a:lnTo>
                  <a:lnTo>
                    <a:pt x="58540" y="1536700"/>
                  </a:lnTo>
                  <a:lnTo>
                    <a:pt x="59273" y="1524000"/>
                  </a:lnTo>
                  <a:lnTo>
                    <a:pt x="60119" y="1524000"/>
                  </a:lnTo>
                  <a:lnTo>
                    <a:pt x="60948" y="1498600"/>
                  </a:lnTo>
                  <a:close/>
                </a:path>
                <a:path w="2357119" h="1930400">
                  <a:moveTo>
                    <a:pt x="80319" y="1524000"/>
                  </a:moveTo>
                  <a:lnTo>
                    <a:pt x="71314" y="1524000"/>
                  </a:lnTo>
                  <a:lnTo>
                    <a:pt x="63802" y="1536700"/>
                  </a:lnTo>
                  <a:lnTo>
                    <a:pt x="53615" y="1536700"/>
                  </a:lnTo>
                  <a:lnTo>
                    <a:pt x="55922" y="1549400"/>
                  </a:lnTo>
                  <a:lnTo>
                    <a:pt x="65542" y="1549400"/>
                  </a:lnTo>
                  <a:lnTo>
                    <a:pt x="75508" y="1536700"/>
                  </a:lnTo>
                  <a:lnTo>
                    <a:pt x="80319" y="1524000"/>
                  </a:lnTo>
                  <a:close/>
                </a:path>
                <a:path w="2357119" h="1930400">
                  <a:moveTo>
                    <a:pt x="2287782" y="1536700"/>
                  </a:moveTo>
                  <a:lnTo>
                    <a:pt x="2282975" y="1549400"/>
                  </a:lnTo>
                  <a:lnTo>
                    <a:pt x="2293393" y="1549400"/>
                  </a:lnTo>
                  <a:lnTo>
                    <a:pt x="2287782" y="1536700"/>
                  </a:lnTo>
                  <a:close/>
                </a:path>
                <a:path w="2357119" h="1930400">
                  <a:moveTo>
                    <a:pt x="60119" y="1524000"/>
                  </a:moveTo>
                  <a:lnTo>
                    <a:pt x="59273" y="1524000"/>
                  </a:lnTo>
                  <a:lnTo>
                    <a:pt x="58540" y="1536700"/>
                  </a:lnTo>
                  <a:lnTo>
                    <a:pt x="59705" y="1536700"/>
                  </a:lnTo>
                  <a:lnTo>
                    <a:pt x="60119" y="1524000"/>
                  </a:lnTo>
                  <a:close/>
                </a:path>
                <a:path w="2357119" h="1930400">
                  <a:moveTo>
                    <a:pt x="2331560" y="1473200"/>
                  </a:moveTo>
                  <a:lnTo>
                    <a:pt x="2297646" y="1473200"/>
                  </a:lnTo>
                  <a:lnTo>
                    <a:pt x="2293851" y="1485900"/>
                  </a:lnTo>
                  <a:lnTo>
                    <a:pt x="2289175" y="1495778"/>
                  </a:lnTo>
                  <a:lnTo>
                    <a:pt x="2290527" y="1498600"/>
                  </a:lnTo>
                  <a:lnTo>
                    <a:pt x="2296320" y="1511300"/>
                  </a:lnTo>
                  <a:lnTo>
                    <a:pt x="2304306" y="1511300"/>
                  </a:lnTo>
                  <a:lnTo>
                    <a:pt x="2309990" y="1524000"/>
                  </a:lnTo>
                  <a:lnTo>
                    <a:pt x="2309901" y="1536700"/>
                  </a:lnTo>
                  <a:lnTo>
                    <a:pt x="2343102" y="1536700"/>
                  </a:lnTo>
                  <a:lnTo>
                    <a:pt x="2343392" y="1524000"/>
                  </a:lnTo>
                  <a:lnTo>
                    <a:pt x="2351571" y="1511300"/>
                  </a:lnTo>
                  <a:lnTo>
                    <a:pt x="2347489" y="1498600"/>
                  </a:lnTo>
                  <a:lnTo>
                    <a:pt x="2338400" y="1485900"/>
                  </a:lnTo>
                  <a:lnTo>
                    <a:pt x="2331560" y="1473200"/>
                  </a:lnTo>
                  <a:close/>
                </a:path>
                <a:path w="2357119" h="1930400">
                  <a:moveTo>
                    <a:pt x="19459" y="1435100"/>
                  </a:moveTo>
                  <a:lnTo>
                    <a:pt x="10506" y="1435100"/>
                  </a:lnTo>
                  <a:lnTo>
                    <a:pt x="7756" y="1447800"/>
                  </a:lnTo>
                  <a:lnTo>
                    <a:pt x="13383" y="1460500"/>
                  </a:lnTo>
                  <a:lnTo>
                    <a:pt x="11853" y="1473200"/>
                  </a:lnTo>
                  <a:lnTo>
                    <a:pt x="9243" y="1485900"/>
                  </a:lnTo>
                  <a:lnTo>
                    <a:pt x="11630" y="1511300"/>
                  </a:lnTo>
                  <a:lnTo>
                    <a:pt x="36865" y="1511300"/>
                  </a:lnTo>
                  <a:lnTo>
                    <a:pt x="38017" y="1498600"/>
                  </a:lnTo>
                  <a:lnTo>
                    <a:pt x="57074" y="1498600"/>
                  </a:lnTo>
                  <a:lnTo>
                    <a:pt x="58016" y="1485900"/>
                  </a:lnTo>
                  <a:lnTo>
                    <a:pt x="69744" y="1485900"/>
                  </a:lnTo>
                  <a:lnTo>
                    <a:pt x="73358" y="1473200"/>
                  </a:lnTo>
                  <a:lnTo>
                    <a:pt x="28397" y="1473200"/>
                  </a:lnTo>
                  <a:lnTo>
                    <a:pt x="31808" y="1460500"/>
                  </a:lnTo>
                  <a:lnTo>
                    <a:pt x="16656" y="1460500"/>
                  </a:lnTo>
                  <a:lnTo>
                    <a:pt x="19459" y="1435100"/>
                  </a:lnTo>
                  <a:close/>
                </a:path>
                <a:path w="2357119" h="1930400">
                  <a:moveTo>
                    <a:pt x="74421" y="1485900"/>
                  </a:moveTo>
                  <a:lnTo>
                    <a:pt x="58016" y="1485900"/>
                  </a:lnTo>
                  <a:lnTo>
                    <a:pt x="57074" y="1498600"/>
                  </a:lnTo>
                  <a:lnTo>
                    <a:pt x="60948" y="1498600"/>
                  </a:lnTo>
                  <a:lnTo>
                    <a:pt x="69641" y="1511300"/>
                  </a:lnTo>
                  <a:lnTo>
                    <a:pt x="74259" y="1498600"/>
                  </a:lnTo>
                  <a:lnTo>
                    <a:pt x="74421" y="1485900"/>
                  </a:lnTo>
                  <a:close/>
                </a:path>
                <a:path w="2357119" h="1930400">
                  <a:moveTo>
                    <a:pt x="2289063" y="1498600"/>
                  </a:moveTo>
                  <a:lnTo>
                    <a:pt x="2287163" y="1498600"/>
                  </a:lnTo>
                  <a:lnTo>
                    <a:pt x="2288032" y="1511300"/>
                  </a:lnTo>
                  <a:lnTo>
                    <a:pt x="2289009" y="1511300"/>
                  </a:lnTo>
                  <a:lnTo>
                    <a:pt x="2289063" y="1498600"/>
                  </a:lnTo>
                  <a:close/>
                </a:path>
                <a:path w="2357119" h="1930400">
                  <a:moveTo>
                    <a:pt x="2284439" y="1485900"/>
                  </a:moveTo>
                  <a:lnTo>
                    <a:pt x="2284231" y="1485900"/>
                  </a:lnTo>
                  <a:lnTo>
                    <a:pt x="2287839" y="1498600"/>
                  </a:lnTo>
                  <a:lnTo>
                    <a:pt x="2289175" y="1495778"/>
                  </a:lnTo>
                  <a:lnTo>
                    <a:pt x="2284439" y="1485900"/>
                  </a:lnTo>
                  <a:close/>
                </a:path>
                <a:path w="2357119" h="1930400">
                  <a:moveTo>
                    <a:pt x="79063" y="1473200"/>
                  </a:moveTo>
                  <a:lnTo>
                    <a:pt x="77100" y="1473200"/>
                  </a:lnTo>
                  <a:lnTo>
                    <a:pt x="77001" y="1485900"/>
                  </a:lnTo>
                  <a:lnTo>
                    <a:pt x="79063" y="1473200"/>
                  </a:lnTo>
                  <a:close/>
                </a:path>
                <a:path w="2357119" h="1930400">
                  <a:moveTo>
                    <a:pt x="2281902" y="1473200"/>
                  </a:moveTo>
                  <a:lnTo>
                    <a:pt x="2281404" y="1473200"/>
                  </a:lnTo>
                  <a:lnTo>
                    <a:pt x="2283970" y="1485900"/>
                  </a:lnTo>
                  <a:lnTo>
                    <a:pt x="2281902" y="1473200"/>
                  </a:lnTo>
                  <a:close/>
                </a:path>
                <a:path w="2357119" h="1930400">
                  <a:moveTo>
                    <a:pt x="2290103" y="1473200"/>
                  </a:moveTo>
                  <a:lnTo>
                    <a:pt x="2287791" y="1485900"/>
                  </a:lnTo>
                  <a:lnTo>
                    <a:pt x="2290344" y="1485900"/>
                  </a:lnTo>
                  <a:lnTo>
                    <a:pt x="2290103" y="1473200"/>
                  </a:lnTo>
                  <a:close/>
                </a:path>
                <a:path w="2357119" h="1930400">
                  <a:moveTo>
                    <a:pt x="57707" y="1460500"/>
                  </a:moveTo>
                  <a:lnTo>
                    <a:pt x="31808" y="1460500"/>
                  </a:lnTo>
                  <a:lnTo>
                    <a:pt x="29850" y="1473200"/>
                  </a:lnTo>
                  <a:lnTo>
                    <a:pt x="63566" y="1473200"/>
                  </a:lnTo>
                  <a:lnTo>
                    <a:pt x="57707" y="1460500"/>
                  </a:lnTo>
                  <a:close/>
                </a:path>
                <a:path w="2357119" h="1930400">
                  <a:moveTo>
                    <a:pt x="2288855" y="1447800"/>
                  </a:moveTo>
                  <a:lnTo>
                    <a:pt x="2278975" y="1447800"/>
                  </a:lnTo>
                  <a:lnTo>
                    <a:pt x="2282962" y="1460500"/>
                  </a:lnTo>
                  <a:lnTo>
                    <a:pt x="2290149" y="1473200"/>
                  </a:lnTo>
                  <a:lnTo>
                    <a:pt x="2315912" y="1473200"/>
                  </a:lnTo>
                  <a:lnTo>
                    <a:pt x="2312794" y="1460500"/>
                  </a:lnTo>
                  <a:lnTo>
                    <a:pt x="2290985" y="1460500"/>
                  </a:lnTo>
                  <a:lnTo>
                    <a:pt x="2288855" y="1447800"/>
                  </a:lnTo>
                  <a:close/>
                </a:path>
                <a:path w="2357119" h="1930400">
                  <a:moveTo>
                    <a:pt x="2351309" y="1422400"/>
                  </a:moveTo>
                  <a:lnTo>
                    <a:pt x="2346657" y="1422400"/>
                  </a:lnTo>
                  <a:lnTo>
                    <a:pt x="2343261" y="1435100"/>
                  </a:lnTo>
                  <a:lnTo>
                    <a:pt x="2313527" y="1435100"/>
                  </a:lnTo>
                  <a:lnTo>
                    <a:pt x="2319518" y="1460500"/>
                  </a:lnTo>
                  <a:lnTo>
                    <a:pt x="2315912" y="1473200"/>
                  </a:lnTo>
                  <a:lnTo>
                    <a:pt x="2346271" y="1473200"/>
                  </a:lnTo>
                  <a:lnTo>
                    <a:pt x="2351585" y="1460500"/>
                  </a:lnTo>
                  <a:lnTo>
                    <a:pt x="2346847" y="1447800"/>
                  </a:lnTo>
                  <a:lnTo>
                    <a:pt x="2349080" y="1447800"/>
                  </a:lnTo>
                  <a:lnTo>
                    <a:pt x="2351206" y="1435100"/>
                  </a:lnTo>
                  <a:lnTo>
                    <a:pt x="2351309" y="1422400"/>
                  </a:lnTo>
                  <a:close/>
                </a:path>
                <a:path w="2357119" h="1930400">
                  <a:moveTo>
                    <a:pt x="52362" y="1435100"/>
                  </a:moveTo>
                  <a:lnTo>
                    <a:pt x="25683" y="1435100"/>
                  </a:lnTo>
                  <a:lnTo>
                    <a:pt x="22350" y="1447800"/>
                  </a:lnTo>
                  <a:lnTo>
                    <a:pt x="20254" y="1460500"/>
                  </a:lnTo>
                  <a:lnTo>
                    <a:pt x="51212" y="1460500"/>
                  </a:lnTo>
                  <a:lnTo>
                    <a:pt x="52362" y="1435100"/>
                  </a:lnTo>
                  <a:close/>
                </a:path>
                <a:path w="2357119" h="1930400">
                  <a:moveTo>
                    <a:pt x="2336839" y="1409700"/>
                  </a:moveTo>
                  <a:lnTo>
                    <a:pt x="2288315" y="1409700"/>
                  </a:lnTo>
                  <a:lnTo>
                    <a:pt x="2287219" y="1422400"/>
                  </a:lnTo>
                  <a:lnTo>
                    <a:pt x="2296665" y="1435100"/>
                  </a:lnTo>
                  <a:lnTo>
                    <a:pt x="2300890" y="1447800"/>
                  </a:lnTo>
                  <a:lnTo>
                    <a:pt x="2288855" y="1447800"/>
                  </a:lnTo>
                  <a:lnTo>
                    <a:pt x="2296482" y="1460500"/>
                  </a:lnTo>
                  <a:lnTo>
                    <a:pt x="2312794" y="1460500"/>
                  </a:lnTo>
                  <a:lnTo>
                    <a:pt x="2310880" y="1447800"/>
                  </a:lnTo>
                  <a:lnTo>
                    <a:pt x="2310886" y="1435100"/>
                  </a:lnTo>
                  <a:lnTo>
                    <a:pt x="2301737" y="1435100"/>
                  </a:lnTo>
                  <a:lnTo>
                    <a:pt x="2296927" y="1422400"/>
                  </a:lnTo>
                  <a:lnTo>
                    <a:pt x="2347475" y="1422400"/>
                  </a:lnTo>
                  <a:lnTo>
                    <a:pt x="2336839" y="1409700"/>
                  </a:lnTo>
                  <a:close/>
                </a:path>
                <a:path w="2357119" h="1930400">
                  <a:moveTo>
                    <a:pt x="62808" y="1435100"/>
                  </a:moveTo>
                  <a:lnTo>
                    <a:pt x="60320" y="1447800"/>
                  </a:lnTo>
                  <a:lnTo>
                    <a:pt x="62558" y="1447800"/>
                  </a:lnTo>
                  <a:lnTo>
                    <a:pt x="62808" y="1435100"/>
                  </a:lnTo>
                  <a:close/>
                </a:path>
                <a:path w="2357119" h="1930400">
                  <a:moveTo>
                    <a:pt x="19611" y="1434799"/>
                  </a:moveTo>
                  <a:lnTo>
                    <a:pt x="19459" y="1435100"/>
                  </a:lnTo>
                  <a:lnTo>
                    <a:pt x="19698" y="1435100"/>
                  </a:lnTo>
                  <a:lnTo>
                    <a:pt x="19611" y="1434799"/>
                  </a:lnTo>
                  <a:close/>
                </a:path>
                <a:path w="2357119" h="1930400">
                  <a:moveTo>
                    <a:pt x="63698" y="1409700"/>
                  </a:moveTo>
                  <a:lnTo>
                    <a:pt x="31779" y="1409700"/>
                  </a:lnTo>
                  <a:lnTo>
                    <a:pt x="32991" y="1435100"/>
                  </a:lnTo>
                  <a:lnTo>
                    <a:pt x="57333" y="1435100"/>
                  </a:lnTo>
                  <a:lnTo>
                    <a:pt x="61576" y="1422400"/>
                  </a:lnTo>
                  <a:lnTo>
                    <a:pt x="63698" y="1409700"/>
                  </a:lnTo>
                  <a:close/>
                </a:path>
                <a:path w="2357119" h="1930400">
                  <a:moveTo>
                    <a:pt x="2333759" y="1422400"/>
                  </a:moveTo>
                  <a:lnTo>
                    <a:pt x="2300147" y="1422400"/>
                  </a:lnTo>
                  <a:lnTo>
                    <a:pt x="2301737" y="1435100"/>
                  </a:lnTo>
                  <a:lnTo>
                    <a:pt x="2335113" y="1435100"/>
                  </a:lnTo>
                  <a:lnTo>
                    <a:pt x="2333759" y="1422400"/>
                  </a:lnTo>
                  <a:close/>
                </a:path>
                <a:path w="2357119" h="1930400">
                  <a:moveTo>
                    <a:pt x="31779" y="1409700"/>
                  </a:moveTo>
                  <a:lnTo>
                    <a:pt x="15622" y="1409700"/>
                  </a:lnTo>
                  <a:lnTo>
                    <a:pt x="16028" y="1422400"/>
                  </a:lnTo>
                  <a:lnTo>
                    <a:pt x="19611" y="1434799"/>
                  </a:lnTo>
                  <a:lnTo>
                    <a:pt x="25884" y="1422400"/>
                  </a:lnTo>
                  <a:lnTo>
                    <a:pt x="31779" y="1409700"/>
                  </a:lnTo>
                  <a:close/>
                </a:path>
                <a:path w="2357119" h="1930400">
                  <a:moveTo>
                    <a:pt x="60320" y="1358900"/>
                  </a:moveTo>
                  <a:lnTo>
                    <a:pt x="8096" y="1358900"/>
                  </a:lnTo>
                  <a:lnTo>
                    <a:pt x="10711" y="1371600"/>
                  </a:lnTo>
                  <a:lnTo>
                    <a:pt x="12368" y="1371600"/>
                  </a:lnTo>
                  <a:lnTo>
                    <a:pt x="9968" y="1384300"/>
                  </a:lnTo>
                  <a:lnTo>
                    <a:pt x="7902" y="1397000"/>
                  </a:lnTo>
                  <a:lnTo>
                    <a:pt x="7966" y="1422400"/>
                  </a:lnTo>
                  <a:lnTo>
                    <a:pt x="9196" y="1409700"/>
                  </a:lnTo>
                  <a:lnTo>
                    <a:pt x="63698" y="1409700"/>
                  </a:lnTo>
                  <a:lnTo>
                    <a:pt x="65820" y="1397000"/>
                  </a:lnTo>
                  <a:lnTo>
                    <a:pt x="12861" y="1397000"/>
                  </a:lnTo>
                  <a:lnTo>
                    <a:pt x="12841" y="1384300"/>
                  </a:lnTo>
                  <a:lnTo>
                    <a:pt x="65004" y="1384300"/>
                  </a:lnTo>
                  <a:lnTo>
                    <a:pt x="59063" y="1371600"/>
                  </a:lnTo>
                  <a:lnTo>
                    <a:pt x="60320" y="1358900"/>
                  </a:lnTo>
                  <a:close/>
                </a:path>
                <a:path w="2357119" h="1930400">
                  <a:moveTo>
                    <a:pt x="2335085" y="1371600"/>
                  </a:moveTo>
                  <a:lnTo>
                    <a:pt x="2289434" y="1371600"/>
                  </a:lnTo>
                  <a:lnTo>
                    <a:pt x="2297372" y="1384300"/>
                  </a:lnTo>
                  <a:lnTo>
                    <a:pt x="2298714" y="1409700"/>
                  </a:lnTo>
                  <a:lnTo>
                    <a:pt x="2351142" y="1409700"/>
                  </a:lnTo>
                  <a:lnTo>
                    <a:pt x="2346324" y="1397000"/>
                  </a:lnTo>
                  <a:lnTo>
                    <a:pt x="2305383" y="1397000"/>
                  </a:lnTo>
                  <a:lnTo>
                    <a:pt x="2305073" y="1384300"/>
                  </a:lnTo>
                  <a:lnTo>
                    <a:pt x="2341507" y="1384300"/>
                  </a:lnTo>
                  <a:lnTo>
                    <a:pt x="2335085" y="1371600"/>
                  </a:lnTo>
                  <a:close/>
                </a:path>
                <a:path w="2357119" h="1930400">
                  <a:moveTo>
                    <a:pt x="74704" y="1371600"/>
                  </a:moveTo>
                  <a:lnTo>
                    <a:pt x="65004" y="1384300"/>
                  </a:lnTo>
                  <a:lnTo>
                    <a:pt x="17494" y="1384300"/>
                  </a:lnTo>
                  <a:lnTo>
                    <a:pt x="15197" y="1397000"/>
                  </a:lnTo>
                  <a:lnTo>
                    <a:pt x="70791" y="1397000"/>
                  </a:lnTo>
                  <a:lnTo>
                    <a:pt x="79516" y="1384300"/>
                  </a:lnTo>
                  <a:lnTo>
                    <a:pt x="74704" y="1371600"/>
                  </a:lnTo>
                  <a:close/>
                </a:path>
                <a:path w="2357119" h="1930400">
                  <a:moveTo>
                    <a:pt x="2291011" y="1384300"/>
                  </a:moveTo>
                  <a:lnTo>
                    <a:pt x="2289706" y="1384300"/>
                  </a:lnTo>
                  <a:lnTo>
                    <a:pt x="2290619" y="1397000"/>
                  </a:lnTo>
                  <a:lnTo>
                    <a:pt x="2292120" y="1397000"/>
                  </a:lnTo>
                  <a:lnTo>
                    <a:pt x="2291011" y="1384300"/>
                  </a:lnTo>
                  <a:close/>
                </a:path>
                <a:path w="2357119" h="1930400">
                  <a:moveTo>
                    <a:pt x="2341507" y="1384300"/>
                  </a:moveTo>
                  <a:lnTo>
                    <a:pt x="2305073" y="1384300"/>
                  </a:lnTo>
                  <a:lnTo>
                    <a:pt x="2306914" y="1397000"/>
                  </a:lnTo>
                  <a:lnTo>
                    <a:pt x="2346324" y="1397000"/>
                  </a:lnTo>
                  <a:lnTo>
                    <a:pt x="2341507" y="1384300"/>
                  </a:lnTo>
                  <a:close/>
                </a:path>
                <a:path w="2357119" h="1930400">
                  <a:moveTo>
                    <a:pt x="69430" y="1320800"/>
                  </a:moveTo>
                  <a:lnTo>
                    <a:pt x="65019" y="1320800"/>
                  </a:lnTo>
                  <a:lnTo>
                    <a:pt x="63252" y="1333500"/>
                  </a:lnTo>
                  <a:lnTo>
                    <a:pt x="63893" y="1333500"/>
                  </a:lnTo>
                  <a:lnTo>
                    <a:pt x="68487" y="1346200"/>
                  </a:lnTo>
                  <a:lnTo>
                    <a:pt x="58828" y="1358900"/>
                  </a:lnTo>
                  <a:lnTo>
                    <a:pt x="60320" y="1358900"/>
                  </a:lnTo>
                  <a:lnTo>
                    <a:pt x="69116" y="1371600"/>
                  </a:lnTo>
                  <a:lnTo>
                    <a:pt x="72361" y="1371600"/>
                  </a:lnTo>
                  <a:lnTo>
                    <a:pt x="72005" y="1333500"/>
                  </a:lnTo>
                  <a:lnTo>
                    <a:pt x="69430" y="1320800"/>
                  </a:lnTo>
                  <a:close/>
                </a:path>
                <a:path w="2357119" h="1930400">
                  <a:moveTo>
                    <a:pt x="2287373" y="1358900"/>
                  </a:moveTo>
                  <a:lnTo>
                    <a:pt x="2284035" y="1358900"/>
                  </a:lnTo>
                  <a:lnTo>
                    <a:pt x="2284089" y="1371600"/>
                  </a:lnTo>
                  <a:lnTo>
                    <a:pt x="2287373" y="1358900"/>
                  </a:lnTo>
                  <a:close/>
                </a:path>
                <a:path w="2357119" h="1930400">
                  <a:moveTo>
                    <a:pt x="2296372" y="1321127"/>
                  </a:moveTo>
                  <a:lnTo>
                    <a:pt x="2289261" y="1333500"/>
                  </a:lnTo>
                  <a:lnTo>
                    <a:pt x="2295645" y="1371600"/>
                  </a:lnTo>
                  <a:lnTo>
                    <a:pt x="2342044" y="1371600"/>
                  </a:lnTo>
                  <a:lnTo>
                    <a:pt x="2348943" y="1358900"/>
                  </a:lnTo>
                  <a:lnTo>
                    <a:pt x="2342345" y="1346200"/>
                  </a:lnTo>
                  <a:lnTo>
                    <a:pt x="2337160" y="1333500"/>
                  </a:lnTo>
                  <a:lnTo>
                    <a:pt x="2310513" y="1333500"/>
                  </a:lnTo>
                  <a:lnTo>
                    <a:pt x="2296372" y="1321127"/>
                  </a:lnTo>
                  <a:close/>
                </a:path>
                <a:path w="2357119" h="1930400">
                  <a:moveTo>
                    <a:pt x="61014" y="1320800"/>
                  </a:moveTo>
                  <a:lnTo>
                    <a:pt x="28364" y="1320800"/>
                  </a:lnTo>
                  <a:lnTo>
                    <a:pt x="13096" y="1346200"/>
                  </a:lnTo>
                  <a:lnTo>
                    <a:pt x="8034" y="1358900"/>
                  </a:lnTo>
                  <a:lnTo>
                    <a:pt x="58828" y="1358900"/>
                  </a:lnTo>
                  <a:lnTo>
                    <a:pt x="58985" y="1346200"/>
                  </a:lnTo>
                  <a:lnTo>
                    <a:pt x="63893" y="1333500"/>
                  </a:lnTo>
                  <a:lnTo>
                    <a:pt x="63252" y="1333500"/>
                  </a:lnTo>
                  <a:lnTo>
                    <a:pt x="61014" y="1320800"/>
                  </a:lnTo>
                  <a:close/>
                </a:path>
                <a:path w="2357119" h="1930400">
                  <a:moveTo>
                    <a:pt x="2284899" y="1333500"/>
                  </a:moveTo>
                  <a:lnTo>
                    <a:pt x="2282975" y="1333500"/>
                  </a:lnTo>
                  <a:lnTo>
                    <a:pt x="2283902" y="1346200"/>
                  </a:lnTo>
                  <a:lnTo>
                    <a:pt x="2284899" y="1333500"/>
                  </a:lnTo>
                  <a:close/>
                </a:path>
                <a:path w="2357119" h="1930400">
                  <a:moveTo>
                    <a:pt x="65032" y="1257300"/>
                  </a:moveTo>
                  <a:lnTo>
                    <a:pt x="9562" y="1257300"/>
                  </a:lnTo>
                  <a:lnTo>
                    <a:pt x="12082" y="1270000"/>
                  </a:lnTo>
                  <a:lnTo>
                    <a:pt x="11735" y="1282700"/>
                  </a:lnTo>
                  <a:lnTo>
                    <a:pt x="7617" y="1295400"/>
                  </a:lnTo>
                  <a:lnTo>
                    <a:pt x="19289" y="1295400"/>
                  </a:lnTo>
                  <a:lnTo>
                    <a:pt x="20531" y="1308100"/>
                  </a:lnTo>
                  <a:lnTo>
                    <a:pt x="5120" y="1320800"/>
                  </a:lnTo>
                  <a:lnTo>
                    <a:pt x="7665" y="1333500"/>
                  </a:lnTo>
                  <a:lnTo>
                    <a:pt x="18160" y="1333500"/>
                  </a:lnTo>
                  <a:lnTo>
                    <a:pt x="26604" y="1308100"/>
                  </a:lnTo>
                  <a:lnTo>
                    <a:pt x="55700" y="1308100"/>
                  </a:lnTo>
                  <a:lnTo>
                    <a:pt x="68257" y="1295400"/>
                  </a:lnTo>
                  <a:lnTo>
                    <a:pt x="74550" y="1282700"/>
                  </a:lnTo>
                  <a:lnTo>
                    <a:pt x="70001" y="1282700"/>
                  </a:lnTo>
                  <a:lnTo>
                    <a:pt x="72427" y="1270000"/>
                  </a:lnTo>
                  <a:lnTo>
                    <a:pt x="59005" y="1270000"/>
                  </a:lnTo>
                  <a:lnTo>
                    <a:pt x="65032" y="1257300"/>
                  </a:lnTo>
                  <a:close/>
                </a:path>
                <a:path w="2357119" h="1930400">
                  <a:moveTo>
                    <a:pt x="2325691" y="1320800"/>
                  </a:moveTo>
                  <a:lnTo>
                    <a:pt x="2296561" y="1320800"/>
                  </a:lnTo>
                  <a:lnTo>
                    <a:pt x="2296372" y="1321127"/>
                  </a:lnTo>
                  <a:lnTo>
                    <a:pt x="2310513" y="1333500"/>
                  </a:lnTo>
                  <a:lnTo>
                    <a:pt x="2331730" y="1333500"/>
                  </a:lnTo>
                  <a:lnTo>
                    <a:pt x="2325691" y="1320800"/>
                  </a:lnTo>
                  <a:close/>
                </a:path>
                <a:path w="2357119" h="1930400">
                  <a:moveTo>
                    <a:pt x="2347633" y="1320800"/>
                  </a:moveTo>
                  <a:lnTo>
                    <a:pt x="2325691" y="1320800"/>
                  </a:lnTo>
                  <a:lnTo>
                    <a:pt x="2331730" y="1333500"/>
                  </a:lnTo>
                  <a:lnTo>
                    <a:pt x="2350489" y="1333500"/>
                  </a:lnTo>
                  <a:lnTo>
                    <a:pt x="2347633" y="1320800"/>
                  </a:lnTo>
                  <a:close/>
                </a:path>
                <a:path w="2357119" h="1930400">
                  <a:moveTo>
                    <a:pt x="2339622" y="1282700"/>
                  </a:moveTo>
                  <a:lnTo>
                    <a:pt x="2281718" y="1282700"/>
                  </a:lnTo>
                  <a:lnTo>
                    <a:pt x="2295998" y="1320800"/>
                  </a:lnTo>
                  <a:lnTo>
                    <a:pt x="2296372" y="1321127"/>
                  </a:lnTo>
                  <a:lnTo>
                    <a:pt x="2296561" y="1320800"/>
                  </a:lnTo>
                  <a:lnTo>
                    <a:pt x="2347633" y="1320800"/>
                  </a:lnTo>
                  <a:lnTo>
                    <a:pt x="2340849" y="1295400"/>
                  </a:lnTo>
                  <a:lnTo>
                    <a:pt x="2339622" y="1282700"/>
                  </a:lnTo>
                  <a:close/>
                </a:path>
                <a:path w="2357119" h="1930400">
                  <a:moveTo>
                    <a:pt x="55700" y="1308100"/>
                  </a:moveTo>
                  <a:lnTo>
                    <a:pt x="35884" y="1308100"/>
                  </a:lnTo>
                  <a:lnTo>
                    <a:pt x="29946" y="1320800"/>
                  </a:lnTo>
                  <a:lnTo>
                    <a:pt x="43045" y="1320800"/>
                  </a:lnTo>
                  <a:lnTo>
                    <a:pt x="55700" y="1308100"/>
                  </a:lnTo>
                  <a:close/>
                </a:path>
                <a:path w="2357119" h="1930400">
                  <a:moveTo>
                    <a:pt x="76246" y="1295400"/>
                  </a:moveTo>
                  <a:lnTo>
                    <a:pt x="74246" y="1295400"/>
                  </a:lnTo>
                  <a:lnTo>
                    <a:pt x="43671" y="1320800"/>
                  </a:lnTo>
                  <a:lnTo>
                    <a:pt x="68739" y="1320800"/>
                  </a:lnTo>
                  <a:lnTo>
                    <a:pt x="74037" y="1308100"/>
                  </a:lnTo>
                  <a:lnTo>
                    <a:pt x="72100" y="1308100"/>
                  </a:lnTo>
                  <a:lnTo>
                    <a:pt x="76246" y="1295400"/>
                  </a:lnTo>
                  <a:close/>
                </a:path>
                <a:path w="2357119" h="1930400">
                  <a:moveTo>
                    <a:pt x="2290003" y="1308100"/>
                  </a:moveTo>
                  <a:lnTo>
                    <a:pt x="2288222" y="1308100"/>
                  </a:lnTo>
                  <a:lnTo>
                    <a:pt x="2288943" y="1320800"/>
                  </a:lnTo>
                  <a:lnTo>
                    <a:pt x="2291255" y="1320800"/>
                  </a:lnTo>
                  <a:lnTo>
                    <a:pt x="2290003" y="1308100"/>
                  </a:lnTo>
                  <a:close/>
                </a:path>
                <a:path w="2357119" h="1930400">
                  <a:moveTo>
                    <a:pt x="2347057" y="1231900"/>
                  </a:moveTo>
                  <a:lnTo>
                    <a:pt x="2288817" y="1231900"/>
                  </a:lnTo>
                  <a:lnTo>
                    <a:pt x="2291168" y="1243621"/>
                  </a:lnTo>
                  <a:lnTo>
                    <a:pt x="2291980" y="1244600"/>
                  </a:lnTo>
                  <a:lnTo>
                    <a:pt x="2297312" y="1244600"/>
                  </a:lnTo>
                  <a:lnTo>
                    <a:pt x="2298982" y="1270000"/>
                  </a:lnTo>
                  <a:lnTo>
                    <a:pt x="2297178" y="1282700"/>
                  </a:lnTo>
                  <a:lnTo>
                    <a:pt x="2339622" y="1282700"/>
                  </a:lnTo>
                  <a:lnTo>
                    <a:pt x="2349350" y="1295400"/>
                  </a:lnTo>
                  <a:lnTo>
                    <a:pt x="2350852" y="1282700"/>
                  </a:lnTo>
                  <a:lnTo>
                    <a:pt x="2346425" y="1257300"/>
                  </a:lnTo>
                  <a:lnTo>
                    <a:pt x="2348837" y="1257300"/>
                  </a:lnTo>
                  <a:lnTo>
                    <a:pt x="2345110" y="1244600"/>
                  </a:lnTo>
                  <a:lnTo>
                    <a:pt x="2347057" y="1231900"/>
                  </a:lnTo>
                  <a:close/>
                </a:path>
                <a:path w="2357119" h="1930400">
                  <a:moveTo>
                    <a:pt x="80843" y="1270000"/>
                  </a:moveTo>
                  <a:lnTo>
                    <a:pt x="77911" y="1270000"/>
                  </a:lnTo>
                  <a:lnTo>
                    <a:pt x="70001" y="1282700"/>
                  </a:lnTo>
                  <a:lnTo>
                    <a:pt x="74550" y="1282700"/>
                  </a:lnTo>
                  <a:lnTo>
                    <a:pt x="80843" y="1270000"/>
                  </a:lnTo>
                  <a:close/>
                </a:path>
                <a:path w="2357119" h="1930400">
                  <a:moveTo>
                    <a:pt x="2283370" y="1272245"/>
                  </a:moveTo>
                  <a:lnTo>
                    <a:pt x="2286121" y="1282700"/>
                  </a:lnTo>
                  <a:lnTo>
                    <a:pt x="2292084" y="1282700"/>
                  </a:lnTo>
                  <a:lnTo>
                    <a:pt x="2283370" y="1272245"/>
                  </a:lnTo>
                  <a:close/>
                </a:path>
                <a:path w="2357119" h="1930400">
                  <a:moveTo>
                    <a:pt x="2282778" y="1270000"/>
                  </a:moveTo>
                  <a:lnTo>
                    <a:pt x="2281497" y="1270000"/>
                  </a:lnTo>
                  <a:lnTo>
                    <a:pt x="2283370" y="1272245"/>
                  </a:lnTo>
                  <a:lnTo>
                    <a:pt x="2282778" y="1270000"/>
                  </a:lnTo>
                  <a:close/>
                </a:path>
                <a:path w="2357119" h="1930400">
                  <a:moveTo>
                    <a:pt x="75187" y="1244600"/>
                  </a:moveTo>
                  <a:lnTo>
                    <a:pt x="14071" y="1244600"/>
                  </a:lnTo>
                  <a:lnTo>
                    <a:pt x="15190" y="1257300"/>
                  </a:lnTo>
                  <a:lnTo>
                    <a:pt x="70431" y="1257300"/>
                  </a:lnTo>
                  <a:lnTo>
                    <a:pt x="63775" y="1270000"/>
                  </a:lnTo>
                  <a:lnTo>
                    <a:pt x="72427" y="1270000"/>
                  </a:lnTo>
                  <a:lnTo>
                    <a:pt x="75187" y="1244600"/>
                  </a:lnTo>
                  <a:close/>
                </a:path>
                <a:path w="2357119" h="1930400">
                  <a:moveTo>
                    <a:pt x="77702" y="1257300"/>
                  </a:moveTo>
                  <a:lnTo>
                    <a:pt x="76318" y="1270000"/>
                  </a:lnTo>
                  <a:lnTo>
                    <a:pt x="80028" y="1270000"/>
                  </a:lnTo>
                  <a:lnTo>
                    <a:pt x="77702" y="1257300"/>
                  </a:lnTo>
                  <a:close/>
                </a:path>
                <a:path w="2357119" h="1930400">
                  <a:moveTo>
                    <a:pt x="2287451" y="1239136"/>
                  </a:moveTo>
                  <a:lnTo>
                    <a:pt x="2284022" y="1257300"/>
                  </a:lnTo>
                  <a:lnTo>
                    <a:pt x="2279205" y="1257300"/>
                  </a:lnTo>
                  <a:lnTo>
                    <a:pt x="2285278" y="1270000"/>
                  </a:lnTo>
                  <a:lnTo>
                    <a:pt x="2291340" y="1270000"/>
                  </a:lnTo>
                  <a:lnTo>
                    <a:pt x="2291365" y="1244600"/>
                  </a:lnTo>
                  <a:lnTo>
                    <a:pt x="2291168" y="1243621"/>
                  </a:lnTo>
                  <a:lnTo>
                    <a:pt x="2287451" y="1239136"/>
                  </a:lnTo>
                  <a:close/>
                </a:path>
                <a:path w="2357119" h="1930400">
                  <a:moveTo>
                    <a:pt x="71413" y="1181100"/>
                  </a:moveTo>
                  <a:lnTo>
                    <a:pt x="12154" y="1181100"/>
                  </a:lnTo>
                  <a:lnTo>
                    <a:pt x="13772" y="1193800"/>
                  </a:lnTo>
                  <a:lnTo>
                    <a:pt x="9706" y="1206500"/>
                  </a:lnTo>
                  <a:lnTo>
                    <a:pt x="7781" y="1219200"/>
                  </a:lnTo>
                  <a:lnTo>
                    <a:pt x="11643" y="1219200"/>
                  </a:lnTo>
                  <a:lnTo>
                    <a:pt x="13890" y="1231900"/>
                  </a:lnTo>
                  <a:lnTo>
                    <a:pt x="6604" y="1244600"/>
                  </a:lnTo>
                  <a:lnTo>
                    <a:pt x="6846" y="1257300"/>
                  </a:lnTo>
                  <a:lnTo>
                    <a:pt x="13384" y="1257300"/>
                  </a:lnTo>
                  <a:lnTo>
                    <a:pt x="14071" y="1244600"/>
                  </a:lnTo>
                  <a:lnTo>
                    <a:pt x="70163" y="1244600"/>
                  </a:lnTo>
                  <a:lnTo>
                    <a:pt x="58561" y="1231900"/>
                  </a:lnTo>
                  <a:lnTo>
                    <a:pt x="66171" y="1219200"/>
                  </a:lnTo>
                  <a:lnTo>
                    <a:pt x="75567" y="1206500"/>
                  </a:lnTo>
                  <a:lnTo>
                    <a:pt x="43357" y="1206500"/>
                  </a:lnTo>
                  <a:lnTo>
                    <a:pt x="40321" y="1193800"/>
                  </a:lnTo>
                  <a:lnTo>
                    <a:pt x="68906" y="1193800"/>
                  </a:lnTo>
                  <a:lnTo>
                    <a:pt x="71413" y="1181100"/>
                  </a:lnTo>
                  <a:close/>
                </a:path>
                <a:path w="2357119" h="1930400">
                  <a:moveTo>
                    <a:pt x="2343601" y="1155700"/>
                  </a:moveTo>
                  <a:lnTo>
                    <a:pt x="2296824" y="1155700"/>
                  </a:lnTo>
                  <a:lnTo>
                    <a:pt x="2300265" y="1168400"/>
                  </a:lnTo>
                  <a:lnTo>
                    <a:pt x="2296971" y="1181100"/>
                  </a:lnTo>
                  <a:lnTo>
                    <a:pt x="2289153" y="1181100"/>
                  </a:lnTo>
                  <a:lnTo>
                    <a:pt x="2294674" y="1206500"/>
                  </a:lnTo>
                  <a:lnTo>
                    <a:pt x="2287229" y="1219200"/>
                  </a:lnTo>
                  <a:lnTo>
                    <a:pt x="2281452" y="1231900"/>
                  </a:lnTo>
                  <a:lnTo>
                    <a:pt x="2287451" y="1239136"/>
                  </a:lnTo>
                  <a:lnTo>
                    <a:pt x="2288817" y="1231900"/>
                  </a:lnTo>
                  <a:lnTo>
                    <a:pt x="2293550" y="1231900"/>
                  </a:lnTo>
                  <a:lnTo>
                    <a:pt x="2288942" y="1219200"/>
                  </a:lnTo>
                  <a:lnTo>
                    <a:pt x="2349619" y="1219200"/>
                  </a:lnTo>
                  <a:lnTo>
                    <a:pt x="2346219" y="1193800"/>
                  </a:lnTo>
                  <a:lnTo>
                    <a:pt x="2350861" y="1193800"/>
                  </a:lnTo>
                  <a:lnTo>
                    <a:pt x="2349975" y="1181100"/>
                  </a:lnTo>
                  <a:lnTo>
                    <a:pt x="2346558" y="1168400"/>
                  </a:lnTo>
                  <a:lnTo>
                    <a:pt x="2343601" y="1155700"/>
                  </a:lnTo>
                  <a:close/>
                </a:path>
                <a:path w="2357119" h="1930400">
                  <a:moveTo>
                    <a:pt x="2338785" y="1219200"/>
                  </a:moveTo>
                  <a:lnTo>
                    <a:pt x="2288942" y="1219200"/>
                  </a:lnTo>
                  <a:lnTo>
                    <a:pt x="2296809" y="1231900"/>
                  </a:lnTo>
                  <a:lnTo>
                    <a:pt x="2331877" y="1231900"/>
                  </a:lnTo>
                  <a:lnTo>
                    <a:pt x="2338785" y="1219200"/>
                  </a:lnTo>
                  <a:close/>
                </a:path>
                <a:path w="2357119" h="1930400">
                  <a:moveTo>
                    <a:pt x="62876" y="1193800"/>
                  </a:moveTo>
                  <a:lnTo>
                    <a:pt x="54978" y="1193800"/>
                  </a:lnTo>
                  <a:lnTo>
                    <a:pt x="53239" y="1206500"/>
                  </a:lnTo>
                  <a:lnTo>
                    <a:pt x="59299" y="1206500"/>
                  </a:lnTo>
                  <a:lnTo>
                    <a:pt x="62876" y="1193800"/>
                  </a:lnTo>
                  <a:close/>
                </a:path>
                <a:path w="2357119" h="1930400">
                  <a:moveTo>
                    <a:pt x="2283184" y="1193800"/>
                  </a:moveTo>
                  <a:lnTo>
                    <a:pt x="2278708" y="1193800"/>
                  </a:lnTo>
                  <a:lnTo>
                    <a:pt x="2279974" y="1206500"/>
                  </a:lnTo>
                  <a:lnTo>
                    <a:pt x="2283184" y="1193800"/>
                  </a:lnTo>
                  <a:close/>
                </a:path>
                <a:path w="2357119" h="1930400">
                  <a:moveTo>
                    <a:pt x="13839" y="1130300"/>
                  </a:moveTo>
                  <a:lnTo>
                    <a:pt x="9621" y="1143000"/>
                  </a:lnTo>
                  <a:lnTo>
                    <a:pt x="6905" y="1168400"/>
                  </a:lnTo>
                  <a:lnTo>
                    <a:pt x="7235" y="1193800"/>
                  </a:lnTo>
                  <a:lnTo>
                    <a:pt x="12154" y="1181100"/>
                  </a:lnTo>
                  <a:lnTo>
                    <a:pt x="71413" y="1181100"/>
                  </a:lnTo>
                  <a:lnTo>
                    <a:pt x="73921" y="1168400"/>
                  </a:lnTo>
                  <a:lnTo>
                    <a:pt x="59944" y="1168400"/>
                  </a:lnTo>
                  <a:lnTo>
                    <a:pt x="59576" y="1155700"/>
                  </a:lnTo>
                  <a:lnTo>
                    <a:pt x="18018" y="1155700"/>
                  </a:lnTo>
                  <a:lnTo>
                    <a:pt x="13839" y="1130300"/>
                  </a:lnTo>
                  <a:close/>
                </a:path>
                <a:path w="2357119" h="1930400">
                  <a:moveTo>
                    <a:pt x="77743" y="1168400"/>
                  </a:moveTo>
                  <a:lnTo>
                    <a:pt x="74547" y="1181100"/>
                  </a:lnTo>
                  <a:lnTo>
                    <a:pt x="77492" y="1181100"/>
                  </a:lnTo>
                  <a:lnTo>
                    <a:pt x="77743" y="1168400"/>
                  </a:lnTo>
                  <a:close/>
                </a:path>
                <a:path w="2357119" h="1930400">
                  <a:moveTo>
                    <a:pt x="2290344" y="1168400"/>
                  </a:moveTo>
                  <a:lnTo>
                    <a:pt x="2286746" y="1168400"/>
                  </a:lnTo>
                  <a:lnTo>
                    <a:pt x="2287791" y="1181100"/>
                  </a:lnTo>
                  <a:lnTo>
                    <a:pt x="2292665" y="1181100"/>
                  </a:lnTo>
                  <a:lnTo>
                    <a:pt x="2290344" y="1168400"/>
                  </a:lnTo>
                  <a:close/>
                </a:path>
                <a:path w="2357119" h="1930400">
                  <a:moveTo>
                    <a:pt x="69430" y="1155700"/>
                  </a:moveTo>
                  <a:lnTo>
                    <a:pt x="63310" y="1168400"/>
                  </a:lnTo>
                  <a:lnTo>
                    <a:pt x="76725" y="1168400"/>
                  </a:lnTo>
                  <a:lnTo>
                    <a:pt x="69430" y="1155700"/>
                  </a:lnTo>
                  <a:close/>
                </a:path>
                <a:path w="2357119" h="1930400">
                  <a:moveTo>
                    <a:pt x="63985" y="1117600"/>
                  </a:moveTo>
                  <a:lnTo>
                    <a:pt x="22520" y="1117600"/>
                  </a:lnTo>
                  <a:lnTo>
                    <a:pt x="20724" y="1130300"/>
                  </a:lnTo>
                  <a:lnTo>
                    <a:pt x="20909" y="1130300"/>
                  </a:lnTo>
                  <a:lnTo>
                    <a:pt x="18018" y="1155700"/>
                  </a:lnTo>
                  <a:lnTo>
                    <a:pt x="59576" y="1155700"/>
                  </a:lnTo>
                  <a:lnTo>
                    <a:pt x="59207" y="1143000"/>
                  </a:lnTo>
                  <a:lnTo>
                    <a:pt x="60975" y="1130300"/>
                  </a:lnTo>
                  <a:lnTo>
                    <a:pt x="64472" y="1119593"/>
                  </a:lnTo>
                  <a:lnTo>
                    <a:pt x="63985" y="1117600"/>
                  </a:lnTo>
                  <a:close/>
                </a:path>
                <a:path w="2357119" h="1930400">
                  <a:moveTo>
                    <a:pt x="2345695" y="1104900"/>
                  </a:moveTo>
                  <a:lnTo>
                    <a:pt x="2308628" y="1104900"/>
                  </a:lnTo>
                  <a:lnTo>
                    <a:pt x="2310304" y="1117600"/>
                  </a:lnTo>
                  <a:lnTo>
                    <a:pt x="2340643" y="1117600"/>
                  </a:lnTo>
                  <a:lnTo>
                    <a:pt x="2339331" y="1130300"/>
                  </a:lnTo>
                  <a:lnTo>
                    <a:pt x="2329989" y="1143000"/>
                  </a:lnTo>
                  <a:lnTo>
                    <a:pt x="2284827" y="1143000"/>
                  </a:lnTo>
                  <a:lnTo>
                    <a:pt x="2284441" y="1155700"/>
                  </a:lnTo>
                  <a:lnTo>
                    <a:pt x="2345048" y="1155700"/>
                  </a:lnTo>
                  <a:lnTo>
                    <a:pt x="2345748" y="1143000"/>
                  </a:lnTo>
                  <a:lnTo>
                    <a:pt x="2345695" y="1104900"/>
                  </a:lnTo>
                  <a:close/>
                </a:path>
                <a:path w="2357119" h="1930400">
                  <a:moveTo>
                    <a:pt x="2308628" y="1104900"/>
                  </a:moveTo>
                  <a:lnTo>
                    <a:pt x="2290200" y="1104900"/>
                  </a:lnTo>
                  <a:lnTo>
                    <a:pt x="2294943" y="1117600"/>
                  </a:lnTo>
                  <a:lnTo>
                    <a:pt x="2291234" y="1130300"/>
                  </a:lnTo>
                  <a:lnTo>
                    <a:pt x="2286149" y="1130300"/>
                  </a:lnTo>
                  <a:lnTo>
                    <a:pt x="2286587" y="1143000"/>
                  </a:lnTo>
                  <a:lnTo>
                    <a:pt x="2322560" y="1143000"/>
                  </a:lnTo>
                  <a:lnTo>
                    <a:pt x="2321678" y="1130300"/>
                  </a:lnTo>
                  <a:lnTo>
                    <a:pt x="2325292" y="1117600"/>
                  </a:lnTo>
                  <a:lnTo>
                    <a:pt x="2310304" y="1117600"/>
                  </a:lnTo>
                  <a:lnTo>
                    <a:pt x="2308628" y="1104900"/>
                  </a:lnTo>
                  <a:close/>
                </a:path>
                <a:path w="2357119" h="1930400">
                  <a:moveTo>
                    <a:pt x="77175" y="1028700"/>
                  </a:moveTo>
                  <a:lnTo>
                    <a:pt x="73068" y="1028700"/>
                  </a:lnTo>
                  <a:lnTo>
                    <a:pt x="65781" y="1041400"/>
                  </a:lnTo>
                  <a:lnTo>
                    <a:pt x="52048" y="1041400"/>
                  </a:lnTo>
                  <a:lnTo>
                    <a:pt x="62723" y="1054100"/>
                  </a:lnTo>
                  <a:lnTo>
                    <a:pt x="17929" y="1054100"/>
                  </a:lnTo>
                  <a:lnTo>
                    <a:pt x="20190" y="1066800"/>
                  </a:lnTo>
                  <a:lnTo>
                    <a:pt x="10374" y="1066800"/>
                  </a:lnTo>
                  <a:lnTo>
                    <a:pt x="6596" y="1079500"/>
                  </a:lnTo>
                  <a:lnTo>
                    <a:pt x="11802" y="1104900"/>
                  </a:lnTo>
                  <a:lnTo>
                    <a:pt x="7966" y="1130300"/>
                  </a:lnTo>
                  <a:lnTo>
                    <a:pt x="20724" y="1130300"/>
                  </a:lnTo>
                  <a:lnTo>
                    <a:pt x="18358" y="1117600"/>
                  </a:lnTo>
                  <a:lnTo>
                    <a:pt x="63985" y="1117600"/>
                  </a:lnTo>
                  <a:lnTo>
                    <a:pt x="66851" y="1104900"/>
                  </a:lnTo>
                  <a:lnTo>
                    <a:pt x="79591" y="1104900"/>
                  </a:lnTo>
                  <a:lnTo>
                    <a:pt x="80686" y="1092200"/>
                  </a:lnTo>
                  <a:lnTo>
                    <a:pt x="60649" y="1092200"/>
                  </a:lnTo>
                  <a:lnTo>
                    <a:pt x="63419" y="1081355"/>
                  </a:lnTo>
                  <a:lnTo>
                    <a:pt x="63121" y="1079500"/>
                  </a:lnTo>
                  <a:lnTo>
                    <a:pt x="63893" y="1079500"/>
                  </a:lnTo>
                  <a:lnTo>
                    <a:pt x="72968" y="1066800"/>
                  </a:lnTo>
                  <a:lnTo>
                    <a:pt x="73105" y="1066533"/>
                  </a:lnTo>
                  <a:lnTo>
                    <a:pt x="71177" y="1054100"/>
                  </a:lnTo>
                  <a:lnTo>
                    <a:pt x="68697" y="1041400"/>
                  </a:lnTo>
                  <a:lnTo>
                    <a:pt x="77175" y="1028700"/>
                  </a:lnTo>
                  <a:close/>
                </a:path>
                <a:path w="2357119" h="1930400">
                  <a:moveTo>
                    <a:pt x="65123" y="1117600"/>
                  </a:moveTo>
                  <a:lnTo>
                    <a:pt x="64472" y="1119593"/>
                  </a:lnTo>
                  <a:lnTo>
                    <a:pt x="67087" y="1130300"/>
                  </a:lnTo>
                  <a:lnTo>
                    <a:pt x="69660" y="1126601"/>
                  </a:lnTo>
                  <a:lnTo>
                    <a:pt x="65123" y="1117600"/>
                  </a:lnTo>
                  <a:close/>
                </a:path>
                <a:path w="2357119" h="1930400">
                  <a:moveTo>
                    <a:pt x="79591" y="1104900"/>
                  </a:moveTo>
                  <a:lnTo>
                    <a:pt x="66851" y="1104900"/>
                  </a:lnTo>
                  <a:lnTo>
                    <a:pt x="75922" y="1117600"/>
                  </a:lnTo>
                  <a:lnTo>
                    <a:pt x="69660" y="1126601"/>
                  </a:lnTo>
                  <a:lnTo>
                    <a:pt x="71524" y="1130300"/>
                  </a:lnTo>
                  <a:lnTo>
                    <a:pt x="77401" y="1130300"/>
                  </a:lnTo>
                  <a:lnTo>
                    <a:pt x="79591" y="1104900"/>
                  </a:lnTo>
                  <a:close/>
                </a:path>
                <a:path w="2357119" h="1930400">
                  <a:moveTo>
                    <a:pt x="2279938" y="1117600"/>
                  </a:moveTo>
                  <a:lnTo>
                    <a:pt x="2284442" y="1130300"/>
                  </a:lnTo>
                  <a:lnTo>
                    <a:pt x="2286149" y="1130300"/>
                  </a:lnTo>
                  <a:lnTo>
                    <a:pt x="2279938" y="1117600"/>
                  </a:lnTo>
                  <a:close/>
                </a:path>
                <a:path w="2357119" h="1930400">
                  <a:moveTo>
                    <a:pt x="2290422" y="1117600"/>
                  </a:moveTo>
                  <a:lnTo>
                    <a:pt x="2288420" y="1117600"/>
                  </a:lnTo>
                  <a:lnTo>
                    <a:pt x="2288081" y="1130300"/>
                  </a:lnTo>
                  <a:lnTo>
                    <a:pt x="2290422" y="1117600"/>
                  </a:lnTo>
                  <a:close/>
                </a:path>
                <a:path w="2357119" h="1930400">
                  <a:moveTo>
                    <a:pt x="2286535" y="1066800"/>
                  </a:moveTo>
                  <a:lnTo>
                    <a:pt x="2281041" y="1066800"/>
                  </a:lnTo>
                  <a:lnTo>
                    <a:pt x="2280514" y="1079500"/>
                  </a:lnTo>
                  <a:lnTo>
                    <a:pt x="2284150" y="1104900"/>
                  </a:lnTo>
                  <a:lnTo>
                    <a:pt x="2297259" y="1104900"/>
                  </a:lnTo>
                  <a:lnTo>
                    <a:pt x="2285907" y="1092200"/>
                  </a:lnTo>
                  <a:lnTo>
                    <a:pt x="2296994" y="1079500"/>
                  </a:lnTo>
                  <a:lnTo>
                    <a:pt x="2284812" y="1079500"/>
                  </a:lnTo>
                  <a:lnTo>
                    <a:pt x="2286535" y="1066800"/>
                  </a:lnTo>
                  <a:close/>
                </a:path>
                <a:path w="2357119" h="1930400">
                  <a:moveTo>
                    <a:pt x="2329675" y="1079500"/>
                  </a:moveTo>
                  <a:lnTo>
                    <a:pt x="2296994" y="1079500"/>
                  </a:lnTo>
                  <a:lnTo>
                    <a:pt x="2300867" y="1092200"/>
                  </a:lnTo>
                  <a:lnTo>
                    <a:pt x="2297259" y="1104900"/>
                  </a:lnTo>
                  <a:lnTo>
                    <a:pt x="2347919" y="1104900"/>
                  </a:lnTo>
                  <a:lnTo>
                    <a:pt x="2349268" y="1092200"/>
                  </a:lnTo>
                  <a:lnTo>
                    <a:pt x="2330513" y="1092200"/>
                  </a:lnTo>
                  <a:lnTo>
                    <a:pt x="2329675" y="1079500"/>
                  </a:lnTo>
                  <a:close/>
                </a:path>
                <a:path w="2357119" h="1930400">
                  <a:moveTo>
                    <a:pt x="68068" y="1079500"/>
                  </a:moveTo>
                  <a:lnTo>
                    <a:pt x="63893" y="1079500"/>
                  </a:lnTo>
                  <a:lnTo>
                    <a:pt x="63419" y="1081355"/>
                  </a:lnTo>
                  <a:lnTo>
                    <a:pt x="65163" y="1092200"/>
                  </a:lnTo>
                  <a:lnTo>
                    <a:pt x="68657" y="1092200"/>
                  </a:lnTo>
                  <a:lnTo>
                    <a:pt x="68068" y="1079500"/>
                  </a:lnTo>
                  <a:close/>
                </a:path>
                <a:path w="2357119" h="1930400">
                  <a:moveTo>
                    <a:pt x="79416" y="1079500"/>
                  </a:moveTo>
                  <a:lnTo>
                    <a:pt x="71629" y="1092200"/>
                  </a:lnTo>
                  <a:lnTo>
                    <a:pt x="80686" y="1092200"/>
                  </a:lnTo>
                  <a:lnTo>
                    <a:pt x="79416" y="1079500"/>
                  </a:lnTo>
                  <a:close/>
                </a:path>
                <a:path w="2357119" h="1930400">
                  <a:moveTo>
                    <a:pt x="2350617" y="1079500"/>
                  </a:moveTo>
                  <a:lnTo>
                    <a:pt x="2329675" y="1079500"/>
                  </a:lnTo>
                  <a:lnTo>
                    <a:pt x="2330513" y="1092200"/>
                  </a:lnTo>
                  <a:lnTo>
                    <a:pt x="2349268" y="1092200"/>
                  </a:lnTo>
                  <a:lnTo>
                    <a:pt x="2350617" y="1079500"/>
                  </a:lnTo>
                  <a:close/>
                </a:path>
                <a:path w="2357119" h="1930400">
                  <a:moveTo>
                    <a:pt x="2349836" y="1041400"/>
                  </a:moveTo>
                  <a:lnTo>
                    <a:pt x="2346219" y="1041400"/>
                  </a:lnTo>
                  <a:lnTo>
                    <a:pt x="2335617" y="1066800"/>
                  </a:lnTo>
                  <a:lnTo>
                    <a:pt x="2286535" y="1066800"/>
                  </a:lnTo>
                  <a:lnTo>
                    <a:pt x="2289730" y="1079500"/>
                  </a:lnTo>
                  <a:lnTo>
                    <a:pt x="2347529" y="1079500"/>
                  </a:lnTo>
                  <a:lnTo>
                    <a:pt x="2348771" y="1054100"/>
                  </a:lnTo>
                  <a:lnTo>
                    <a:pt x="2349836" y="1041400"/>
                  </a:lnTo>
                  <a:close/>
                </a:path>
                <a:path w="2357119" h="1930400">
                  <a:moveTo>
                    <a:pt x="79482" y="1054100"/>
                  </a:moveTo>
                  <a:lnTo>
                    <a:pt x="73105" y="1066533"/>
                  </a:lnTo>
                  <a:lnTo>
                    <a:pt x="73147" y="1066800"/>
                  </a:lnTo>
                  <a:lnTo>
                    <a:pt x="75588" y="1066800"/>
                  </a:lnTo>
                  <a:lnTo>
                    <a:pt x="79482" y="1054100"/>
                  </a:lnTo>
                  <a:close/>
                </a:path>
                <a:path w="2357119" h="1930400">
                  <a:moveTo>
                    <a:pt x="2294074" y="1041400"/>
                  </a:moveTo>
                  <a:lnTo>
                    <a:pt x="2291806" y="1041400"/>
                  </a:lnTo>
                  <a:lnTo>
                    <a:pt x="2297974" y="1066800"/>
                  </a:lnTo>
                  <a:lnTo>
                    <a:pt x="2335617" y="1066800"/>
                  </a:lnTo>
                  <a:lnTo>
                    <a:pt x="2333968" y="1054100"/>
                  </a:lnTo>
                  <a:lnTo>
                    <a:pt x="2303836" y="1054100"/>
                  </a:lnTo>
                  <a:lnTo>
                    <a:pt x="2294074" y="1041400"/>
                  </a:lnTo>
                  <a:close/>
                </a:path>
                <a:path w="2357119" h="1930400">
                  <a:moveTo>
                    <a:pt x="22023" y="1016000"/>
                  </a:moveTo>
                  <a:lnTo>
                    <a:pt x="10843" y="1016000"/>
                  </a:lnTo>
                  <a:lnTo>
                    <a:pt x="9602" y="1028700"/>
                  </a:lnTo>
                  <a:lnTo>
                    <a:pt x="8537" y="1041400"/>
                  </a:lnTo>
                  <a:lnTo>
                    <a:pt x="12154" y="1054100"/>
                  </a:lnTo>
                  <a:lnTo>
                    <a:pt x="22756" y="1028700"/>
                  </a:lnTo>
                  <a:lnTo>
                    <a:pt x="19883" y="1028700"/>
                  </a:lnTo>
                  <a:lnTo>
                    <a:pt x="22023" y="1016000"/>
                  </a:lnTo>
                  <a:close/>
                </a:path>
                <a:path w="2357119" h="1930400">
                  <a:moveTo>
                    <a:pt x="27756" y="990600"/>
                  </a:moveTo>
                  <a:lnTo>
                    <a:pt x="10452" y="990600"/>
                  </a:lnTo>
                  <a:lnTo>
                    <a:pt x="7756" y="1016000"/>
                  </a:lnTo>
                  <a:lnTo>
                    <a:pt x="23888" y="1016000"/>
                  </a:lnTo>
                  <a:lnTo>
                    <a:pt x="21473" y="1028700"/>
                  </a:lnTo>
                  <a:lnTo>
                    <a:pt x="24405" y="1028700"/>
                  </a:lnTo>
                  <a:lnTo>
                    <a:pt x="21107" y="1041400"/>
                  </a:lnTo>
                  <a:lnTo>
                    <a:pt x="16866" y="1054100"/>
                  </a:lnTo>
                  <a:lnTo>
                    <a:pt x="46261" y="1054100"/>
                  </a:lnTo>
                  <a:lnTo>
                    <a:pt x="52048" y="1041400"/>
                  </a:lnTo>
                  <a:lnTo>
                    <a:pt x="65781" y="1041400"/>
                  </a:lnTo>
                  <a:lnTo>
                    <a:pt x="64718" y="1028700"/>
                  </a:lnTo>
                  <a:lnTo>
                    <a:pt x="66522" y="1016000"/>
                  </a:lnTo>
                  <a:lnTo>
                    <a:pt x="60385" y="1003300"/>
                  </a:lnTo>
                  <a:lnTo>
                    <a:pt x="28698" y="1003300"/>
                  </a:lnTo>
                  <a:lnTo>
                    <a:pt x="27756" y="990600"/>
                  </a:lnTo>
                  <a:close/>
                </a:path>
                <a:path w="2357119" h="1930400">
                  <a:moveTo>
                    <a:pt x="74875" y="1041400"/>
                  </a:moveTo>
                  <a:lnTo>
                    <a:pt x="73618" y="1041400"/>
                  </a:lnTo>
                  <a:lnTo>
                    <a:pt x="79796" y="1054100"/>
                  </a:lnTo>
                  <a:lnTo>
                    <a:pt x="74875" y="1041400"/>
                  </a:lnTo>
                  <a:close/>
                </a:path>
                <a:path w="2357119" h="1930400">
                  <a:moveTo>
                    <a:pt x="2337296" y="1016000"/>
                  </a:moveTo>
                  <a:lnTo>
                    <a:pt x="2292547" y="1016000"/>
                  </a:lnTo>
                  <a:lnTo>
                    <a:pt x="2293550" y="1041400"/>
                  </a:lnTo>
                  <a:lnTo>
                    <a:pt x="2298977" y="1041400"/>
                  </a:lnTo>
                  <a:lnTo>
                    <a:pt x="2303851" y="1054100"/>
                  </a:lnTo>
                  <a:lnTo>
                    <a:pt x="2333968" y="1054100"/>
                  </a:lnTo>
                  <a:lnTo>
                    <a:pt x="2337266" y="1041400"/>
                  </a:lnTo>
                  <a:lnTo>
                    <a:pt x="2341507" y="1028700"/>
                  </a:lnTo>
                  <a:lnTo>
                    <a:pt x="2338183" y="1028700"/>
                  </a:lnTo>
                  <a:lnTo>
                    <a:pt x="2337296" y="1016000"/>
                  </a:lnTo>
                  <a:close/>
                </a:path>
                <a:path w="2357119" h="1930400">
                  <a:moveTo>
                    <a:pt x="2280683" y="1028700"/>
                  </a:moveTo>
                  <a:lnTo>
                    <a:pt x="2278773" y="1041400"/>
                  </a:lnTo>
                  <a:lnTo>
                    <a:pt x="2284231" y="1041400"/>
                  </a:lnTo>
                  <a:lnTo>
                    <a:pt x="2280683" y="1028700"/>
                  </a:lnTo>
                  <a:close/>
                </a:path>
                <a:path w="2357119" h="1930400">
                  <a:moveTo>
                    <a:pt x="2289676" y="1016000"/>
                  </a:moveTo>
                  <a:lnTo>
                    <a:pt x="2285292" y="1016000"/>
                  </a:lnTo>
                  <a:lnTo>
                    <a:pt x="2281196" y="1028700"/>
                  </a:lnTo>
                  <a:lnTo>
                    <a:pt x="2289676" y="1016000"/>
                  </a:lnTo>
                  <a:close/>
                </a:path>
                <a:path w="2357119" h="1930400">
                  <a:moveTo>
                    <a:pt x="2350407" y="965200"/>
                  </a:moveTo>
                  <a:lnTo>
                    <a:pt x="2297724" y="965200"/>
                  </a:lnTo>
                  <a:lnTo>
                    <a:pt x="2294480" y="977900"/>
                  </a:lnTo>
                  <a:lnTo>
                    <a:pt x="2285404" y="990600"/>
                  </a:lnTo>
                  <a:lnTo>
                    <a:pt x="2285226" y="990600"/>
                  </a:lnTo>
                  <a:lnTo>
                    <a:pt x="2287196" y="1003300"/>
                  </a:lnTo>
                  <a:lnTo>
                    <a:pt x="2289676" y="1016000"/>
                  </a:lnTo>
                  <a:lnTo>
                    <a:pt x="2344439" y="1016000"/>
                  </a:lnTo>
                  <a:lnTo>
                    <a:pt x="2345172" y="1028700"/>
                  </a:lnTo>
                  <a:lnTo>
                    <a:pt x="2347999" y="1028700"/>
                  </a:lnTo>
                  <a:lnTo>
                    <a:pt x="2351777" y="1016000"/>
                  </a:lnTo>
                  <a:lnTo>
                    <a:pt x="2349164" y="1003300"/>
                  </a:lnTo>
                  <a:lnTo>
                    <a:pt x="2346571" y="977900"/>
                  </a:lnTo>
                  <a:lnTo>
                    <a:pt x="2350407" y="965200"/>
                  </a:lnTo>
                  <a:close/>
                </a:path>
                <a:path w="2357119" h="1930400">
                  <a:moveTo>
                    <a:pt x="78736" y="1003300"/>
                  </a:moveTo>
                  <a:lnTo>
                    <a:pt x="74142" y="1016000"/>
                  </a:lnTo>
                  <a:lnTo>
                    <a:pt x="79560" y="1016000"/>
                  </a:lnTo>
                  <a:lnTo>
                    <a:pt x="78736" y="1003300"/>
                  </a:lnTo>
                  <a:close/>
                </a:path>
                <a:path w="2357119" h="1930400">
                  <a:moveTo>
                    <a:pt x="57959" y="990600"/>
                  </a:moveTo>
                  <a:lnTo>
                    <a:pt x="27756" y="990600"/>
                  </a:lnTo>
                  <a:lnTo>
                    <a:pt x="28698" y="1003300"/>
                  </a:lnTo>
                  <a:lnTo>
                    <a:pt x="60385" y="1003300"/>
                  </a:lnTo>
                  <a:lnTo>
                    <a:pt x="57959" y="990600"/>
                  </a:lnTo>
                  <a:close/>
                </a:path>
                <a:path w="2357119" h="1930400">
                  <a:moveTo>
                    <a:pt x="71786" y="914400"/>
                  </a:moveTo>
                  <a:lnTo>
                    <a:pt x="8397" y="914400"/>
                  </a:lnTo>
                  <a:lnTo>
                    <a:pt x="11815" y="927100"/>
                  </a:lnTo>
                  <a:lnTo>
                    <a:pt x="14772" y="927100"/>
                  </a:lnTo>
                  <a:lnTo>
                    <a:pt x="13280" y="939800"/>
                  </a:lnTo>
                  <a:lnTo>
                    <a:pt x="12573" y="952500"/>
                  </a:lnTo>
                  <a:lnTo>
                    <a:pt x="12494" y="977900"/>
                  </a:lnTo>
                  <a:lnTo>
                    <a:pt x="12573" y="990600"/>
                  </a:lnTo>
                  <a:lnTo>
                    <a:pt x="71838" y="990600"/>
                  </a:lnTo>
                  <a:lnTo>
                    <a:pt x="68643" y="977900"/>
                  </a:lnTo>
                  <a:lnTo>
                    <a:pt x="21404" y="977900"/>
                  </a:lnTo>
                  <a:lnTo>
                    <a:pt x="17730" y="965200"/>
                  </a:lnTo>
                  <a:lnTo>
                    <a:pt x="19042" y="952500"/>
                  </a:lnTo>
                  <a:lnTo>
                    <a:pt x="28384" y="939800"/>
                  </a:lnTo>
                  <a:lnTo>
                    <a:pt x="63386" y="939800"/>
                  </a:lnTo>
                  <a:lnTo>
                    <a:pt x="67100" y="927100"/>
                  </a:lnTo>
                  <a:lnTo>
                    <a:pt x="71914" y="918129"/>
                  </a:lnTo>
                  <a:lnTo>
                    <a:pt x="71786" y="914400"/>
                  </a:lnTo>
                  <a:close/>
                </a:path>
                <a:path w="2357119" h="1930400">
                  <a:moveTo>
                    <a:pt x="77859" y="965200"/>
                  </a:moveTo>
                  <a:lnTo>
                    <a:pt x="72466" y="965200"/>
                  </a:lnTo>
                  <a:lnTo>
                    <a:pt x="61379" y="977900"/>
                  </a:lnTo>
                  <a:lnTo>
                    <a:pt x="73561" y="977900"/>
                  </a:lnTo>
                  <a:lnTo>
                    <a:pt x="71838" y="990600"/>
                  </a:lnTo>
                  <a:lnTo>
                    <a:pt x="77332" y="990600"/>
                  </a:lnTo>
                  <a:lnTo>
                    <a:pt x="77859" y="965200"/>
                  </a:lnTo>
                  <a:close/>
                </a:path>
                <a:path w="2357119" h="1930400">
                  <a:moveTo>
                    <a:pt x="2282785" y="977900"/>
                  </a:moveTo>
                  <a:lnTo>
                    <a:pt x="2278891" y="990600"/>
                  </a:lnTo>
                  <a:lnTo>
                    <a:pt x="2285226" y="990600"/>
                  </a:lnTo>
                  <a:lnTo>
                    <a:pt x="2282785" y="977900"/>
                  </a:lnTo>
                  <a:close/>
                </a:path>
                <a:path w="2357119" h="1930400">
                  <a:moveTo>
                    <a:pt x="63386" y="939800"/>
                  </a:moveTo>
                  <a:lnTo>
                    <a:pt x="36695" y="939800"/>
                  </a:lnTo>
                  <a:lnTo>
                    <a:pt x="33081" y="952500"/>
                  </a:lnTo>
                  <a:lnTo>
                    <a:pt x="27023" y="965200"/>
                  </a:lnTo>
                  <a:lnTo>
                    <a:pt x="21404" y="977900"/>
                  </a:lnTo>
                  <a:lnTo>
                    <a:pt x="57506" y="977900"/>
                  </a:lnTo>
                  <a:lnTo>
                    <a:pt x="61113" y="965200"/>
                  </a:lnTo>
                  <a:lnTo>
                    <a:pt x="77859" y="965200"/>
                  </a:lnTo>
                  <a:lnTo>
                    <a:pt x="74223" y="952500"/>
                  </a:lnTo>
                  <a:lnTo>
                    <a:pt x="68173" y="952500"/>
                  </a:lnTo>
                  <a:lnTo>
                    <a:pt x="63386" y="939800"/>
                  </a:lnTo>
                  <a:close/>
                </a:path>
                <a:path w="2357119" h="1930400">
                  <a:moveTo>
                    <a:pt x="2286744" y="927100"/>
                  </a:moveTo>
                  <a:lnTo>
                    <a:pt x="2280928" y="927100"/>
                  </a:lnTo>
                  <a:lnTo>
                    <a:pt x="2277674" y="952500"/>
                  </a:lnTo>
                  <a:lnTo>
                    <a:pt x="2278955" y="977900"/>
                  </a:lnTo>
                  <a:lnTo>
                    <a:pt x="2286744" y="965200"/>
                  </a:lnTo>
                  <a:lnTo>
                    <a:pt x="2340787" y="965200"/>
                  </a:lnTo>
                  <a:lnTo>
                    <a:pt x="2337464" y="952500"/>
                  </a:lnTo>
                  <a:lnTo>
                    <a:pt x="2291522" y="952500"/>
                  </a:lnTo>
                  <a:lnTo>
                    <a:pt x="2282451" y="939800"/>
                  </a:lnTo>
                  <a:lnTo>
                    <a:pt x="2288660" y="930874"/>
                  </a:lnTo>
                  <a:lnTo>
                    <a:pt x="2286744" y="927100"/>
                  </a:lnTo>
                  <a:close/>
                </a:path>
                <a:path w="2357119" h="1930400">
                  <a:moveTo>
                    <a:pt x="2289625" y="965200"/>
                  </a:moveTo>
                  <a:lnTo>
                    <a:pt x="2290200" y="977900"/>
                  </a:lnTo>
                  <a:lnTo>
                    <a:pt x="2293145" y="977900"/>
                  </a:lnTo>
                  <a:lnTo>
                    <a:pt x="2289625" y="965200"/>
                  </a:lnTo>
                  <a:close/>
                </a:path>
                <a:path w="2357119" h="1930400">
                  <a:moveTo>
                    <a:pt x="2340355" y="939800"/>
                  </a:moveTo>
                  <a:lnTo>
                    <a:pt x="2294388" y="939800"/>
                  </a:lnTo>
                  <a:lnTo>
                    <a:pt x="2291522" y="952500"/>
                  </a:lnTo>
                  <a:lnTo>
                    <a:pt x="2337464" y="952500"/>
                  </a:lnTo>
                  <a:lnTo>
                    <a:pt x="2340355" y="939800"/>
                  </a:lnTo>
                  <a:close/>
                </a:path>
                <a:path w="2357119" h="1930400">
                  <a:moveTo>
                    <a:pt x="2349192" y="863600"/>
                  </a:moveTo>
                  <a:lnTo>
                    <a:pt x="2315016" y="863600"/>
                  </a:lnTo>
                  <a:lnTo>
                    <a:pt x="2318052" y="889000"/>
                  </a:lnTo>
                  <a:lnTo>
                    <a:pt x="2295002" y="889000"/>
                  </a:lnTo>
                  <a:lnTo>
                    <a:pt x="2298394" y="901700"/>
                  </a:lnTo>
                  <a:lnTo>
                    <a:pt x="2299139" y="914400"/>
                  </a:lnTo>
                  <a:lnTo>
                    <a:pt x="2297363" y="939800"/>
                  </a:lnTo>
                  <a:lnTo>
                    <a:pt x="2340355" y="939800"/>
                  </a:lnTo>
                  <a:lnTo>
                    <a:pt x="2345645" y="952500"/>
                  </a:lnTo>
                  <a:lnTo>
                    <a:pt x="2350394" y="939800"/>
                  </a:lnTo>
                  <a:lnTo>
                    <a:pt x="2351590" y="901700"/>
                  </a:lnTo>
                  <a:lnTo>
                    <a:pt x="2344601" y="901700"/>
                  </a:lnTo>
                  <a:lnTo>
                    <a:pt x="2348667" y="889000"/>
                  </a:lnTo>
                  <a:lnTo>
                    <a:pt x="2350592" y="876300"/>
                  </a:lnTo>
                  <a:lnTo>
                    <a:pt x="2342554" y="876300"/>
                  </a:lnTo>
                  <a:lnTo>
                    <a:pt x="2349192" y="863600"/>
                  </a:lnTo>
                  <a:close/>
                </a:path>
                <a:path w="2357119" h="1930400">
                  <a:moveTo>
                    <a:pt x="70292" y="927100"/>
                  </a:moveTo>
                  <a:lnTo>
                    <a:pt x="67951" y="927100"/>
                  </a:lnTo>
                  <a:lnTo>
                    <a:pt x="66611" y="939800"/>
                  </a:lnTo>
                  <a:lnTo>
                    <a:pt x="69953" y="939800"/>
                  </a:lnTo>
                  <a:lnTo>
                    <a:pt x="70292" y="927100"/>
                  </a:lnTo>
                  <a:close/>
                </a:path>
                <a:path w="2357119" h="1930400">
                  <a:moveTo>
                    <a:pt x="2291286" y="927100"/>
                  </a:moveTo>
                  <a:lnTo>
                    <a:pt x="2288660" y="930874"/>
                  </a:lnTo>
                  <a:lnTo>
                    <a:pt x="2293189" y="939800"/>
                  </a:lnTo>
                  <a:lnTo>
                    <a:pt x="2294388" y="939800"/>
                  </a:lnTo>
                  <a:lnTo>
                    <a:pt x="2291286" y="927100"/>
                  </a:lnTo>
                  <a:close/>
                </a:path>
                <a:path w="2357119" h="1930400">
                  <a:moveTo>
                    <a:pt x="73916" y="914400"/>
                  </a:moveTo>
                  <a:lnTo>
                    <a:pt x="71914" y="918129"/>
                  </a:lnTo>
                  <a:lnTo>
                    <a:pt x="72224" y="927100"/>
                  </a:lnTo>
                  <a:lnTo>
                    <a:pt x="78435" y="927100"/>
                  </a:lnTo>
                  <a:lnTo>
                    <a:pt x="73916" y="914400"/>
                  </a:lnTo>
                  <a:close/>
                </a:path>
                <a:path w="2357119" h="1930400">
                  <a:moveTo>
                    <a:pt x="9022" y="800100"/>
                  </a:moveTo>
                  <a:lnTo>
                    <a:pt x="7521" y="825500"/>
                  </a:lnTo>
                  <a:lnTo>
                    <a:pt x="11948" y="838200"/>
                  </a:lnTo>
                  <a:lnTo>
                    <a:pt x="8857" y="838200"/>
                  </a:lnTo>
                  <a:lnTo>
                    <a:pt x="9497" y="850900"/>
                  </a:lnTo>
                  <a:lnTo>
                    <a:pt x="13219" y="850900"/>
                  </a:lnTo>
                  <a:lnTo>
                    <a:pt x="11316" y="863600"/>
                  </a:lnTo>
                  <a:lnTo>
                    <a:pt x="19549" y="863600"/>
                  </a:lnTo>
                  <a:lnTo>
                    <a:pt x="8710" y="876300"/>
                  </a:lnTo>
                  <a:lnTo>
                    <a:pt x="12154" y="901700"/>
                  </a:lnTo>
                  <a:lnTo>
                    <a:pt x="7512" y="914400"/>
                  </a:lnTo>
                  <a:lnTo>
                    <a:pt x="73546" y="914400"/>
                  </a:lnTo>
                  <a:lnTo>
                    <a:pt x="73932" y="901700"/>
                  </a:lnTo>
                  <a:lnTo>
                    <a:pt x="61549" y="901700"/>
                  </a:lnTo>
                  <a:lnTo>
                    <a:pt x="58108" y="889000"/>
                  </a:lnTo>
                  <a:lnTo>
                    <a:pt x="61401" y="876300"/>
                  </a:lnTo>
                  <a:lnTo>
                    <a:pt x="69220" y="863600"/>
                  </a:lnTo>
                  <a:lnTo>
                    <a:pt x="63697" y="850900"/>
                  </a:lnTo>
                  <a:lnTo>
                    <a:pt x="68048" y="836035"/>
                  </a:lnTo>
                  <a:lnTo>
                    <a:pt x="61537" y="825500"/>
                  </a:lnTo>
                  <a:lnTo>
                    <a:pt x="69511" y="825500"/>
                  </a:lnTo>
                  <a:lnTo>
                    <a:pt x="66969" y="812800"/>
                  </a:lnTo>
                  <a:lnTo>
                    <a:pt x="18751" y="812800"/>
                  </a:lnTo>
                  <a:lnTo>
                    <a:pt x="9022" y="800100"/>
                  </a:lnTo>
                  <a:close/>
                </a:path>
                <a:path w="2357119" h="1930400">
                  <a:moveTo>
                    <a:pt x="2283027" y="901700"/>
                  </a:moveTo>
                  <a:lnTo>
                    <a:pt x="2279886" y="901700"/>
                  </a:lnTo>
                  <a:lnTo>
                    <a:pt x="2280671" y="914400"/>
                  </a:lnTo>
                  <a:lnTo>
                    <a:pt x="2285383" y="914400"/>
                  </a:lnTo>
                  <a:lnTo>
                    <a:pt x="2283027" y="901700"/>
                  </a:lnTo>
                  <a:close/>
                </a:path>
                <a:path w="2357119" h="1930400">
                  <a:moveTo>
                    <a:pt x="2295002" y="889000"/>
                  </a:moveTo>
                  <a:lnTo>
                    <a:pt x="2281604" y="889000"/>
                  </a:lnTo>
                  <a:lnTo>
                    <a:pt x="2288839" y="901700"/>
                  </a:lnTo>
                  <a:lnTo>
                    <a:pt x="2295002" y="889000"/>
                  </a:lnTo>
                  <a:close/>
                </a:path>
                <a:path w="2357119" h="1930400">
                  <a:moveTo>
                    <a:pt x="70581" y="876300"/>
                  </a:moveTo>
                  <a:lnTo>
                    <a:pt x="65708" y="876300"/>
                  </a:lnTo>
                  <a:lnTo>
                    <a:pt x="68029" y="889000"/>
                  </a:lnTo>
                  <a:lnTo>
                    <a:pt x="71627" y="889000"/>
                  </a:lnTo>
                  <a:lnTo>
                    <a:pt x="70581" y="876300"/>
                  </a:lnTo>
                  <a:close/>
                </a:path>
                <a:path w="2357119" h="1930400">
                  <a:moveTo>
                    <a:pt x="2305095" y="863600"/>
                  </a:moveTo>
                  <a:lnTo>
                    <a:pt x="2295497" y="863600"/>
                  </a:lnTo>
                  <a:lnTo>
                    <a:pt x="2289467" y="876300"/>
                  </a:lnTo>
                  <a:lnTo>
                    <a:pt x="2284451" y="889000"/>
                  </a:lnTo>
                  <a:lnTo>
                    <a:pt x="2318052" y="889000"/>
                  </a:lnTo>
                  <a:lnTo>
                    <a:pt x="2310618" y="876300"/>
                  </a:lnTo>
                  <a:lnTo>
                    <a:pt x="2303351" y="876300"/>
                  </a:lnTo>
                  <a:lnTo>
                    <a:pt x="2305095" y="863600"/>
                  </a:lnTo>
                  <a:close/>
                </a:path>
                <a:path w="2357119" h="1930400">
                  <a:moveTo>
                    <a:pt x="78399" y="838200"/>
                  </a:moveTo>
                  <a:lnTo>
                    <a:pt x="75189" y="850900"/>
                  </a:lnTo>
                  <a:lnTo>
                    <a:pt x="78693" y="863600"/>
                  </a:lnTo>
                  <a:lnTo>
                    <a:pt x="79665" y="850900"/>
                  </a:lnTo>
                  <a:lnTo>
                    <a:pt x="78399" y="838200"/>
                  </a:lnTo>
                  <a:close/>
                </a:path>
                <a:path w="2357119" h="1930400">
                  <a:moveTo>
                    <a:pt x="2322489" y="762000"/>
                  </a:moveTo>
                  <a:lnTo>
                    <a:pt x="2290116" y="762000"/>
                  </a:lnTo>
                  <a:lnTo>
                    <a:pt x="2277530" y="774700"/>
                  </a:lnTo>
                  <a:lnTo>
                    <a:pt x="2277425" y="787400"/>
                  </a:lnTo>
                  <a:lnTo>
                    <a:pt x="2285907" y="787400"/>
                  </a:lnTo>
                  <a:lnTo>
                    <a:pt x="2283142" y="812800"/>
                  </a:lnTo>
                  <a:lnTo>
                    <a:pt x="2288210" y="812800"/>
                  </a:lnTo>
                  <a:lnTo>
                    <a:pt x="2299812" y="825500"/>
                  </a:lnTo>
                  <a:lnTo>
                    <a:pt x="2292202" y="838200"/>
                  </a:lnTo>
                  <a:lnTo>
                    <a:pt x="2282806" y="850900"/>
                  </a:lnTo>
                  <a:lnTo>
                    <a:pt x="2297742" y="850900"/>
                  </a:lnTo>
                  <a:lnTo>
                    <a:pt x="2299074" y="863600"/>
                  </a:lnTo>
                  <a:lnTo>
                    <a:pt x="2344483" y="863600"/>
                  </a:lnTo>
                  <a:lnTo>
                    <a:pt x="2351769" y="850900"/>
                  </a:lnTo>
                  <a:lnTo>
                    <a:pt x="2351526" y="838200"/>
                  </a:lnTo>
                  <a:lnTo>
                    <a:pt x="2343182" y="838200"/>
                  </a:lnTo>
                  <a:lnTo>
                    <a:pt x="2344773" y="825500"/>
                  </a:lnTo>
                  <a:lnTo>
                    <a:pt x="2346291" y="825500"/>
                  </a:lnTo>
                  <a:lnTo>
                    <a:pt x="2346638" y="800100"/>
                  </a:lnTo>
                  <a:lnTo>
                    <a:pt x="2345813" y="800100"/>
                  </a:lnTo>
                  <a:lnTo>
                    <a:pt x="2339084" y="787400"/>
                  </a:lnTo>
                  <a:lnTo>
                    <a:pt x="2337842" y="774700"/>
                  </a:lnTo>
                  <a:lnTo>
                    <a:pt x="2320302" y="774700"/>
                  </a:lnTo>
                  <a:lnTo>
                    <a:pt x="2322489" y="762000"/>
                  </a:lnTo>
                  <a:close/>
                </a:path>
                <a:path w="2357119" h="1930400">
                  <a:moveTo>
                    <a:pt x="68288" y="835213"/>
                  </a:moveTo>
                  <a:lnTo>
                    <a:pt x="68048" y="836035"/>
                  </a:lnTo>
                  <a:lnTo>
                    <a:pt x="69385" y="838200"/>
                  </a:lnTo>
                  <a:lnTo>
                    <a:pt x="68288" y="835213"/>
                  </a:lnTo>
                  <a:close/>
                </a:path>
                <a:path w="2357119" h="1930400">
                  <a:moveTo>
                    <a:pt x="2348811" y="825500"/>
                  </a:moveTo>
                  <a:lnTo>
                    <a:pt x="2344773" y="825500"/>
                  </a:lnTo>
                  <a:lnTo>
                    <a:pt x="2344989" y="838200"/>
                  </a:lnTo>
                  <a:lnTo>
                    <a:pt x="2351526" y="838200"/>
                  </a:lnTo>
                  <a:lnTo>
                    <a:pt x="2348811" y="825500"/>
                  </a:lnTo>
                  <a:close/>
                </a:path>
                <a:path w="2357119" h="1930400">
                  <a:moveTo>
                    <a:pt x="76877" y="812800"/>
                  </a:moveTo>
                  <a:lnTo>
                    <a:pt x="71931" y="812800"/>
                  </a:lnTo>
                  <a:lnTo>
                    <a:pt x="69511" y="825500"/>
                  </a:lnTo>
                  <a:lnTo>
                    <a:pt x="64718" y="825500"/>
                  </a:lnTo>
                  <a:lnTo>
                    <a:pt x="68288" y="835213"/>
                  </a:lnTo>
                  <a:lnTo>
                    <a:pt x="71131" y="825500"/>
                  </a:lnTo>
                  <a:lnTo>
                    <a:pt x="76877" y="812800"/>
                  </a:lnTo>
                  <a:close/>
                </a:path>
                <a:path w="2357119" h="1930400">
                  <a:moveTo>
                    <a:pt x="72252" y="762000"/>
                  </a:moveTo>
                  <a:lnTo>
                    <a:pt x="7884" y="762000"/>
                  </a:lnTo>
                  <a:lnTo>
                    <a:pt x="10740" y="774700"/>
                  </a:lnTo>
                  <a:lnTo>
                    <a:pt x="17524" y="800100"/>
                  </a:lnTo>
                  <a:lnTo>
                    <a:pt x="18751" y="812800"/>
                  </a:lnTo>
                  <a:lnTo>
                    <a:pt x="61017" y="812800"/>
                  </a:lnTo>
                  <a:lnTo>
                    <a:pt x="59378" y="787400"/>
                  </a:lnTo>
                  <a:lnTo>
                    <a:pt x="61194" y="774700"/>
                  </a:lnTo>
                  <a:lnTo>
                    <a:pt x="75594" y="774700"/>
                  </a:lnTo>
                  <a:lnTo>
                    <a:pt x="72252" y="762000"/>
                  </a:lnTo>
                  <a:close/>
                </a:path>
                <a:path w="2357119" h="1930400">
                  <a:moveTo>
                    <a:pt x="79168" y="787400"/>
                  </a:moveTo>
                  <a:lnTo>
                    <a:pt x="67018" y="787400"/>
                  </a:lnTo>
                  <a:lnTo>
                    <a:pt x="66969" y="812800"/>
                  </a:lnTo>
                  <a:lnTo>
                    <a:pt x="71931" y="812800"/>
                  </a:lnTo>
                  <a:lnTo>
                    <a:pt x="74351" y="800100"/>
                  </a:lnTo>
                  <a:lnTo>
                    <a:pt x="79168" y="787400"/>
                  </a:lnTo>
                  <a:close/>
                </a:path>
                <a:path w="2357119" h="1930400">
                  <a:moveTo>
                    <a:pt x="2282055" y="787400"/>
                  </a:moveTo>
                  <a:lnTo>
                    <a:pt x="2278345" y="787400"/>
                  </a:lnTo>
                  <a:lnTo>
                    <a:pt x="2280671" y="800100"/>
                  </a:lnTo>
                  <a:lnTo>
                    <a:pt x="2282055" y="787400"/>
                  </a:lnTo>
                  <a:close/>
                </a:path>
                <a:path w="2357119" h="1930400">
                  <a:moveTo>
                    <a:pt x="2350756" y="787400"/>
                  </a:moveTo>
                  <a:lnTo>
                    <a:pt x="2345813" y="800100"/>
                  </a:lnTo>
                  <a:lnTo>
                    <a:pt x="2346638" y="800100"/>
                  </a:lnTo>
                  <a:lnTo>
                    <a:pt x="2350756" y="787400"/>
                  </a:lnTo>
                  <a:close/>
                </a:path>
                <a:path w="2357119" h="1930400">
                  <a:moveTo>
                    <a:pt x="2350708" y="762000"/>
                  </a:moveTo>
                  <a:lnTo>
                    <a:pt x="2331769" y="762000"/>
                  </a:lnTo>
                  <a:lnTo>
                    <a:pt x="2320302" y="774700"/>
                  </a:lnTo>
                  <a:lnTo>
                    <a:pt x="2353252" y="774700"/>
                  </a:lnTo>
                  <a:lnTo>
                    <a:pt x="2350708" y="762000"/>
                  </a:lnTo>
                  <a:close/>
                </a:path>
                <a:path w="2357119" h="1930400">
                  <a:moveTo>
                    <a:pt x="24429" y="756840"/>
                  </a:moveTo>
                  <a:lnTo>
                    <a:pt x="18436" y="762000"/>
                  </a:lnTo>
                  <a:lnTo>
                    <a:pt x="26630" y="762000"/>
                  </a:lnTo>
                  <a:lnTo>
                    <a:pt x="24429" y="756840"/>
                  </a:lnTo>
                  <a:close/>
                </a:path>
                <a:path w="2357119" h="1930400">
                  <a:moveTo>
                    <a:pt x="47860" y="736600"/>
                  </a:moveTo>
                  <a:lnTo>
                    <a:pt x="24429" y="756840"/>
                  </a:lnTo>
                  <a:lnTo>
                    <a:pt x="26630" y="762000"/>
                  </a:lnTo>
                  <a:lnTo>
                    <a:pt x="32638" y="762000"/>
                  </a:lnTo>
                  <a:lnTo>
                    <a:pt x="39588" y="749300"/>
                  </a:lnTo>
                  <a:lnTo>
                    <a:pt x="49167" y="749300"/>
                  </a:lnTo>
                  <a:lnTo>
                    <a:pt x="55313" y="743121"/>
                  </a:lnTo>
                  <a:lnTo>
                    <a:pt x="47860" y="736600"/>
                  </a:lnTo>
                  <a:close/>
                </a:path>
                <a:path w="2357119" h="1930400">
                  <a:moveTo>
                    <a:pt x="55313" y="743121"/>
                  </a:moveTo>
                  <a:lnTo>
                    <a:pt x="49167" y="749300"/>
                  </a:lnTo>
                  <a:lnTo>
                    <a:pt x="39588" y="749300"/>
                  </a:lnTo>
                  <a:lnTo>
                    <a:pt x="32638" y="762000"/>
                  </a:lnTo>
                  <a:lnTo>
                    <a:pt x="76655" y="762000"/>
                  </a:lnTo>
                  <a:lnTo>
                    <a:pt x="62375" y="749300"/>
                  </a:lnTo>
                  <a:lnTo>
                    <a:pt x="55313" y="743121"/>
                  </a:lnTo>
                  <a:close/>
                </a:path>
                <a:path w="2357119" h="1930400">
                  <a:moveTo>
                    <a:pt x="2315328" y="749300"/>
                  </a:moveTo>
                  <a:lnTo>
                    <a:pt x="2286273" y="749300"/>
                  </a:lnTo>
                  <a:lnTo>
                    <a:pt x="2282127" y="762000"/>
                  </a:lnTo>
                  <a:lnTo>
                    <a:pt x="2302673" y="762000"/>
                  </a:lnTo>
                  <a:lnTo>
                    <a:pt x="2315328" y="749300"/>
                  </a:lnTo>
                  <a:close/>
                </a:path>
                <a:path w="2357119" h="1930400">
                  <a:moveTo>
                    <a:pt x="2315328" y="749300"/>
                  </a:moveTo>
                  <a:lnTo>
                    <a:pt x="2302673" y="762000"/>
                  </a:lnTo>
                  <a:lnTo>
                    <a:pt x="2314702" y="762000"/>
                  </a:lnTo>
                  <a:lnTo>
                    <a:pt x="2322032" y="755910"/>
                  </a:lnTo>
                  <a:lnTo>
                    <a:pt x="2315328" y="749300"/>
                  </a:lnTo>
                  <a:close/>
                </a:path>
                <a:path w="2357119" h="1930400">
                  <a:moveTo>
                    <a:pt x="2322032" y="755910"/>
                  </a:moveTo>
                  <a:lnTo>
                    <a:pt x="2314702" y="762000"/>
                  </a:lnTo>
                  <a:lnTo>
                    <a:pt x="2328209" y="762000"/>
                  </a:lnTo>
                  <a:lnTo>
                    <a:pt x="2322032" y="755910"/>
                  </a:lnTo>
                  <a:close/>
                </a:path>
                <a:path w="2357119" h="1930400">
                  <a:moveTo>
                    <a:pt x="43147" y="596900"/>
                  </a:moveTo>
                  <a:lnTo>
                    <a:pt x="10884" y="596900"/>
                  </a:lnTo>
                  <a:lnTo>
                    <a:pt x="19973" y="609600"/>
                  </a:lnTo>
                  <a:lnTo>
                    <a:pt x="20949" y="609600"/>
                  </a:lnTo>
                  <a:lnTo>
                    <a:pt x="12102" y="622300"/>
                  </a:lnTo>
                  <a:lnTo>
                    <a:pt x="6788" y="635000"/>
                  </a:lnTo>
                  <a:lnTo>
                    <a:pt x="11526" y="647700"/>
                  </a:lnTo>
                  <a:lnTo>
                    <a:pt x="9292" y="660400"/>
                  </a:lnTo>
                  <a:lnTo>
                    <a:pt x="24614" y="660400"/>
                  </a:lnTo>
                  <a:lnTo>
                    <a:pt x="11715" y="673100"/>
                  </a:lnTo>
                  <a:lnTo>
                    <a:pt x="21534" y="673100"/>
                  </a:lnTo>
                  <a:lnTo>
                    <a:pt x="14549" y="685800"/>
                  </a:lnTo>
                  <a:lnTo>
                    <a:pt x="7231" y="698500"/>
                  </a:lnTo>
                  <a:lnTo>
                    <a:pt x="16866" y="711200"/>
                  </a:lnTo>
                  <a:lnTo>
                    <a:pt x="23287" y="711200"/>
                  </a:lnTo>
                  <a:lnTo>
                    <a:pt x="16329" y="723900"/>
                  </a:lnTo>
                  <a:lnTo>
                    <a:pt x="9430" y="736600"/>
                  </a:lnTo>
                  <a:lnTo>
                    <a:pt x="16028" y="749300"/>
                  </a:lnTo>
                  <a:lnTo>
                    <a:pt x="21211" y="749300"/>
                  </a:lnTo>
                  <a:lnTo>
                    <a:pt x="24429" y="756840"/>
                  </a:lnTo>
                  <a:lnTo>
                    <a:pt x="47860" y="736600"/>
                  </a:lnTo>
                  <a:lnTo>
                    <a:pt x="61799" y="736600"/>
                  </a:lnTo>
                  <a:lnTo>
                    <a:pt x="69111" y="723900"/>
                  </a:lnTo>
                  <a:lnTo>
                    <a:pt x="62728" y="685800"/>
                  </a:lnTo>
                  <a:lnTo>
                    <a:pt x="62519" y="685800"/>
                  </a:lnTo>
                  <a:lnTo>
                    <a:pt x="66597" y="682053"/>
                  </a:lnTo>
                  <a:lnTo>
                    <a:pt x="61001" y="673100"/>
                  </a:lnTo>
                  <a:lnTo>
                    <a:pt x="59659" y="647700"/>
                  </a:lnTo>
                  <a:lnTo>
                    <a:pt x="45620" y="647700"/>
                  </a:lnTo>
                  <a:lnTo>
                    <a:pt x="38855" y="622300"/>
                  </a:lnTo>
                  <a:lnTo>
                    <a:pt x="43147" y="596900"/>
                  </a:lnTo>
                  <a:close/>
                </a:path>
                <a:path w="2357119" h="1930400">
                  <a:moveTo>
                    <a:pt x="2345277" y="736600"/>
                  </a:moveTo>
                  <a:lnTo>
                    <a:pt x="2289634" y="736600"/>
                  </a:lnTo>
                  <a:lnTo>
                    <a:pt x="2284336" y="749300"/>
                  </a:lnTo>
                  <a:lnTo>
                    <a:pt x="2315328" y="749300"/>
                  </a:lnTo>
                  <a:lnTo>
                    <a:pt x="2322032" y="755910"/>
                  </a:lnTo>
                  <a:lnTo>
                    <a:pt x="2345277" y="736600"/>
                  </a:lnTo>
                  <a:close/>
                </a:path>
                <a:path w="2357119" h="1930400">
                  <a:moveTo>
                    <a:pt x="61799" y="736600"/>
                  </a:moveTo>
                  <a:lnTo>
                    <a:pt x="47860" y="736600"/>
                  </a:lnTo>
                  <a:lnTo>
                    <a:pt x="55313" y="743121"/>
                  </a:lnTo>
                  <a:lnTo>
                    <a:pt x="61799" y="736600"/>
                  </a:lnTo>
                  <a:close/>
                </a:path>
                <a:path w="2357119" h="1930400">
                  <a:moveTo>
                    <a:pt x="2350407" y="673100"/>
                  </a:moveTo>
                  <a:lnTo>
                    <a:pt x="2349175" y="673100"/>
                  </a:lnTo>
                  <a:lnTo>
                    <a:pt x="2345813" y="685800"/>
                  </a:lnTo>
                  <a:lnTo>
                    <a:pt x="2343176" y="685800"/>
                  </a:lnTo>
                  <a:lnTo>
                    <a:pt x="2345512" y="698500"/>
                  </a:lnTo>
                  <a:lnTo>
                    <a:pt x="2286011" y="698500"/>
                  </a:lnTo>
                  <a:lnTo>
                    <a:pt x="2286368" y="723900"/>
                  </a:lnTo>
                  <a:lnTo>
                    <a:pt x="2288943" y="736600"/>
                  </a:lnTo>
                  <a:lnTo>
                    <a:pt x="2350339" y="736600"/>
                  </a:lnTo>
                  <a:lnTo>
                    <a:pt x="2350276" y="723900"/>
                  </a:lnTo>
                  <a:lnTo>
                    <a:pt x="2294480" y="723900"/>
                  </a:lnTo>
                  <a:lnTo>
                    <a:pt x="2289886" y="711200"/>
                  </a:lnTo>
                  <a:lnTo>
                    <a:pt x="2346005" y="711200"/>
                  </a:lnTo>
                  <a:lnTo>
                    <a:pt x="2348405" y="698500"/>
                  </a:lnTo>
                  <a:lnTo>
                    <a:pt x="2350471" y="685800"/>
                  </a:lnTo>
                  <a:lnTo>
                    <a:pt x="2350407" y="673100"/>
                  </a:lnTo>
                  <a:close/>
                </a:path>
                <a:path w="2357119" h="1930400">
                  <a:moveTo>
                    <a:pt x="2345067" y="711200"/>
                  </a:moveTo>
                  <a:lnTo>
                    <a:pt x="2299545" y="711200"/>
                  </a:lnTo>
                  <a:lnTo>
                    <a:pt x="2299388" y="723900"/>
                  </a:lnTo>
                  <a:lnTo>
                    <a:pt x="2347662" y="723900"/>
                  </a:lnTo>
                  <a:lnTo>
                    <a:pt x="2345067" y="711200"/>
                  </a:lnTo>
                  <a:close/>
                </a:path>
                <a:path w="2357119" h="1930400">
                  <a:moveTo>
                    <a:pt x="74338" y="685800"/>
                  </a:moveTo>
                  <a:lnTo>
                    <a:pt x="71000" y="685800"/>
                  </a:lnTo>
                  <a:lnTo>
                    <a:pt x="72723" y="698500"/>
                  </a:lnTo>
                  <a:lnTo>
                    <a:pt x="74338" y="685800"/>
                  </a:lnTo>
                  <a:close/>
                </a:path>
                <a:path w="2357119" h="1930400">
                  <a:moveTo>
                    <a:pt x="2343176" y="685800"/>
                  </a:moveTo>
                  <a:lnTo>
                    <a:pt x="2293354" y="685800"/>
                  </a:lnTo>
                  <a:lnTo>
                    <a:pt x="2299309" y="698500"/>
                  </a:lnTo>
                  <a:lnTo>
                    <a:pt x="2340879" y="698500"/>
                  </a:lnTo>
                  <a:lnTo>
                    <a:pt x="2343176" y="685800"/>
                  </a:lnTo>
                  <a:close/>
                </a:path>
                <a:path w="2357119" h="1930400">
                  <a:moveTo>
                    <a:pt x="78330" y="673100"/>
                  </a:moveTo>
                  <a:lnTo>
                    <a:pt x="76340" y="673100"/>
                  </a:lnTo>
                  <a:lnTo>
                    <a:pt x="66597" y="682053"/>
                  </a:lnTo>
                  <a:lnTo>
                    <a:pt x="68939" y="685800"/>
                  </a:lnTo>
                  <a:lnTo>
                    <a:pt x="78330" y="673100"/>
                  </a:lnTo>
                  <a:close/>
                </a:path>
                <a:path w="2357119" h="1930400">
                  <a:moveTo>
                    <a:pt x="2338693" y="648136"/>
                  </a:moveTo>
                  <a:lnTo>
                    <a:pt x="2332489" y="660400"/>
                  </a:lnTo>
                  <a:lnTo>
                    <a:pt x="2287582" y="660400"/>
                  </a:lnTo>
                  <a:lnTo>
                    <a:pt x="2278813" y="673100"/>
                  </a:lnTo>
                  <a:lnTo>
                    <a:pt x="2283629" y="685800"/>
                  </a:lnTo>
                  <a:lnTo>
                    <a:pt x="2342706" y="685800"/>
                  </a:lnTo>
                  <a:lnTo>
                    <a:pt x="2342240" y="673100"/>
                  </a:lnTo>
                  <a:lnTo>
                    <a:pt x="2338693" y="648136"/>
                  </a:lnTo>
                  <a:close/>
                </a:path>
                <a:path w="2357119" h="1930400">
                  <a:moveTo>
                    <a:pt x="15112" y="660400"/>
                  </a:moveTo>
                  <a:lnTo>
                    <a:pt x="7167" y="660400"/>
                  </a:lnTo>
                  <a:lnTo>
                    <a:pt x="7064" y="673100"/>
                  </a:lnTo>
                  <a:lnTo>
                    <a:pt x="11715" y="673100"/>
                  </a:lnTo>
                  <a:lnTo>
                    <a:pt x="15112" y="660400"/>
                  </a:lnTo>
                  <a:close/>
                </a:path>
                <a:path w="2357119" h="1930400">
                  <a:moveTo>
                    <a:pt x="2325382" y="635000"/>
                  </a:moveTo>
                  <a:lnTo>
                    <a:pt x="2301026" y="635000"/>
                  </a:lnTo>
                  <a:lnTo>
                    <a:pt x="2292508" y="660400"/>
                  </a:lnTo>
                  <a:lnTo>
                    <a:pt x="2326594" y="660400"/>
                  </a:lnTo>
                  <a:lnTo>
                    <a:pt x="2325382" y="635000"/>
                  </a:lnTo>
                  <a:close/>
                </a:path>
                <a:path w="2357119" h="1930400">
                  <a:moveTo>
                    <a:pt x="2338914" y="647700"/>
                  </a:moveTo>
                  <a:lnTo>
                    <a:pt x="2338631" y="647700"/>
                  </a:lnTo>
                  <a:lnTo>
                    <a:pt x="2338693" y="648136"/>
                  </a:lnTo>
                  <a:lnTo>
                    <a:pt x="2338914" y="647700"/>
                  </a:lnTo>
                  <a:close/>
                </a:path>
                <a:path w="2357119" h="1930400">
                  <a:moveTo>
                    <a:pt x="67846" y="546100"/>
                  </a:moveTo>
                  <a:lnTo>
                    <a:pt x="9641" y="546100"/>
                  </a:lnTo>
                  <a:lnTo>
                    <a:pt x="15226" y="558800"/>
                  </a:lnTo>
                  <a:lnTo>
                    <a:pt x="14981" y="571500"/>
                  </a:lnTo>
                  <a:lnTo>
                    <a:pt x="6802" y="596900"/>
                  </a:lnTo>
                  <a:lnTo>
                    <a:pt x="43147" y="596900"/>
                  </a:lnTo>
                  <a:lnTo>
                    <a:pt x="46529" y="609600"/>
                  </a:lnTo>
                  <a:lnTo>
                    <a:pt x="47766" y="635000"/>
                  </a:lnTo>
                  <a:lnTo>
                    <a:pt x="45620" y="647700"/>
                  </a:lnTo>
                  <a:lnTo>
                    <a:pt x="70058" y="647700"/>
                  </a:lnTo>
                  <a:lnTo>
                    <a:pt x="71139" y="635000"/>
                  </a:lnTo>
                  <a:lnTo>
                    <a:pt x="58226" y="635000"/>
                  </a:lnTo>
                  <a:lnTo>
                    <a:pt x="56621" y="622300"/>
                  </a:lnTo>
                  <a:lnTo>
                    <a:pt x="61668" y="622300"/>
                  </a:lnTo>
                  <a:lnTo>
                    <a:pt x="57439" y="609600"/>
                  </a:lnTo>
                  <a:lnTo>
                    <a:pt x="74246" y="609600"/>
                  </a:lnTo>
                  <a:lnTo>
                    <a:pt x="79398" y="596900"/>
                  </a:lnTo>
                  <a:lnTo>
                    <a:pt x="75411" y="584200"/>
                  </a:lnTo>
                  <a:lnTo>
                    <a:pt x="60727" y="584200"/>
                  </a:lnTo>
                  <a:lnTo>
                    <a:pt x="64521" y="558800"/>
                  </a:lnTo>
                  <a:lnTo>
                    <a:pt x="69198" y="548921"/>
                  </a:lnTo>
                  <a:lnTo>
                    <a:pt x="67846" y="546100"/>
                  </a:lnTo>
                  <a:close/>
                </a:path>
                <a:path w="2357119" h="1930400">
                  <a:moveTo>
                    <a:pt x="2346520" y="609600"/>
                  </a:moveTo>
                  <a:lnTo>
                    <a:pt x="2307146" y="609600"/>
                  </a:lnTo>
                  <a:lnTo>
                    <a:pt x="2306011" y="635000"/>
                  </a:lnTo>
                  <a:lnTo>
                    <a:pt x="2325382" y="635000"/>
                  </a:lnTo>
                  <a:lnTo>
                    <a:pt x="2332690" y="647700"/>
                  </a:lnTo>
                  <a:lnTo>
                    <a:pt x="2336023" y="635000"/>
                  </a:lnTo>
                  <a:lnTo>
                    <a:pt x="2338119" y="622300"/>
                  </a:lnTo>
                  <a:lnTo>
                    <a:pt x="2344990" y="622300"/>
                  </a:lnTo>
                  <a:lnTo>
                    <a:pt x="2346520" y="609600"/>
                  </a:lnTo>
                  <a:close/>
                </a:path>
                <a:path w="2357119" h="1930400">
                  <a:moveTo>
                    <a:pt x="2344990" y="622300"/>
                  </a:moveTo>
                  <a:lnTo>
                    <a:pt x="2341716" y="622300"/>
                  </a:lnTo>
                  <a:lnTo>
                    <a:pt x="2338914" y="647700"/>
                  </a:lnTo>
                  <a:lnTo>
                    <a:pt x="2347865" y="647700"/>
                  </a:lnTo>
                  <a:lnTo>
                    <a:pt x="2350617" y="635000"/>
                  </a:lnTo>
                  <a:lnTo>
                    <a:pt x="2344990" y="622300"/>
                  </a:lnTo>
                  <a:close/>
                </a:path>
                <a:path w="2357119" h="1930400">
                  <a:moveTo>
                    <a:pt x="61668" y="622300"/>
                  </a:moveTo>
                  <a:lnTo>
                    <a:pt x="56621" y="622300"/>
                  </a:lnTo>
                  <a:lnTo>
                    <a:pt x="61406" y="635000"/>
                  </a:lnTo>
                  <a:lnTo>
                    <a:pt x="71139" y="635000"/>
                  </a:lnTo>
                  <a:lnTo>
                    <a:pt x="61668" y="622300"/>
                  </a:lnTo>
                  <a:close/>
                </a:path>
                <a:path w="2357119" h="1930400">
                  <a:moveTo>
                    <a:pt x="2352816" y="622300"/>
                  </a:moveTo>
                  <a:lnTo>
                    <a:pt x="2351358" y="622300"/>
                  </a:lnTo>
                  <a:lnTo>
                    <a:pt x="2351991" y="635000"/>
                  </a:lnTo>
                  <a:lnTo>
                    <a:pt x="2353036" y="635000"/>
                  </a:lnTo>
                  <a:lnTo>
                    <a:pt x="2352816" y="622300"/>
                  </a:lnTo>
                  <a:close/>
                </a:path>
                <a:path w="2357119" h="1930400">
                  <a:moveTo>
                    <a:pt x="2297184" y="609600"/>
                  </a:moveTo>
                  <a:lnTo>
                    <a:pt x="2295815" y="622300"/>
                  </a:lnTo>
                  <a:lnTo>
                    <a:pt x="2298053" y="622300"/>
                  </a:lnTo>
                  <a:lnTo>
                    <a:pt x="2297184" y="609600"/>
                  </a:lnTo>
                  <a:close/>
                </a:path>
                <a:path w="2357119" h="1930400">
                  <a:moveTo>
                    <a:pt x="2282106" y="596900"/>
                  </a:moveTo>
                  <a:lnTo>
                    <a:pt x="2279780" y="596900"/>
                  </a:lnTo>
                  <a:lnTo>
                    <a:pt x="2281090" y="609600"/>
                  </a:lnTo>
                  <a:lnTo>
                    <a:pt x="2282106" y="596900"/>
                  </a:lnTo>
                  <a:close/>
                </a:path>
                <a:path w="2357119" h="1930400">
                  <a:moveTo>
                    <a:pt x="2328523" y="596900"/>
                  </a:moveTo>
                  <a:lnTo>
                    <a:pt x="2294807" y="596900"/>
                  </a:lnTo>
                  <a:lnTo>
                    <a:pt x="2300622" y="609600"/>
                  </a:lnTo>
                  <a:lnTo>
                    <a:pt x="2326565" y="609600"/>
                  </a:lnTo>
                  <a:lnTo>
                    <a:pt x="2328523" y="596900"/>
                  </a:lnTo>
                  <a:close/>
                </a:path>
                <a:path w="2357119" h="1930400">
                  <a:moveTo>
                    <a:pt x="2344935" y="508000"/>
                  </a:moveTo>
                  <a:lnTo>
                    <a:pt x="2311560" y="508000"/>
                  </a:lnTo>
                  <a:lnTo>
                    <a:pt x="2310785" y="533400"/>
                  </a:lnTo>
                  <a:lnTo>
                    <a:pt x="2298668" y="533400"/>
                  </a:lnTo>
                  <a:lnTo>
                    <a:pt x="2297425" y="558800"/>
                  </a:lnTo>
                  <a:lnTo>
                    <a:pt x="2284114" y="558800"/>
                  </a:lnTo>
                  <a:lnTo>
                    <a:pt x="2283952" y="571500"/>
                  </a:lnTo>
                  <a:lnTo>
                    <a:pt x="2288629" y="584200"/>
                  </a:lnTo>
                  <a:lnTo>
                    <a:pt x="2285015" y="596900"/>
                  </a:lnTo>
                  <a:lnTo>
                    <a:pt x="2332661" y="596900"/>
                  </a:lnTo>
                  <a:lnTo>
                    <a:pt x="2329976" y="609600"/>
                  </a:lnTo>
                  <a:lnTo>
                    <a:pt x="2349130" y="609600"/>
                  </a:lnTo>
                  <a:lnTo>
                    <a:pt x="2346743" y="584200"/>
                  </a:lnTo>
                  <a:lnTo>
                    <a:pt x="2352164" y="571500"/>
                  </a:lnTo>
                  <a:lnTo>
                    <a:pt x="2350538" y="546100"/>
                  </a:lnTo>
                  <a:lnTo>
                    <a:pt x="2340355" y="546100"/>
                  </a:lnTo>
                  <a:lnTo>
                    <a:pt x="2339356" y="533400"/>
                  </a:lnTo>
                  <a:lnTo>
                    <a:pt x="2341782" y="520700"/>
                  </a:lnTo>
                  <a:lnTo>
                    <a:pt x="2344935" y="508000"/>
                  </a:lnTo>
                  <a:close/>
                </a:path>
                <a:path w="2357119" h="1930400">
                  <a:moveTo>
                    <a:pt x="69065" y="558800"/>
                  </a:moveTo>
                  <a:lnTo>
                    <a:pt x="68029" y="571500"/>
                  </a:lnTo>
                  <a:lnTo>
                    <a:pt x="70581" y="571500"/>
                  </a:lnTo>
                  <a:lnTo>
                    <a:pt x="69065" y="558800"/>
                  </a:lnTo>
                  <a:close/>
                </a:path>
                <a:path w="2357119" h="1930400">
                  <a:moveTo>
                    <a:pt x="79586" y="558800"/>
                  </a:moveTo>
                  <a:lnTo>
                    <a:pt x="77388" y="571500"/>
                  </a:lnTo>
                  <a:lnTo>
                    <a:pt x="79442" y="571500"/>
                  </a:lnTo>
                  <a:lnTo>
                    <a:pt x="79586" y="558800"/>
                  </a:lnTo>
                  <a:close/>
                </a:path>
                <a:path w="2357119" h="1930400">
                  <a:moveTo>
                    <a:pt x="70534" y="546100"/>
                  </a:moveTo>
                  <a:lnTo>
                    <a:pt x="69198" y="548921"/>
                  </a:lnTo>
                  <a:lnTo>
                    <a:pt x="73934" y="558800"/>
                  </a:lnTo>
                  <a:lnTo>
                    <a:pt x="74142" y="558800"/>
                  </a:lnTo>
                  <a:lnTo>
                    <a:pt x="70534" y="546100"/>
                  </a:lnTo>
                  <a:close/>
                </a:path>
                <a:path w="2357119" h="1930400">
                  <a:moveTo>
                    <a:pt x="2356245" y="546100"/>
                  </a:moveTo>
                  <a:lnTo>
                    <a:pt x="2354282" y="546100"/>
                  </a:lnTo>
                  <a:lnTo>
                    <a:pt x="2355165" y="558800"/>
                  </a:lnTo>
                  <a:lnTo>
                    <a:pt x="2356245" y="546100"/>
                  </a:lnTo>
                  <a:close/>
                </a:path>
                <a:path w="2357119" h="1930400">
                  <a:moveTo>
                    <a:pt x="48427" y="533400"/>
                  </a:moveTo>
                  <a:lnTo>
                    <a:pt x="4919" y="533400"/>
                  </a:lnTo>
                  <a:lnTo>
                    <a:pt x="13725" y="546100"/>
                  </a:lnTo>
                  <a:lnTo>
                    <a:pt x="48383" y="546100"/>
                  </a:lnTo>
                  <a:lnTo>
                    <a:pt x="48427" y="533400"/>
                  </a:lnTo>
                  <a:close/>
                </a:path>
                <a:path w="2357119" h="1930400">
                  <a:moveTo>
                    <a:pt x="62728" y="533400"/>
                  </a:moveTo>
                  <a:lnTo>
                    <a:pt x="48427" y="533400"/>
                  </a:lnTo>
                  <a:lnTo>
                    <a:pt x="52192" y="546100"/>
                  </a:lnTo>
                  <a:lnTo>
                    <a:pt x="62053" y="546100"/>
                  </a:lnTo>
                  <a:lnTo>
                    <a:pt x="62728" y="533400"/>
                  </a:lnTo>
                  <a:close/>
                </a:path>
                <a:path w="2357119" h="1930400">
                  <a:moveTo>
                    <a:pt x="70341" y="533400"/>
                  </a:moveTo>
                  <a:lnTo>
                    <a:pt x="69364" y="546100"/>
                  </a:lnTo>
                  <a:lnTo>
                    <a:pt x="71210" y="546100"/>
                  </a:lnTo>
                  <a:lnTo>
                    <a:pt x="70341" y="533400"/>
                  </a:lnTo>
                  <a:close/>
                </a:path>
                <a:path w="2357119" h="1930400">
                  <a:moveTo>
                    <a:pt x="2345417" y="533400"/>
                  </a:moveTo>
                  <a:lnTo>
                    <a:pt x="2340355" y="546100"/>
                  </a:lnTo>
                  <a:lnTo>
                    <a:pt x="2350538" y="546100"/>
                  </a:lnTo>
                  <a:lnTo>
                    <a:pt x="2345417" y="533400"/>
                  </a:lnTo>
                  <a:close/>
                </a:path>
                <a:path w="2357119" h="1930400">
                  <a:moveTo>
                    <a:pt x="60232" y="508000"/>
                  </a:moveTo>
                  <a:lnTo>
                    <a:pt x="12782" y="508000"/>
                  </a:lnTo>
                  <a:lnTo>
                    <a:pt x="12871" y="520700"/>
                  </a:lnTo>
                  <a:lnTo>
                    <a:pt x="7442" y="533400"/>
                  </a:lnTo>
                  <a:lnTo>
                    <a:pt x="60711" y="533400"/>
                  </a:lnTo>
                  <a:lnTo>
                    <a:pt x="58016" y="520700"/>
                  </a:lnTo>
                  <a:lnTo>
                    <a:pt x="60232" y="508000"/>
                  </a:lnTo>
                  <a:close/>
                </a:path>
                <a:path w="2357119" h="1930400">
                  <a:moveTo>
                    <a:pt x="2302451" y="520700"/>
                  </a:moveTo>
                  <a:lnTo>
                    <a:pt x="2282850" y="520700"/>
                  </a:lnTo>
                  <a:lnTo>
                    <a:pt x="2278054" y="533400"/>
                  </a:lnTo>
                  <a:lnTo>
                    <a:pt x="2304758" y="533400"/>
                  </a:lnTo>
                  <a:lnTo>
                    <a:pt x="2302451" y="520700"/>
                  </a:lnTo>
                  <a:close/>
                </a:path>
                <a:path w="2357119" h="1930400">
                  <a:moveTo>
                    <a:pt x="2349988" y="520700"/>
                  </a:moveTo>
                  <a:lnTo>
                    <a:pt x="2343601" y="520700"/>
                  </a:lnTo>
                  <a:lnTo>
                    <a:pt x="2346743" y="533400"/>
                  </a:lnTo>
                  <a:lnTo>
                    <a:pt x="2349988" y="520700"/>
                  </a:lnTo>
                  <a:close/>
                </a:path>
                <a:path w="2357119" h="1930400">
                  <a:moveTo>
                    <a:pt x="2278054" y="508000"/>
                  </a:moveTo>
                  <a:lnTo>
                    <a:pt x="2278363" y="520700"/>
                  </a:lnTo>
                  <a:lnTo>
                    <a:pt x="2283575" y="520700"/>
                  </a:lnTo>
                  <a:lnTo>
                    <a:pt x="2278054" y="508000"/>
                  </a:lnTo>
                  <a:close/>
                </a:path>
                <a:path w="2357119" h="1930400">
                  <a:moveTo>
                    <a:pt x="2308000" y="508000"/>
                  </a:moveTo>
                  <a:lnTo>
                    <a:pt x="2297667" y="508000"/>
                  </a:lnTo>
                  <a:lnTo>
                    <a:pt x="2292791" y="520700"/>
                  </a:lnTo>
                  <a:lnTo>
                    <a:pt x="2305801" y="520700"/>
                  </a:lnTo>
                  <a:lnTo>
                    <a:pt x="2308000" y="508000"/>
                  </a:lnTo>
                  <a:close/>
                </a:path>
                <a:path w="2357119" h="1930400">
                  <a:moveTo>
                    <a:pt x="75398" y="495300"/>
                  </a:moveTo>
                  <a:lnTo>
                    <a:pt x="17155" y="495300"/>
                  </a:lnTo>
                  <a:lnTo>
                    <a:pt x="14732" y="508000"/>
                  </a:lnTo>
                  <a:lnTo>
                    <a:pt x="70591" y="508000"/>
                  </a:lnTo>
                  <a:lnTo>
                    <a:pt x="75398" y="495300"/>
                  </a:lnTo>
                  <a:close/>
                </a:path>
                <a:path w="2357119" h="1930400">
                  <a:moveTo>
                    <a:pt x="2328324" y="444500"/>
                  </a:moveTo>
                  <a:lnTo>
                    <a:pt x="2297865" y="444500"/>
                  </a:lnTo>
                  <a:lnTo>
                    <a:pt x="2300461" y="469900"/>
                  </a:lnTo>
                  <a:lnTo>
                    <a:pt x="2290777" y="469900"/>
                  </a:lnTo>
                  <a:lnTo>
                    <a:pt x="2289113" y="482600"/>
                  </a:lnTo>
                  <a:lnTo>
                    <a:pt x="2287783" y="495300"/>
                  </a:lnTo>
                  <a:lnTo>
                    <a:pt x="2286679" y="495300"/>
                  </a:lnTo>
                  <a:lnTo>
                    <a:pt x="2283651" y="508000"/>
                  </a:lnTo>
                  <a:lnTo>
                    <a:pt x="2346114" y="508000"/>
                  </a:lnTo>
                  <a:lnTo>
                    <a:pt x="2349587" y="482600"/>
                  </a:lnTo>
                  <a:lnTo>
                    <a:pt x="2316691" y="482600"/>
                  </a:lnTo>
                  <a:lnTo>
                    <a:pt x="2315726" y="457200"/>
                  </a:lnTo>
                  <a:lnTo>
                    <a:pt x="2321063" y="457200"/>
                  </a:lnTo>
                  <a:lnTo>
                    <a:pt x="2328324" y="444500"/>
                  </a:lnTo>
                  <a:close/>
                </a:path>
                <a:path w="2357119" h="1930400">
                  <a:moveTo>
                    <a:pt x="2311" y="482600"/>
                  </a:moveTo>
                  <a:lnTo>
                    <a:pt x="0" y="495300"/>
                  </a:lnTo>
                  <a:lnTo>
                    <a:pt x="3033" y="495300"/>
                  </a:lnTo>
                  <a:lnTo>
                    <a:pt x="2311" y="482600"/>
                  </a:lnTo>
                  <a:close/>
                </a:path>
                <a:path w="2357119" h="1930400">
                  <a:moveTo>
                    <a:pt x="64870" y="469900"/>
                  </a:moveTo>
                  <a:lnTo>
                    <a:pt x="35295" y="469900"/>
                  </a:lnTo>
                  <a:lnTo>
                    <a:pt x="31496" y="482600"/>
                  </a:lnTo>
                  <a:lnTo>
                    <a:pt x="14210" y="482600"/>
                  </a:lnTo>
                  <a:lnTo>
                    <a:pt x="7966" y="495300"/>
                  </a:lnTo>
                  <a:lnTo>
                    <a:pt x="78512" y="495300"/>
                  </a:lnTo>
                  <a:lnTo>
                    <a:pt x="71327" y="482600"/>
                  </a:lnTo>
                  <a:lnTo>
                    <a:pt x="64870" y="469900"/>
                  </a:lnTo>
                  <a:close/>
                </a:path>
                <a:path w="2357119" h="1930400">
                  <a:moveTo>
                    <a:pt x="52886" y="444500"/>
                  </a:moveTo>
                  <a:lnTo>
                    <a:pt x="9013" y="444500"/>
                  </a:lnTo>
                  <a:lnTo>
                    <a:pt x="5654" y="469900"/>
                  </a:lnTo>
                  <a:lnTo>
                    <a:pt x="10413" y="482600"/>
                  </a:lnTo>
                  <a:lnTo>
                    <a:pt x="31496" y="482600"/>
                  </a:lnTo>
                  <a:lnTo>
                    <a:pt x="32624" y="469900"/>
                  </a:lnTo>
                  <a:lnTo>
                    <a:pt x="54836" y="469900"/>
                  </a:lnTo>
                  <a:lnTo>
                    <a:pt x="47819" y="457200"/>
                  </a:lnTo>
                  <a:lnTo>
                    <a:pt x="53198" y="446395"/>
                  </a:lnTo>
                  <a:lnTo>
                    <a:pt x="52886" y="444500"/>
                  </a:lnTo>
                  <a:close/>
                </a:path>
                <a:path w="2357119" h="1930400">
                  <a:moveTo>
                    <a:pt x="2341533" y="457200"/>
                  </a:moveTo>
                  <a:lnTo>
                    <a:pt x="2326678" y="469900"/>
                  </a:lnTo>
                  <a:lnTo>
                    <a:pt x="2316691" y="482600"/>
                  </a:lnTo>
                  <a:lnTo>
                    <a:pt x="2349587" y="482600"/>
                  </a:lnTo>
                  <a:lnTo>
                    <a:pt x="2351324" y="469900"/>
                  </a:lnTo>
                  <a:lnTo>
                    <a:pt x="2341533" y="457200"/>
                  </a:lnTo>
                  <a:close/>
                </a:path>
                <a:path w="2357119" h="1930400">
                  <a:moveTo>
                    <a:pt x="72860" y="458358"/>
                  </a:moveTo>
                  <a:lnTo>
                    <a:pt x="66349" y="469900"/>
                  </a:lnTo>
                  <a:lnTo>
                    <a:pt x="74824" y="469900"/>
                  </a:lnTo>
                  <a:lnTo>
                    <a:pt x="72860" y="458358"/>
                  </a:lnTo>
                  <a:close/>
                </a:path>
                <a:path w="2357119" h="1930400">
                  <a:moveTo>
                    <a:pt x="2321722" y="457200"/>
                  </a:moveTo>
                  <a:lnTo>
                    <a:pt x="2318262" y="457200"/>
                  </a:lnTo>
                  <a:lnTo>
                    <a:pt x="2319101" y="469900"/>
                  </a:lnTo>
                  <a:lnTo>
                    <a:pt x="2321128" y="469900"/>
                  </a:lnTo>
                  <a:lnTo>
                    <a:pt x="2321722" y="457200"/>
                  </a:lnTo>
                  <a:close/>
                </a:path>
                <a:path w="2357119" h="1930400">
                  <a:moveTo>
                    <a:pt x="2351559" y="431800"/>
                  </a:moveTo>
                  <a:lnTo>
                    <a:pt x="2301718" y="431800"/>
                  </a:lnTo>
                  <a:lnTo>
                    <a:pt x="2298367" y="444500"/>
                  </a:lnTo>
                  <a:lnTo>
                    <a:pt x="2333130" y="444500"/>
                  </a:lnTo>
                  <a:lnTo>
                    <a:pt x="2325482" y="469900"/>
                  </a:lnTo>
                  <a:lnTo>
                    <a:pt x="2333196" y="457200"/>
                  </a:lnTo>
                  <a:lnTo>
                    <a:pt x="2345484" y="444500"/>
                  </a:lnTo>
                  <a:lnTo>
                    <a:pt x="2351559" y="431800"/>
                  </a:lnTo>
                  <a:close/>
                </a:path>
                <a:path w="2357119" h="1930400">
                  <a:moveTo>
                    <a:pt x="73513" y="457200"/>
                  </a:moveTo>
                  <a:lnTo>
                    <a:pt x="72663" y="457200"/>
                  </a:lnTo>
                  <a:lnTo>
                    <a:pt x="72860" y="458358"/>
                  </a:lnTo>
                  <a:lnTo>
                    <a:pt x="73513" y="457200"/>
                  </a:lnTo>
                  <a:close/>
                </a:path>
                <a:path w="2357119" h="1930400">
                  <a:moveTo>
                    <a:pt x="59482" y="444500"/>
                  </a:moveTo>
                  <a:lnTo>
                    <a:pt x="54142" y="444500"/>
                  </a:lnTo>
                  <a:lnTo>
                    <a:pt x="53198" y="446395"/>
                  </a:lnTo>
                  <a:lnTo>
                    <a:pt x="54980" y="457200"/>
                  </a:lnTo>
                  <a:lnTo>
                    <a:pt x="59482" y="444500"/>
                  </a:lnTo>
                  <a:close/>
                </a:path>
                <a:path w="2357119" h="1930400">
                  <a:moveTo>
                    <a:pt x="2295330" y="431800"/>
                  </a:moveTo>
                  <a:lnTo>
                    <a:pt x="2283080" y="431800"/>
                  </a:lnTo>
                  <a:lnTo>
                    <a:pt x="2276720" y="444500"/>
                  </a:lnTo>
                  <a:lnTo>
                    <a:pt x="2281051" y="457200"/>
                  </a:lnTo>
                  <a:lnTo>
                    <a:pt x="2288778" y="444500"/>
                  </a:lnTo>
                  <a:lnTo>
                    <a:pt x="2298367" y="444500"/>
                  </a:lnTo>
                  <a:lnTo>
                    <a:pt x="2295330" y="431800"/>
                  </a:lnTo>
                  <a:close/>
                </a:path>
                <a:path w="2357119" h="1930400">
                  <a:moveTo>
                    <a:pt x="2297865" y="444500"/>
                  </a:moveTo>
                  <a:lnTo>
                    <a:pt x="2292608" y="444500"/>
                  </a:lnTo>
                  <a:lnTo>
                    <a:pt x="2287724" y="457200"/>
                  </a:lnTo>
                  <a:lnTo>
                    <a:pt x="2291548" y="457200"/>
                  </a:lnTo>
                  <a:lnTo>
                    <a:pt x="2297865" y="444500"/>
                  </a:lnTo>
                  <a:close/>
                </a:path>
                <a:path w="2357119" h="1930400">
                  <a:moveTo>
                    <a:pt x="79742" y="406400"/>
                  </a:moveTo>
                  <a:lnTo>
                    <a:pt x="68314" y="406400"/>
                  </a:lnTo>
                  <a:lnTo>
                    <a:pt x="65870" y="419100"/>
                  </a:lnTo>
                  <a:lnTo>
                    <a:pt x="16714" y="419100"/>
                  </a:lnTo>
                  <a:lnTo>
                    <a:pt x="15675" y="431800"/>
                  </a:lnTo>
                  <a:lnTo>
                    <a:pt x="11907" y="444500"/>
                  </a:lnTo>
                  <a:lnTo>
                    <a:pt x="54142" y="444500"/>
                  </a:lnTo>
                  <a:lnTo>
                    <a:pt x="60734" y="431800"/>
                  </a:lnTo>
                  <a:lnTo>
                    <a:pt x="76038" y="431800"/>
                  </a:lnTo>
                  <a:lnTo>
                    <a:pt x="71733" y="419100"/>
                  </a:lnTo>
                  <a:lnTo>
                    <a:pt x="79742" y="406400"/>
                  </a:lnTo>
                  <a:close/>
                </a:path>
                <a:path w="2357119" h="1930400">
                  <a:moveTo>
                    <a:pt x="59273" y="292100"/>
                  </a:moveTo>
                  <a:lnTo>
                    <a:pt x="14327" y="292100"/>
                  </a:lnTo>
                  <a:lnTo>
                    <a:pt x="9876" y="304800"/>
                  </a:lnTo>
                  <a:lnTo>
                    <a:pt x="6172" y="317500"/>
                  </a:lnTo>
                  <a:lnTo>
                    <a:pt x="13620" y="330200"/>
                  </a:lnTo>
                  <a:lnTo>
                    <a:pt x="21812" y="330200"/>
                  </a:lnTo>
                  <a:lnTo>
                    <a:pt x="20727" y="342900"/>
                  </a:lnTo>
                  <a:lnTo>
                    <a:pt x="14754" y="355600"/>
                  </a:lnTo>
                  <a:lnTo>
                    <a:pt x="8280" y="368300"/>
                  </a:lnTo>
                  <a:lnTo>
                    <a:pt x="10317" y="393700"/>
                  </a:lnTo>
                  <a:lnTo>
                    <a:pt x="7769" y="419100"/>
                  </a:lnTo>
                  <a:lnTo>
                    <a:pt x="6262" y="431800"/>
                  </a:lnTo>
                  <a:lnTo>
                    <a:pt x="11421" y="419100"/>
                  </a:lnTo>
                  <a:lnTo>
                    <a:pt x="48540" y="419100"/>
                  </a:lnTo>
                  <a:lnTo>
                    <a:pt x="42860" y="406400"/>
                  </a:lnTo>
                  <a:lnTo>
                    <a:pt x="74469" y="406400"/>
                  </a:lnTo>
                  <a:lnTo>
                    <a:pt x="64739" y="393700"/>
                  </a:lnTo>
                  <a:lnTo>
                    <a:pt x="59378" y="381000"/>
                  </a:lnTo>
                  <a:lnTo>
                    <a:pt x="59790" y="368300"/>
                  </a:lnTo>
                  <a:lnTo>
                    <a:pt x="67152" y="368300"/>
                  </a:lnTo>
                  <a:lnTo>
                    <a:pt x="70392" y="355600"/>
                  </a:lnTo>
                  <a:lnTo>
                    <a:pt x="54509" y="355600"/>
                  </a:lnTo>
                  <a:lnTo>
                    <a:pt x="59024" y="342900"/>
                  </a:lnTo>
                  <a:lnTo>
                    <a:pt x="46269" y="342900"/>
                  </a:lnTo>
                  <a:lnTo>
                    <a:pt x="42205" y="330200"/>
                  </a:lnTo>
                  <a:lnTo>
                    <a:pt x="50274" y="317500"/>
                  </a:lnTo>
                  <a:lnTo>
                    <a:pt x="69129" y="317500"/>
                  </a:lnTo>
                  <a:lnTo>
                    <a:pt x="67442" y="304800"/>
                  </a:lnTo>
                  <a:lnTo>
                    <a:pt x="65531" y="304800"/>
                  </a:lnTo>
                  <a:lnTo>
                    <a:pt x="59273" y="292100"/>
                  </a:lnTo>
                  <a:close/>
                </a:path>
                <a:path w="2357119" h="1930400">
                  <a:moveTo>
                    <a:pt x="2346337" y="406400"/>
                  </a:moveTo>
                  <a:lnTo>
                    <a:pt x="2308697" y="406400"/>
                  </a:lnTo>
                  <a:lnTo>
                    <a:pt x="2303602" y="419100"/>
                  </a:lnTo>
                  <a:lnTo>
                    <a:pt x="2286391" y="419100"/>
                  </a:lnTo>
                  <a:lnTo>
                    <a:pt x="2293477" y="431800"/>
                  </a:lnTo>
                  <a:lnTo>
                    <a:pt x="2342337" y="431800"/>
                  </a:lnTo>
                  <a:lnTo>
                    <a:pt x="2346337" y="406400"/>
                  </a:lnTo>
                  <a:close/>
                </a:path>
                <a:path w="2357119" h="1930400">
                  <a:moveTo>
                    <a:pt x="62493" y="406400"/>
                  </a:moveTo>
                  <a:lnTo>
                    <a:pt x="53435" y="406400"/>
                  </a:lnTo>
                  <a:lnTo>
                    <a:pt x="48540" y="419100"/>
                  </a:lnTo>
                  <a:lnTo>
                    <a:pt x="58360" y="419100"/>
                  </a:lnTo>
                  <a:lnTo>
                    <a:pt x="62493" y="406400"/>
                  </a:lnTo>
                  <a:close/>
                </a:path>
                <a:path w="2357119" h="1930400">
                  <a:moveTo>
                    <a:pt x="2350563" y="254000"/>
                  </a:moveTo>
                  <a:lnTo>
                    <a:pt x="2336515" y="254000"/>
                  </a:lnTo>
                  <a:lnTo>
                    <a:pt x="2329256" y="266700"/>
                  </a:lnTo>
                  <a:lnTo>
                    <a:pt x="2299180" y="266700"/>
                  </a:lnTo>
                  <a:lnTo>
                    <a:pt x="2299480" y="279400"/>
                  </a:lnTo>
                  <a:lnTo>
                    <a:pt x="2298385" y="292100"/>
                  </a:lnTo>
                  <a:lnTo>
                    <a:pt x="2290841" y="292100"/>
                  </a:lnTo>
                  <a:lnTo>
                    <a:pt x="2297809" y="304800"/>
                  </a:lnTo>
                  <a:lnTo>
                    <a:pt x="2298367" y="317500"/>
                  </a:lnTo>
                  <a:lnTo>
                    <a:pt x="2287528" y="342900"/>
                  </a:lnTo>
                  <a:lnTo>
                    <a:pt x="2289252" y="342900"/>
                  </a:lnTo>
                  <a:lnTo>
                    <a:pt x="2294493" y="355600"/>
                  </a:lnTo>
                  <a:lnTo>
                    <a:pt x="2292001" y="368300"/>
                  </a:lnTo>
                  <a:lnTo>
                    <a:pt x="2300748" y="368300"/>
                  </a:lnTo>
                  <a:lnTo>
                    <a:pt x="2298262" y="406400"/>
                  </a:lnTo>
                  <a:lnTo>
                    <a:pt x="2281445" y="419100"/>
                  </a:lnTo>
                  <a:lnTo>
                    <a:pt x="2303602" y="419100"/>
                  </a:lnTo>
                  <a:lnTo>
                    <a:pt x="2301570" y="406400"/>
                  </a:lnTo>
                  <a:lnTo>
                    <a:pt x="2346337" y="406400"/>
                  </a:lnTo>
                  <a:lnTo>
                    <a:pt x="2350749" y="393700"/>
                  </a:lnTo>
                  <a:lnTo>
                    <a:pt x="2342764" y="393700"/>
                  </a:lnTo>
                  <a:lnTo>
                    <a:pt x="2349988" y="355600"/>
                  </a:lnTo>
                  <a:lnTo>
                    <a:pt x="2337738" y="355600"/>
                  </a:lnTo>
                  <a:lnTo>
                    <a:pt x="2341923" y="342900"/>
                  </a:lnTo>
                  <a:lnTo>
                    <a:pt x="2347030" y="330200"/>
                  </a:lnTo>
                  <a:lnTo>
                    <a:pt x="2348958" y="317500"/>
                  </a:lnTo>
                  <a:lnTo>
                    <a:pt x="2343601" y="304800"/>
                  </a:lnTo>
                  <a:lnTo>
                    <a:pt x="2349768" y="304800"/>
                  </a:lnTo>
                  <a:lnTo>
                    <a:pt x="2349740" y="292100"/>
                  </a:lnTo>
                  <a:lnTo>
                    <a:pt x="2346590" y="279400"/>
                  </a:lnTo>
                  <a:lnTo>
                    <a:pt x="2343392" y="279400"/>
                  </a:lnTo>
                  <a:lnTo>
                    <a:pt x="2350563" y="254000"/>
                  </a:lnTo>
                  <a:close/>
                </a:path>
                <a:path w="2357119" h="1930400">
                  <a:moveTo>
                    <a:pt x="78788" y="381000"/>
                  </a:moveTo>
                  <a:lnTo>
                    <a:pt x="74979" y="381000"/>
                  </a:lnTo>
                  <a:lnTo>
                    <a:pt x="75053" y="393700"/>
                  </a:lnTo>
                  <a:lnTo>
                    <a:pt x="78788" y="381000"/>
                  </a:lnTo>
                  <a:close/>
                </a:path>
                <a:path w="2357119" h="1930400">
                  <a:moveTo>
                    <a:pt x="2293642" y="368300"/>
                  </a:moveTo>
                  <a:lnTo>
                    <a:pt x="2279205" y="368300"/>
                  </a:lnTo>
                  <a:lnTo>
                    <a:pt x="2284082" y="381000"/>
                  </a:lnTo>
                  <a:lnTo>
                    <a:pt x="2293642" y="368300"/>
                  </a:lnTo>
                  <a:close/>
                </a:path>
                <a:path w="2357119" h="1930400">
                  <a:moveTo>
                    <a:pt x="78361" y="330200"/>
                  </a:moveTo>
                  <a:lnTo>
                    <a:pt x="74626" y="342900"/>
                  </a:lnTo>
                  <a:lnTo>
                    <a:pt x="73266" y="355600"/>
                  </a:lnTo>
                  <a:lnTo>
                    <a:pt x="79377" y="342900"/>
                  </a:lnTo>
                  <a:lnTo>
                    <a:pt x="78361" y="330200"/>
                  </a:lnTo>
                  <a:close/>
                </a:path>
                <a:path w="2357119" h="1930400">
                  <a:moveTo>
                    <a:pt x="58121" y="317500"/>
                  </a:moveTo>
                  <a:lnTo>
                    <a:pt x="50274" y="317500"/>
                  </a:lnTo>
                  <a:lnTo>
                    <a:pt x="50294" y="330200"/>
                  </a:lnTo>
                  <a:lnTo>
                    <a:pt x="46269" y="342900"/>
                  </a:lnTo>
                  <a:lnTo>
                    <a:pt x="59024" y="342900"/>
                  </a:lnTo>
                  <a:lnTo>
                    <a:pt x="58121" y="317500"/>
                  </a:lnTo>
                  <a:close/>
                </a:path>
                <a:path w="2357119" h="1930400">
                  <a:moveTo>
                    <a:pt x="68343" y="330200"/>
                  </a:moveTo>
                  <a:lnTo>
                    <a:pt x="66532" y="330200"/>
                  </a:lnTo>
                  <a:lnTo>
                    <a:pt x="63985" y="342900"/>
                  </a:lnTo>
                  <a:lnTo>
                    <a:pt x="67975" y="342900"/>
                  </a:lnTo>
                  <a:lnTo>
                    <a:pt x="68343" y="330200"/>
                  </a:lnTo>
                  <a:close/>
                </a:path>
                <a:path w="2357119" h="1930400">
                  <a:moveTo>
                    <a:pt x="2293734" y="304800"/>
                  </a:moveTo>
                  <a:lnTo>
                    <a:pt x="2291682" y="317500"/>
                  </a:lnTo>
                  <a:lnTo>
                    <a:pt x="2293734" y="304800"/>
                  </a:lnTo>
                  <a:close/>
                </a:path>
                <a:path w="2357119" h="1930400">
                  <a:moveTo>
                    <a:pt x="76131" y="292100"/>
                  </a:moveTo>
                  <a:lnTo>
                    <a:pt x="62375" y="292100"/>
                  </a:lnTo>
                  <a:lnTo>
                    <a:pt x="65531" y="304800"/>
                  </a:lnTo>
                  <a:lnTo>
                    <a:pt x="67442" y="304800"/>
                  </a:lnTo>
                  <a:lnTo>
                    <a:pt x="76131" y="292100"/>
                  </a:lnTo>
                  <a:close/>
                </a:path>
                <a:path w="2357119" h="1930400">
                  <a:moveTo>
                    <a:pt x="76340" y="279400"/>
                  </a:moveTo>
                  <a:lnTo>
                    <a:pt x="68754" y="292100"/>
                  </a:lnTo>
                  <a:lnTo>
                    <a:pt x="76131" y="292100"/>
                  </a:lnTo>
                  <a:lnTo>
                    <a:pt x="79933" y="304800"/>
                  </a:lnTo>
                  <a:lnTo>
                    <a:pt x="81497" y="304800"/>
                  </a:lnTo>
                  <a:lnTo>
                    <a:pt x="80431" y="292100"/>
                  </a:lnTo>
                  <a:lnTo>
                    <a:pt x="76340" y="279400"/>
                  </a:lnTo>
                  <a:close/>
                </a:path>
                <a:path w="2357119" h="1930400">
                  <a:moveTo>
                    <a:pt x="2290841" y="292100"/>
                  </a:moveTo>
                  <a:lnTo>
                    <a:pt x="2277739" y="292100"/>
                  </a:lnTo>
                  <a:lnTo>
                    <a:pt x="2282479" y="304800"/>
                  </a:lnTo>
                  <a:lnTo>
                    <a:pt x="2290841" y="292100"/>
                  </a:lnTo>
                  <a:close/>
                </a:path>
                <a:path w="2357119" h="1930400">
                  <a:moveTo>
                    <a:pt x="24784" y="177800"/>
                  </a:moveTo>
                  <a:lnTo>
                    <a:pt x="10690" y="177800"/>
                  </a:lnTo>
                  <a:lnTo>
                    <a:pt x="8070" y="215900"/>
                  </a:lnTo>
                  <a:lnTo>
                    <a:pt x="9099" y="241300"/>
                  </a:lnTo>
                  <a:lnTo>
                    <a:pt x="8607" y="254000"/>
                  </a:lnTo>
                  <a:lnTo>
                    <a:pt x="9940" y="266700"/>
                  </a:lnTo>
                  <a:lnTo>
                    <a:pt x="16447" y="266700"/>
                  </a:lnTo>
                  <a:lnTo>
                    <a:pt x="14742" y="279400"/>
                  </a:lnTo>
                  <a:lnTo>
                    <a:pt x="7170" y="279400"/>
                  </a:lnTo>
                  <a:lnTo>
                    <a:pt x="9117" y="292100"/>
                  </a:lnTo>
                  <a:lnTo>
                    <a:pt x="62614" y="292100"/>
                  </a:lnTo>
                  <a:lnTo>
                    <a:pt x="60049" y="266700"/>
                  </a:lnTo>
                  <a:lnTo>
                    <a:pt x="63182" y="254000"/>
                  </a:lnTo>
                  <a:lnTo>
                    <a:pt x="55371" y="254000"/>
                  </a:lnTo>
                  <a:lnTo>
                    <a:pt x="67754" y="241300"/>
                  </a:lnTo>
                  <a:lnTo>
                    <a:pt x="60587" y="241300"/>
                  </a:lnTo>
                  <a:lnTo>
                    <a:pt x="60569" y="228600"/>
                  </a:lnTo>
                  <a:lnTo>
                    <a:pt x="63141" y="215900"/>
                  </a:lnTo>
                  <a:lnTo>
                    <a:pt x="20297" y="215900"/>
                  </a:lnTo>
                  <a:lnTo>
                    <a:pt x="14039" y="203200"/>
                  </a:lnTo>
                  <a:lnTo>
                    <a:pt x="65714" y="203200"/>
                  </a:lnTo>
                  <a:lnTo>
                    <a:pt x="65137" y="190500"/>
                  </a:lnTo>
                  <a:lnTo>
                    <a:pt x="32940" y="190500"/>
                  </a:lnTo>
                  <a:lnTo>
                    <a:pt x="24784" y="177800"/>
                  </a:lnTo>
                  <a:close/>
                </a:path>
                <a:path w="2357119" h="1930400">
                  <a:moveTo>
                    <a:pt x="2299180" y="266700"/>
                  </a:moveTo>
                  <a:lnTo>
                    <a:pt x="2293480" y="266700"/>
                  </a:lnTo>
                  <a:lnTo>
                    <a:pt x="2293197" y="279400"/>
                  </a:lnTo>
                  <a:lnTo>
                    <a:pt x="2286415" y="292100"/>
                  </a:lnTo>
                  <a:lnTo>
                    <a:pt x="2298385" y="292100"/>
                  </a:lnTo>
                  <a:lnTo>
                    <a:pt x="2296692" y="279400"/>
                  </a:lnTo>
                  <a:lnTo>
                    <a:pt x="2299180" y="266700"/>
                  </a:lnTo>
                  <a:close/>
                </a:path>
                <a:path w="2357119" h="1930400">
                  <a:moveTo>
                    <a:pt x="2292440" y="266700"/>
                  </a:moveTo>
                  <a:lnTo>
                    <a:pt x="2282765" y="279400"/>
                  </a:lnTo>
                  <a:lnTo>
                    <a:pt x="2288695" y="279400"/>
                  </a:lnTo>
                  <a:lnTo>
                    <a:pt x="2292440" y="266700"/>
                  </a:lnTo>
                  <a:close/>
                </a:path>
                <a:path w="2357119" h="1930400">
                  <a:moveTo>
                    <a:pt x="79909" y="241300"/>
                  </a:moveTo>
                  <a:lnTo>
                    <a:pt x="67754" y="241300"/>
                  </a:lnTo>
                  <a:lnTo>
                    <a:pt x="71126" y="254000"/>
                  </a:lnTo>
                  <a:lnTo>
                    <a:pt x="63182" y="254000"/>
                  </a:lnTo>
                  <a:lnTo>
                    <a:pt x="74142" y="266700"/>
                  </a:lnTo>
                  <a:lnTo>
                    <a:pt x="79909" y="241300"/>
                  </a:lnTo>
                  <a:close/>
                </a:path>
                <a:path w="2357119" h="1930400">
                  <a:moveTo>
                    <a:pt x="2280295" y="262176"/>
                  </a:moveTo>
                  <a:lnTo>
                    <a:pt x="2279624" y="266700"/>
                  </a:lnTo>
                  <a:lnTo>
                    <a:pt x="2280632" y="262819"/>
                  </a:lnTo>
                  <a:lnTo>
                    <a:pt x="2280295" y="262176"/>
                  </a:lnTo>
                  <a:close/>
                </a:path>
                <a:path w="2357119" h="1930400">
                  <a:moveTo>
                    <a:pt x="2294179" y="254000"/>
                  </a:moveTo>
                  <a:lnTo>
                    <a:pt x="2282922" y="254000"/>
                  </a:lnTo>
                  <a:lnTo>
                    <a:pt x="2280632" y="262819"/>
                  </a:lnTo>
                  <a:lnTo>
                    <a:pt x="2282661" y="266700"/>
                  </a:lnTo>
                  <a:lnTo>
                    <a:pt x="2301153" y="266700"/>
                  </a:lnTo>
                  <a:lnTo>
                    <a:pt x="2294179" y="254000"/>
                  </a:lnTo>
                  <a:close/>
                </a:path>
                <a:path w="2357119" h="1930400">
                  <a:moveTo>
                    <a:pt x="2346486" y="215900"/>
                  </a:moveTo>
                  <a:lnTo>
                    <a:pt x="2294944" y="215900"/>
                  </a:lnTo>
                  <a:lnTo>
                    <a:pt x="2297933" y="228600"/>
                  </a:lnTo>
                  <a:lnTo>
                    <a:pt x="2301168" y="241300"/>
                  </a:lnTo>
                  <a:lnTo>
                    <a:pt x="2303529" y="254000"/>
                  </a:lnTo>
                  <a:lnTo>
                    <a:pt x="2303897" y="266700"/>
                  </a:lnTo>
                  <a:lnTo>
                    <a:pt x="2329256" y="266700"/>
                  </a:lnTo>
                  <a:lnTo>
                    <a:pt x="2332077" y="241300"/>
                  </a:lnTo>
                  <a:lnTo>
                    <a:pt x="2344982" y="241300"/>
                  </a:lnTo>
                  <a:lnTo>
                    <a:pt x="2348627" y="228600"/>
                  </a:lnTo>
                  <a:lnTo>
                    <a:pt x="2346486" y="215900"/>
                  </a:lnTo>
                  <a:close/>
                </a:path>
                <a:path w="2357119" h="1930400">
                  <a:moveTo>
                    <a:pt x="2294272" y="201665"/>
                  </a:moveTo>
                  <a:lnTo>
                    <a:pt x="2285723" y="215900"/>
                  </a:lnTo>
                  <a:lnTo>
                    <a:pt x="2278440" y="228600"/>
                  </a:lnTo>
                  <a:lnTo>
                    <a:pt x="2286887" y="228600"/>
                  </a:lnTo>
                  <a:lnTo>
                    <a:pt x="2279637" y="241300"/>
                  </a:lnTo>
                  <a:lnTo>
                    <a:pt x="2276020" y="254000"/>
                  </a:lnTo>
                  <a:lnTo>
                    <a:pt x="2280295" y="262176"/>
                  </a:lnTo>
                  <a:lnTo>
                    <a:pt x="2281509" y="254000"/>
                  </a:lnTo>
                  <a:lnTo>
                    <a:pt x="2294179" y="254000"/>
                  </a:lnTo>
                  <a:lnTo>
                    <a:pt x="2293320" y="228600"/>
                  </a:lnTo>
                  <a:lnTo>
                    <a:pt x="2294944" y="215900"/>
                  </a:lnTo>
                  <a:lnTo>
                    <a:pt x="2341612" y="215900"/>
                  </a:lnTo>
                  <a:lnTo>
                    <a:pt x="2345567" y="203200"/>
                  </a:lnTo>
                  <a:lnTo>
                    <a:pt x="2295998" y="203200"/>
                  </a:lnTo>
                  <a:lnTo>
                    <a:pt x="2294272" y="201665"/>
                  </a:lnTo>
                  <a:close/>
                </a:path>
                <a:path w="2357119" h="1930400">
                  <a:moveTo>
                    <a:pt x="76655" y="228600"/>
                  </a:moveTo>
                  <a:lnTo>
                    <a:pt x="60587" y="241300"/>
                  </a:lnTo>
                  <a:lnTo>
                    <a:pt x="72478" y="241300"/>
                  </a:lnTo>
                  <a:lnTo>
                    <a:pt x="76655" y="228600"/>
                  </a:lnTo>
                  <a:close/>
                </a:path>
                <a:path w="2357119" h="1930400">
                  <a:moveTo>
                    <a:pt x="65714" y="203200"/>
                  </a:moveTo>
                  <a:lnTo>
                    <a:pt x="17141" y="203200"/>
                  </a:lnTo>
                  <a:lnTo>
                    <a:pt x="20297" y="215900"/>
                  </a:lnTo>
                  <a:lnTo>
                    <a:pt x="63141" y="215900"/>
                  </a:lnTo>
                  <a:lnTo>
                    <a:pt x="65714" y="203200"/>
                  </a:lnTo>
                  <a:close/>
                </a:path>
                <a:path w="2357119" h="1930400">
                  <a:moveTo>
                    <a:pt x="2347999" y="203200"/>
                  </a:moveTo>
                  <a:lnTo>
                    <a:pt x="2346541" y="215900"/>
                  </a:lnTo>
                  <a:lnTo>
                    <a:pt x="2350105" y="215900"/>
                  </a:lnTo>
                  <a:lnTo>
                    <a:pt x="2347999" y="203200"/>
                  </a:lnTo>
                  <a:close/>
                </a:path>
                <a:path w="2357119" h="1930400">
                  <a:moveTo>
                    <a:pt x="2310513" y="190500"/>
                  </a:moveTo>
                  <a:lnTo>
                    <a:pt x="2300978" y="190500"/>
                  </a:lnTo>
                  <a:lnTo>
                    <a:pt x="2294272" y="201665"/>
                  </a:lnTo>
                  <a:lnTo>
                    <a:pt x="2295998" y="203200"/>
                  </a:lnTo>
                  <a:lnTo>
                    <a:pt x="2310513" y="190500"/>
                  </a:lnTo>
                  <a:close/>
                </a:path>
                <a:path w="2357119" h="1930400">
                  <a:moveTo>
                    <a:pt x="2353477" y="177800"/>
                  </a:moveTo>
                  <a:lnTo>
                    <a:pt x="2325186" y="177800"/>
                  </a:lnTo>
                  <a:lnTo>
                    <a:pt x="2319478" y="182740"/>
                  </a:lnTo>
                  <a:lnTo>
                    <a:pt x="2312189" y="190500"/>
                  </a:lnTo>
                  <a:lnTo>
                    <a:pt x="2310513" y="190500"/>
                  </a:lnTo>
                  <a:lnTo>
                    <a:pt x="2295998" y="203200"/>
                  </a:lnTo>
                  <a:lnTo>
                    <a:pt x="2345567" y="203200"/>
                  </a:lnTo>
                  <a:lnTo>
                    <a:pt x="2353477" y="177800"/>
                  </a:lnTo>
                  <a:close/>
                </a:path>
                <a:path w="2357119" h="1930400">
                  <a:moveTo>
                    <a:pt x="2324119" y="177800"/>
                  </a:moveTo>
                  <a:lnTo>
                    <a:pt x="2286121" y="177800"/>
                  </a:lnTo>
                  <a:lnTo>
                    <a:pt x="2281718" y="190500"/>
                  </a:lnTo>
                  <a:lnTo>
                    <a:pt x="2294272" y="201665"/>
                  </a:lnTo>
                  <a:lnTo>
                    <a:pt x="2300978" y="190500"/>
                  </a:lnTo>
                  <a:lnTo>
                    <a:pt x="2310513" y="190500"/>
                  </a:lnTo>
                  <a:lnTo>
                    <a:pt x="2319478" y="182740"/>
                  </a:lnTo>
                  <a:lnTo>
                    <a:pt x="2324119" y="177800"/>
                  </a:lnTo>
                  <a:close/>
                </a:path>
                <a:path w="2357119" h="1930400">
                  <a:moveTo>
                    <a:pt x="48720" y="177800"/>
                  </a:moveTo>
                  <a:lnTo>
                    <a:pt x="24784" y="177800"/>
                  </a:lnTo>
                  <a:lnTo>
                    <a:pt x="32940" y="190500"/>
                  </a:lnTo>
                  <a:lnTo>
                    <a:pt x="38959" y="190500"/>
                  </a:lnTo>
                  <a:lnTo>
                    <a:pt x="48720" y="177800"/>
                  </a:lnTo>
                  <a:close/>
                </a:path>
                <a:path w="2357119" h="1930400">
                  <a:moveTo>
                    <a:pt x="48720" y="177800"/>
                  </a:moveTo>
                  <a:lnTo>
                    <a:pt x="38959" y="190500"/>
                  </a:lnTo>
                  <a:lnTo>
                    <a:pt x="56341" y="190500"/>
                  </a:lnTo>
                  <a:lnTo>
                    <a:pt x="48720" y="177800"/>
                  </a:lnTo>
                  <a:close/>
                </a:path>
                <a:path w="2357119" h="1930400">
                  <a:moveTo>
                    <a:pt x="57774" y="177800"/>
                  </a:moveTo>
                  <a:lnTo>
                    <a:pt x="48720" y="177800"/>
                  </a:lnTo>
                  <a:lnTo>
                    <a:pt x="56341" y="190500"/>
                  </a:lnTo>
                  <a:lnTo>
                    <a:pt x="61842" y="190500"/>
                  </a:lnTo>
                  <a:lnTo>
                    <a:pt x="62903" y="182573"/>
                  </a:lnTo>
                  <a:lnTo>
                    <a:pt x="57774" y="177800"/>
                  </a:lnTo>
                  <a:close/>
                </a:path>
                <a:path w="2357119" h="1930400">
                  <a:moveTo>
                    <a:pt x="62903" y="182573"/>
                  </a:moveTo>
                  <a:lnTo>
                    <a:pt x="61842" y="190500"/>
                  </a:lnTo>
                  <a:lnTo>
                    <a:pt x="71419" y="190500"/>
                  </a:lnTo>
                  <a:lnTo>
                    <a:pt x="62903" y="182573"/>
                  </a:lnTo>
                  <a:close/>
                </a:path>
                <a:path w="2357119" h="1930400">
                  <a:moveTo>
                    <a:pt x="2340849" y="127000"/>
                  </a:moveTo>
                  <a:lnTo>
                    <a:pt x="2297312" y="127000"/>
                  </a:lnTo>
                  <a:lnTo>
                    <a:pt x="2298982" y="152400"/>
                  </a:lnTo>
                  <a:lnTo>
                    <a:pt x="2297178" y="165100"/>
                  </a:lnTo>
                  <a:lnTo>
                    <a:pt x="2292084" y="165100"/>
                  </a:lnTo>
                  <a:lnTo>
                    <a:pt x="2281497" y="177800"/>
                  </a:lnTo>
                  <a:lnTo>
                    <a:pt x="2324119" y="177800"/>
                  </a:lnTo>
                  <a:lnTo>
                    <a:pt x="2319478" y="182740"/>
                  </a:lnTo>
                  <a:lnTo>
                    <a:pt x="2339936" y="165100"/>
                  </a:lnTo>
                  <a:lnTo>
                    <a:pt x="2350489" y="152400"/>
                  </a:lnTo>
                  <a:lnTo>
                    <a:pt x="2347633" y="139700"/>
                  </a:lnTo>
                  <a:lnTo>
                    <a:pt x="2340849" y="127000"/>
                  </a:lnTo>
                  <a:close/>
                </a:path>
                <a:path w="2357119" h="1930400">
                  <a:moveTo>
                    <a:pt x="4536" y="152400"/>
                  </a:moveTo>
                  <a:lnTo>
                    <a:pt x="5871" y="165100"/>
                  </a:lnTo>
                  <a:lnTo>
                    <a:pt x="9013" y="177800"/>
                  </a:lnTo>
                  <a:lnTo>
                    <a:pt x="57774" y="177800"/>
                  </a:lnTo>
                  <a:lnTo>
                    <a:pt x="62903" y="182573"/>
                  </a:lnTo>
                  <a:lnTo>
                    <a:pt x="65241" y="165100"/>
                  </a:lnTo>
                  <a:lnTo>
                    <a:pt x="9013" y="165100"/>
                  </a:lnTo>
                  <a:lnTo>
                    <a:pt x="4536" y="152400"/>
                  </a:lnTo>
                  <a:close/>
                </a:path>
                <a:path w="2357119" h="1930400">
                  <a:moveTo>
                    <a:pt x="74071" y="139700"/>
                  </a:moveTo>
                  <a:lnTo>
                    <a:pt x="72361" y="139700"/>
                  </a:lnTo>
                  <a:lnTo>
                    <a:pt x="74001" y="152400"/>
                  </a:lnTo>
                  <a:lnTo>
                    <a:pt x="18751" y="152400"/>
                  </a:lnTo>
                  <a:lnTo>
                    <a:pt x="19938" y="165100"/>
                  </a:lnTo>
                  <a:lnTo>
                    <a:pt x="72074" y="165100"/>
                  </a:lnTo>
                  <a:lnTo>
                    <a:pt x="73281" y="177800"/>
                  </a:lnTo>
                  <a:lnTo>
                    <a:pt x="78120" y="177800"/>
                  </a:lnTo>
                  <a:lnTo>
                    <a:pt x="80815" y="165100"/>
                  </a:lnTo>
                  <a:lnTo>
                    <a:pt x="79259" y="152400"/>
                  </a:lnTo>
                  <a:lnTo>
                    <a:pt x="74071" y="139700"/>
                  </a:lnTo>
                  <a:close/>
                </a:path>
                <a:path w="2357119" h="1930400">
                  <a:moveTo>
                    <a:pt x="16935" y="152400"/>
                  </a:moveTo>
                  <a:lnTo>
                    <a:pt x="12219" y="152400"/>
                  </a:lnTo>
                  <a:lnTo>
                    <a:pt x="9013" y="165100"/>
                  </a:lnTo>
                  <a:lnTo>
                    <a:pt x="17494" y="165100"/>
                  </a:lnTo>
                  <a:lnTo>
                    <a:pt x="16935" y="152400"/>
                  </a:lnTo>
                  <a:close/>
                </a:path>
                <a:path w="2357119" h="1930400">
                  <a:moveTo>
                    <a:pt x="2291365" y="139700"/>
                  </a:moveTo>
                  <a:lnTo>
                    <a:pt x="2286420" y="139700"/>
                  </a:lnTo>
                  <a:lnTo>
                    <a:pt x="2284022" y="152400"/>
                  </a:lnTo>
                  <a:lnTo>
                    <a:pt x="2279205" y="165100"/>
                  </a:lnTo>
                  <a:lnTo>
                    <a:pt x="2288420" y="165100"/>
                  </a:lnTo>
                  <a:lnTo>
                    <a:pt x="2291340" y="152400"/>
                  </a:lnTo>
                  <a:lnTo>
                    <a:pt x="2291365" y="139700"/>
                  </a:lnTo>
                  <a:close/>
                </a:path>
                <a:path w="2357119" h="1930400">
                  <a:moveTo>
                    <a:pt x="65870" y="127000"/>
                  </a:moveTo>
                  <a:lnTo>
                    <a:pt x="14458" y="127000"/>
                  </a:lnTo>
                  <a:lnTo>
                    <a:pt x="6657" y="139700"/>
                  </a:lnTo>
                  <a:lnTo>
                    <a:pt x="8672" y="152400"/>
                  </a:lnTo>
                  <a:lnTo>
                    <a:pt x="63252" y="152400"/>
                  </a:lnTo>
                  <a:lnTo>
                    <a:pt x="58314" y="139700"/>
                  </a:lnTo>
                  <a:lnTo>
                    <a:pt x="74071" y="139700"/>
                  </a:lnTo>
                  <a:lnTo>
                    <a:pt x="65870" y="127000"/>
                  </a:lnTo>
                  <a:close/>
                </a:path>
                <a:path w="2357119" h="1930400">
                  <a:moveTo>
                    <a:pt x="82414" y="139700"/>
                  </a:moveTo>
                  <a:lnTo>
                    <a:pt x="80633" y="139700"/>
                  </a:lnTo>
                  <a:lnTo>
                    <a:pt x="80424" y="152400"/>
                  </a:lnTo>
                  <a:lnTo>
                    <a:pt x="82414" y="139700"/>
                  </a:lnTo>
                  <a:close/>
                </a:path>
                <a:path w="2357119" h="1930400">
                  <a:moveTo>
                    <a:pt x="2349501" y="76200"/>
                  </a:moveTo>
                  <a:lnTo>
                    <a:pt x="2289153" y="76200"/>
                  </a:lnTo>
                  <a:lnTo>
                    <a:pt x="2294674" y="88900"/>
                  </a:lnTo>
                  <a:lnTo>
                    <a:pt x="2287229" y="114300"/>
                  </a:lnTo>
                  <a:lnTo>
                    <a:pt x="2281452" y="139700"/>
                  </a:lnTo>
                  <a:lnTo>
                    <a:pt x="2286420" y="139700"/>
                  </a:lnTo>
                  <a:lnTo>
                    <a:pt x="2288817" y="127000"/>
                  </a:lnTo>
                  <a:lnTo>
                    <a:pt x="2340849" y="127000"/>
                  </a:lnTo>
                  <a:lnTo>
                    <a:pt x="2339622" y="114300"/>
                  </a:lnTo>
                  <a:lnTo>
                    <a:pt x="2349350" y="114300"/>
                  </a:lnTo>
                  <a:lnTo>
                    <a:pt x="2350852" y="101600"/>
                  </a:lnTo>
                  <a:lnTo>
                    <a:pt x="2346425" y="88900"/>
                  </a:lnTo>
                  <a:lnTo>
                    <a:pt x="2338366" y="88900"/>
                  </a:lnTo>
                  <a:lnTo>
                    <a:pt x="2349501" y="76200"/>
                  </a:lnTo>
                  <a:close/>
                </a:path>
                <a:path w="2357119" h="1930400">
                  <a:moveTo>
                    <a:pt x="2297312" y="127000"/>
                  </a:moveTo>
                  <a:lnTo>
                    <a:pt x="2288817" y="127000"/>
                  </a:lnTo>
                  <a:lnTo>
                    <a:pt x="2291365" y="139700"/>
                  </a:lnTo>
                  <a:lnTo>
                    <a:pt x="2291980" y="139700"/>
                  </a:lnTo>
                  <a:lnTo>
                    <a:pt x="2297312" y="127000"/>
                  </a:lnTo>
                  <a:close/>
                </a:path>
                <a:path w="2357119" h="1930400">
                  <a:moveTo>
                    <a:pt x="65894" y="114300"/>
                  </a:moveTo>
                  <a:lnTo>
                    <a:pt x="11225" y="114300"/>
                  </a:lnTo>
                  <a:lnTo>
                    <a:pt x="10814" y="127000"/>
                  </a:lnTo>
                  <a:lnTo>
                    <a:pt x="66498" y="127000"/>
                  </a:lnTo>
                  <a:lnTo>
                    <a:pt x="65894" y="114300"/>
                  </a:lnTo>
                  <a:close/>
                </a:path>
                <a:path w="2357119" h="1930400">
                  <a:moveTo>
                    <a:pt x="71000" y="114300"/>
                  </a:moveTo>
                  <a:lnTo>
                    <a:pt x="69163" y="114300"/>
                  </a:lnTo>
                  <a:lnTo>
                    <a:pt x="66498" y="127000"/>
                  </a:lnTo>
                  <a:lnTo>
                    <a:pt x="72885" y="127000"/>
                  </a:lnTo>
                  <a:lnTo>
                    <a:pt x="71000" y="114300"/>
                  </a:lnTo>
                  <a:close/>
                </a:path>
                <a:path w="2357119" h="1930400">
                  <a:moveTo>
                    <a:pt x="2311" y="101600"/>
                  </a:moveTo>
                  <a:lnTo>
                    <a:pt x="2915" y="114300"/>
                  </a:lnTo>
                  <a:lnTo>
                    <a:pt x="5183" y="114300"/>
                  </a:lnTo>
                  <a:lnTo>
                    <a:pt x="2311" y="101600"/>
                  </a:lnTo>
                  <a:close/>
                </a:path>
                <a:path w="2357119" h="1930400">
                  <a:moveTo>
                    <a:pt x="61019" y="88900"/>
                  </a:moveTo>
                  <a:lnTo>
                    <a:pt x="12547" y="88900"/>
                  </a:lnTo>
                  <a:lnTo>
                    <a:pt x="18558" y="101600"/>
                  </a:lnTo>
                  <a:lnTo>
                    <a:pt x="6500" y="101600"/>
                  </a:lnTo>
                  <a:lnTo>
                    <a:pt x="11262" y="114300"/>
                  </a:lnTo>
                  <a:lnTo>
                    <a:pt x="61824" y="114300"/>
                  </a:lnTo>
                  <a:lnTo>
                    <a:pt x="58448" y="101600"/>
                  </a:lnTo>
                  <a:lnTo>
                    <a:pt x="61218" y="89249"/>
                  </a:lnTo>
                  <a:lnTo>
                    <a:pt x="61019" y="88900"/>
                  </a:lnTo>
                  <a:close/>
                </a:path>
                <a:path w="2357119" h="1930400">
                  <a:moveTo>
                    <a:pt x="2279680" y="88900"/>
                  </a:moveTo>
                  <a:lnTo>
                    <a:pt x="2278708" y="101600"/>
                  </a:lnTo>
                  <a:lnTo>
                    <a:pt x="2279974" y="114300"/>
                  </a:lnTo>
                  <a:lnTo>
                    <a:pt x="2283184" y="101600"/>
                  </a:lnTo>
                  <a:lnTo>
                    <a:pt x="2279680" y="88900"/>
                  </a:lnTo>
                  <a:close/>
                </a:path>
                <a:path w="2357119" h="1930400">
                  <a:moveTo>
                    <a:pt x="65647" y="88900"/>
                  </a:moveTo>
                  <a:lnTo>
                    <a:pt x="61297" y="88900"/>
                  </a:lnTo>
                  <a:lnTo>
                    <a:pt x="61218" y="89249"/>
                  </a:lnTo>
                  <a:lnTo>
                    <a:pt x="68278" y="101600"/>
                  </a:lnTo>
                  <a:lnTo>
                    <a:pt x="71591" y="101600"/>
                  </a:lnTo>
                  <a:lnTo>
                    <a:pt x="65647" y="88900"/>
                  </a:lnTo>
                  <a:close/>
                </a:path>
                <a:path w="2357119" h="1930400">
                  <a:moveTo>
                    <a:pt x="74875" y="88900"/>
                  </a:moveTo>
                  <a:lnTo>
                    <a:pt x="73199" y="88900"/>
                  </a:lnTo>
                  <a:lnTo>
                    <a:pt x="72990" y="101600"/>
                  </a:lnTo>
                  <a:lnTo>
                    <a:pt x="74875" y="88900"/>
                  </a:lnTo>
                  <a:close/>
                </a:path>
                <a:path w="2357119" h="1930400">
                  <a:moveTo>
                    <a:pt x="20112" y="76200"/>
                  </a:moveTo>
                  <a:lnTo>
                    <a:pt x="12992" y="76200"/>
                  </a:lnTo>
                  <a:lnTo>
                    <a:pt x="7910" y="88900"/>
                  </a:lnTo>
                  <a:lnTo>
                    <a:pt x="17703" y="88900"/>
                  </a:lnTo>
                  <a:lnTo>
                    <a:pt x="20112" y="76200"/>
                  </a:lnTo>
                  <a:close/>
                </a:path>
                <a:path w="2357119" h="1930400">
                  <a:moveTo>
                    <a:pt x="20216" y="76200"/>
                  </a:moveTo>
                  <a:lnTo>
                    <a:pt x="17703" y="88900"/>
                  </a:lnTo>
                  <a:lnTo>
                    <a:pt x="20216" y="76200"/>
                  </a:lnTo>
                  <a:close/>
                </a:path>
                <a:path w="2357119" h="1930400">
                  <a:moveTo>
                    <a:pt x="75297" y="63500"/>
                  </a:moveTo>
                  <a:lnTo>
                    <a:pt x="58121" y="63500"/>
                  </a:lnTo>
                  <a:lnTo>
                    <a:pt x="59720" y="76200"/>
                  </a:lnTo>
                  <a:lnTo>
                    <a:pt x="20216" y="76200"/>
                  </a:lnTo>
                  <a:lnTo>
                    <a:pt x="17808" y="88900"/>
                  </a:lnTo>
                  <a:lnTo>
                    <a:pt x="80015" y="88900"/>
                  </a:lnTo>
                  <a:lnTo>
                    <a:pt x="79874" y="76200"/>
                  </a:lnTo>
                  <a:lnTo>
                    <a:pt x="75297" y="63500"/>
                  </a:lnTo>
                  <a:close/>
                </a:path>
                <a:path w="2357119" h="1930400">
                  <a:moveTo>
                    <a:pt x="58121" y="63500"/>
                  </a:moveTo>
                  <a:lnTo>
                    <a:pt x="10531" y="63500"/>
                  </a:lnTo>
                  <a:lnTo>
                    <a:pt x="10515" y="76200"/>
                  </a:lnTo>
                  <a:lnTo>
                    <a:pt x="59720" y="76200"/>
                  </a:lnTo>
                  <a:lnTo>
                    <a:pt x="58121" y="63500"/>
                  </a:lnTo>
                  <a:close/>
                </a:path>
                <a:path w="2357119" h="1930400">
                  <a:moveTo>
                    <a:pt x="100037" y="63500"/>
                  </a:moveTo>
                  <a:lnTo>
                    <a:pt x="75297" y="63500"/>
                  </a:lnTo>
                  <a:lnTo>
                    <a:pt x="79874" y="76200"/>
                  </a:lnTo>
                  <a:lnTo>
                    <a:pt x="101994" y="76200"/>
                  </a:lnTo>
                  <a:lnTo>
                    <a:pt x="100037" y="63500"/>
                  </a:lnTo>
                  <a:close/>
                </a:path>
                <a:path w="2357119" h="1930400">
                  <a:moveTo>
                    <a:pt x="117177" y="63500"/>
                  </a:moveTo>
                  <a:lnTo>
                    <a:pt x="105764" y="63500"/>
                  </a:lnTo>
                  <a:lnTo>
                    <a:pt x="113407" y="76200"/>
                  </a:lnTo>
                  <a:lnTo>
                    <a:pt x="117177" y="63500"/>
                  </a:lnTo>
                  <a:close/>
                </a:path>
                <a:path w="2357119" h="1930400">
                  <a:moveTo>
                    <a:pt x="143933" y="63500"/>
                  </a:moveTo>
                  <a:lnTo>
                    <a:pt x="129979" y="63500"/>
                  </a:lnTo>
                  <a:lnTo>
                    <a:pt x="124179" y="76200"/>
                  </a:lnTo>
                  <a:lnTo>
                    <a:pt x="146600" y="76200"/>
                  </a:lnTo>
                  <a:lnTo>
                    <a:pt x="143933" y="63500"/>
                  </a:lnTo>
                  <a:close/>
                </a:path>
                <a:path w="2357119" h="1930400">
                  <a:moveTo>
                    <a:pt x="177407" y="63500"/>
                  </a:moveTo>
                  <a:lnTo>
                    <a:pt x="160163" y="63500"/>
                  </a:lnTo>
                  <a:lnTo>
                    <a:pt x="156862" y="76200"/>
                  </a:lnTo>
                  <a:lnTo>
                    <a:pt x="165291" y="76200"/>
                  </a:lnTo>
                  <a:lnTo>
                    <a:pt x="177407" y="63500"/>
                  </a:lnTo>
                  <a:close/>
                </a:path>
                <a:path w="2357119" h="1930400">
                  <a:moveTo>
                    <a:pt x="226074" y="63500"/>
                  </a:moveTo>
                  <a:lnTo>
                    <a:pt x="221716" y="63500"/>
                  </a:lnTo>
                  <a:lnTo>
                    <a:pt x="227959" y="76200"/>
                  </a:lnTo>
                  <a:lnTo>
                    <a:pt x="233260" y="76200"/>
                  </a:lnTo>
                  <a:lnTo>
                    <a:pt x="226074" y="63500"/>
                  </a:lnTo>
                  <a:close/>
                </a:path>
                <a:path w="2357119" h="1930400">
                  <a:moveTo>
                    <a:pt x="237754" y="73676"/>
                  </a:moveTo>
                  <a:lnTo>
                    <a:pt x="236964" y="76200"/>
                  </a:lnTo>
                  <a:lnTo>
                    <a:pt x="238534" y="76200"/>
                  </a:lnTo>
                  <a:lnTo>
                    <a:pt x="237754" y="73676"/>
                  </a:lnTo>
                  <a:close/>
                </a:path>
                <a:path w="2357119" h="1930400">
                  <a:moveTo>
                    <a:pt x="408686" y="50800"/>
                  </a:moveTo>
                  <a:lnTo>
                    <a:pt x="315152" y="50800"/>
                  </a:lnTo>
                  <a:lnTo>
                    <a:pt x="311098" y="76200"/>
                  </a:lnTo>
                  <a:lnTo>
                    <a:pt x="331895" y="76200"/>
                  </a:lnTo>
                  <a:lnTo>
                    <a:pt x="337970" y="63500"/>
                  </a:lnTo>
                  <a:lnTo>
                    <a:pt x="393294" y="63500"/>
                  </a:lnTo>
                  <a:lnTo>
                    <a:pt x="408686" y="50800"/>
                  </a:lnTo>
                  <a:close/>
                </a:path>
                <a:path w="2357119" h="1930400">
                  <a:moveTo>
                    <a:pt x="369512" y="63500"/>
                  </a:moveTo>
                  <a:lnTo>
                    <a:pt x="366814" y="63500"/>
                  </a:lnTo>
                  <a:lnTo>
                    <a:pt x="357903" y="76200"/>
                  </a:lnTo>
                  <a:lnTo>
                    <a:pt x="362269" y="76200"/>
                  </a:lnTo>
                  <a:lnTo>
                    <a:pt x="369512" y="63500"/>
                  </a:lnTo>
                  <a:close/>
                </a:path>
                <a:path w="2357119" h="1930400">
                  <a:moveTo>
                    <a:pt x="393813" y="63500"/>
                  </a:moveTo>
                  <a:lnTo>
                    <a:pt x="390676" y="76200"/>
                  </a:lnTo>
                  <a:lnTo>
                    <a:pt x="395035" y="76200"/>
                  </a:lnTo>
                  <a:lnTo>
                    <a:pt x="393813" y="63500"/>
                  </a:lnTo>
                  <a:close/>
                </a:path>
                <a:path w="2357119" h="1930400">
                  <a:moveTo>
                    <a:pt x="435400" y="63500"/>
                  </a:moveTo>
                  <a:lnTo>
                    <a:pt x="412147" y="63500"/>
                  </a:lnTo>
                  <a:lnTo>
                    <a:pt x="420833" y="76200"/>
                  </a:lnTo>
                  <a:lnTo>
                    <a:pt x="423085" y="76200"/>
                  </a:lnTo>
                  <a:lnTo>
                    <a:pt x="435400" y="63500"/>
                  </a:lnTo>
                  <a:close/>
                </a:path>
                <a:path w="2357119" h="1930400">
                  <a:moveTo>
                    <a:pt x="460766" y="50800"/>
                  </a:moveTo>
                  <a:lnTo>
                    <a:pt x="410481" y="50800"/>
                  </a:lnTo>
                  <a:lnTo>
                    <a:pt x="410165" y="63500"/>
                  </a:lnTo>
                  <a:lnTo>
                    <a:pt x="442507" y="63500"/>
                  </a:lnTo>
                  <a:lnTo>
                    <a:pt x="451561" y="76200"/>
                  </a:lnTo>
                  <a:lnTo>
                    <a:pt x="454584" y="64841"/>
                  </a:lnTo>
                  <a:lnTo>
                    <a:pt x="454547" y="64214"/>
                  </a:lnTo>
                  <a:lnTo>
                    <a:pt x="453867" y="63500"/>
                  </a:lnTo>
                  <a:lnTo>
                    <a:pt x="460766" y="50800"/>
                  </a:lnTo>
                  <a:close/>
                </a:path>
                <a:path w="2357119" h="1930400">
                  <a:moveTo>
                    <a:pt x="457968" y="63500"/>
                  </a:moveTo>
                  <a:lnTo>
                    <a:pt x="454941" y="63500"/>
                  </a:lnTo>
                  <a:lnTo>
                    <a:pt x="454710" y="64385"/>
                  </a:lnTo>
                  <a:lnTo>
                    <a:pt x="465962" y="76200"/>
                  </a:lnTo>
                  <a:lnTo>
                    <a:pt x="457968" y="63500"/>
                  </a:lnTo>
                  <a:close/>
                </a:path>
                <a:path w="2357119" h="1930400">
                  <a:moveTo>
                    <a:pt x="504076" y="63500"/>
                  </a:moveTo>
                  <a:lnTo>
                    <a:pt x="480373" y="63500"/>
                  </a:lnTo>
                  <a:lnTo>
                    <a:pt x="482256" y="76200"/>
                  </a:lnTo>
                  <a:lnTo>
                    <a:pt x="504076" y="63500"/>
                  </a:lnTo>
                  <a:close/>
                </a:path>
                <a:path w="2357119" h="1930400">
                  <a:moveTo>
                    <a:pt x="545750" y="50800"/>
                  </a:moveTo>
                  <a:lnTo>
                    <a:pt x="510013" y="50800"/>
                  </a:lnTo>
                  <a:lnTo>
                    <a:pt x="514220" y="63500"/>
                  </a:lnTo>
                  <a:lnTo>
                    <a:pt x="504076" y="63500"/>
                  </a:lnTo>
                  <a:lnTo>
                    <a:pt x="513768" y="76200"/>
                  </a:lnTo>
                  <a:lnTo>
                    <a:pt x="515961" y="76200"/>
                  </a:lnTo>
                  <a:lnTo>
                    <a:pt x="522629" y="63500"/>
                  </a:lnTo>
                  <a:lnTo>
                    <a:pt x="545750" y="50800"/>
                  </a:lnTo>
                  <a:close/>
                </a:path>
                <a:path w="2357119" h="1930400">
                  <a:moveTo>
                    <a:pt x="566895" y="63500"/>
                  </a:moveTo>
                  <a:lnTo>
                    <a:pt x="568367" y="76200"/>
                  </a:lnTo>
                  <a:lnTo>
                    <a:pt x="576456" y="76200"/>
                  </a:lnTo>
                  <a:lnTo>
                    <a:pt x="566895" y="63500"/>
                  </a:lnTo>
                  <a:close/>
                </a:path>
                <a:path w="2357119" h="1930400">
                  <a:moveTo>
                    <a:pt x="621860" y="63500"/>
                  </a:moveTo>
                  <a:lnTo>
                    <a:pt x="617810" y="63500"/>
                  </a:lnTo>
                  <a:lnTo>
                    <a:pt x="618942" y="76200"/>
                  </a:lnTo>
                  <a:lnTo>
                    <a:pt x="636428" y="76200"/>
                  </a:lnTo>
                  <a:lnTo>
                    <a:pt x="621860" y="63500"/>
                  </a:lnTo>
                  <a:close/>
                </a:path>
                <a:path w="2357119" h="1930400">
                  <a:moveTo>
                    <a:pt x="680978" y="63500"/>
                  </a:moveTo>
                  <a:lnTo>
                    <a:pt x="668413" y="63500"/>
                  </a:lnTo>
                  <a:lnTo>
                    <a:pt x="648260" y="76200"/>
                  </a:lnTo>
                  <a:lnTo>
                    <a:pt x="677474" y="76200"/>
                  </a:lnTo>
                  <a:lnTo>
                    <a:pt x="680978" y="63500"/>
                  </a:lnTo>
                  <a:close/>
                </a:path>
                <a:path w="2357119" h="1930400">
                  <a:moveTo>
                    <a:pt x="686178" y="50800"/>
                  </a:moveTo>
                  <a:lnTo>
                    <a:pt x="673415" y="50800"/>
                  </a:lnTo>
                  <a:lnTo>
                    <a:pt x="682500" y="63500"/>
                  </a:lnTo>
                  <a:lnTo>
                    <a:pt x="680978" y="63500"/>
                  </a:lnTo>
                  <a:lnTo>
                    <a:pt x="689725" y="76200"/>
                  </a:lnTo>
                  <a:lnTo>
                    <a:pt x="686178" y="50800"/>
                  </a:lnTo>
                  <a:close/>
                </a:path>
                <a:path w="2357119" h="1930400">
                  <a:moveTo>
                    <a:pt x="750611" y="38100"/>
                  </a:moveTo>
                  <a:lnTo>
                    <a:pt x="597581" y="38100"/>
                  </a:lnTo>
                  <a:lnTo>
                    <a:pt x="606283" y="50800"/>
                  </a:lnTo>
                  <a:lnTo>
                    <a:pt x="698808" y="50800"/>
                  </a:lnTo>
                  <a:lnTo>
                    <a:pt x="716818" y="63500"/>
                  </a:lnTo>
                  <a:lnTo>
                    <a:pt x="729410" y="63500"/>
                  </a:lnTo>
                  <a:lnTo>
                    <a:pt x="722589" y="76200"/>
                  </a:lnTo>
                  <a:lnTo>
                    <a:pt x="733428" y="63500"/>
                  </a:lnTo>
                  <a:lnTo>
                    <a:pt x="746428" y="52761"/>
                  </a:lnTo>
                  <a:lnTo>
                    <a:pt x="746176" y="50800"/>
                  </a:lnTo>
                  <a:lnTo>
                    <a:pt x="750611" y="38100"/>
                  </a:lnTo>
                  <a:close/>
                </a:path>
                <a:path w="2357119" h="1930400">
                  <a:moveTo>
                    <a:pt x="852591" y="38100"/>
                  </a:moveTo>
                  <a:lnTo>
                    <a:pt x="755587" y="38100"/>
                  </a:lnTo>
                  <a:lnTo>
                    <a:pt x="748802" y="50800"/>
                  </a:lnTo>
                  <a:lnTo>
                    <a:pt x="746428" y="52761"/>
                  </a:lnTo>
                  <a:lnTo>
                    <a:pt x="747807" y="63500"/>
                  </a:lnTo>
                  <a:lnTo>
                    <a:pt x="756634" y="76200"/>
                  </a:lnTo>
                  <a:lnTo>
                    <a:pt x="765115" y="76200"/>
                  </a:lnTo>
                  <a:lnTo>
                    <a:pt x="763864" y="63500"/>
                  </a:lnTo>
                  <a:lnTo>
                    <a:pt x="783230" y="63500"/>
                  </a:lnTo>
                  <a:lnTo>
                    <a:pt x="786867" y="50800"/>
                  </a:lnTo>
                  <a:lnTo>
                    <a:pt x="858241" y="50800"/>
                  </a:lnTo>
                  <a:lnTo>
                    <a:pt x="852591" y="38100"/>
                  </a:lnTo>
                  <a:close/>
                </a:path>
                <a:path w="2357119" h="1930400">
                  <a:moveTo>
                    <a:pt x="818584" y="50800"/>
                  </a:moveTo>
                  <a:lnTo>
                    <a:pt x="786867" y="50800"/>
                  </a:lnTo>
                  <a:lnTo>
                    <a:pt x="788845" y="63500"/>
                  </a:lnTo>
                  <a:lnTo>
                    <a:pt x="774029" y="63500"/>
                  </a:lnTo>
                  <a:lnTo>
                    <a:pt x="788218" y="76200"/>
                  </a:lnTo>
                  <a:lnTo>
                    <a:pt x="799041" y="63500"/>
                  </a:lnTo>
                  <a:lnTo>
                    <a:pt x="818584" y="50800"/>
                  </a:lnTo>
                  <a:close/>
                </a:path>
                <a:path w="2357119" h="1930400">
                  <a:moveTo>
                    <a:pt x="848254" y="50800"/>
                  </a:moveTo>
                  <a:lnTo>
                    <a:pt x="818584" y="50800"/>
                  </a:lnTo>
                  <a:lnTo>
                    <a:pt x="825807" y="63500"/>
                  </a:lnTo>
                  <a:lnTo>
                    <a:pt x="828888" y="76200"/>
                  </a:lnTo>
                  <a:lnTo>
                    <a:pt x="836003" y="63500"/>
                  </a:lnTo>
                  <a:lnTo>
                    <a:pt x="839557" y="63500"/>
                  </a:lnTo>
                  <a:lnTo>
                    <a:pt x="848254" y="50800"/>
                  </a:lnTo>
                  <a:close/>
                </a:path>
                <a:path w="2357119" h="1930400">
                  <a:moveTo>
                    <a:pt x="858388" y="66087"/>
                  </a:moveTo>
                  <a:lnTo>
                    <a:pt x="855374" y="76200"/>
                  </a:lnTo>
                  <a:lnTo>
                    <a:pt x="862089" y="76200"/>
                  </a:lnTo>
                  <a:lnTo>
                    <a:pt x="860067" y="67435"/>
                  </a:lnTo>
                  <a:lnTo>
                    <a:pt x="858388" y="66087"/>
                  </a:lnTo>
                  <a:close/>
                </a:path>
                <a:path w="2357119" h="1930400">
                  <a:moveTo>
                    <a:pt x="870819" y="76068"/>
                  </a:moveTo>
                  <a:lnTo>
                    <a:pt x="870655" y="76200"/>
                  </a:lnTo>
                  <a:lnTo>
                    <a:pt x="870982" y="76200"/>
                  </a:lnTo>
                  <a:lnTo>
                    <a:pt x="870819" y="76068"/>
                  </a:lnTo>
                  <a:close/>
                </a:path>
                <a:path w="2357119" h="1930400">
                  <a:moveTo>
                    <a:pt x="895030" y="63500"/>
                  </a:moveTo>
                  <a:lnTo>
                    <a:pt x="889745" y="76200"/>
                  </a:lnTo>
                  <a:lnTo>
                    <a:pt x="894640" y="76200"/>
                  </a:lnTo>
                  <a:lnTo>
                    <a:pt x="895030" y="63500"/>
                  </a:lnTo>
                  <a:close/>
                </a:path>
                <a:path w="2357119" h="1930400">
                  <a:moveTo>
                    <a:pt x="917830" y="63500"/>
                  </a:moveTo>
                  <a:lnTo>
                    <a:pt x="906368" y="63500"/>
                  </a:lnTo>
                  <a:lnTo>
                    <a:pt x="910135" y="76200"/>
                  </a:lnTo>
                  <a:lnTo>
                    <a:pt x="919980" y="76200"/>
                  </a:lnTo>
                  <a:lnTo>
                    <a:pt x="917830" y="63500"/>
                  </a:lnTo>
                  <a:close/>
                </a:path>
                <a:path w="2357119" h="1930400">
                  <a:moveTo>
                    <a:pt x="945843" y="63500"/>
                  </a:moveTo>
                  <a:lnTo>
                    <a:pt x="935441" y="63500"/>
                  </a:lnTo>
                  <a:lnTo>
                    <a:pt x="919980" y="76200"/>
                  </a:lnTo>
                  <a:lnTo>
                    <a:pt x="954620" y="76200"/>
                  </a:lnTo>
                  <a:lnTo>
                    <a:pt x="945843" y="63500"/>
                  </a:lnTo>
                  <a:close/>
                </a:path>
                <a:path w="2357119" h="1930400">
                  <a:moveTo>
                    <a:pt x="977339" y="63500"/>
                  </a:moveTo>
                  <a:lnTo>
                    <a:pt x="975488" y="63500"/>
                  </a:lnTo>
                  <a:lnTo>
                    <a:pt x="966649" y="76200"/>
                  </a:lnTo>
                  <a:lnTo>
                    <a:pt x="974428" y="76200"/>
                  </a:lnTo>
                  <a:lnTo>
                    <a:pt x="977339" y="63500"/>
                  </a:lnTo>
                  <a:close/>
                </a:path>
                <a:path w="2357119" h="1930400">
                  <a:moveTo>
                    <a:pt x="1007268" y="63500"/>
                  </a:moveTo>
                  <a:lnTo>
                    <a:pt x="1002386" y="63500"/>
                  </a:lnTo>
                  <a:lnTo>
                    <a:pt x="1007776" y="76200"/>
                  </a:lnTo>
                  <a:lnTo>
                    <a:pt x="1007268" y="63500"/>
                  </a:lnTo>
                  <a:close/>
                </a:path>
                <a:path w="2357119" h="1930400">
                  <a:moveTo>
                    <a:pt x="1083365" y="50800"/>
                  </a:moveTo>
                  <a:lnTo>
                    <a:pt x="1060697" y="50800"/>
                  </a:lnTo>
                  <a:lnTo>
                    <a:pt x="1048353" y="63500"/>
                  </a:lnTo>
                  <a:lnTo>
                    <a:pt x="1051281" y="76200"/>
                  </a:lnTo>
                  <a:lnTo>
                    <a:pt x="1061549" y="76200"/>
                  </a:lnTo>
                  <a:lnTo>
                    <a:pt x="1057044" y="63500"/>
                  </a:lnTo>
                  <a:lnTo>
                    <a:pt x="1074947" y="63500"/>
                  </a:lnTo>
                  <a:lnTo>
                    <a:pt x="1083365" y="50800"/>
                  </a:lnTo>
                  <a:close/>
                </a:path>
                <a:path w="2357119" h="1930400">
                  <a:moveTo>
                    <a:pt x="1098194" y="63500"/>
                  </a:moveTo>
                  <a:lnTo>
                    <a:pt x="1065996" y="63500"/>
                  </a:lnTo>
                  <a:lnTo>
                    <a:pt x="1061549" y="76200"/>
                  </a:lnTo>
                  <a:lnTo>
                    <a:pt x="1089847" y="76200"/>
                  </a:lnTo>
                  <a:lnTo>
                    <a:pt x="1098194" y="63500"/>
                  </a:lnTo>
                  <a:close/>
                </a:path>
                <a:path w="2357119" h="1930400">
                  <a:moveTo>
                    <a:pt x="1119869" y="63500"/>
                  </a:moveTo>
                  <a:lnTo>
                    <a:pt x="1118441" y="63500"/>
                  </a:lnTo>
                  <a:lnTo>
                    <a:pt x="1106676" y="76200"/>
                  </a:lnTo>
                  <a:lnTo>
                    <a:pt x="1123815" y="76200"/>
                  </a:lnTo>
                  <a:lnTo>
                    <a:pt x="1119869" y="63500"/>
                  </a:lnTo>
                  <a:close/>
                </a:path>
                <a:path w="2357119" h="1930400">
                  <a:moveTo>
                    <a:pt x="1161739" y="50800"/>
                  </a:moveTo>
                  <a:lnTo>
                    <a:pt x="1083365" y="50800"/>
                  </a:lnTo>
                  <a:lnTo>
                    <a:pt x="1089878" y="63500"/>
                  </a:lnTo>
                  <a:lnTo>
                    <a:pt x="1125248" y="63500"/>
                  </a:lnTo>
                  <a:lnTo>
                    <a:pt x="1130780" y="76200"/>
                  </a:lnTo>
                  <a:lnTo>
                    <a:pt x="1138716" y="76200"/>
                  </a:lnTo>
                  <a:lnTo>
                    <a:pt x="1143695" y="63500"/>
                  </a:lnTo>
                  <a:lnTo>
                    <a:pt x="1161739" y="50800"/>
                  </a:lnTo>
                  <a:close/>
                </a:path>
                <a:path w="2357119" h="1930400">
                  <a:moveTo>
                    <a:pt x="1222837" y="63500"/>
                  </a:moveTo>
                  <a:lnTo>
                    <a:pt x="1212471" y="63500"/>
                  </a:lnTo>
                  <a:lnTo>
                    <a:pt x="1225888" y="76200"/>
                  </a:lnTo>
                  <a:lnTo>
                    <a:pt x="1233404" y="70153"/>
                  </a:lnTo>
                  <a:lnTo>
                    <a:pt x="1222837" y="63500"/>
                  </a:lnTo>
                  <a:close/>
                </a:path>
                <a:path w="2357119" h="1930400">
                  <a:moveTo>
                    <a:pt x="1254210" y="63500"/>
                  </a:moveTo>
                  <a:lnTo>
                    <a:pt x="1241676" y="63500"/>
                  </a:lnTo>
                  <a:lnTo>
                    <a:pt x="1233404" y="70153"/>
                  </a:lnTo>
                  <a:lnTo>
                    <a:pt x="1243006" y="76200"/>
                  </a:lnTo>
                  <a:lnTo>
                    <a:pt x="1246462" y="76200"/>
                  </a:lnTo>
                  <a:lnTo>
                    <a:pt x="1254210" y="63500"/>
                  </a:lnTo>
                  <a:close/>
                </a:path>
                <a:path w="2357119" h="1930400">
                  <a:moveTo>
                    <a:pt x="1277649" y="63500"/>
                  </a:moveTo>
                  <a:lnTo>
                    <a:pt x="1273791" y="63500"/>
                  </a:lnTo>
                  <a:lnTo>
                    <a:pt x="1259279" y="76200"/>
                  </a:lnTo>
                  <a:lnTo>
                    <a:pt x="1265833" y="76200"/>
                  </a:lnTo>
                  <a:lnTo>
                    <a:pt x="1277649" y="63500"/>
                  </a:lnTo>
                  <a:close/>
                </a:path>
                <a:path w="2357119" h="1930400">
                  <a:moveTo>
                    <a:pt x="1306074" y="63500"/>
                  </a:moveTo>
                  <a:lnTo>
                    <a:pt x="1277649" y="63500"/>
                  </a:lnTo>
                  <a:lnTo>
                    <a:pt x="1278922" y="76200"/>
                  </a:lnTo>
                  <a:lnTo>
                    <a:pt x="1305766" y="64214"/>
                  </a:lnTo>
                  <a:lnTo>
                    <a:pt x="1306074" y="63500"/>
                  </a:lnTo>
                  <a:close/>
                </a:path>
                <a:path w="2357119" h="1930400">
                  <a:moveTo>
                    <a:pt x="1306123" y="64055"/>
                  </a:moveTo>
                  <a:lnTo>
                    <a:pt x="1305766" y="64214"/>
                  </a:lnTo>
                  <a:lnTo>
                    <a:pt x="1300596" y="76200"/>
                  </a:lnTo>
                  <a:lnTo>
                    <a:pt x="1307193" y="76200"/>
                  </a:lnTo>
                  <a:lnTo>
                    <a:pt x="1306123" y="64055"/>
                  </a:lnTo>
                  <a:close/>
                </a:path>
                <a:path w="2357119" h="1930400">
                  <a:moveTo>
                    <a:pt x="1372306" y="0"/>
                  </a:moveTo>
                  <a:lnTo>
                    <a:pt x="1349626" y="12700"/>
                  </a:lnTo>
                  <a:lnTo>
                    <a:pt x="1333415" y="21921"/>
                  </a:lnTo>
                  <a:lnTo>
                    <a:pt x="1333432" y="25400"/>
                  </a:lnTo>
                  <a:lnTo>
                    <a:pt x="1325151" y="38100"/>
                  </a:lnTo>
                  <a:lnTo>
                    <a:pt x="1311958" y="56941"/>
                  </a:lnTo>
                  <a:lnTo>
                    <a:pt x="1312363" y="63500"/>
                  </a:lnTo>
                  <a:lnTo>
                    <a:pt x="1318310" y="76200"/>
                  </a:lnTo>
                  <a:lnTo>
                    <a:pt x="1326796" y="65890"/>
                  </a:lnTo>
                  <a:lnTo>
                    <a:pt x="1326855" y="63500"/>
                  </a:lnTo>
                  <a:lnTo>
                    <a:pt x="1329368" y="63500"/>
                  </a:lnTo>
                  <a:lnTo>
                    <a:pt x="1344978" y="50800"/>
                  </a:lnTo>
                  <a:lnTo>
                    <a:pt x="1641005" y="50800"/>
                  </a:lnTo>
                  <a:lnTo>
                    <a:pt x="1645298" y="38100"/>
                  </a:lnTo>
                  <a:lnTo>
                    <a:pt x="1595561" y="38100"/>
                  </a:lnTo>
                  <a:lnTo>
                    <a:pt x="1601193" y="25400"/>
                  </a:lnTo>
                  <a:lnTo>
                    <a:pt x="1397228" y="25400"/>
                  </a:lnTo>
                  <a:lnTo>
                    <a:pt x="1405737" y="12700"/>
                  </a:lnTo>
                  <a:lnTo>
                    <a:pt x="1384049" y="12700"/>
                  </a:lnTo>
                  <a:lnTo>
                    <a:pt x="1372306" y="0"/>
                  </a:lnTo>
                  <a:close/>
                </a:path>
                <a:path w="2357119" h="1930400">
                  <a:moveTo>
                    <a:pt x="1347527" y="63500"/>
                  </a:moveTo>
                  <a:lnTo>
                    <a:pt x="1328763" y="63500"/>
                  </a:lnTo>
                  <a:lnTo>
                    <a:pt x="1326796" y="65890"/>
                  </a:lnTo>
                  <a:lnTo>
                    <a:pt x="1326538" y="76200"/>
                  </a:lnTo>
                  <a:lnTo>
                    <a:pt x="1341328" y="76200"/>
                  </a:lnTo>
                  <a:lnTo>
                    <a:pt x="1347527" y="63500"/>
                  </a:lnTo>
                  <a:close/>
                </a:path>
                <a:path w="2357119" h="1930400">
                  <a:moveTo>
                    <a:pt x="1370869" y="63500"/>
                  </a:moveTo>
                  <a:lnTo>
                    <a:pt x="1347527" y="63500"/>
                  </a:lnTo>
                  <a:lnTo>
                    <a:pt x="1349378" y="76200"/>
                  </a:lnTo>
                  <a:lnTo>
                    <a:pt x="1358396" y="76200"/>
                  </a:lnTo>
                  <a:lnTo>
                    <a:pt x="1370869" y="63500"/>
                  </a:lnTo>
                  <a:close/>
                </a:path>
                <a:path w="2357119" h="1930400">
                  <a:moveTo>
                    <a:pt x="1376772" y="63500"/>
                  </a:moveTo>
                  <a:lnTo>
                    <a:pt x="1376360" y="63500"/>
                  </a:lnTo>
                  <a:lnTo>
                    <a:pt x="1365935" y="76200"/>
                  </a:lnTo>
                  <a:lnTo>
                    <a:pt x="1371766" y="76200"/>
                  </a:lnTo>
                  <a:lnTo>
                    <a:pt x="1376772" y="63500"/>
                  </a:lnTo>
                  <a:close/>
                </a:path>
                <a:path w="2357119" h="1930400">
                  <a:moveTo>
                    <a:pt x="1410979" y="50800"/>
                  </a:moveTo>
                  <a:lnTo>
                    <a:pt x="1400647" y="50800"/>
                  </a:lnTo>
                  <a:lnTo>
                    <a:pt x="1392740" y="63500"/>
                  </a:lnTo>
                  <a:lnTo>
                    <a:pt x="1383722" y="63500"/>
                  </a:lnTo>
                  <a:lnTo>
                    <a:pt x="1383002" y="76200"/>
                  </a:lnTo>
                  <a:lnTo>
                    <a:pt x="1395613" y="76200"/>
                  </a:lnTo>
                  <a:lnTo>
                    <a:pt x="1401195" y="63500"/>
                  </a:lnTo>
                  <a:lnTo>
                    <a:pt x="1410979" y="50800"/>
                  </a:lnTo>
                  <a:close/>
                </a:path>
                <a:path w="2357119" h="1930400">
                  <a:moveTo>
                    <a:pt x="1491809" y="50800"/>
                  </a:moveTo>
                  <a:lnTo>
                    <a:pt x="1436194" y="50800"/>
                  </a:lnTo>
                  <a:lnTo>
                    <a:pt x="1439381" y="63500"/>
                  </a:lnTo>
                  <a:lnTo>
                    <a:pt x="1464204" y="63500"/>
                  </a:lnTo>
                  <a:lnTo>
                    <a:pt x="1457552" y="76200"/>
                  </a:lnTo>
                  <a:lnTo>
                    <a:pt x="1476918" y="76200"/>
                  </a:lnTo>
                  <a:lnTo>
                    <a:pt x="1481939" y="63500"/>
                  </a:lnTo>
                  <a:lnTo>
                    <a:pt x="1491809" y="50800"/>
                  </a:lnTo>
                  <a:close/>
                </a:path>
                <a:path w="2357119" h="1930400">
                  <a:moveTo>
                    <a:pt x="1549830" y="50800"/>
                  </a:moveTo>
                  <a:lnTo>
                    <a:pt x="1524464" y="50800"/>
                  </a:lnTo>
                  <a:lnTo>
                    <a:pt x="1510027" y="76200"/>
                  </a:lnTo>
                  <a:lnTo>
                    <a:pt x="1521035" y="63500"/>
                  </a:lnTo>
                  <a:lnTo>
                    <a:pt x="1550262" y="63500"/>
                  </a:lnTo>
                  <a:lnTo>
                    <a:pt x="1549830" y="50800"/>
                  </a:lnTo>
                  <a:close/>
                </a:path>
                <a:path w="2357119" h="1930400">
                  <a:moveTo>
                    <a:pt x="1553200" y="63500"/>
                  </a:moveTo>
                  <a:lnTo>
                    <a:pt x="1534594" y="63500"/>
                  </a:lnTo>
                  <a:lnTo>
                    <a:pt x="1527815" y="76200"/>
                  </a:lnTo>
                  <a:lnTo>
                    <a:pt x="1547369" y="76200"/>
                  </a:lnTo>
                  <a:lnTo>
                    <a:pt x="1553200" y="63500"/>
                  </a:lnTo>
                  <a:close/>
                </a:path>
                <a:path w="2357119" h="1930400">
                  <a:moveTo>
                    <a:pt x="1600181" y="63500"/>
                  </a:moveTo>
                  <a:lnTo>
                    <a:pt x="1592929" y="63500"/>
                  </a:lnTo>
                  <a:lnTo>
                    <a:pt x="1586033" y="76200"/>
                  </a:lnTo>
                  <a:lnTo>
                    <a:pt x="1600134" y="64385"/>
                  </a:lnTo>
                  <a:lnTo>
                    <a:pt x="1600181" y="63500"/>
                  </a:lnTo>
                  <a:close/>
                </a:path>
                <a:path w="2357119" h="1930400">
                  <a:moveTo>
                    <a:pt x="1615665" y="63500"/>
                  </a:moveTo>
                  <a:lnTo>
                    <a:pt x="1601191" y="63500"/>
                  </a:lnTo>
                  <a:lnTo>
                    <a:pt x="1600138" y="64382"/>
                  </a:lnTo>
                  <a:lnTo>
                    <a:pt x="1599506" y="76200"/>
                  </a:lnTo>
                  <a:lnTo>
                    <a:pt x="1615665" y="63500"/>
                  </a:lnTo>
                  <a:close/>
                </a:path>
                <a:path w="2357119" h="1930400">
                  <a:moveTo>
                    <a:pt x="1638732" y="63500"/>
                  </a:moveTo>
                  <a:lnTo>
                    <a:pt x="1624605" y="63500"/>
                  </a:lnTo>
                  <a:lnTo>
                    <a:pt x="1618684" y="76200"/>
                  </a:lnTo>
                  <a:lnTo>
                    <a:pt x="1625927" y="76200"/>
                  </a:lnTo>
                  <a:lnTo>
                    <a:pt x="1638732" y="63500"/>
                  </a:lnTo>
                  <a:close/>
                </a:path>
                <a:path w="2357119" h="1930400">
                  <a:moveTo>
                    <a:pt x="1688229" y="63500"/>
                  </a:moveTo>
                  <a:lnTo>
                    <a:pt x="1658279" y="63500"/>
                  </a:lnTo>
                  <a:lnTo>
                    <a:pt x="1661790" y="76200"/>
                  </a:lnTo>
                  <a:lnTo>
                    <a:pt x="1675824" y="76200"/>
                  </a:lnTo>
                  <a:lnTo>
                    <a:pt x="1688229" y="63500"/>
                  </a:lnTo>
                  <a:close/>
                </a:path>
                <a:path w="2357119" h="1930400">
                  <a:moveTo>
                    <a:pt x="1711950" y="50800"/>
                  </a:moveTo>
                  <a:lnTo>
                    <a:pt x="1653035" y="50800"/>
                  </a:lnTo>
                  <a:lnTo>
                    <a:pt x="1677444" y="63500"/>
                  </a:lnTo>
                  <a:lnTo>
                    <a:pt x="1688229" y="63500"/>
                  </a:lnTo>
                  <a:lnTo>
                    <a:pt x="1693060" y="76200"/>
                  </a:lnTo>
                  <a:lnTo>
                    <a:pt x="1704105" y="63500"/>
                  </a:lnTo>
                  <a:lnTo>
                    <a:pt x="1711950" y="50800"/>
                  </a:lnTo>
                  <a:close/>
                </a:path>
                <a:path w="2357119" h="1930400">
                  <a:moveTo>
                    <a:pt x="1772374" y="74033"/>
                  </a:moveTo>
                  <a:lnTo>
                    <a:pt x="1770425" y="76200"/>
                  </a:lnTo>
                  <a:lnTo>
                    <a:pt x="1774067" y="76200"/>
                  </a:lnTo>
                  <a:lnTo>
                    <a:pt x="1772374" y="74033"/>
                  </a:lnTo>
                  <a:close/>
                </a:path>
                <a:path w="2357119" h="1930400">
                  <a:moveTo>
                    <a:pt x="1811261" y="50800"/>
                  </a:moveTo>
                  <a:lnTo>
                    <a:pt x="1749712" y="50800"/>
                  </a:lnTo>
                  <a:lnTo>
                    <a:pt x="1763226" y="63500"/>
                  </a:lnTo>
                  <a:lnTo>
                    <a:pt x="1781851" y="63500"/>
                  </a:lnTo>
                  <a:lnTo>
                    <a:pt x="1781208" y="64214"/>
                  </a:lnTo>
                  <a:lnTo>
                    <a:pt x="1781087" y="64385"/>
                  </a:lnTo>
                  <a:lnTo>
                    <a:pt x="1775608" y="76200"/>
                  </a:lnTo>
                  <a:lnTo>
                    <a:pt x="1784796" y="76200"/>
                  </a:lnTo>
                  <a:lnTo>
                    <a:pt x="1796978" y="63500"/>
                  </a:lnTo>
                  <a:lnTo>
                    <a:pt x="1811261" y="50800"/>
                  </a:lnTo>
                  <a:close/>
                </a:path>
                <a:path w="2357119" h="1930400">
                  <a:moveTo>
                    <a:pt x="1859257" y="63500"/>
                  </a:moveTo>
                  <a:lnTo>
                    <a:pt x="1848950" y="63500"/>
                  </a:lnTo>
                  <a:lnTo>
                    <a:pt x="1849585" y="76200"/>
                  </a:lnTo>
                  <a:lnTo>
                    <a:pt x="1859171" y="64055"/>
                  </a:lnTo>
                  <a:lnTo>
                    <a:pt x="1859257" y="63500"/>
                  </a:lnTo>
                  <a:close/>
                </a:path>
                <a:path w="2357119" h="1930400">
                  <a:moveTo>
                    <a:pt x="1644954" y="0"/>
                  </a:moveTo>
                  <a:lnTo>
                    <a:pt x="1627628" y="12700"/>
                  </a:lnTo>
                  <a:lnTo>
                    <a:pt x="1619765" y="25400"/>
                  </a:lnTo>
                  <a:lnTo>
                    <a:pt x="1618597" y="38100"/>
                  </a:lnTo>
                  <a:lnTo>
                    <a:pt x="1841627" y="38100"/>
                  </a:lnTo>
                  <a:lnTo>
                    <a:pt x="1841941" y="50800"/>
                  </a:lnTo>
                  <a:lnTo>
                    <a:pt x="1837177" y="50800"/>
                  </a:lnTo>
                  <a:lnTo>
                    <a:pt x="1839356" y="63500"/>
                  </a:lnTo>
                  <a:lnTo>
                    <a:pt x="1859609" y="63500"/>
                  </a:lnTo>
                  <a:lnTo>
                    <a:pt x="1859255" y="63948"/>
                  </a:lnTo>
                  <a:lnTo>
                    <a:pt x="1859200" y="76200"/>
                  </a:lnTo>
                  <a:lnTo>
                    <a:pt x="1870108" y="76200"/>
                  </a:lnTo>
                  <a:lnTo>
                    <a:pt x="1879170" y="50800"/>
                  </a:lnTo>
                  <a:lnTo>
                    <a:pt x="1881453" y="48768"/>
                  </a:lnTo>
                  <a:lnTo>
                    <a:pt x="1890515" y="38100"/>
                  </a:lnTo>
                  <a:lnTo>
                    <a:pt x="1901663" y="29152"/>
                  </a:lnTo>
                  <a:lnTo>
                    <a:pt x="1905108" y="25400"/>
                  </a:lnTo>
                  <a:lnTo>
                    <a:pt x="1798950" y="25400"/>
                  </a:lnTo>
                  <a:lnTo>
                    <a:pt x="1788186" y="12700"/>
                  </a:lnTo>
                  <a:lnTo>
                    <a:pt x="1674512" y="12700"/>
                  </a:lnTo>
                  <a:lnTo>
                    <a:pt x="1644954" y="0"/>
                  </a:lnTo>
                  <a:close/>
                </a:path>
                <a:path w="2357119" h="1930400">
                  <a:moveTo>
                    <a:pt x="1912847" y="25400"/>
                  </a:moveTo>
                  <a:lnTo>
                    <a:pt x="1906337" y="25400"/>
                  </a:lnTo>
                  <a:lnTo>
                    <a:pt x="1901663" y="29152"/>
                  </a:lnTo>
                  <a:lnTo>
                    <a:pt x="1893445" y="38100"/>
                  </a:lnTo>
                  <a:lnTo>
                    <a:pt x="1881453" y="48768"/>
                  </a:lnTo>
                  <a:lnTo>
                    <a:pt x="1879728" y="50800"/>
                  </a:lnTo>
                  <a:lnTo>
                    <a:pt x="1875047" y="63500"/>
                  </a:lnTo>
                  <a:lnTo>
                    <a:pt x="1877542" y="76200"/>
                  </a:lnTo>
                  <a:lnTo>
                    <a:pt x="1888013" y="76200"/>
                  </a:lnTo>
                  <a:lnTo>
                    <a:pt x="1890259" y="63500"/>
                  </a:lnTo>
                  <a:lnTo>
                    <a:pt x="1912724" y="63500"/>
                  </a:lnTo>
                  <a:lnTo>
                    <a:pt x="1918791" y="50800"/>
                  </a:lnTo>
                  <a:lnTo>
                    <a:pt x="1993036" y="50800"/>
                  </a:lnTo>
                  <a:lnTo>
                    <a:pt x="1990399" y="38100"/>
                  </a:lnTo>
                  <a:lnTo>
                    <a:pt x="1910710" y="38100"/>
                  </a:lnTo>
                  <a:lnTo>
                    <a:pt x="1911320" y="37315"/>
                  </a:lnTo>
                  <a:lnTo>
                    <a:pt x="1912847" y="25400"/>
                  </a:lnTo>
                  <a:close/>
                </a:path>
                <a:path w="2357119" h="1930400">
                  <a:moveTo>
                    <a:pt x="1950686" y="50800"/>
                  </a:moveTo>
                  <a:lnTo>
                    <a:pt x="1918791" y="50800"/>
                  </a:lnTo>
                  <a:lnTo>
                    <a:pt x="1917750" y="63500"/>
                  </a:lnTo>
                  <a:lnTo>
                    <a:pt x="1899178" y="63500"/>
                  </a:lnTo>
                  <a:lnTo>
                    <a:pt x="1911964" y="76200"/>
                  </a:lnTo>
                  <a:lnTo>
                    <a:pt x="1925289" y="63500"/>
                  </a:lnTo>
                  <a:lnTo>
                    <a:pt x="1950686" y="50800"/>
                  </a:lnTo>
                  <a:close/>
                </a:path>
                <a:path w="2357119" h="1930400">
                  <a:moveTo>
                    <a:pt x="1980039" y="50800"/>
                  </a:moveTo>
                  <a:lnTo>
                    <a:pt x="1950686" y="50800"/>
                  </a:lnTo>
                  <a:lnTo>
                    <a:pt x="1954124" y="63500"/>
                  </a:lnTo>
                  <a:lnTo>
                    <a:pt x="1952515" y="76200"/>
                  </a:lnTo>
                  <a:lnTo>
                    <a:pt x="1962775" y="63500"/>
                  </a:lnTo>
                  <a:lnTo>
                    <a:pt x="1970676" y="63500"/>
                  </a:lnTo>
                  <a:lnTo>
                    <a:pt x="1980039" y="50800"/>
                  </a:lnTo>
                  <a:close/>
                </a:path>
                <a:path w="2357119" h="1930400">
                  <a:moveTo>
                    <a:pt x="1983554" y="64841"/>
                  </a:moveTo>
                  <a:lnTo>
                    <a:pt x="1978063" y="76200"/>
                  </a:lnTo>
                  <a:lnTo>
                    <a:pt x="1986269" y="76200"/>
                  </a:lnTo>
                  <a:lnTo>
                    <a:pt x="1984580" y="65819"/>
                  </a:lnTo>
                  <a:lnTo>
                    <a:pt x="1983554" y="64841"/>
                  </a:lnTo>
                  <a:close/>
                </a:path>
                <a:path w="2357119" h="1930400">
                  <a:moveTo>
                    <a:pt x="1994747" y="75510"/>
                  </a:moveTo>
                  <a:lnTo>
                    <a:pt x="1993690" y="76200"/>
                  </a:lnTo>
                  <a:lnTo>
                    <a:pt x="1995470" y="76200"/>
                  </a:lnTo>
                  <a:lnTo>
                    <a:pt x="1994747" y="75510"/>
                  </a:lnTo>
                  <a:close/>
                </a:path>
                <a:path w="2357119" h="1930400">
                  <a:moveTo>
                    <a:pt x="2019940" y="63500"/>
                  </a:moveTo>
                  <a:lnTo>
                    <a:pt x="2013480" y="76200"/>
                  </a:lnTo>
                  <a:lnTo>
                    <a:pt x="2017957" y="76200"/>
                  </a:lnTo>
                  <a:lnTo>
                    <a:pt x="2019940" y="63500"/>
                  </a:lnTo>
                  <a:close/>
                </a:path>
                <a:path w="2357119" h="1930400">
                  <a:moveTo>
                    <a:pt x="2045669" y="63500"/>
                  </a:moveTo>
                  <a:lnTo>
                    <a:pt x="2031988" y="63500"/>
                  </a:lnTo>
                  <a:lnTo>
                    <a:pt x="2032838" y="76200"/>
                  </a:lnTo>
                  <a:lnTo>
                    <a:pt x="2043401" y="76200"/>
                  </a:lnTo>
                  <a:lnTo>
                    <a:pt x="2045669" y="63500"/>
                  </a:lnTo>
                  <a:close/>
                </a:path>
                <a:path w="2357119" h="1930400">
                  <a:moveTo>
                    <a:pt x="2071358" y="63500"/>
                  </a:moveTo>
                  <a:lnTo>
                    <a:pt x="2063397" y="63500"/>
                  </a:lnTo>
                  <a:lnTo>
                    <a:pt x="2043401" y="76200"/>
                  </a:lnTo>
                  <a:lnTo>
                    <a:pt x="2076280" y="76200"/>
                  </a:lnTo>
                  <a:lnTo>
                    <a:pt x="2071358" y="63500"/>
                  </a:lnTo>
                  <a:close/>
                </a:path>
                <a:path w="2357119" h="1930400">
                  <a:moveTo>
                    <a:pt x="2102221" y="63500"/>
                  </a:moveTo>
                  <a:lnTo>
                    <a:pt x="2100284" y="63500"/>
                  </a:lnTo>
                  <a:lnTo>
                    <a:pt x="2090216" y="76200"/>
                  </a:lnTo>
                  <a:lnTo>
                    <a:pt x="2096070" y="76200"/>
                  </a:lnTo>
                  <a:lnTo>
                    <a:pt x="2102221" y="63500"/>
                  </a:lnTo>
                  <a:close/>
                </a:path>
                <a:path w="2357119" h="1930400">
                  <a:moveTo>
                    <a:pt x="2132116" y="63500"/>
                  </a:moveTo>
                  <a:lnTo>
                    <a:pt x="2129472" y="63500"/>
                  </a:lnTo>
                  <a:lnTo>
                    <a:pt x="2130578" y="76200"/>
                  </a:lnTo>
                  <a:lnTo>
                    <a:pt x="2132116" y="63500"/>
                  </a:lnTo>
                  <a:close/>
                </a:path>
                <a:path w="2357119" h="1930400">
                  <a:moveTo>
                    <a:pt x="2216027" y="50800"/>
                  </a:moveTo>
                  <a:lnTo>
                    <a:pt x="2193084" y="50800"/>
                  </a:lnTo>
                  <a:lnTo>
                    <a:pt x="2174287" y="63500"/>
                  </a:lnTo>
                  <a:lnTo>
                    <a:pt x="2174027" y="76200"/>
                  </a:lnTo>
                  <a:lnTo>
                    <a:pt x="2186135" y="76200"/>
                  </a:lnTo>
                  <a:lnTo>
                    <a:pt x="2182454" y="63500"/>
                  </a:lnTo>
                  <a:lnTo>
                    <a:pt x="2205685" y="63500"/>
                  </a:lnTo>
                  <a:lnTo>
                    <a:pt x="2216027" y="50800"/>
                  </a:lnTo>
                  <a:close/>
                </a:path>
                <a:path w="2357119" h="1930400">
                  <a:moveTo>
                    <a:pt x="2225490" y="63500"/>
                  </a:moveTo>
                  <a:lnTo>
                    <a:pt x="2191957" y="63500"/>
                  </a:lnTo>
                  <a:lnTo>
                    <a:pt x="2186135" y="76200"/>
                  </a:lnTo>
                  <a:lnTo>
                    <a:pt x="2214147" y="76200"/>
                  </a:lnTo>
                  <a:lnTo>
                    <a:pt x="2225490" y="63500"/>
                  </a:lnTo>
                  <a:close/>
                </a:path>
                <a:path w="2357119" h="1930400">
                  <a:moveTo>
                    <a:pt x="2247740" y="63500"/>
                  </a:moveTo>
                  <a:lnTo>
                    <a:pt x="2243734" y="63500"/>
                  </a:lnTo>
                  <a:lnTo>
                    <a:pt x="2228840" y="76200"/>
                  </a:lnTo>
                  <a:lnTo>
                    <a:pt x="2248254" y="76200"/>
                  </a:lnTo>
                  <a:lnTo>
                    <a:pt x="2247740" y="63500"/>
                  </a:lnTo>
                  <a:close/>
                </a:path>
                <a:path w="2357119" h="1930400">
                  <a:moveTo>
                    <a:pt x="2277268" y="50800"/>
                  </a:moveTo>
                  <a:lnTo>
                    <a:pt x="2216027" y="50800"/>
                  </a:lnTo>
                  <a:lnTo>
                    <a:pt x="2220734" y="63500"/>
                  </a:lnTo>
                  <a:lnTo>
                    <a:pt x="2250764" y="63500"/>
                  </a:lnTo>
                  <a:lnTo>
                    <a:pt x="2255418" y="76200"/>
                  </a:lnTo>
                  <a:lnTo>
                    <a:pt x="2263185" y="76200"/>
                  </a:lnTo>
                  <a:lnTo>
                    <a:pt x="2267792" y="63500"/>
                  </a:lnTo>
                  <a:lnTo>
                    <a:pt x="2277268" y="50800"/>
                  </a:lnTo>
                  <a:close/>
                </a:path>
                <a:path w="2357119" h="1930400">
                  <a:moveTo>
                    <a:pt x="2292503" y="63500"/>
                  </a:moveTo>
                  <a:lnTo>
                    <a:pt x="2287582" y="63500"/>
                  </a:lnTo>
                  <a:lnTo>
                    <a:pt x="2287791" y="76200"/>
                  </a:lnTo>
                  <a:lnTo>
                    <a:pt x="2292503" y="63500"/>
                  </a:lnTo>
                  <a:close/>
                </a:path>
                <a:path w="2357119" h="1930400">
                  <a:moveTo>
                    <a:pt x="2338785" y="50800"/>
                  </a:moveTo>
                  <a:lnTo>
                    <a:pt x="2299833" y="50800"/>
                  </a:lnTo>
                  <a:lnTo>
                    <a:pt x="2298370" y="63500"/>
                  </a:lnTo>
                  <a:lnTo>
                    <a:pt x="2295985" y="76200"/>
                  </a:lnTo>
                  <a:lnTo>
                    <a:pt x="2348837" y="76200"/>
                  </a:lnTo>
                  <a:lnTo>
                    <a:pt x="2345110" y="63500"/>
                  </a:lnTo>
                  <a:lnTo>
                    <a:pt x="2331877" y="63500"/>
                  </a:lnTo>
                  <a:lnTo>
                    <a:pt x="2338785" y="50800"/>
                  </a:lnTo>
                  <a:close/>
                </a:path>
                <a:path w="2357119" h="1930400">
                  <a:moveTo>
                    <a:pt x="886473" y="63500"/>
                  </a:moveTo>
                  <a:lnTo>
                    <a:pt x="859159" y="63500"/>
                  </a:lnTo>
                  <a:lnTo>
                    <a:pt x="860067" y="67435"/>
                  </a:lnTo>
                  <a:lnTo>
                    <a:pt x="870819" y="76068"/>
                  </a:lnTo>
                  <a:lnTo>
                    <a:pt x="886473" y="63500"/>
                  </a:lnTo>
                  <a:close/>
                </a:path>
                <a:path w="2357119" h="1930400">
                  <a:moveTo>
                    <a:pt x="2013140" y="63500"/>
                  </a:moveTo>
                  <a:lnTo>
                    <a:pt x="1984203" y="63500"/>
                  </a:lnTo>
                  <a:lnTo>
                    <a:pt x="1984580" y="65819"/>
                  </a:lnTo>
                  <a:lnTo>
                    <a:pt x="1994747" y="75510"/>
                  </a:lnTo>
                  <a:lnTo>
                    <a:pt x="2013140" y="63500"/>
                  </a:lnTo>
                  <a:close/>
                </a:path>
                <a:path w="2357119" h="1930400">
                  <a:moveTo>
                    <a:pt x="1781498" y="63500"/>
                  </a:moveTo>
                  <a:lnTo>
                    <a:pt x="1764142" y="63500"/>
                  </a:lnTo>
                  <a:lnTo>
                    <a:pt x="1772374" y="74033"/>
                  </a:lnTo>
                  <a:lnTo>
                    <a:pt x="1781055" y="64385"/>
                  </a:lnTo>
                  <a:lnTo>
                    <a:pt x="1781166" y="64214"/>
                  </a:lnTo>
                  <a:lnTo>
                    <a:pt x="1781498" y="63500"/>
                  </a:lnTo>
                  <a:close/>
                </a:path>
                <a:path w="2357119" h="1930400">
                  <a:moveTo>
                    <a:pt x="240943" y="63500"/>
                  </a:moveTo>
                  <a:lnTo>
                    <a:pt x="234608" y="63500"/>
                  </a:lnTo>
                  <a:lnTo>
                    <a:pt x="237754" y="73676"/>
                  </a:lnTo>
                  <a:lnTo>
                    <a:pt x="240943" y="63500"/>
                  </a:lnTo>
                  <a:close/>
                </a:path>
                <a:path w="2357119" h="1930400">
                  <a:moveTo>
                    <a:pt x="859159" y="63500"/>
                  </a:moveTo>
                  <a:lnTo>
                    <a:pt x="855165" y="63500"/>
                  </a:lnTo>
                  <a:lnTo>
                    <a:pt x="858388" y="66087"/>
                  </a:lnTo>
                  <a:lnTo>
                    <a:pt x="859159" y="63500"/>
                  </a:lnTo>
                  <a:close/>
                </a:path>
                <a:path w="2357119" h="1930400">
                  <a:moveTo>
                    <a:pt x="1328763" y="63500"/>
                  </a:moveTo>
                  <a:lnTo>
                    <a:pt x="1326855" y="63500"/>
                  </a:lnTo>
                  <a:lnTo>
                    <a:pt x="1326796" y="65890"/>
                  </a:lnTo>
                  <a:lnTo>
                    <a:pt x="1328763" y="63500"/>
                  </a:lnTo>
                  <a:close/>
                </a:path>
                <a:path w="2357119" h="1930400">
                  <a:moveTo>
                    <a:pt x="1984203" y="63500"/>
                  </a:moveTo>
                  <a:lnTo>
                    <a:pt x="1982146" y="63500"/>
                  </a:lnTo>
                  <a:lnTo>
                    <a:pt x="1983554" y="64841"/>
                  </a:lnTo>
                  <a:lnTo>
                    <a:pt x="1984203" y="63500"/>
                  </a:lnTo>
                  <a:close/>
                </a:path>
                <a:path w="2357119" h="1930400">
                  <a:moveTo>
                    <a:pt x="1601191" y="63500"/>
                  </a:moveTo>
                  <a:lnTo>
                    <a:pt x="1600181" y="63500"/>
                  </a:lnTo>
                  <a:lnTo>
                    <a:pt x="1600134" y="64385"/>
                  </a:lnTo>
                  <a:lnTo>
                    <a:pt x="1601191" y="63500"/>
                  </a:lnTo>
                  <a:close/>
                </a:path>
                <a:path w="2357119" h="1930400">
                  <a:moveTo>
                    <a:pt x="1781851" y="63500"/>
                  </a:moveTo>
                  <a:lnTo>
                    <a:pt x="1781498" y="63500"/>
                  </a:lnTo>
                  <a:lnTo>
                    <a:pt x="1781122" y="64310"/>
                  </a:lnTo>
                  <a:lnTo>
                    <a:pt x="1781851" y="63500"/>
                  </a:lnTo>
                  <a:close/>
                </a:path>
                <a:path w="2357119" h="1930400">
                  <a:moveTo>
                    <a:pt x="1311579" y="50800"/>
                  </a:moveTo>
                  <a:lnTo>
                    <a:pt x="1293371" y="50800"/>
                  </a:lnTo>
                  <a:lnTo>
                    <a:pt x="1291696" y="63500"/>
                  </a:lnTo>
                  <a:lnTo>
                    <a:pt x="1306074" y="63500"/>
                  </a:lnTo>
                  <a:lnTo>
                    <a:pt x="1306123" y="64055"/>
                  </a:lnTo>
                  <a:lnTo>
                    <a:pt x="1307366" y="63500"/>
                  </a:lnTo>
                  <a:lnTo>
                    <a:pt x="1311958" y="56941"/>
                  </a:lnTo>
                  <a:lnTo>
                    <a:pt x="1311579" y="50800"/>
                  </a:lnTo>
                  <a:close/>
                </a:path>
                <a:path w="2357119" h="1930400">
                  <a:moveTo>
                    <a:pt x="1859609" y="63500"/>
                  </a:moveTo>
                  <a:lnTo>
                    <a:pt x="1859257" y="63500"/>
                  </a:lnTo>
                  <a:lnTo>
                    <a:pt x="1859255" y="63948"/>
                  </a:lnTo>
                  <a:lnTo>
                    <a:pt x="1859609" y="63500"/>
                  </a:lnTo>
                  <a:close/>
                </a:path>
                <a:path w="2357119" h="1930400">
                  <a:moveTo>
                    <a:pt x="20041" y="38100"/>
                  </a:moveTo>
                  <a:lnTo>
                    <a:pt x="16303" y="50800"/>
                  </a:lnTo>
                  <a:lnTo>
                    <a:pt x="16275" y="63500"/>
                  </a:lnTo>
                  <a:lnTo>
                    <a:pt x="46289" y="63500"/>
                  </a:lnTo>
                  <a:lnTo>
                    <a:pt x="45137" y="50800"/>
                  </a:lnTo>
                  <a:lnTo>
                    <a:pt x="29954" y="50800"/>
                  </a:lnTo>
                  <a:lnTo>
                    <a:pt x="20041" y="38100"/>
                  </a:lnTo>
                  <a:close/>
                </a:path>
                <a:path w="2357119" h="1930400">
                  <a:moveTo>
                    <a:pt x="52781" y="50800"/>
                  </a:moveTo>
                  <a:lnTo>
                    <a:pt x="49954" y="50800"/>
                  </a:lnTo>
                  <a:lnTo>
                    <a:pt x="50623" y="63500"/>
                  </a:lnTo>
                  <a:lnTo>
                    <a:pt x="52658" y="63500"/>
                  </a:lnTo>
                  <a:lnTo>
                    <a:pt x="53375" y="62805"/>
                  </a:lnTo>
                  <a:lnTo>
                    <a:pt x="52781" y="50800"/>
                  </a:lnTo>
                  <a:close/>
                </a:path>
                <a:path w="2357119" h="1930400">
                  <a:moveTo>
                    <a:pt x="57811" y="58507"/>
                  </a:moveTo>
                  <a:lnTo>
                    <a:pt x="53375" y="62805"/>
                  </a:lnTo>
                  <a:lnTo>
                    <a:pt x="53409" y="63500"/>
                  </a:lnTo>
                  <a:lnTo>
                    <a:pt x="57912" y="63500"/>
                  </a:lnTo>
                  <a:lnTo>
                    <a:pt x="57811" y="58507"/>
                  </a:lnTo>
                  <a:close/>
                </a:path>
                <a:path w="2357119" h="1930400">
                  <a:moveTo>
                    <a:pt x="64659" y="51871"/>
                  </a:moveTo>
                  <a:lnTo>
                    <a:pt x="57811" y="58507"/>
                  </a:lnTo>
                  <a:lnTo>
                    <a:pt x="57912" y="63500"/>
                  </a:lnTo>
                  <a:lnTo>
                    <a:pt x="66288" y="63500"/>
                  </a:lnTo>
                  <a:lnTo>
                    <a:pt x="64659" y="51871"/>
                  </a:lnTo>
                  <a:close/>
                </a:path>
                <a:path w="2357119" h="1930400">
                  <a:moveTo>
                    <a:pt x="75922" y="50800"/>
                  </a:moveTo>
                  <a:lnTo>
                    <a:pt x="65765" y="50800"/>
                  </a:lnTo>
                  <a:lnTo>
                    <a:pt x="64659" y="51871"/>
                  </a:lnTo>
                  <a:lnTo>
                    <a:pt x="66288" y="63500"/>
                  </a:lnTo>
                  <a:lnTo>
                    <a:pt x="75712" y="63500"/>
                  </a:lnTo>
                  <a:lnTo>
                    <a:pt x="75922" y="50800"/>
                  </a:lnTo>
                  <a:close/>
                </a:path>
                <a:path w="2357119" h="1930400">
                  <a:moveTo>
                    <a:pt x="112419" y="50800"/>
                  </a:moveTo>
                  <a:lnTo>
                    <a:pt x="75922" y="50800"/>
                  </a:lnTo>
                  <a:lnTo>
                    <a:pt x="77702" y="63500"/>
                  </a:lnTo>
                  <a:lnTo>
                    <a:pt x="102596" y="63500"/>
                  </a:lnTo>
                  <a:lnTo>
                    <a:pt x="112419" y="50800"/>
                  </a:lnTo>
                  <a:close/>
                </a:path>
                <a:path w="2357119" h="1930400">
                  <a:moveTo>
                    <a:pt x="170863" y="50800"/>
                  </a:moveTo>
                  <a:lnTo>
                    <a:pt x="112419" y="50800"/>
                  </a:lnTo>
                  <a:lnTo>
                    <a:pt x="132255" y="63500"/>
                  </a:lnTo>
                  <a:lnTo>
                    <a:pt x="171311" y="63500"/>
                  </a:lnTo>
                  <a:lnTo>
                    <a:pt x="170863" y="50800"/>
                  </a:lnTo>
                  <a:close/>
                </a:path>
                <a:path w="2357119" h="1930400">
                  <a:moveTo>
                    <a:pt x="184033" y="25400"/>
                  </a:moveTo>
                  <a:lnTo>
                    <a:pt x="176452" y="25400"/>
                  </a:lnTo>
                  <a:lnTo>
                    <a:pt x="180212" y="38100"/>
                  </a:lnTo>
                  <a:lnTo>
                    <a:pt x="180022" y="50800"/>
                  </a:lnTo>
                  <a:lnTo>
                    <a:pt x="182384" y="63500"/>
                  </a:lnTo>
                  <a:lnTo>
                    <a:pt x="251492" y="63500"/>
                  </a:lnTo>
                  <a:lnTo>
                    <a:pt x="270693" y="50800"/>
                  </a:lnTo>
                  <a:lnTo>
                    <a:pt x="460766" y="50800"/>
                  </a:lnTo>
                  <a:lnTo>
                    <a:pt x="474164" y="38100"/>
                  </a:lnTo>
                  <a:lnTo>
                    <a:pt x="188196" y="38100"/>
                  </a:lnTo>
                  <a:lnTo>
                    <a:pt x="184033" y="25400"/>
                  </a:lnTo>
                  <a:close/>
                </a:path>
                <a:path w="2357119" h="1930400">
                  <a:moveTo>
                    <a:pt x="287224" y="50800"/>
                  </a:moveTo>
                  <a:lnTo>
                    <a:pt x="270693" y="50800"/>
                  </a:lnTo>
                  <a:lnTo>
                    <a:pt x="273717" y="63500"/>
                  </a:lnTo>
                  <a:lnTo>
                    <a:pt x="282998" y="63500"/>
                  </a:lnTo>
                  <a:lnTo>
                    <a:pt x="287224" y="50800"/>
                  </a:lnTo>
                  <a:close/>
                </a:path>
                <a:path w="2357119" h="1930400">
                  <a:moveTo>
                    <a:pt x="315152" y="50800"/>
                  </a:moveTo>
                  <a:lnTo>
                    <a:pt x="296810" y="50800"/>
                  </a:lnTo>
                  <a:lnTo>
                    <a:pt x="290797" y="63500"/>
                  </a:lnTo>
                  <a:lnTo>
                    <a:pt x="304030" y="63500"/>
                  </a:lnTo>
                  <a:lnTo>
                    <a:pt x="315152" y="50800"/>
                  </a:lnTo>
                  <a:close/>
                </a:path>
                <a:path w="2357119" h="1930400">
                  <a:moveTo>
                    <a:pt x="471325" y="50800"/>
                  </a:moveTo>
                  <a:lnTo>
                    <a:pt x="465622" y="50800"/>
                  </a:lnTo>
                  <a:lnTo>
                    <a:pt x="460664" y="63500"/>
                  </a:lnTo>
                  <a:lnTo>
                    <a:pt x="467114" y="63500"/>
                  </a:lnTo>
                  <a:lnTo>
                    <a:pt x="471325" y="50800"/>
                  </a:lnTo>
                  <a:close/>
                </a:path>
                <a:path w="2357119" h="1930400">
                  <a:moveTo>
                    <a:pt x="517505" y="38100"/>
                  </a:moveTo>
                  <a:lnTo>
                    <a:pt x="474164" y="38100"/>
                  </a:lnTo>
                  <a:lnTo>
                    <a:pt x="481564" y="50800"/>
                  </a:lnTo>
                  <a:lnTo>
                    <a:pt x="484713" y="63500"/>
                  </a:lnTo>
                  <a:lnTo>
                    <a:pt x="499574" y="63500"/>
                  </a:lnTo>
                  <a:lnTo>
                    <a:pt x="510013" y="50800"/>
                  </a:lnTo>
                  <a:lnTo>
                    <a:pt x="513042" y="50800"/>
                  </a:lnTo>
                  <a:lnTo>
                    <a:pt x="514162" y="49208"/>
                  </a:lnTo>
                  <a:lnTo>
                    <a:pt x="517505" y="38100"/>
                  </a:lnTo>
                  <a:close/>
                </a:path>
                <a:path w="2357119" h="1930400">
                  <a:moveTo>
                    <a:pt x="564388" y="50800"/>
                  </a:moveTo>
                  <a:lnTo>
                    <a:pt x="555774" y="50800"/>
                  </a:lnTo>
                  <a:lnTo>
                    <a:pt x="557229" y="63500"/>
                  </a:lnTo>
                  <a:lnTo>
                    <a:pt x="557604" y="63500"/>
                  </a:lnTo>
                  <a:lnTo>
                    <a:pt x="564388" y="50800"/>
                  </a:lnTo>
                  <a:close/>
                </a:path>
                <a:path w="2357119" h="1930400">
                  <a:moveTo>
                    <a:pt x="626167" y="50800"/>
                  </a:moveTo>
                  <a:lnTo>
                    <a:pt x="604911" y="50800"/>
                  </a:lnTo>
                  <a:lnTo>
                    <a:pt x="595206" y="63500"/>
                  </a:lnTo>
                  <a:lnTo>
                    <a:pt x="618583" y="63500"/>
                  </a:lnTo>
                  <a:lnTo>
                    <a:pt x="626167" y="50800"/>
                  </a:lnTo>
                  <a:close/>
                </a:path>
                <a:path w="2357119" h="1930400">
                  <a:moveTo>
                    <a:pt x="664250" y="50800"/>
                  </a:moveTo>
                  <a:lnTo>
                    <a:pt x="629804" y="50800"/>
                  </a:lnTo>
                  <a:lnTo>
                    <a:pt x="623536" y="63500"/>
                  </a:lnTo>
                  <a:lnTo>
                    <a:pt x="647370" y="63500"/>
                  </a:lnTo>
                  <a:lnTo>
                    <a:pt x="664250" y="50800"/>
                  </a:lnTo>
                  <a:close/>
                </a:path>
                <a:path w="2357119" h="1930400">
                  <a:moveTo>
                    <a:pt x="667964" y="62129"/>
                  </a:moveTo>
                  <a:lnTo>
                    <a:pt x="667304" y="63500"/>
                  </a:lnTo>
                  <a:lnTo>
                    <a:pt x="668413" y="63500"/>
                  </a:lnTo>
                  <a:lnTo>
                    <a:pt x="667964" y="62129"/>
                  </a:lnTo>
                  <a:close/>
                </a:path>
                <a:path w="2357119" h="1930400">
                  <a:moveTo>
                    <a:pt x="885953" y="50800"/>
                  </a:moveTo>
                  <a:lnTo>
                    <a:pt x="848254" y="50800"/>
                  </a:lnTo>
                  <a:lnTo>
                    <a:pt x="855616" y="63500"/>
                  </a:lnTo>
                  <a:lnTo>
                    <a:pt x="875047" y="63500"/>
                  </a:lnTo>
                  <a:lnTo>
                    <a:pt x="885953" y="50800"/>
                  </a:lnTo>
                  <a:close/>
                </a:path>
                <a:path w="2357119" h="1930400">
                  <a:moveTo>
                    <a:pt x="942937" y="50800"/>
                  </a:moveTo>
                  <a:lnTo>
                    <a:pt x="906865" y="50800"/>
                  </a:lnTo>
                  <a:lnTo>
                    <a:pt x="925456" y="63500"/>
                  </a:lnTo>
                  <a:lnTo>
                    <a:pt x="940856" y="63500"/>
                  </a:lnTo>
                  <a:lnTo>
                    <a:pt x="942937" y="50800"/>
                  </a:lnTo>
                  <a:close/>
                </a:path>
                <a:path w="2357119" h="1930400">
                  <a:moveTo>
                    <a:pt x="1016042" y="38100"/>
                  </a:moveTo>
                  <a:lnTo>
                    <a:pt x="972858" y="38100"/>
                  </a:lnTo>
                  <a:lnTo>
                    <a:pt x="972439" y="50800"/>
                  </a:lnTo>
                  <a:lnTo>
                    <a:pt x="942937" y="50800"/>
                  </a:lnTo>
                  <a:lnTo>
                    <a:pt x="943801" y="63500"/>
                  </a:lnTo>
                  <a:lnTo>
                    <a:pt x="1001759" y="63500"/>
                  </a:lnTo>
                  <a:lnTo>
                    <a:pt x="1007163" y="50800"/>
                  </a:lnTo>
                  <a:lnTo>
                    <a:pt x="1016042" y="38100"/>
                  </a:lnTo>
                  <a:close/>
                </a:path>
                <a:path w="2357119" h="1930400">
                  <a:moveTo>
                    <a:pt x="1223043" y="0"/>
                  </a:moveTo>
                  <a:lnTo>
                    <a:pt x="1201961" y="12700"/>
                  </a:lnTo>
                  <a:lnTo>
                    <a:pt x="1138841" y="12700"/>
                  </a:lnTo>
                  <a:lnTo>
                    <a:pt x="1140182" y="25400"/>
                  </a:lnTo>
                  <a:lnTo>
                    <a:pt x="1139076" y="38100"/>
                  </a:lnTo>
                  <a:lnTo>
                    <a:pt x="1016042" y="38100"/>
                  </a:lnTo>
                  <a:lnTo>
                    <a:pt x="1014113" y="50800"/>
                  </a:lnTo>
                  <a:lnTo>
                    <a:pt x="1001759" y="63500"/>
                  </a:lnTo>
                  <a:lnTo>
                    <a:pt x="1032123" y="63500"/>
                  </a:lnTo>
                  <a:lnTo>
                    <a:pt x="1031593" y="50800"/>
                  </a:lnTo>
                  <a:lnTo>
                    <a:pt x="1311579" y="50800"/>
                  </a:lnTo>
                  <a:lnTo>
                    <a:pt x="1316617" y="38100"/>
                  </a:lnTo>
                  <a:lnTo>
                    <a:pt x="1327300" y="25400"/>
                  </a:lnTo>
                  <a:lnTo>
                    <a:pt x="1226728" y="25400"/>
                  </a:lnTo>
                  <a:lnTo>
                    <a:pt x="1225953" y="12649"/>
                  </a:lnTo>
                  <a:lnTo>
                    <a:pt x="1223043" y="0"/>
                  </a:lnTo>
                  <a:close/>
                </a:path>
                <a:path w="2357119" h="1930400">
                  <a:moveTo>
                    <a:pt x="1051847" y="50800"/>
                  </a:moveTo>
                  <a:lnTo>
                    <a:pt x="1047260" y="50800"/>
                  </a:lnTo>
                  <a:lnTo>
                    <a:pt x="1032123" y="63500"/>
                  </a:lnTo>
                  <a:lnTo>
                    <a:pt x="1035204" y="63500"/>
                  </a:lnTo>
                  <a:lnTo>
                    <a:pt x="1051847" y="50800"/>
                  </a:lnTo>
                  <a:close/>
                </a:path>
                <a:path w="2357119" h="1930400">
                  <a:moveTo>
                    <a:pt x="1230999" y="50800"/>
                  </a:moveTo>
                  <a:lnTo>
                    <a:pt x="1161739" y="50800"/>
                  </a:lnTo>
                  <a:lnTo>
                    <a:pt x="1177487" y="63500"/>
                  </a:lnTo>
                  <a:lnTo>
                    <a:pt x="1220638" y="63500"/>
                  </a:lnTo>
                  <a:lnTo>
                    <a:pt x="1230999" y="50800"/>
                  </a:lnTo>
                  <a:close/>
                </a:path>
                <a:path w="2357119" h="1930400">
                  <a:moveTo>
                    <a:pt x="1263385" y="50800"/>
                  </a:moveTo>
                  <a:lnTo>
                    <a:pt x="1230999" y="50800"/>
                  </a:lnTo>
                  <a:lnTo>
                    <a:pt x="1220913" y="63500"/>
                  </a:lnTo>
                  <a:lnTo>
                    <a:pt x="1241676" y="63500"/>
                  </a:lnTo>
                  <a:lnTo>
                    <a:pt x="1263385" y="50800"/>
                  </a:lnTo>
                  <a:close/>
                </a:path>
                <a:path w="2357119" h="1930400">
                  <a:moveTo>
                    <a:pt x="1293371" y="50800"/>
                  </a:moveTo>
                  <a:lnTo>
                    <a:pt x="1263385" y="50800"/>
                  </a:lnTo>
                  <a:lnTo>
                    <a:pt x="1280952" y="63500"/>
                  </a:lnTo>
                  <a:lnTo>
                    <a:pt x="1291696" y="63500"/>
                  </a:lnTo>
                  <a:lnTo>
                    <a:pt x="1293371" y="50800"/>
                  </a:lnTo>
                  <a:close/>
                </a:path>
                <a:path w="2357119" h="1930400">
                  <a:moveTo>
                    <a:pt x="1386894" y="50800"/>
                  </a:moveTo>
                  <a:lnTo>
                    <a:pt x="1385364" y="50800"/>
                  </a:lnTo>
                  <a:lnTo>
                    <a:pt x="1361223" y="63500"/>
                  </a:lnTo>
                  <a:lnTo>
                    <a:pt x="1392740" y="63500"/>
                  </a:lnTo>
                  <a:lnTo>
                    <a:pt x="1386894" y="50800"/>
                  </a:lnTo>
                  <a:close/>
                </a:path>
                <a:path w="2357119" h="1930400">
                  <a:moveTo>
                    <a:pt x="1562427" y="50800"/>
                  </a:moveTo>
                  <a:lnTo>
                    <a:pt x="1555562" y="50800"/>
                  </a:lnTo>
                  <a:lnTo>
                    <a:pt x="1550262" y="63500"/>
                  </a:lnTo>
                  <a:lnTo>
                    <a:pt x="1558808" y="63500"/>
                  </a:lnTo>
                  <a:lnTo>
                    <a:pt x="1562427" y="50800"/>
                  </a:lnTo>
                  <a:close/>
                </a:path>
                <a:path w="2357119" h="1930400">
                  <a:moveTo>
                    <a:pt x="1606673" y="50800"/>
                  </a:moveTo>
                  <a:lnTo>
                    <a:pt x="1586347" y="50800"/>
                  </a:lnTo>
                  <a:lnTo>
                    <a:pt x="1579863" y="63500"/>
                  </a:lnTo>
                  <a:lnTo>
                    <a:pt x="1610477" y="63500"/>
                  </a:lnTo>
                  <a:lnTo>
                    <a:pt x="1606673" y="50800"/>
                  </a:lnTo>
                  <a:close/>
                </a:path>
                <a:path w="2357119" h="1930400">
                  <a:moveTo>
                    <a:pt x="1653035" y="50800"/>
                  </a:moveTo>
                  <a:lnTo>
                    <a:pt x="1616294" y="50800"/>
                  </a:lnTo>
                  <a:lnTo>
                    <a:pt x="1610477" y="63500"/>
                  </a:lnTo>
                  <a:lnTo>
                    <a:pt x="1643950" y="63500"/>
                  </a:lnTo>
                  <a:lnTo>
                    <a:pt x="1653035" y="50800"/>
                  </a:lnTo>
                  <a:close/>
                </a:path>
                <a:path w="2357119" h="1930400">
                  <a:moveTo>
                    <a:pt x="1725857" y="50800"/>
                  </a:moveTo>
                  <a:lnTo>
                    <a:pt x="1711950" y="50800"/>
                  </a:lnTo>
                  <a:lnTo>
                    <a:pt x="1707181" y="63500"/>
                  </a:lnTo>
                  <a:lnTo>
                    <a:pt x="1725857" y="50800"/>
                  </a:lnTo>
                  <a:close/>
                </a:path>
                <a:path w="2357119" h="1930400">
                  <a:moveTo>
                    <a:pt x="1738908" y="50800"/>
                  </a:moveTo>
                  <a:lnTo>
                    <a:pt x="1731192" y="63500"/>
                  </a:lnTo>
                  <a:lnTo>
                    <a:pt x="1738024" y="63500"/>
                  </a:lnTo>
                  <a:lnTo>
                    <a:pt x="1738908" y="50800"/>
                  </a:lnTo>
                  <a:close/>
                </a:path>
                <a:path w="2357119" h="1930400">
                  <a:moveTo>
                    <a:pt x="1827223" y="50800"/>
                  </a:moveTo>
                  <a:lnTo>
                    <a:pt x="1811261" y="50800"/>
                  </a:lnTo>
                  <a:lnTo>
                    <a:pt x="1814686" y="63500"/>
                  </a:lnTo>
                  <a:lnTo>
                    <a:pt x="1821628" y="63500"/>
                  </a:lnTo>
                  <a:lnTo>
                    <a:pt x="1827223" y="50800"/>
                  </a:lnTo>
                  <a:close/>
                </a:path>
                <a:path w="2357119" h="1930400">
                  <a:moveTo>
                    <a:pt x="2017375" y="50800"/>
                  </a:moveTo>
                  <a:lnTo>
                    <a:pt x="1980039" y="50800"/>
                  </a:lnTo>
                  <a:lnTo>
                    <a:pt x="1985613" y="63500"/>
                  </a:lnTo>
                  <a:lnTo>
                    <a:pt x="2004778" y="63500"/>
                  </a:lnTo>
                  <a:lnTo>
                    <a:pt x="2017375" y="50800"/>
                  </a:lnTo>
                  <a:close/>
                </a:path>
                <a:path w="2357119" h="1930400">
                  <a:moveTo>
                    <a:pt x="2074801" y="50800"/>
                  </a:moveTo>
                  <a:lnTo>
                    <a:pt x="2038663" y="50800"/>
                  </a:lnTo>
                  <a:lnTo>
                    <a:pt x="2056373" y="63500"/>
                  </a:lnTo>
                  <a:lnTo>
                    <a:pt x="2071036" y="63500"/>
                  </a:lnTo>
                  <a:lnTo>
                    <a:pt x="2074801" y="50800"/>
                  </a:lnTo>
                  <a:close/>
                </a:path>
                <a:path w="2357119" h="1930400">
                  <a:moveTo>
                    <a:pt x="2154391" y="38100"/>
                  </a:moveTo>
                  <a:lnTo>
                    <a:pt x="2110415" y="38100"/>
                  </a:lnTo>
                  <a:lnTo>
                    <a:pt x="2109263" y="50800"/>
                  </a:lnTo>
                  <a:lnTo>
                    <a:pt x="2074801" y="50800"/>
                  </a:lnTo>
                  <a:lnTo>
                    <a:pt x="2074540" y="63500"/>
                  </a:lnTo>
                  <a:lnTo>
                    <a:pt x="2131862" y="63500"/>
                  </a:lnTo>
                  <a:lnTo>
                    <a:pt x="2140977" y="50800"/>
                  </a:lnTo>
                  <a:lnTo>
                    <a:pt x="2154391" y="38100"/>
                  </a:lnTo>
                  <a:close/>
                </a:path>
                <a:path w="2357119" h="1930400">
                  <a:moveTo>
                    <a:pt x="2349360" y="12700"/>
                  </a:moveTo>
                  <a:lnTo>
                    <a:pt x="2290741" y="12700"/>
                  </a:lnTo>
                  <a:lnTo>
                    <a:pt x="2287373" y="25400"/>
                  </a:lnTo>
                  <a:lnTo>
                    <a:pt x="2282643" y="38100"/>
                  </a:lnTo>
                  <a:lnTo>
                    <a:pt x="2154391" y="38100"/>
                  </a:lnTo>
                  <a:lnTo>
                    <a:pt x="2149576" y="50800"/>
                  </a:lnTo>
                  <a:lnTo>
                    <a:pt x="2131862" y="63500"/>
                  </a:lnTo>
                  <a:lnTo>
                    <a:pt x="2161408" y="63500"/>
                  </a:lnTo>
                  <a:lnTo>
                    <a:pt x="2163337" y="50800"/>
                  </a:lnTo>
                  <a:lnTo>
                    <a:pt x="2338785" y="50800"/>
                  </a:lnTo>
                  <a:lnTo>
                    <a:pt x="2349619" y="38100"/>
                  </a:lnTo>
                  <a:lnTo>
                    <a:pt x="2346219" y="25400"/>
                  </a:lnTo>
                  <a:lnTo>
                    <a:pt x="2349360" y="12700"/>
                  </a:lnTo>
                  <a:close/>
                </a:path>
                <a:path w="2357119" h="1930400">
                  <a:moveTo>
                    <a:pt x="2182991" y="50800"/>
                  </a:moveTo>
                  <a:lnTo>
                    <a:pt x="2181448" y="50800"/>
                  </a:lnTo>
                  <a:lnTo>
                    <a:pt x="2161408" y="63500"/>
                  </a:lnTo>
                  <a:lnTo>
                    <a:pt x="2163258" y="63500"/>
                  </a:lnTo>
                  <a:lnTo>
                    <a:pt x="2182991" y="50800"/>
                  </a:lnTo>
                  <a:close/>
                </a:path>
                <a:path w="2357119" h="1930400">
                  <a:moveTo>
                    <a:pt x="2283917" y="50800"/>
                  </a:moveTo>
                  <a:lnTo>
                    <a:pt x="2287163" y="63500"/>
                  </a:lnTo>
                  <a:lnTo>
                    <a:pt x="2290828" y="63500"/>
                  </a:lnTo>
                  <a:lnTo>
                    <a:pt x="2283917" y="50800"/>
                  </a:lnTo>
                  <a:close/>
                </a:path>
                <a:path w="2357119" h="1930400">
                  <a:moveTo>
                    <a:pt x="673415" y="50800"/>
                  </a:moveTo>
                  <a:lnTo>
                    <a:pt x="664250" y="50800"/>
                  </a:lnTo>
                  <a:lnTo>
                    <a:pt x="667964" y="62129"/>
                  </a:lnTo>
                  <a:lnTo>
                    <a:pt x="673415" y="50800"/>
                  </a:lnTo>
                  <a:close/>
                </a:path>
                <a:path w="2357119" h="1930400">
                  <a:moveTo>
                    <a:pt x="64508" y="50800"/>
                  </a:moveTo>
                  <a:lnTo>
                    <a:pt x="57655" y="50800"/>
                  </a:lnTo>
                  <a:lnTo>
                    <a:pt x="57811" y="58507"/>
                  </a:lnTo>
                  <a:lnTo>
                    <a:pt x="64659" y="51871"/>
                  </a:lnTo>
                  <a:lnTo>
                    <a:pt x="64508" y="50800"/>
                  </a:lnTo>
                  <a:close/>
                </a:path>
                <a:path w="2357119" h="1930400">
                  <a:moveTo>
                    <a:pt x="1333415" y="21921"/>
                  </a:moveTo>
                  <a:lnTo>
                    <a:pt x="1327300" y="25400"/>
                  </a:lnTo>
                  <a:lnTo>
                    <a:pt x="1316617" y="38100"/>
                  </a:lnTo>
                  <a:lnTo>
                    <a:pt x="1311579" y="50800"/>
                  </a:lnTo>
                  <a:lnTo>
                    <a:pt x="1311958" y="56941"/>
                  </a:lnTo>
                  <a:lnTo>
                    <a:pt x="1325151" y="38100"/>
                  </a:lnTo>
                  <a:lnTo>
                    <a:pt x="1333432" y="25400"/>
                  </a:lnTo>
                  <a:lnTo>
                    <a:pt x="1333415" y="21921"/>
                  </a:lnTo>
                  <a:close/>
                </a:path>
                <a:path w="2357119" h="1930400">
                  <a:moveTo>
                    <a:pt x="766391" y="25400"/>
                  </a:moveTo>
                  <a:lnTo>
                    <a:pt x="760613" y="25400"/>
                  </a:lnTo>
                  <a:lnTo>
                    <a:pt x="751555" y="36821"/>
                  </a:lnTo>
                  <a:lnTo>
                    <a:pt x="750611" y="38100"/>
                  </a:lnTo>
                  <a:lnTo>
                    <a:pt x="746176" y="50800"/>
                  </a:lnTo>
                  <a:lnTo>
                    <a:pt x="746428" y="52761"/>
                  </a:lnTo>
                  <a:lnTo>
                    <a:pt x="748802" y="50800"/>
                  </a:lnTo>
                  <a:lnTo>
                    <a:pt x="755587" y="38100"/>
                  </a:lnTo>
                  <a:lnTo>
                    <a:pt x="767733" y="38100"/>
                  </a:lnTo>
                  <a:lnTo>
                    <a:pt x="766391" y="25400"/>
                  </a:lnTo>
                  <a:close/>
                </a:path>
                <a:path w="2357119" h="1930400">
                  <a:moveTo>
                    <a:pt x="47639" y="38100"/>
                  </a:moveTo>
                  <a:lnTo>
                    <a:pt x="42821" y="50800"/>
                  </a:lnTo>
                  <a:lnTo>
                    <a:pt x="49954" y="50800"/>
                  </a:lnTo>
                  <a:lnTo>
                    <a:pt x="47639" y="38100"/>
                  </a:lnTo>
                  <a:close/>
                </a:path>
                <a:path w="2357119" h="1930400">
                  <a:moveTo>
                    <a:pt x="60243" y="44809"/>
                  </a:moveTo>
                  <a:lnTo>
                    <a:pt x="58841" y="50800"/>
                  </a:lnTo>
                  <a:lnTo>
                    <a:pt x="62898" y="50800"/>
                  </a:lnTo>
                  <a:lnTo>
                    <a:pt x="60243" y="44809"/>
                  </a:lnTo>
                  <a:close/>
                </a:path>
                <a:path w="2357119" h="1930400">
                  <a:moveTo>
                    <a:pt x="61814" y="38100"/>
                  </a:moveTo>
                  <a:lnTo>
                    <a:pt x="60243" y="44809"/>
                  </a:lnTo>
                  <a:lnTo>
                    <a:pt x="62898" y="50800"/>
                  </a:lnTo>
                  <a:lnTo>
                    <a:pt x="66917" y="50800"/>
                  </a:lnTo>
                  <a:lnTo>
                    <a:pt x="61814" y="38100"/>
                  </a:lnTo>
                  <a:close/>
                </a:path>
                <a:path w="2357119" h="1930400">
                  <a:moveTo>
                    <a:pt x="141684" y="38100"/>
                  </a:moveTo>
                  <a:lnTo>
                    <a:pt x="61814" y="38100"/>
                  </a:lnTo>
                  <a:lnTo>
                    <a:pt x="66917" y="50800"/>
                  </a:lnTo>
                  <a:lnTo>
                    <a:pt x="141993" y="50800"/>
                  </a:lnTo>
                  <a:lnTo>
                    <a:pt x="141684" y="38100"/>
                  </a:lnTo>
                  <a:close/>
                </a:path>
                <a:path w="2357119" h="1930400">
                  <a:moveTo>
                    <a:pt x="170876" y="38100"/>
                  </a:moveTo>
                  <a:lnTo>
                    <a:pt x="144310" y="38100"/>
                  </a:lnTo>
                  <a:lnTo>
                    <a:pt x="145777" y="50800"/>
                  </a:lnTo>
                  <a:lnTo>
                    <a:pt x="178091" y="50800"/>
                  </a:lnTo>
                  <a:lnTo>
                    <a:pt x="170876" y="38100"/>
                  </a:lnTo>
                  <a:close/>
                </a:path>
                <a:path w="2357119" h="1930400">
                  <a:moveTo>
                    <a:pt x="514162" y="49208"/>
                  </a:moveTo>
                  <a:lnTo>
                    <a:pt x="513042" y="50800"/>
                  </a:lnTo>
                  <a:lnTo>
                    <a:pt x="513683" y="50800"/>
                  </a:lnTo>
                  <a:lnTo>
                    <a:pt x="514162" y="49208"/>
                  </a:lnTo>
                  <a:close/>
                </a:path>
                <a:path w="2357119" h="1930400">
                  <a:moveTo>
                    <a:pt x="517411" y="44592"/>
                  </a:moveTo>
                  <a:lnTo>
                    <a:pt x="514162" y="49208"/>
                  </a:lnTo>
                  <a:lnTo>
                    <a:pt x="513683" y="50800"/>
                  </a:lnTo>
                  <a:lnTo>
                    <a:pt x="516746" y="50800"/>
                  </a:lnTo>
                  <a:lnTo>
                    <a:pt x="517411" y="44592"/>
                  </a:lnTo>
                  <a:close/>
                </a:path>
                <a:path w="2357119" h="1930400">
                  <a:moveTo>
                    <a:pt x="520874" y="39672"/>
                  </a:moveTo>
                  <a:lnTo>
                    <a:pt x="517411" y="44592"/>
                  </a:lnTo>
                  <a:lnTo>
                    <a:pt x="516746" y="50800"/>
                  </a:lnTo>
                  <a:lnTo>
                    <a:pt x="520874" y="39672"/>
                  </a:lnTo>
                  <a:close/>
                </a:path>
                <a:path w="2357119" h="1930400">
                  <a:moveTo>
                    <a:pt x="579632" y="38100"/>
                  </a:moveTo>
                  <a:lnTo>
                    <a:pt x="521981" y="38100"/>
                  </a:lnTo>
                  <a:lnTo>
                    <a:pt x="520874" y="39672"/>
                  </a:lnTo>
                  <a:lnTo>
                    <a:pt x="516746" y="50800"/>
                  </a:lnTo>
                  <a:lnTo>
                    <a:pt x="591416" y="50800"/>
                  </a:lnTo>
                  <a:lnTo>
                    <a:pt x="579632" y="38100"/>
                  </a:lnTo>
                  <a:close/>
                </a:path>
                <a:path w="2357119" h="1930400">
                  <a:moveTo>
                    <a:pt x="972858" y="38100"/>
                  </a:moveTo>
                  <a:lnTo>
                    <a:pt x="875164" y="38100"/>
                  </a:lnTo>
                  <a:lnTo>
                    <a:pt x="868582" y="50800"/>
                  </a:lnTo>
                  <a:lnTo>
                    <a:pt x="972439" y="50800"/>
                  </a:lnTo>
                  <a:lnTo>
                    <a:pt x="972858" y="38100"/>
                  </a:lnTo>
                  <a:close/>
                </a:path>
                <a:path w="2357119" h="1930400">
                  <a:moveTo>
                    <a:pt x="1841627" y="38100"/>
                  </a:moveTo>
                  <a:lnTo>
                    <a:pt x="1659805" y="38100"/>
                  </a:lnTo>
                  <a:lnTo>
                    <a:pt x="1660206" y="50800"/>
                  </a:lnTo>
                  <a:lnTo>
                    <a:pt x="1841941" y="50800"/>
                  </a:lnTo>
                  <a:lnTo>
                    <a:pt x="1841627" y="38100"/>
                  </a:lnTo>
                  <a:close/>
                </a:path>
                <a:path w="2357119" h="1930400">
                  <a:moveTo>
                    <a:pt x="2110415" y="38100"/>
                  </a:moveTo>
                  <a:lnTo>
                    <a:pt x="2012721" y="38100"/>
                  </a:lnTo>
                  <a:lnTo>
                    <a:pt x="2002506" y="50800"/>
                  </a:lnTo>
                  <a:lnTo>
                    <a:pt x="2109263" y="50800"/>
                  </a:lnTo>
                  <a:lnTo>
                    <a:pt x="2110415" y="38100"/>
                  </a:lnTo>
                  <a:close/>
                </a:path>
                <a:path w="2357119" h="1930400">
                  <a:moveTo>
                    <a:pt x="1901663" y="29152"/>
                  </a:moveTo>
                  <a:lnTo>
                    <a:pt x="1890515" y="38100"/>
                  </a:lnTo>
                  <a:lnTo>
                    <a:pt x="1881453" y="48768"/>
                  </a:lnTo>
                  <a:lnTo>
                    <a:pt x="1893445" y="38100"/>
                  </a:lnTo>
                  <a:lnTo>
                    <a:pt x="1901663" y="29152"/>
                  </a:lnTo>
                  <a:close/>
                </a:path>
                <a:path w="2357119" h="1930400">
                  <a:moveTo>
                    <a:pt x="61814" y="38100"/>
                  </a:moveTo>
                  <a:lnTo>
                    <a:pt x="57269" y="38100"/>
                  </a:lnTo>
                  <a:lnTo>
                    <a:pt x="60243" y="44809"/>
                  </a:lnTo>
                  <a:lnTo>
                    <a:pt x="61814" y="38100"/>
                  </a:lnTo>
                  <a:close/>
                </a:path>
                <a:path w="2357119" h="1930400">
                  <a:moveTo>
                    <a:pt x="521458" y="38100"/>
                  </a:moveTo>
                  <a:lnTo>
                    <a:pt x="518107" y="38100"/>
                  </a:lnTo>
                  <a:lnTo>
                    <a:pt x="517411" y="44592"/>
                  </a:lnTo>
                  <a:lnTo>
                    <a:pt x="520874" y="39672"/>
                  </a:lnTo>
                  <a:lnTo>
                    <a:pt x="521458" y="38100"/>
                  </a:lnTo>
                  <a:close/>
                </a:path>
                <a:path w="2357119" h="1930400">
                  <a:moveTo>
                    <a:pt x="176452" y="25400"/>
                  </a:moveTo>
                  <a:lnTo>
                    <a:pt x="55726" y="25400"/>
                  </a:lnTo>
                  <a:lnTo>
                    <a:pt x="57472" y="38100"/>
                  </a:lnTo>
                  <a:lnTo>
                    <a:pt x="180212" y="38100"/>
                  </a:lnTo>
                  <a:lnTo>
                    <a:pt x="176452" y="25400"/>
                  </a:lnTo>
                  <a:close/>
                </a:path>
                <a:path w="2357119" h="1930400">
                  <a:moveTo>
                    <a:pt x="310469" y="25400"/>
                  </a:moveTo>
                  <a:lnTo>
                    <a:pt x="184033" y="25400"/>
                  </a:lnTo>
                  <a:lnTo>
                    <a:pt x="188196" y="38100"/>
                  </a:lnTo>
                  <a:lnTo>
                    <a:pt x="311307" y="38100"/>
                  </a:lnTo>
                  <a:lnTo>
                    <a:pt x="310469" y="25400"/>
                  </a:lnTo>
                  <a:close/>
                </a:path>
                <a:path w="2357119" h="1930400">
                  <a:moveTo>
                    <a:pt x="453477" y="25400"/>
                  </a:moveTo>
                  <a:lnTo>
                    <a:pt x="310469" y="25400"/>
                  </a:lnTo>
                  <a:lnTo>
                    <a:pt x="311307" y="38100"/>
                  </a:lnTo>
                  <a:lnTo>
                    <a:pt x="456643" y="38100"/>
                  </a:lnTo>
                  <a:lnTo>
                    <a:pt x="453477" y="25400"/>
                  </a:lnTo>
                  <a:close/>
                </a:path>
                <a:path w="2357119" h="1930400">
                  <a:moveTo>
                    <a:pt x="759985" y="25400"/>
                  </a:moveTo>
                  <a:lnTo>
                    <a:pt x="467525" y="25400"/>
                  </a:lnTo>
                  <a:lnTo>
                    <a:pt x="456643" y="38100"/>
                  </a:lnTo>
                  <a:lnTo>
                    <a:pt x="750541" y="38100"/>
                  </a:lnTo>
                  <a:lnTo>
                    <a:pt x="751555" y="36821"/>
                  </a:lnTo>
                  <a:lnTo>
                    <a:pt x="759985" y="25400"/>
                  </a:lnTo>
                  <a:close/>
                </a:path>
                <a:path w="2357119" h="1930400">
                  <a:moveTo>
                    <a:pt x="784930" y="0"/>
                  </a:moveTo>
                  <a:lnTo>
                    <a:pt x="774317" y="0"/>
                  </a:lnTo>
                  <a:lnTo>
                    <a:pt x="765883" y="12700"/>
                  </a:lnTo>
                  <a:lnTo>
                    <a:pt x="772340" y="25400"/>
                  </a:lnTo>
                  <a:lnTo>
                    <a:pt x="768289" y="38100"/>
                  </a:lnTo>
                  <a:lnTo>
                    <a:pt x="905425" y="38100"/>
                  </a:lnTo>
                  <a:lnTo>
                    <a:pt x="906577" y="25400"/>
                  </a:lnTo>
                  <a:lnTo>
                    <a:pt x="972648" y="25400"/>
                  </a:lnTo>
                  <a:lnTo>
                    <a:pt x="966346" y="12700"/>
                  </a:lnTo>
                  <a:lnTo>
                    <a:pt x="785010" y="12700"/>
                  </a:lnTo>
                  <a:lnTo>
                    <a:pt x="784930" y="0"/>
                  </a:lnTo>
                  <a:close/>
                </a:path>
                <a:path w="2357119" h="1930400">
                  <a:moveTo>
                    <a:pt x="1122572" y="25400"/>
                  </a:moveTo>
                  <a:lnTo>
                    <a:pt x="906577" y="25400"/>
                  </a:lnTo>
                  <a:lnTo>
                    <a:pt x="905425" y="38100"/>
                  </a:lnTo>
                  <a:lnTo>
                    <a:pt x="1131806" y="38100"/>
                  </a:lnTo>
                  <a:lnTo>
                    <a:pt x="1122572" y="25400"/>
                  </a:lnTo>
                  <a:close/>
                </a:path>
                <a:path w="2357119" h="1930400">
                  <a:moveTo>
                    <a:pt x="1911320" y="37315"/>
                  </a:moveTo>
                  <a:lnTo>
                    <a:pt x="1910710" y="38100"/>
                  </a:lnTo>
                  <a:lnTo>
                    <a:pt x="1911219" y="38100"/>
                  </a:lnTo>
                  <a:lnTo>
                    <a:pt x="1911320" y="37315"/>
                  </a:lnTo>
                  <a:close/>
                </a:path>
                <a:path w="2357119" h="1930400">
                  <a:moveTo>
                    <a:pt x="1943842" y="0"/>
                  </a:moveTo>
                  <a:lnTo>
                    <a:pt x="1931991" y="0"/>
                  </a:lnTo>
                  <a:lnTo>
                    <a:pt x="1918333" y="12700"/>
                  </a:lnTo>
                  <a:lnTo>
                    <a:pt x="1920577" y="25400"/>
                  </a:lnTo>
                  <a:lnTo>
                    <a:pt x="1911320" y="37315"/>
                  </a:lnTo>
                  <a:lnTo>
                    <a:pt x="1911219" y="38100"/>
                  </a:lnTo>
                  <a:lnTo>
                    <a:pt x="2048846" y="38100"/>
                  </a:lnTo>
                  <a:lnTo>
                    <a:pt x="2050416" y="25400"/>
                  </a:lnTo>
                  <a:lnTo>
                    <a:pt x="2122875" y="25400"/>
                  </a:lnTo>
                  <a:lnTo>
                    <a:pt x="2117427" y="12700"/>
                  </a:lnTo>
                  <a:lnTo>
                    <a:pt x="1936179" y="12700"/>
                  </a:lnTo>
                  <a:lnTo>
                    <a:pt x="1943842" y="0"/>
                  </a:lnTo>
                  <a:close/>
                </a:path>
                <a:path w="2357119" h="1930400">
                  <a:moveTo>
                    <a:pt x="2267568" y="25400"/>
                  </a:moveTo>
                  <a:lnTo>
                    <a:pt x="2050416" y="25400"/>
                  </a:lnTo>
                  <a:lnTo>
                    <a:pt x="2048846" y="38100"/>
                  </a:lnTo>
                  <a:lnTo>
                    <a:pt x="2274978" y="38100"/>
                  </a:lnTo>
                  <a:lnTo>
                    <a:pt x="2267568" y="25400"/>
                  </a:lnTo>
                  <a:close/>
                </a:path>
                <a:path w="2357119" h="1930400">
                  <a:moveTo>
                    <a:pt x="726687" y="0"/>
                  </a:moveTo>
                  <a:lnTo>
                    <a:pt x="689843" y="0"/>
                  </a:lnTo>
                  <a:lnTo>
                    <a:pt x="679553" y="12700"/>
                  </a:lnTo>
                  <a:lnTo>
                    <a:pt x="496902" y="12700"/>
                  </a:lnTo>
                  <a:lnTo>
                    <a:pt x="495686" y="25400"/>
                  </a:lnTo>
                  <a:lnTo>
                    <a:pt x="759985" y="25400"/>
                  </a:lnTo>
                  <a:lnTo>
                    <a:pt x="751555" y="36821"/>
                  </a:lnTo>
                  <a:lnTo>
                    <a:pt x="760613" y="25400"/>
                  </a:lnTo>
                  <a:lnTo>
                    <a:pt x="760907" y="14220"/>
                  </a:lnTo>
                  <a:lnTo>
                    <a:pt x="760810" y="12649"/>
                  </a:lnTo>
                  <a:lnTo>
                    <a:pt x="726687" y="0"/>
                  </a:lnTo>
                  <a:close/>
                </a:path>
                <a:path w="2357119" h="1930400">
                  <a:moveTo>
                    <a:pt x="56524" y="24547"/>
                  </a:moveTo>
                  <a:lnTo>
                    <a:pt x="55806" y="25400"/>
                  </a:lnTo>
                  <a:lnTo>
                    <a:pt x="56550" y="25400"/>
                  </a:lnTo>
                  <a:lnTo>
                    <a:pt x="56524" y="24547"/>
                  </a:lnTo>
                  <a:close/>
                </a:path>
                <a:path w="2357119" h="1930400">
                  <a:moveTo>
                    <a:pt x="133210" y="0"/>
                  </a:moveTo>
                  <a:lnTo>
                    <a:pt x="126625" y="0"/>
                  </a:lnTo>
                  <a:lnTo>
                    <a:pt x="117596" y="12700"/>
                  </a:lnTo>
                  <a:lnTo>
                    <a:pt x="66498" y="12700"/>
                  </a:lnTo>
                  <a:lnTo>
                    <a:pt x="56953" y="24037"/>
                  </a:lnTo>
                  <a:lnTo>
                    <a:pt x="56550" y="25400"/>
                  </a:lnTo>
                  <a:lnTo>
                    <a:pt x="130998" y="25400"/>
                  </a:lnTo>
                  <a:lnTo>
                    <a:pt x="135339" y="12700"/>
                  </a:lnTo>
                  <a:lnTo>
                    <a:pt x="133210" y="0"/>
                  </a:lnTo>
                  <a:close/>
                </a:path>
                <a:path w="2357119" h="1930400">
                  <a:moveTo>
                    <a:pt x="186249" y="12700"/>
                  </a:moveTo>
                  <a:lnTo>
                    <a:pt x="140481" y="12700"/>
                  </a:lnTo>
                  <a:lnTo>
                    <a:pt x="130998" y="25400"/>
                  </a:lnTo>
                  <a:lnTo>
                    <a:pt x="178955" y="25400"/>
                  </a:lnTo>
                  <a:lnTo>
                    <a:pt x="186249" y="12700"/>
                  </a:lnTo>
                  <a:close/>
                </a:path>
                <a:path w="2357119" h="1930400">
                  <a:moveTo>
                    <a:pt x="195419" y="12700"/>
                  </a:moveTo>
                  <a:lnTo>
                    <a:pt x="186249" y="12700"/>
                  </a:lnTo>
                  <a:lnTo>
                    <a:pt x="178955" y="25400"/>
                  </a:lnTo>
                  <a:lnTo>
                    <a:pt x="188902" y="25400"/>
                  </a:lnTo>
                  <a:lnTo>
                    <a:pt x="195419" y="12700"/>
                  </a:lnTo>
                  <a:close/>
                </a:path>
                <a:path w="2357119" h="1930400">
                  <a:moveTo>
                    <a:pt x="208401" y="0"/>
                  </a:moveTo>
                  <a:lnTo>
                    <a:pt x="196860" y="12700"/>
                  </a:lnTo>
                  <a:lnTo>
                    <a:pt x="195419" y="12700"/>
                  </a:lnTo>
                  <a:lnTo>
                    <a:pt x="188902" y="25400"/>
                  </a:lnTo>
                  <a:lnTo>
                    <a:pt x="224572" y="25400"/>
                  </a:lnTo>
                  <a:lnTo>
                    <a:pt x="216904" y="12649"/>
                  </a:lnTo>
                  <a:lnTo>
                    <a:pt x="208401" y="0"/>
                  </a:lnTo>
                  <a:close/>
                </a:path>
                <a:path w="2357119" h="1930400">
                  <a:moveTo>
                    <a:pt x="247031" y="0"/>
                  </a:moveTo>
                  <a:lnTo>
                    <a:pt x="233404" y="12700"/>
                  </a:lnTo>
                  <a:lnTo>
                    <a:pt x="224572" y="25400"/>
                  </a:lnTo>
                  <a:lnTo>
                    <a:pt x="235707" y="25400"/>
                  </a:lnTo>
                  <a:lnTo>
                    <a:pt x="236964" y="12700"/>
                  </a:lnTo>
                  <a:lnTo>
                    <a:pt x="254542" y="12700"/>
                  </a:lnTo>
                  <a:lnTo>
                    <a:pt x="247031" y="0"/>
                  </a:lnTo>
                  <a:close/>
                </a:path>
                <a:path w="2357119" h="1930400">
                  <a:moveTo>
                    <a:pt x="273231" y="12700"/>
                  </a:moveTo>
                  <a:lnTo>
                    <a:pt x="236964" y="12700"/>
                  </a:lnTo>
                  <a:lnTo>
                    <a:pt x="235707" y="25400"/>
                  </a:lnTo>
                  <a:lnTo>
                    <a:pt x="277486" y="25400"/>
                  </a:lnTo>
                  <a:lnTo>
                    <a:pt x="273231" y="12700"/>
                  </a:lnTo>
                  <a:close/>
                </a:path>
                <a:path w="2357119" h="1930400">
                  <a:moveTo>
                    <a:pt x="323569" y="12700"/>
                  </a:moveTo>
                  <a:lnTo>
                    <a:pt x="279096" y="12700"/>
                  </a:lnTo>
                  <a:lnTo>
                    <a:pt x="284156" y="25400"/>
                  </a:lnTo>
                  <a:lnTo>
                    <a:pt x="326595" y="25400"/>
                  </a:lnTo>
                  <a:lnTo>
                    <a:pt x="323569" y="12700"/>
                  </a:lnTo>
                  <a:close/>
                </a:path>
                <a:path w="2357119" h="1930400">
                  <a:moveTo>
                    <a:pt x="490673" y="12700"/>
                  </a:moveTo>
                  <a:lnTo>
                    <a:pt x="334078" y="12700"/>
                  </a:lnTo>
                  <a:lnTo>
                    <a:pt x="326595" y="25400"/>
                  </a:lnTo>
                  <a:lnTo>
                    <a:pt x="491310" y="25400"/>
                  </a:lnTo>
                  <a:lnTo>
                    <a:pt x="490673" y="12700"/>
                  </a:lnTo>
                  <a:close/>
                </a:path>
                <a:path w="2357119" h="1930400">
                  <a:moveTo>
                    <a:pt x="1049086" y="12700"/>
                  </a:moveTo>
                  <a:lnTo>
                    <a:pt x="975770" y="12700"/>
                  </a:lnTo>
                  <a:lnTo>
                    <a:pt x="972648" y="25400"/>
                  </a:lnTo>
                  <a:lnTo>
                    <a:pt x="1061350" y="25400"/>
                  </a:lnTo>
                  <a:lnTo>
                    <a:pt x="1050930" y="14220"/>
                  </a:lnTo>
                  <a:lnTo>
                    <a:pt x="1049086" y="12700"/>
                  </a:lnTo>
                  <a:close/>
                </a:path>
                <a:path w="2357119" h="1930400">
                  <a:moveTo>
                    <a:pt x="1065316" y="12700"/>
                  </a:moveTo>
                  <a:lnTo>
                    <a:pt x="1049513" y="12700"/>
                  </a:lnTo>
                  <a:lnTo>
                    <a:pt x="1050930" y="14220"/>
                  </a:lnTo>
                  <a:lnTo>
                    <a:pt x="1064489" y="25400"/>
                  </a:lnTo>
                  <a:lnTo>
                    <a:pt x="1067951" y="25400"/>
                  </a:lnTo>
                  <a:lnTo>
                    <a:pt x="1065316" y="12700"/>
                  </a:lnTo>
                  <a:close/>
                </a:path>
                <a:path w="2357119" h="1930400">
                  <a:moveTo>
                    <a:pt x="1116800" y="12700"/>
                  </a:moveTo>
                  <a:lnTo>
                    <a:pt x="1068810" y="12700"/>
                  </a:lnTo>
                  <a:lnTo>
                    <a:pt x="1067951" y="25400"/>
                  </a:lnTo>
                  <a:lnTo>
                    <a:pt x="1115576" y="25400"/>
                  </a:lnTo>
                  <a:lnTo>
                    <a:pt x="1116800" y="12700"/>
                  </a:lnTo>
                  <a:close/>
                </a:path>
                <a:path w="2357119" h="1930400">
                  <a:moveTo>
                    <a:pt x="1335741" y="0"/>
                  </a:moveTo>
                  <a:lnTo>
                    <a:pt x="1319352" y="12700"/>
                  </a:lnTo>
                  <a:lnTo>
                    <a:pt x="1241331" y="12700"/>
                  </a:lnTo>
                  <a:lnTo>
                    <a:pt x="1226728" y="25400"/>
                  </a:lnTo>
                  <a:lnTo>
                    <a:pt x="1327300" y="25400"/>
                  </a:lnTo>
                  <a:lnTo>
                    <a:pt x="1333415" y="21921"/>
                  </a:lnTo>
                  <a:lnTo>
                    <a:pt x="1333380" y="12649"/>
                  </a:lnTo>
                  <a:lnTo>
                    <a:pt x="1335741" y="0"/>
                  </a:lnTo>
                  <a:close/>
                </a:path>
                <a:path w="2357119" h="1930400">
                  <a:moveTo>
                    <a:pt x="1614199" y="0"/>
                  </a:moveTo>
                  <a:lnTo>
                    <a:pt x="1594990" y="12700"/>
                  </a:lnTo>
                  <a:lnTo>
                    <a:pt x="1423829" y="12700"/>
                  </a:lnTo>
                  <a:lnTo>
                    <a:pt x="1415253" y="25400"/>
                  </a:lnTo>
                  <a:lnTo>
                    <a:pt x="1618807" y="25400"/>
                  </a:lnTo>
                  <a:lnTo>
                    <a:pt x="1620007" y="12700"/>
                  </a:lnTo>
                  <a:lnTo>
                    <a:pt x="1614199" y="0"/>
                  </a:lnTo>
                  <a:close/>
                </a:path>
                <a:path w="2357119" h="1930400">
                  <a:moveTo>
                    <a:pt x="1905144" y="0"/>
                  </a:moveTo>
                  <a:lnTo>
                    <a:pt x="1898916" y="0"/>
                  </a:lnTo>
                  <a:lnTo>
                    <a:pt x="1890744" y="12700"/>
                  </a:lnTo>
                  <a:lnTo>
                    <a:pt x="1804045" y="12700"/>
                  </a:lnTo>
                  <a:lnTo>
                    <a:pt x="1814730" y="25400"/>
                  </a:lnTo>
                  <a:lnTo>
                    <a:pt x="1905108" y="25400"/>
                  </a:lnTo>
                  <a:lnTo>
                    <a:pt x="1906332" y="12649"/>
                  </a:lnTo>
                  <a:lnTo>
                    <a:pt x="1905144" y="0"/>
                  </a:lnTo>
                  <a:close/>
                </a:path>
                <a:path w="2357119" h="1930400">
                  <a:moveTo>
                    <a:pt x="2200410" y="12700"/>
                  </a:moveTo>
                  <a:lnTo>
                    <a:pt x="2128205" y="12700"/>
                  </a:lnTo>
                  <a:lnTo>
                    <a:pt x="2122875" y="25400"/>
                  </a:lnTo>
                  <a:lnTo>
                    <a:pt x="2210582" y="25400"/>
                  </a:lnTo>
                  <a:lnTo>
                    <a:pt x="2200410" y="12700"/>
                  </a:lnTo>
                  <a:close/>
                </a:path>
                <a:path w="2357119" h="1930400">
                  <a:moveTo>
                    <a:pt x="2225032" y="0"/>
                  </a:moveTo>
                  <a:lnTo>
                    <a:pt x="2212920" y="0"/>
                  </a:lnTo>
                  <a:lnTo>
                    <a:pt x="2204548" y="12700"/>
                  </a:lnTo>
                  <a:lnTo>
                    <a:pt x="2214569" y="25400"/>
                  </a:lnTo>
                  <a:lnTo>
                    <a:pt x="2217479" y="25400"/>
                  </a:lnTo>
                  <a:lnTo>
                    <a:pt x="2216066" y="12700"/>
                  </a:lnTo>
                  <a:lnTo>
                    <a:pt x="2237163" y="12700"/>
                  </a:lnTo>
                  <a:lnTo>
                    <a:pt x="2225032" y="0"/>
                  </a:lnTo>
                  <a:close/>
                </a:path>
                <a:path w="2357119" h="1930400">
                  <a:moveTo>
                    <a:pt x="2267597" y="12700"/>
                  </a:moveTo>
                  <a:lnTo>
                    <a:pt x="2219286" y="12700"/>
                  </a:lnTo>
                  <a:lnTo>
                    <a:pt x="2217479" y="25400"/>
                  </a:lnTo>
                  <a:lnTo>
                    <a:pt x="2263604" y="25400"/>
                  </a:lnTo>
                  <a:lnTo>
                    <a:pt x="2267597" y="12700"/>
                  </a:lnTo>
                  <a:close/>
                </a:path>
                <a:path w="2357119" h="1930400">
                  <a:moveTo>
                    <a:pt x="60305" y="12700"/>
                  </a:moveTo>
                  <a:lnTo>
                    <a:pt x="56153" y="12700"/>
                  </a:lnTo>
                  <a:lnTo>
                    <a:pt x="56524" y="24547"/>
                  </a:lnTo>
                  <a:lnTo>
                    <a:pt x="56953" y="24037"/>
                  </a:lnTo>
                  <a:lnTo>
                    <a:pt x="60305" y="12700"/>
                  </a:lnTo>
                  <a:close/>
                </a:path>
                <a:path w="2357119" h="1930400">
                  <a:moveTo>
                    <a:pt x="1068287" y="0"/>
                  </a:moveTo>
                  <a:lnTo>
                    <a:pt x="1055628" y="0"/>
                  </a:lnTo>
                  <a:lnTo>
                    <a:pt x="1049086" y="12700"/>
                  </a:lnTo>
                  <a:lnTo>
                    <a:pt x="1050930" y="14220"/>
                  </a:lnTo>
                  <a:lnTo>
                    <a:pt x="1049513" y="12700"/>
                  </a:lnTo>
                  <a:lnTo>
                    <a:pt x="1081082" y="12700"/>
                  </a:lnTo>
                  <a:lnTo>
                    <a:pt x="1068287" y="0"/>
                  </a:lnTo>
                  <a:close/>
                </a:path>
                <a:path w="2357119" h="1930400">
                  <a:moveTo>
                    <a:pt x="84927" y="0"/>
                  </a:moveTo>
                  <a:lnTo>
                    <a:pt x="72903" y="0"/>
                  </a:lnTo>
                  <a:lnTo>
                    <a:pt x="69259" y="12700"/>
                  </a:lnTo>
                  <a:lnTo>
                    <a:pt x="89115" y="12700"/>
                  </a:lnTo>
                  <a:lnTo>
                    <a:pt x="84927" y="0"/>
                  </a:lnTo>
                  <a:close/>
                </a:path>
                <a:path w="2357119" h="1930400">
                  <a:moveTo>
                    <a:pt x="89127" y="12683"/>
                  </a:moveTo>
                  <a:close/>
                </a:path>
                <a:path w="2357119" h="1930400">
                  <a:moveTo>
                    <a:pt x="107323" y="0"/>
                  </a:moveTo>
                  <a:lnTo>
                    <a:pt x="97217" y="12700"/>
                  </a:lnTo>
                  <a:lnTo>
                    <a:pt x="117596" y="12700"/>
                  </a:lnTo>
                  <a:lnTo>
                    <a:pt x="107323" y="0"/>
                  </a:lnTo>
                  <a:close/>
                </a:path>
                <a:path w="2357119" h="1930400">
                  <a:moveTo>
                    <a:pt x="160389" y="0"/>
                  </a:moveTo>
                  <a:lnTo>
                    <a:pt x="150474" y="12700"/>
                  </a:lnTo>
                  <a:lnTo>
                    <a:pt x="169636" y="12700"/>
                  </a:lnTo>
                  <a:lnTo>
                    <a:pt x="160389" y="0"/>
                  </a:lnTo>
                  <a:close/>
                </a:path>
                <a:path w="2357119" h="1930400">
                  <a:moveTo>
                    <a:pt x="178610" y="0"/>
                  </a:moveTo>
                  <a:lnTo>
                    <a:pt x="169636" y="12700"/>
                  </a:lnTo>
                  <a:lnTo>
                    <a:pt x="189596" y="12700"/>
                  </a:lnTo>
                  <a:lnTo>
                    <a:pt x="178610" y="0"/>
                  </a:lnTo>
                  <a:close/>
                </a:path>
                <a:path w="2357119" h="1930400">
                  <a:moveTo>
                    <a:pt x="288274" y="0"/>
                  </a:moveTo>
                  <a:lnTo>
                    <a:pt x="269957" y="0"/>
                  </a:lnTo>
                  <a:lnTo>
                    <a:pt x="266806" y="12700"/>
                  </a:lnTo>
                  <a:lnTo>
                    <a:pt x="291308" y="12700"/>
                  </a:lnTo>
                  <a:lnTo>
                    <a:pt x="288274" y="0"/>
                  </a:lnTo>
                  <a:close/>
                </a:path>
                <a:path w="2357119" h="1930400">
                  <a:moveTo>
                    <a:pt x="304051" y="0"/>
                  </a:moveTo>
                  <a:lnTo>
                    <a:pt x="291308" y="12700"/>
                  </a:lnTo>
                  <a:lnTo>
                    <a:pt x="315430" y="12700"/>
                  </a:lnTo>
                  <a:lnTo>
                    <a:pt x="304051" y="0"/>
                  </a:lnTo>
                  <a:close/>
                </a:path>
                <a:path w="2357119" h="1930400">
                  <a:moveTo>
                    <a:pt x="353482" y="0"/>
                  </a:moveTo>
                  <a:lnTo>
                    <a:pt x="342092" y="12700"/>
                  </a:lnTo>
                  <a:lnTo>
                    <a:pt x="371096" y="12700"/>
                  </a:lnTo>
                  <a:lnTo>
                    <a:pt x="353482" y="0"/>
                  </a:lnTo>
                  <a:close/>
                </a:path>
                <a:path w="2357119" h="1930400">
                  <a:moveTo>
                    <a:pt x="402548" y="0"/>
                  </a:moveTo>
                  <a:lnTo>
                    <a:pt x="397666" y="0"/>
                  </a:lnTo>
                  <a:lnTo>
                    <a:pt x="386619" y="12700"/>
                  </a:lnTo>
                  <a:lnTo>
                    <a:pt x="399577" y="12700"/>
                  </a:lnTo>
                  <a:lnTo>
                    <a:pt x="402548" y="0"/>
                  </a:lnTo>
                  <a:close/>
                </a:path>
                <a:path w="2357119" h="1930400">
                  <a:moveTo>
                    <a:pt x="415820" y="0"/>
                  </a:moveTo>
                  <a:lnTo>
                    <a:pt x="410844" y="0"/>
                  </a:lnTo>
                  <a:lnTo>
                    <a:pt x="399577" y="12700"/>
                  </a:lnTo>
                  <a:lnTo>
                    <a:pt x="420265" y="12700"/>
                  </a:lnTo>
                  <a:lnTo>
                    <a:pt x="415820" y="0"/>
                  </a:lnTo>
                  <a:close/>
                </a:path>
                <a:path w="2357119" h="1930400">
                  <a:moveTo>
                    <a:pt x="453711" y="0"/>
                  </a:moveTo>
                  <a:lnTo>
                    <a:pt x="440897" y="12700"/>
                  </a:lnTo>
                  <a:lnTo>
                    <a:pt x="456038" y="12700"/>
                  </a:lnTo>
                  <a:lnTo>
                    <a:pt x="453711" y="0"/>
                  </a:lnTo>
                  <a:close/>
                </a:path>
                <a:path w="2357119" h="1930400">
                  <a:moveTo>
                    <a:pt x="503657" y="0"/>
                  </a:moveTo>
                  <a:lnTo>
                    <a:pt x="472235" y="0"/>
                  </a:lnTo>
                  <a:lnTo>
                    <a:pt x="459287" y="12700"/>
                  </a:lnTo>
                  <a:lnTo>
                    <a:pt x="495034" y="12700"/>
                  </a:lnTo>
                  <a:lnTo>
                    <a:pt x="503657" y="0"/>
                  </a:lnTo>
                  <a:close/>
                </a:path>
                <a:path w="2357119" h="1930400">
                  <a:moveTo>
                    <a:pt x="517211" y="0"/>
                  </a:moveTo>
                  <a:lnTo>
                    <a:pt x="519992" y="12700"/>
                  </a:lnTo>
                  <a:lnTo>
                    <a:pt x="552916" y="12700"/>
                  </a:lnTo>
                  <a:lnTo>
                    <a:pt x="517211" y="0"/>
                  </a:lnTo>
                  <a:close/>
                </a:path>
                <a:path w="2357119" h="1930400">
                  <a:moveTo>
                    <a:pt x="576639" y="0"/>
                  </a:moveTo>
                  <a:lnTo>
                    <a:pt x="552916" y="12700"/>
                  </a:lnTo>
                  <a:lnTo>
                    <a:pt x="584468" y="12700"/>
                  </a:lnTo>
                  <a:lnTo>
                    <a:pt x="576639" y="0"/>
                  </a:lnTo>
                  <a:close/>
                </a:path>
                <a:path w="2357119" h="1930400">
                  <a:moveTo>
                    <a:pt x="628873" y="0"/>
                  </a:moveTo>
                  <a:lnTo>
                    <a:pt x="610251" y="12700"/>
                  </a:lnTo>
                  <a:lnTo>
                    <a:pt x="637815" y="12700"/>
                  </a:lnTo>
                  <a:lnTo>
                    <a:pt x="628873" y="0"/>
                  </a:lnTo>
                  <a:close/>
                </a:path>
                <a:path w="2357119" h="1930400">
                  <a:moveTo>
                    <a:pt x="659055" y="0"/>
                  </a:moveTo>
                  <a:lnTo>
                    <a:pt x="652344" y="0"/>
                  </a:lnTo>
                  <a:lnTo>
                    <a:pt x="643499" y="12700"/>
                  </a:lnTo>
                  <a:lnTo>
                    <a:pt x="662998" y="12700"/>
                  </a:lnTo>
                  <a:lnTo>
                    <a:pt x="659055" y="0"/>
                  </a:lnTo>
                  <a:close/>
                </a:path>
                <a:path w="2357119" h="1930400">
                  <a:moveTo>
                    <a:pt x="807377" y="0"/>
                  </a:moveTo>
                  <a:lnTo>
                    <a:pt x="805755" y="12700"/>
                  </a:lnTo>
                  <a:lnTo>
                    <a:pt x="814014" y="12700"/>
                  </a:lnTo>
                  <a:lnTo>
                    <a:pt x="807377" y="0"/>
                  </a:lnTo>
                  <a:close/>
                </a:path>
                <a:path w="2357119" h="1930400">
                  <a:moveTo>
                    <a:pt x="861762" y="0"/>
                  </a:moveTo>
                  <a:lnTo>
                    <a:pt x="840872" y="0"/>
                  </a:lnTo>
                  <a:lnTo>
                    <a:pt x="832518" y="12700"/>
                  </a:lnTo>
                  <a:lnTo>
                    <a:pt x="868795" y="12700"/>
                  </a:lnTo>
                  <a:lnTo>
                    <a:pt x="861762" y="0"/>
                  </a:lnTo>
                  <a:close/>
                </a:path>
                <a:path w="2357119" h="1930400">
                  <a:moveTo>
                    <a:pt x="880153" y="0"/>
                  </a:moveTo>
                  <a:lnTo>
                    <a:pt x="875308" y="12700"/>
                  </a:lnTo>
                  <a:lnTo>
                    <a:pt x="882180" y="12700"/>
                  </a:lnTo>
                  <a:lnTo>
                    <a:pt x="880153" y="0"/>
                  </a:lnTo>
                  <a:close/>
                </a:path>
                <a:path w="2357119" h="1930400">
                  <a:moveTo>
                    <a:pt x="894300" y="0"/>
                  </a:moveTo>
                  <a:lnTo>
                    <a:pt x="883881" y="0"/>
                  </a:lnTo>
                  <a:lnTo>
                    <a:pt x="882180" y="12700"/>
                  </a:lnTo>
                  <a:lnTo>
                    <a:pt x="906799" y="12700"/>
                  </a:lnTo>
                  <a:lnTo>
                    <a:pt x="894300" y="0"/>
                  </a:lnTo>
                  <a:close/>
                </a:path>
                <a:path w="2357119" h="1930400">
                  <a:moveTo>
                    <a:pt x="946916" y="0"/>
                  </a:moveTo>
                  <a:lnTo>
                    <a:pt x="919983" y="0"/>
                  </a:lnTo>
                  <a:lnTo>
                    <a:pt x="914744" y="12700"/>
                  </a:lnTo>
                  <a:lnTo>
                    <a:pt x="964779" y="12700"/>
                  </a:lnTo>
                  <a:lnTo>
                    <a:pt x="946916" y="0"/>
                  </a:lnTo>
                  <a:close/>
                </a:path>
                <a:path w="2357119" h="1930400">
                  <a:moveTo>
                    <a:pt x="978407" y="0"/>
                  </a:moveTo>
                  <a:lnTo>
                    <a:pt x="971770" y="12700"/>
                  </a:lnTo>
                  <a:lnTo>
                    <a:pt x="989194" y="12700"/>
                  </a:lnTo>
                  <a:lnTo>
                    <a:pt x="978407" y="0"/>
                  </a:lnTo>
                  <a:close/>
                </a:path>
                <a:path w="2357119" h="1930400">
                  <a:moveTo>
                    <a:pt x="1025806" y="0"/>
                  </a:moveTo>
                  <a:lnTo>
                    <a:pt x="1007058" y="0"/>
                  </a:lnTo>
                  <a:lnTo>
                    <a:pt x="989194" y="12700"/>
                  </a:lnTo>
                  <a:lnTo>
                    <a:pt x="1039243" y="12700"/>
                  </a:lnTo>
                  <a:lnTo>
                    <a:pt x="1025806" y="0"/>
                  </a:lnTo>
                  <a:close/>
                </a:path>
                <a:path w="2357119" h="1930400">
                  <a:moveTo>
                    <a:pt x="1088037" y="0"/>
                  </a:moveTo>
                  <a:lnTo>
                    <a:pt x="1081082" y="12700"/>
                  </a:lnTo>
                  <a:lnTo>
                    <a:pt x="1106103" y="12700"/>
                  </a:lnTo>
                  <a:lnTo>
                    <a:pt x="1088037" y="0"/>
                  </a:lnTo>
                  <a:close/>
                </a:path>
                <a:path w="2357119" h="1930400">
                  <a:moveTo>
                    <a:pt x="1194215" y="0"/>
                  </a:moveTo>
                  <a:lnTo>
                    <a:pt x="1185862" y="0"/>
                  </a:lnTo>
                  <a:lnTo>
                    <a:pt x="1175898" y="12700"/>
                  </a:lnTo>
                  <a:lnTo>
                    <a:pt x="1201961" y="12700"/>
                  </a:lnTo>
                  <a:lnTo>
                    <a:pt x="1194215" y="0"/>
                  </a:lnTo>
                  <a:close/>
                </a:path>
                <a:path w="2357119" h="1930400">
                  <a:moveTo>
                    <a:pt x="1260488" y="0"/>
                  </a:moveTo>
                  <a:lnTo>
                    <a:pt x="1256056" y="0"/>
                  </a:lnTo>
                  <a:lnTo>
                    <a:pt x="1247795" y="12700"/>
                  </a:lnTo>
                  <a:lnTo>
                    <a:pt x="1255467" y="12700"/>
                  </a:lnTo>
                  <a:lnTo>
                    <a:pt x="1260488" y="0"/>
                  </a:lnTo>
                  <a:close/>
                </a:path>
                <a:path w="2357119" h="1930400">
                  <a:moveTo>
                    <a:pt x="1297712" y="0"/>
                  </a:moveTo>
                  <a:lnTo>
                    <a:pt x="1284013" y="0"/>
                  </a:lnTo>
                  <a:lnTo>
                    <a:pt x="1263502" y="12700"/>
                  </a:lnTo>
                  <a:lnTo>
                    <a:pt x="1285309" y="12700"/>
                  </a:lnTo>
                  <a:lnTo>
                    <a:pt x="1297712" y="0"/>
                  </a:lnTo>
                  <a:close/>
                </a:path>
                <a:path w="2357119" h="1930400">
                  <a:moveTo>
                    <a:pt x="1393318" y="0"/>
                  </a:moveTo>
                  <a:lnTo>
                    <a:pt x="1388238" y="12700"/>
                  </a:lnTo>
                  <a:lnTo>
                    <a:pt x="1394717" y="12700"/>
                  </a:lnTo>
                  <a:lnTo>
                    <a:pt x="1393318" y="0"/>
                  </a:lnTo>
                  <a:close/>
                </a:path>
                <a:path w="2357119" h="1930400">
                  <a:moveTo>
                    <a:pt x="1403839" y="0"/>
                  </a:moveTo>
                  <a:lnTo>
                    <a:pt x="1398995" y="12700"/>
                  </a:lnTo>
                  <a:lnTo>
                    <a:pt x="1416151" y="12700"/>
                  </a:lnTo>
                  <a:lnTo>
                    <a:pt x="1403839" y="0"/>
                  </a:lnTo>
                  <a:close/>
                </a:path>
                <a:path w="2357119" h="1930400">
                  <a:moveTo>
                    <a:pt x="1441256" y="0"/>
                  </a:moveTo>
                  <a:lnTo>
                    <a:pt x="1431954" y="12700"/>
                  </a:lnTo>
                  <a:lnTo>
                    <a:pt x="1453367" y="12700"/>
                  </a:lnTo>
                  <a:lnTo>
                    <a:pt x="1441256" y="0"/>
                  </a:lnTo>
                  <a:close/>
                </a:path>
                <a:path w="2357119" h="1930400">
                  <a:moveTo>
                    <a:pt x="1482948" y="0"/>
                  </a:moveTo>
                  <a:lnTo>
                    <a:pt x="1474531" y="0"/>
                  </a:lnTo>
                  <a:lnTo>
                    <a:pt x="1461421" y="12700"/>
                  </a:lnTo>
                  <a:lnTo>
                    <a:pt x="1476926" y="12700"/>
                  </a:lnTo>
                  <a:lnTo>
                    <a:pt x="1482948" y="0"/>
                  </a:lnTo>
                  <a:close/>
                </a:path>
                <a:path w="2357119" h="1930400">
                  <a:moveTo>
                    <a:pt x="1491975" y="0"/>
                  </a:moveTo>
                  <a:lnTo>
                    <a:pt x="1476926" y="12700"/>
                  </a:lnTo>
                  <a:lnTo>
                    <a:pt x="1501192" y="12700"/>
                  </a:lnTo>
                  <a:lnTo>
                    <a:pt x="1491975" y="0"/>
                  </a:lnTo>
                  <a:close/>
                </a:path>
                <a:path w="2357119" h="1930400">
                  <a:moveTo>
                    <a:pt x="1537989" y="0"/>
                  </a:moveTo>
                  <a:lnTo>
                    <a:pt x="1529869" y="0"/>
                  </a:lnTo>
                  <a:lnTo>
                    <a:pt x="1525696" y="12700"/>
                  </a:lnTo>
                  <a:lnTo>
                    <a:pt x="1559018" y="12700"/>
                  </a:lnTo>
                  <a:lnTo>
                    <a:pt x="1537989" y="0"/>
                  </a:lnTo>
                  <a:close/>
                </a:path>
                <a:path w="2357119" h="1930400">
                  <a:moveTo>
                    <a:pt x="1578404" y="0"/>
                  </a:moveTo>
                  <a:lnTo>
                    <a:pt x="1559018" y="12700"/>
                  </a:lnTo>
                  <a:lnTo>
                    <a:pt x="1586726" y="12700"/>
                  </a:lnTo>
                  <a:lnTo>
                    <a:pt x="1578404" y="0"/>
                  </a:lnTo>
                  <a:close/>
                </a:path>
                <a:path w="2357119" h="1930400">
                  <a:moveTo>
                    <a:pt x="1748742" y="0"/>
                  </a:moveTo>
                  <a:lnTo>
                    <a:pt x="1726958" y="0"/>
                  </a:lnTo>
                  <a:lnTo>
                    <a:pt x="1707274" y="12700"/>
                  </a:lnTo>
                  <a:lnTo>
                    <a:pt x="1751787" y="12700"/>
                  </a:lnTo>
                  <a:lnTo>
                    <a:pt x="1748742" y="0"/>
                  </a:lnTo>
                  <a:close/>
                </a:path>
                <a:path w="2357119" h="1930400">
                  <a:moveTo>
                    <a:pt x="1778921" y="0"/>
                  </a:moveTo>
                  <a:lnTo>
                    <a:pt x="1751787" y="12700"/>
                  </a:lnTo>
                  <a:lnTo>
                    <a:pt x="1785961" y="12700"/>
                  </a:lnTo>
                  <a:lnTo>
                    <a:pt x="1778921" y="0"/>
                  </a:lnTo>
                  <a:close/>
                </a:path>
                <a:path w="2357119" h="1930400">
                  <a:moveTo>
                    <a:pt x="1812832" y="0"/>
                  </a:moveTo>
                  <a:lnTo>
                    <a:pt x="1791175" y="12700"/>
                  </a:lnTo>
                  <a:lnTo>
                    <a:pt x="1822465" y="12700"/>
                  </a:lnTo>
                  <a:lnTo>
                    <a:pt x="1812832" y="0"/>
                  </a:lnTo>
                  <a:close/>
                </a:path>
                <a:path w="2357119" h="1930400">
                  <a:moveTo>
                    <a:pt x="1861942" y="0"/>
                  </a:moveTo>
                  <a:lnTo>
                    <a:pt x="1849529" y="0"/>
                  </a:lnTo>
                  <a:lnTo>
                    <a:pt x="1851208" y="12700"/>
                  </a:lnTo>
                  <a:lnTo>
                    <a:pt x="1871508" y="12700"/>
                  </a:lnTo>
                  <a:lnTo>
                    <a:pt x="1861942" y="0"/>
                  </a:lnTo>
                  <a:close/>
                </a:path>
                <a:path w="2357119" h="1930400">
                  <a:moveTo>
                    <a:pt x="1965113" y="0"/>
                  </a:moveTo>
                  <a:lnTo>
                    <a:pt x="1960982" y="12700"/>
                  </a:lnTo>
                  <a:lnTo>
                    <a:pt x="1969686" y="12700"/>
                  </a:lnTo>
                  <a:lnTo>
                    <a:pt x="1965113" y="0"/>
                  </a:lnTo>
                  <a:close/>
                </a:path>
                <a:path w="2357119" h="1930400">
                  <a:moveTo>
                    <a:pt x="2019946" y="0"/>
                  </a:moveTo>
                  <a:lnTo>
                    <a:pt x="1997565" y="0"/>
                  </a:lnTo>
                  <a:lnTo>
                    <a:pt x="1987964" y="12700"/>
                  </a:lnTo>
                  <a:lnTo>
                    <a:pt x="2023315" y="12700"/>
                  </a:lnTo>
                  <a:lnTo>
                    <a:pt x="2019946" y="0"/>
                  </a:lnTo>
                  <a:close/>
                </a:path>
                <a:path w="2357119" h="1930400">
                  <a:moveTo>
                    <a:pt x="2037042" y="0"/>
                  </a:moveTo>
                  <a:lnTo>
                    <a:pt x="2030954" y="12700"/>
                  </a:lnTo>
                  <a:lnTo>
                    <a:pt x="2035757" y="12700"/>
                  </a:lnTo>
                  <a:lnTo>
                    <a:pt x="2037042" y="0"/>
                  </a:lnTo>
                  <a:close/>
                </a:path>
                <a:path w="2357119" h="1930400">
                  <a:moveTo>
                    <a:pt x="2050940" y="0"/>
                  </a:moveTo>
                  <a:lnTo>
                    <a:pt x="2041493" y="0"/>
                  </a:lnTo>
                  <a:lnTo>
                    <a:pt x="2035757" y="12700"/>
                  </a:lnTo>
                  <a:lnTo>
                    <a:pt x="2061408" y="12700"/>
                  </a:lnTo>
                  <a:lnTo>
                    <a:pt x="2050940" y="0"/>
                  </a:lnTo>
                  <a:close/>
                </a:path>
                <a:path w="2357119" h="1930400">
                  <a:moveTo>
                    <a:pt x="2104446" y="0"/>
                  </a:moveTo>
                  <a:lnTo>
                    <a:pt x="2078109" y="0"/>
                  </a:lnTo>
                  <a:lnTo>
                    <a:pt x="2070206" y="12700"/>
                  </a:lnTo>
                  <a:lnTo>
                    <a:pt x="2119946" y="12700"/>
                  </a:lnTo>
                  <a:lnTo>
                    <a:pt x="2104446" y="0"/>
                  </a:lnTo>
                  <a:close/>
                </a:path>
                <a:path w="2357119" h="1930400">
                  <a:moveTo>
                    <a:pt x="2135964" y="0"/>
                  </a:moveTo>
                  <a:lnTo>
                    <a:pt x="2127319" y="12700"/>
                  </a:lnTo>
                  <a:lnTo>
                    <a:pt x="2144802" y="12700"/>
                  </a:lnTo>
                  <a:lnTo>
                    <a:pt x="2135964" y="0"/>
                  </a:lnTo>
                  <a:close/>
                </a:path>
                <a:path w="2357119" h="1930400">
                  <a:moveTo>
                    <a:pt x="2183996" y="0"/>
                  </a:moveTo>
                  <a:lnTo>
                    <a:pt x="2163947" y="0"/>
                  </a:lnTo>
                  <a:lnTo>
                    <a:pt x="2144802" y="12700"/>
                  </a:lnTo>
                  <a:lnTo>
                    <a:pt x="2195543" y="12700"/>
                  </a:lnTo>
                  <a:lnTo>
                    <a:pt x="2183996" y="0"/>
                  </a:lnTo>
                  <a:close/>
                </a:path>
                <a:path w="2357119" h="1930400">
                  <a:moveTo>
                    <a:pt x="2245594" y="0"/>
                  </a:moveTo>
                  <a:lnTo>
                    <a:pt x="2237163" y="12700"/>
                  </a:lnTo>
                  <a:lnTo>
                    <a:pt x="2262370" y="12700"/>
                  </a:lnTo>
                  <a:lnTo>
                    <a:pt x="2245594" y="0"/>
                  </a:lnTo>
                  <a:close/>
                </a:path>
                <a:path w="2357119" h="1930400">
                  <a:moveTo>
                    <a:pt x="2351036" y="0"/>
                  </a:moveTo>
                  <a:lnTo>
                    <a:pt x="2344724" y="0"/>
                  </a:lnTo>
                  <a:lnTo>
                    <a:pt x="2336900" y="12700"/>
                  </a:lnTo>
                  <a:lnTo>
                    <a:pt x="2350721" y="12700"/>
                  </a:lnTo>
                  <a:lnTo>
                    <a:pt x="2351036" y="0"/>
                  </a:lnTo>
                  <a:close/>
                </a:path>
                <a:path w="2357119" h="1930400">
                  <a:moveTo>
                    <a:pt x="98643" y="0"/>
                  </a:moveTo>
                  <a:lnTo>
                    <a:pt x="89429" y="0"/>
                  </a:lnTo>
                  <a:lnTo>
                    <a:pt x="89127" y="12683"/>
                  </a:lnTo>
                  <a:lnTo>
                    <a:pt x="98643" y="0"/>
                  </a:lnTo>
                  <a:close/>
                </a:path>
              </a:pathLst>
            </a:custGeom>
            <a:solidFill>
              <a:srgbClr val="0365C0"/>
            </a:solidFill>
          </p:spPr>
          <p:txBody>
            <a:bodyPr wrap="square" lIns="0" tIns="0" rIns="0" bIns="0" rtlCol="0"/>
            <a:lstStyle/>
            <a:p>
              <a:endParaRPr/>
            </a:p>
          </p:txBody>
        </p:sp>
        <p:sp>
          <p:nvSpPr>
            <p:cNvPr id="22" name="object 22"/>
            <p:cNvSpPr/>
            <p:nvPr/>
          </p:nvSpPr>
          <p:spPr>
            <a:xfrm>
              <a:off x="12256695" y="4392745"/>
              <a:ext cx="1562100" cy="0"/>
            </a:xfrm>
            <a:custGeom>
              <a:avLst/>
              <a:gdLst/>
              <a:ahLst/>
              <a:cxnLst/>
              <a:rect l="l" t="t" r="r" b="b"/>
              <a:pathLst>
                <a:path w="1562100">
                  <a:moveTo>
                    <a:pt x="0" y="0"/>
                  </a:moveTo>
                  <a:lnTo>
                    <a:pt x="1562099" y="0"/>
                  </a:lnTo>
                </a:path>
              </a:pathLst>
            </a:custGeom>
            <a:ln w="83767">
              <a:solidFill>
                <a:srgbClr val="0365C0"/>
              </a:solidFill>
            </a:ln>
          </p:spPr>
          <p:txBody>
            <a:bodyPr wrap="square" lIns="0" tIns="0" rIns="0" bIns="0" rtlCol="0"/>
            <a:lstStyle/>
            <a:p>
              <a:endParaRPr/>
            </a:p>
          </p:txBody>
        </p:sp>
        <p:sp>
          <p:nvSpPr>
            <p:cNvPr id="23" name="object 23"/>
            <p:cNvSpPr/>
            <p:nvPr/>
          </p:nvSpPr>
          <p:spPr>
            <a:xfrm>
              <a:off x="12256695" y="4820732"/>
              <a:ext cx="1562100" cy="0"/>
            </a:xfrm>
            <a:custGeom>
              <a:avLst/>
              <a:gdLst/>
              <a:ahLst/>
              <a:cxnLst/>
              <a:rect l="l" t="t" r="r" b="b"/>
              <a:pathLst>
                <a:path w="1562100">
                  <a:moveTo>
                    <a:pt x="0" y="0"/>
                  </a:moveTo>
                  <a:lnTo>
                    <a:pt x="1562099" y="0"/>
                  </a:lnTo>
                </a:path>
              </a:pathLst>
            </a:custGeom>
            <a:ln w="83767">
              <a:solidFill>
                <a:srgbClr val="0365C0"/>
              </a:solidFill>
            </a:ln>
          </p:spPr>
          <p:txBody>
            <a:bodyPr wrap="square" lIns="0" tIns="0" rIns="0" bIns="0" rtlCol="0"/>
            <a:lstStyle/>
            <a:p>
              <a:endParaRPr/>
            </a:p>
          </p:txBody>
        </p:sp>
        <p:sp>
          <p:nvSpPr>
            <p:cNvPr id="24" name="object 24"/>
            <p:cNvSpPr/>
            <p:nvPr/>
          </p:nvSpPr>
          <p:spPr>
            <a:xfrm>
              <a:off x="12256695" y="5248730"/>
              <a:ext cx="1562100" cy="0"/>
            </a:xfrm>
            <a:custGeom>
              <a:avLst/>
              <a:gdLst/>
              <a:ahLst/>
              <a:cxnLst/>
              <a:rect l="l" t="t" r="r" b="b"/>
              <a:pathLst>
                <a:path w="1562100">
                  <a:moveTo>
                    <a:pt x="0" y="0"/>
                  </a:moveTo>
                  <a:lnTo>
                    <a:pt x="1562099" y="0"/>
                  </a:lnTo>
                </a:path>
              </a:pathLst>
            </a:custGeom>
            <a:ln w="83767">
              <a:solidFill>
                <a:srgbClr val="0365C0"/>
              </a:solidFill>
            </a:ln>
          </p:spPr>
          <p:txBody>
            <a:bodyPr wrap="square" lIns="0" tIns="0" rIns="0" bIns="0" rtlCol="0"/>
            <a:lstStyle/>
            <a:p>
              <a:endParaRPr/>
            </a:p>
          </p:txBody>
        </p:sp>
        <p:sp>
          <p:nvSpPr>
            <p:cNvPr id="25" name="object 25"/>
            <p:cNvSpPr/>
            <p:nvPr/>
          </p:nvSpPr>
          <p:spPr>
            <a:xfrm>
              <a:off x="12256695" y="5676717"/>
              <a:ext cx="1562100" cy="0"/>
            </a:xfrm>
            <a:custGeom>
              <a:avLst/>
              <a:gdLst/>
              <a:ahLst/>
              <a:cxnLst/>
              <a:rect l="l" t="t" r="r" b="b"/>
              <a:pathLst>
                <a:path w="1562100">
                  <a:moveTo>
                    <a:pt x="0" y="0"/>
                  </a:moveTo>
                  <a:lnTo>
                    <a:pt x="1562099" y="0"/>
                  </a:lnTo>
                </a:path>
              </a:pathLst>
            </a:custGeom>
            <a:ln w="83767">
              <a:solidFill>
                <a:srgbClr val="0365C0"/>
              </a:solidFill>
            </a:ln>
          </p:spPr>
          <p:txBody>
            <a:bodyPr wrap="square" lIns="0" tIns="0" rIns="0" bIns="0" rtlCol="0"/>
            <a:lstStyle/>
            <a:p>
              <a:endParaRPr/>
            </a:p>
          </p:txBody>
        </p:sp>
      </p:grpSp>
      <p:sp>
        <p:nvSpPr>
          <p:cNvPr id="26" name="object 26"/>
          <p:cNvSpPr txBox="1"/>
          <p:nvPr/>
        </p:nvSpPr>
        <p:spPr>
          <a:xfrm>
            <a:off x="1201922" y="9513188"/>
            <a:ext cx="241935" cy="544195"/>
          </a:xfrm>
          <a:prstGeom prst="rect">
            <a:avLst/>
          </a:prstGeom>
        </p:spPr>
        <p:txBody>
          <a:bodyPr vert="horz" wrap="square" lIns="0" tIns="12700" rIns="0" bIns="0" rtlCol="0">
            <a:spAutoFit/>
          </a:bodyPr>
          <a:lstStyle/>
          <a:p>
            <a:pPr marL="12700">
              <a:lnSpc>
                <a:spcPct val="100000"/>
              </a:lnSpc>
              <a:spcBef>
                <a:spcPts val="100"/>
              </a:spcBef>
            </a:pPr>
            <a:r>
              <a:rPr sz="3400" spc="505" dirty="0">
                <a:latin typeface="Arial"/>
                <a:cs typeface="Arial"/>
              </a:rPr>
              <a:t>•</a:t>
            </a:r>
            <a:endParaRPr sz="3400">
              <a:latin typeface="Arial"/>
              <a:cs typeface="Arial"/>
            </a:endParaRPr>
          </a:p>
        </p:txBody>
      </p:sp>
      <p:sp>
        <p:nvSpPr>
          <p:cNvPr id="27" name="object 27"/>
          <p:cNvSpPr txBox="1"/>
          <p:nvPr/>
        </p:nvSpPr>
        <p:spPr>
          <a:xfrm>
            <a:off x="1704525" y="7777638"/>
            <a:ext cx="16189960" cy="2371090"/>
          </a:xfrm>
          <a:prstGeom prst="rect">
            <a:avLst/>
          </a:prstGeom>
        </p:spPr>
        <p:txBody>
          <a:bodyPr vert="horz" wrap="square" lIns="0" tIns="11430" rIns="0" bIns="0" rtlCol="0">
            <a:spAutoFit/>
          </a:bodyPr>
          <a:lstStyle/>
          <a:p>
            <a:pPr marL="12700" marR="5080">
              <a:lnSpc>
                <a:spcPct val="100800"/>
              </a:lnSpc>
              <a:spcBef>
                <a:spcPts val="90"/>
              </a:spcBef>
            </a:pPr>
            <a:r>
              <a:rPr sz="4500" spc="15" dirty="0">
                <a:latin typeface="Arial"/>
                <a:cs typeface="Arial"/>
              </a:rPr>
              <a:t>Each </a:t>
            </a:r>
            <a:r>
              <a:rPr sz="4500" spc="75" dirty="0">
                <a:latin typeface="Arial"/>
                <a:cs typeface="Arial"/>
              </a:rPr>
              <a:t>peer </a:t>
            </a:r>
            <a:r>
              <a:rPr sz="4500" spc="10" dirty="0">
                <a:latin typeface="Arial"/>
                <a:cs typeface="Arial"/>
              </a:rPr>
              <a:t>in </a:t>
            </a:r>
            <a:r>
              <a:rPr sz="4500" spc="15" dirty="0">
                <a:latin typeface="Arial"/>
                <a:cs typeface="Arial"/>
              </a:rPr>
              <a:t>the network has a </a:t>
            </a:r>
            <a:r>
              <a:rPr sz="4500" spc="75" dirty="0">
                <a:latin typeface="Arial"/>
                <a:cs typeface="Arial"/>
              </a:rPr>
              <a:t>pool </a:t>
            </a:r>
            <a:r>
              <a:rPr sz="4500" spc="10" dirty="0">
                <a:latin typeface="Arial"/>
                <a:cs typeface="Arial"/>
              </a:rPr>
              <a:t>of </a:t>
            </a:r>
            <a:r>
              <a:rPr sz="4500" spc="60" dirty="0">
                <a:latin typeface="Arial"/>
                <a:cs typeface="Arial"/>
              </a:rPr>
              <a:t>unvalidated </a:t>
            </a:r>
            <a:r>
              <a:rPr sz="4500" spc="10" dirty="0">
                <a:latin typeface="Arial"/>
                <a:cs typeface="Arial"/>
              </a:rPr>
              <a:t>txns,</a:t>
            </a:r>
            <a:r>
              <a:rPr sz="4500" spc="-155" dirty="0">
                <a:latin typeface="Arial"/>
                <a:cs typeface="Arial"/>
              </a:rPr>
              <a:t> </a:t>
            </a:r>
            <a:r>
              <a:rPr sz="4500" spc="95" dirty="0">
                <a:latin typeface="Arial"/>
                <a:cs typeface="Arial"/>
              </a:rPr>
              <a:t>called  </a:t>
            </a:r>
            <a:r>
              <a:rPr sz="4500" spc="15" dirty="0">
                <a:latin typeface="Arial"/>
                <a:cs typeface="Arial"/>
              </a:rPr>
              <a:t>the</a:t>
            </a:r>
            <a:r>
              <a:rPr sz="4500" spc="5" dirty="0">
                <a:latin typeface="Arial"/>
                <a:cs typeface="Arial"/>
              </a:rPr>
              <a:t> </a:t>
            </a:r>
            <a:r>
              <a:rPr sz="4500" b="1" spc="20" dirty="0">
                <a:latin typeface="Arial"/>
                <a:cs typeface="Arial"/>
              </a:rPr>
              <a:t>mempool</a:t>
            </a:r>
            <a:endParaRPr sz="4500">
              <a:latin typeface="Arial"/>
              <a:cs typeface="Arial"/>
            </a:endParaRPr>
          </a:p>
          <a:p>
            <a:pPr marL="12700">
              <a:lnSpc>
                <a:spcPct val="100000"/>
              </a:lnSpc>
              <a:spcBef>
                <a:spcPts val="2185"/>
              </a:spcBef>
            </a:pPr>
            <a:r>
              <a:rPr sz="4500" spc="-35" dirty="0">
                <a:latin typeface="Arial"/>
                <a:cs typeface="Arial"/>
              </a:rPr>
              <a:t>Peers </a:t>
            </a:r>
            <a:r>
              <a:rPr sz="4500" spc="65" dirty="0">
                <a:latin typeface="Arial"/>
                <a:cs typeface="Arial"/>
              </a:rPr>
              <a:t>clear </a:t>
            </a:r>
            <a:r>
              <a:rPr sz="4500" spc="15" dirty="0">
                <a:latin typeface="Arial"/>
                <a:cs typeface="Arial"/>
              </a:rPr>
              <a:t>out txns </a:t>
            </a:r>
            <a:r>
              <a:rPr sz="4500" spc="-5" dirty="0">
                <a:latin typeface="Arial"/>
                <a:cs typeface="Arial"/>
              </a:rPr>
              <a:t>from </a:t>
            </a:r>
            <a:r>
              <a:rPr sz="4500" spc="10" dirty="0">
                <a:latin typeface="Arial"/>
                <a:cs typeface="Arial"/>
              </a:rPr>
              <a:t>their</a:t>
            </a:r>
            <a:r>
              <a:rPr sz="4500" spc="-5" dirty="0">
                <a:latin typeface="Arial"/>
                <a:cs typeface="Arial"/>
              </a:rPr>
              <a:t> </a:t>
            </a:r>
            <a:r>
              <a:rPr sz="4500" spc="55" dirty="0">
                <a:latin typeface="Arial"/>
                <a:cs typeface="Arial"/>
              </a:rPr>
              <a:t>mempool</a:t>
            </a:r>
            <a:endParaRPr sz="4500">
              <a:latin typeface="Arial"/>
              <a:cs typeface="Arial"/>
            </a:endParaRPr>
          </a:p>
        </p:txBody>
      </p:sp>
      <p:sp>
        <p:nvSpPr>
          <p:cNvPr id="28" name="object 28"/>
          <p:cNvSpPr txBox="1"/>
          <p:nvPr/>
        </p:nvSpPr>
        <p:spPr>
          <a:xfrm>
            <a:off x="12039289" y="6070884"/>
            <a:ext cx="1989455" cy="591185"/>
          </a:xfrm>
          <a:prstGeom prst="rect">
            <a:avLst/>
          </a:prstGeom>
        </p:spPr>
        <p:txBody>
          <a:bodyPr vert="horz" wrap="square" lIns="0" tIns="13970" rIns="0" bIns="0" rtlCol="0">
            <a:spAutoFit/>
          </a:bodyPr>
          <a:lstStyle/>
          <a:p>
            <a:pPr marL="12700">
              <a:lnSpc>
                <a:spcPct val="100000"/>
              </a:lnSpc>
              <a:spcBef>
                <a:spcPts val="110"/>
              </a:spcBef>
            </a:pPr>
            <a:r>
              <a:rPr sz="3700" spc="30" dirty="0">
                <a:solidFill>
                  <a:srgbClr val="0365C0"/>
                </a:solidFill>
                <a:latin typeface="Arial"/>
                <a:cs typeface="Arial"/>
              </a:rPr>
              <a:t>mempool</a:t>
            </a:r>
            <a:endParaRPr sz="3700">
              <a:latin typeface="Arial"/>
              <a:cs typeface="Arial"/>
            </a:endParaRPr>
          </a:p>
        </p:txBody>
      </p:sp>
      <p:sp>
        <p:nvSpPr>
          <p:cNvPr id="29" name="object 29"/>
          <p:cNvSpPr txBox="1"/>
          <p:nvPr/>
        </p:nvSpPr>
        <p:spPr>
          <a:xfrm>
            <a:off x="1201922" y="7869259"/>
            <a:ext cx="241935" cy="544195"/>
          </a:xfrm>
          <a:prstGeom prst="rect">
            <a:avLst/>
          </a:prstGeom>
        </p:spPr>
        <p:txBody>
          <a:bodyPr vert="horz" wrap="square" lIns="0" tIns="12700" rIns="0" bIns="0" rtlCol="0">
            <a:spAutoFit/>
          </a:bodyPr>
          <a:lstStyle/>
          <a:p>
            <a:pPr marL="12700">
              <a:lnSpc>
                <a:spcPct val="100000"/>
              </a:lnSpc>
              <a:spcBef>
                <a:spcPts val="100"/>
              </a:spcBef>
            </a:pPr>
            <a:r>
              <a:rPr sz="3400" spc="505" dirty="0">
                <a:latin typeface="Arial"/>
                <a:cs typeface="Arial"/>
              </a:rPr>
              <a:t>•</a:t>
            </a:r>
            <a:endParaRPr sz="3400">
              <a:latin typeface="Arial"/>
              <a:cs typeface="Arial"/>
            </a:endParaRPr>
          </a:p>
        </p:txBody>
      </p:sp>
      <p:sp>
        <p:nvSpPr>
          <p:cNvPr id="30" name="object 30"/>
          <p:cNvSpPr txBox="1"/>
          <p:nvPr/>
        </p:nvSpPr>
        <p:spPr>
          <a:xfrm>
            <a:off x="1201922" y="6748874"/>
            <a:ext cx="241935" cy="544195"/>
          </a:xfrm>
          <a:prstGeom prst="rect">
            <a:avLst/>
          </a:prstGeom>
        </p:spPr>
        <p:txBody>
          <a:bodyPr vert="horz" wrap="square" lIns="0" tIns="12700" rIns="0" bIns="0" rtlCol="0">
            <a:spAutoFit/>
          </a:bodyPr>
          <a:lstStyle/>
          <a:p>
            <a:pPr marL="12700">
              <a:lnSpc>
                <a:spcPct val="100000"/>
              </a:lnSpc>
              <a:spcBef>
                <a:spcPts val="100"/>
              </a:spcBef>
            </a:pPr>
            <a:r>
              <a:rPr sz="3400" spc="505" dirty="0">
                <a:latin typeface="Arial"/>
                <a:cs typeface="Arial"/>
              </a:rPr>
              <a:t>•</a:t>
            </a:r>
            <a:endParaRPr sz="3400">
              <a:latin typeface="Arial"/>
              <a:cs typeface="Arial"/>
            </a:endParaRPr>
          </a:p>
        </p:txBody>
      </p:sp>
      <p:sp>
        <p:nvSpPr>
          <p:cNvPr id="31" name="object 31"/>
          <p:cNvSpPr txBox="1"/>
          <p:nvPr/>
        </p:nvSpPr>
        <p:spPr>
          <a:xfrm>
            <a:off x="1704525" y="6657254"/>
            <a:ext cx="7504430" cy="716915"/>
          </a:xfrm>
          <a:prstGeom prst="rect">
            <a:avLst/>
          </a:prstGeom>
        </p:spPr>
        <p:txBody>
          <a:bodyPr vert="horz" wrap="square" lIns="0" tIns="17145" rIns="0" bIns="0" rtlCol="0">
            <a:spAutoFit/>
          </a:bodyPr>
          <a:lstStyle/>
          <a:p>
            <a:pPr marL="12700">
              <a:lnSpc>
                <a:spcPct val="100000"/>
              </a:lnSpc>
              <a:spcBef>
                <a:spcPts val="135"/>
              </a:spcBef>
            </a:pPr>
            <a:r>
              <a:rPr sz="4500" spc="55" dirty="0">
                <a:latin typeface="Arial"/>
                <a:cs typeface="Arial"/>
              </a:rPr>
              <a:t>Blocks </a:t>
            </a:r>
            <a:r>
              <a:rPr sz="4500" spc="-15" dirty="0">
                <a:latin typeface="Arial"/>
                <a:cs typeface="Arial"/>
              </a:rPr>
              <a:t>are </a:t>
            </a:r>
            <a:r>
              <a:rPr sz="4500" spc="100" dirty="0">
                <a:latin typeface="Arial"/>
                <a:cs typeface="Arial"/>
              </a:rPr>
              <a:t>comprised </a:t>
            </a:r>
            <a:r>
              <a:rPr sz="4500" spc="10" dirty="0">
                <a:latin typeface="Arial"/>
                <a:cs typeface="Arial"/>
              </a:rPr>
              <a:t>of</a:t>
            </a:r>
            <a:r>
              <a:rPr sz="4500" spc="-145" dirty="0">
                <a:latin typeface="Arial"/>
                <a:cs typeface="Arial"/>
              </a:rPr>
              <a:t> </a:t>
            </a:r>
            <a:r>
              <a:rPr sz="4500" spc="15" dirty="0">
                <a:latin typeface="Arial"/>
                <a:cs typeface="Arial"/>
              </a:rPr>
              <a:t>txns</a:t>
            </a:r>
            <a:endParaRPr sz="4500">
              <a:latin typeface="Arial"/>
              <a:cs typeface="Arial"/>
            </a:endParaRPr>
          </a:p>
        </p:txBody>
      </p:sp>
      <p:pic>
        <p:nvPicPr>
          <p:cNvPr id="32" name="图片 31">
            <a:extLst>
              <a:ext uri="{FF2B5EF4-FFF2-40B4-BE49-F238E27FC236}">
                <a16:creationId xmlns:a16="http://schemas.microsoft.com/office/drawing/2014/main" id="{AF3F5B77-8158-9A4C-BEC6-D7D83EB3CC17}"/>
              </a:ext>
            </a:extLst>
          </p:cNvPr>
          <p:cNvPicPr>
            <a:picLocks noChangeAspect="1"/>
          </p:cNvPicPr>
          <p:nvPr/>
        </p:nvPicPr>
        <p:blipFill>
          <a:blip r:embed="rId4"/>
          <a:stretch>
            <a:fillRect/>
          </a:stretch>
        </p:blipFill>
        <p:spPr>
          <a:xfrm>
            <a:off x="18366414" y="73600"/>
            <a:ext cx="1390266" cy="1387949"/>
          </a:xfrm>
          <a:prstGeom prst="rect">
            <a:avLst/>
          </a:prstGeom>
        </p:spPr>
      </p:pic>
      <p:sp>
        <p:nvSpPr>
          <p:cNvPr id="33" name="object 20">
            <a:extLst>
              <a:ext uri="{FF2B5EF4-FFF2-40B4-BE49-F238E27FC236}">
                <a16:creationId xmlns:a16="http://schemas.microsoft.com/office/drawing/2014/main" id="{AF79C9E7-5EF1-9C49-B73A-208E4182E4F9}"/>
              </a:ext>
            </a:extLst>
          </p:cNvPr>
          <p:cNvSpPr txBox="1"/>
          <p:nvPr/>
        </p:nvSpPr>
        <p:spPr>
          <a:xfrm>
            <a:off x="14684662" y="10815939"/>
            <a:ext cx="5867400" cy="302903"/>
          </a:xfrm>
          <a:prstGeom prst="rect">
            <a:avLst/>
          </a:prstGeom>
        </p:spPr>
        <p:txBody>
          <a:bodyPr vert="horz" wrap="square" lIns="0" tIns="0" rIns="0" bIns="0" rtlCol="0">
            <a:spAutoFit/>
          </a:bodyPr>
          <a:lstStyle/>
          <a:p>
            <a:pPr marL="12700">
              <a:lnSpc>
                <a:spcPts val="2275"/>
              </a:lnSpc>
            </a:pPr>
            <a:r>
              <a:rPr lang="en-US" altLang="zh-CN" sz="2800" spc="-10" dirty="0">
                <a:solidFill>
                  <a:srgbClr val="A9A9A9"/>
                </a:solidFill>
                <a:latin typeface="Arial"/>
                <a:cs typeface="Arial"/>
              </a:rPr>
              <a:t>F</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D</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A</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V</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E</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R</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S</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T</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Y</a:t>
            </a:r>
            <a:r>
              <a:rPr lang="zh-CN" altLang="en-US" sz="2800" spc="-10" dirty="0">
                <a:solidFill>
                  <a:srgbClr val="A9A9A9"/>
                </a:solidFill>
                <a:latin typeface="Arial"/>
                <a:cs typeface="Arial"/>
              </a:rPr>
              <a:t> </a:t>
            </a:r>
            <a:endParaRPr sz="2800" dirty="0">
              <a:latin typeface="Arial"/>
              <a:cs typeface="Arial"/>
            </a:endParaRPr>
          </a:p>
        </p:txBody>
      </p:sp>
      <p:sp>
        <p:nvSpPr>
          <p:cNvPr id="35" name="object 28">
            <a:extLst>
              <a:ext uri="{FF2B5EF4-FFF2-40B4-BE49-F238E27FC236}">
                <a16:creationId xmlns:a16="http://schemas.microsoft.com/office/drawing/2014/main" id="{B99D8568-2E49-FE40-A8A8-4483C11795B1}"/>
              </a:ext>
            </a:extLst>
          </p:cNvPr>
          <p:cNvSpPr txBox="1"/>
          <p:nvPr/>
        </p:nvSpPr>
        <p:spPr>
          <a:xfrm>
            <a:off x="328380" y="10934815"/>
            <a:ext cx="216535" cy="276860"/>
          </a:xfrm>
          <a:prstGeom prst="rect">
            <a:avLst/>
          </a:prstGeom>
        </p:spPr>
        <p:txBody>
          <a:bodyPr vert="horz" wrap="square" lIns="0" tIns="0" rIns="0" bIns="0" rtlCol="0">
            <a:spAutoFit/>
          </a:bodyPr>
          <a:lstStyle/>
          <a:p>
            <a:pPr marL="38100">
              <a:lnSpc>
                <a:spcPts val="2014"/>
              </a:lnSpc>
            </a:pPr>
            <a:fld id="{81D60167-4931-47E6-BA6A-407CBD079E47}" type="slidenum">
              <a:rPr sz="1950" b="1" spc="15" dirty="0">
                <a:latin typeface="Arial"/>
                <a:cs typeface="Arial"/>
              </a:rPr>
              <a:t>6</a:t>
            </a:fld>
            <a:endParaRPr sz="1950">
              <a:latin typeface="Arial"/>
              <a:cs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7904"/>
            <a:ext cx="20104100" cy="1423035"/>
          </a:xfrm>
          <a:custGeom>
            <a:avLst/>
            <a:gdLst/>
            <a:ahLst/>
            <a:cxnLst/>
            <a:rect l="l" t="t" r="r" b="b"/>
            <a:pathLst>
              <a:path w="20104100" h="1423035">
                <a:moveTo>
                  <a:pt x="0" y="1422564"/>
                </a:moveTo>
                <a:lnTo>
                  <a:pt x="0" y="0"/>
                </a:lnTo>
                <a:lnTo>
                  <a:pt x="20104099" y="0"/>
                </a:lnTo>
                <a:lnTo>
                  <a:pt x="20104099" y="1422564"/>
                </a:lnTo>
                <a:lnTo>
                  <a:pt x="0" y="1422564"/>
                </a:lnTo>
                <a:close/>
              </a:path>
            </a:pathLst>
          </a:custGeom>
          <a:solidFill>
            <a:srgbClr val="DCDEE0"/>
          </a:solidFill>
        </p:spPr>
        <p:txBody>
          <a:bodyPr wrap="square" lIns="0" tIns="0" rIns="0" bIns="0" rtlCol="0"/>
          <a:lstStyle/>
          <a:p>
            <a:endParaRPr/>
          </a:p>
        </p:txBody>
      </p:sp>
      <p:sp>
        <p:nvSpPr>
          <p:cNvPr id="3" name="object 3"/>
          <p:cNvSpPr txBox="1">
            <a:spLocks noGrp="1"/>
          </p:cNvSpPr>
          <p:nvPr>
            <p:ph type="title"/>
          </p:nvPr>
        </p:nvSpPr>
        <p:spPr>
          <a:xfrm>
            <a:off x="7683400" y="154833"/>
            <a:ext cx="4736465" cy="1156335"/>
          </a:xfrm>
          <a:prstGeom prst="rect">
            <a:avLst/>
          </a:prstGeom>
        </p:spPr>
        <p:txBody>
          <a:bodyPr vert="horz" wrap="square" lIns="0" tIns="15240" rIns="0" bIns="0" rtlCol="0">
            <a:spAutoFit/>
          </a:bodyPr>
          <a:lstStyle/>
          <a:p>
            <a:pPr marL="12700">
              <a:lnSpc>
                <a:spcPct val="100000"/>
              </a:lnSpc>
              <a:spcBef>
                <a:spcPts val="120"/>
              </a:spcBef>
            </a:pPr>
            <a:r>
              <a:rPr spc="5" dirty="0"/>
              <a:t>Motivation</a:t>
            </a:r>
          </a:p>
        </p:txBody>
      </p:sp>
      <p:sp>
        <p:nvSpPr>
          <p:cNvPr id="4" name="object 4"/>
          <p:cNvSpPr txBox="1"/>
          <p:nvPr/>
        </p:nvSpPr>
        <p:spPr>
          <a:xfrm>
            <a:off x="1035942" y="2427016"/>
            <a:ext cx="17473295" cy="6714017"/>
          </a:xfrm>
          <a:prstGeom prst="rect">
            <a:avLst/>
          </a:prstGeom>
        </p:spPr>
        <p:txBody>
          <a:bodyPr vert="horz" wrap="square" lIns="0" tIns="12065" rIns="0" bIns="0" rtlCol="0">
            <a:spAutoFit/>
          </a:bodyPr>
          <a:lstStyle/>
          <a:p>
            <a:pPr marL="523875" marR="30480" indent="-461009">
              <a:lnSpc>
                <a:spcPct val="100000"/>
              </a:lnSpc>
              <a:spcBef>
                <a:spcPts val="95"/>
              </a:spcBef>
              <a:buSzPct val="74747"/>
              <a:buChar char="•"/>
              <a:tabLst>
                <a:tab pos="523875" algn="l"/>
                <a:tab pos="524510" algn="l"/>
                <a:tab pos="2234565" algn="l"/>
                <a:tab pos="2653665" algn="l"/>
                <a:tab pos="5410835" algn="l"/>
                <a:tab pos="7889240" algn="l"/>
                <a:tab pos="10031095" algn="l"/>
                <a:tab pos="14594205" algn="l"/>
                <a:tab pos="15292705" algn="l"/>
              </a:tabLst>
            </a:pPr>
            <a:r>
              <a:rPr sz="4950" spc="-5" dirty="0">
                <a:latin typeface="Arial"/>
                <a:cs typeface="Arial"/>
              </a:rPr>
              <a:t>Many	</a:t>
            </a:r>
            <a:r>
              <a:rPr sz="4950" spc="70" dirty="0">
                <a:latin typeface="Arial"/>
                <a:cs typeface="Arial"/>
              </a:rPr>
              <a:t>distributed	</a:t>
            </a:r>
            <a:r>
              <a:rPr sz="4950" spc="-5" dirty="0">
                <a:latin typeface="Arial"/>
                <a:cs typeface="Arial"/>
              </a:rPr>
              <a:t>systems	</a:t>
            </a:r>
            <a:r>
              <a:rPr sz="4950" spc="-95" dirty="0">
                <a:latin typeface="Arial"/>
                <a:cs typeface="Arial"/>
              </a:rPr>
              <a:t>r</a:t>
            </a:r>
            <a:r>
              <a:rPr sz="4950" spc="55" dirty="0">
                <a:latin typeface="Arial"/>
                <a:cs typeface="Arial"/>
              </a:rPr>
              <a:t>equi</a:t>
            </a:r>
            <a:r>
              <a:rPr sz="4950" spc="-55" dirty="0">
                <a:latin typeface="Arial"/>
                <a:cs typeface="Arial"/>
              </a:rPr>
              <a:t>r</a:t>
            </a:r>
            <a:r>
              <a:rPr sz="4950" spc="-5" dirty="0">
                <a:latin typeface="Arial"/>
                <a:cs typeface="Arial"/>
              </a:rPr>
              <a:t>e</a:t>
            </a:r>
            <a:r>
              <a:rPr sz="4950" dirty="0">
                <a:latin typeface="Arial"/>
                <a:cs typeface="Arial"/>
              </a:rPr>
              <a:t>	</a:t>
            </a:r>
            <a:r>
              <a:rPr sz="4950" spc="45" dirty="0">
                <a:latin typeface="Arial"/>
                <a:cs typeface="Arial"/>
              </a:rPr>
              <a:t>synch</a:t>
            </a:r>
            <a:r>
              <a:rPr sz="4950" spc="-60" dirty="0">
                <a:latin typeface="Arial"/>
                <a:cs typeface="Arial"/>
              </a:rPr>
              <a:t>r</a:t>
            </a:r>
            <a:r>
              <a:rPr sz="4950" spc="-5" dirty="0">
                <a:latin typeface="Arial"/>
                <a:cs typeface="Arial"/>
              </a:rPr>
              <a:t>onization</a:t>
            </a:r>
            <a:r>
              <a:rPr sz="4950" dirty="0">
                <a:latin typeface="Arial"/>
                <a:cs typeface="Arial"/>
              </a:rPr>
              <a:t>	</a:t>
            </a:r>
            <a:r>
              <a:rPr sz="4950" spc="-5" dirty="0">
                <a:latin typeface="Arial"/>
                <a:cs typeface="Arial"/>
              </a:rPr>
              <a:t>of</a:t>
            </a:r>
            <a:r>
              <a:rPr sz="4950" dirty="0">
                <a:latin typeface="Arial"/>
                <a:cs typeface="Arial"/>
              </a:rPr>
              <a:t>	</a:t>
            </a:r>
            <a:r>
              <a:rPr sz="4950" spc="-95" dirty="0">
                <a:latin typeface="Arial"/>
                <a:cs typeface="Arial"/>
              </a:rPr>
              <a:t>r</a:t>
            </a:r>
            <a:r>
              <a:rPr sz="4950" spc="70" dirty="0">
                <a:latin typeface="Arial"/>
                <a:cs typeface="Arial"/>
              </a:rPr>
              <a:t>eco</a:t>
            </a:r>
            <a:r>
              <a:rPr sz="4950" spc="-45" dirty="0">
                <a:latin typeface="Arial"/>
                <a:cs typeface="Arial"/>
              </a:rPr>
              <a:t>r</a:t>
            </a:r>
            <a:r>
              <a:rPr sz="4950" spc="100" dirty="0">
                <a:latin typeface="Arial"/>
                <a:cs typeface="Arial"/>
              </a:rPr>
              <a:t>ds  </a:t>
            </a:r>
            <a:r>
              <a:rPr sz="4950" spc="50" dirty="0">
                <a:latin typeface="Arial"/>
                <a:cs typeface="Arial"/>
              </a:rPr>
              <a:t>among	</a:t>
            </a:r>
            <a:r>
              <a:rPr sz="4950" spc="45" dirty="0">
                <a:latin typeface="Arial"/>
                <a:cs typeface="Arial"/>
              </a:rPr>
              <a:t>processes</a:t>
            </a:r>
            <a:endParaRPr sz="4950" dirty="0">
              <a:latin typeface="Arial"/>
              <a:cs typeface="Arial"/>
            </a:endParaRPr>
          </a:p>
          <a:p>
            <a:pPr>
              <a:lnSpc>
                <a:spcPct val="100000"/>
              </a:lnSpc>
              <a:spcBef>
                <a:spcPts val="25"/>
              </a:spcBef>
              <a:buFont typeface="Arial"/>
              <a:buChar char="•"/>
            </a:pPr>
            <a:endParaRPr sz="4200" dirty="0">
              <a:latin typeface="Arial"/>
              <a:cs typeface="Arial"/>
            </a:endParaRPr>
          </a:p>
          <a:p>
            <a:pPr marL="523875" indent="-461009">
              <a:lnSpc>
                <a:spcPct val="100000"/>
              </a:lnSpc>
              <a:spcBef>
                <a:spcPts val="5"/>
              </a:spcBef>
              <a:buSzPct val="74747"/>
              <a:buChar char="•"/>
              <a:tabLst>
                <a:tab pos="523875" algn="l"/>
                <a:tab pos="524510" algn="l"/>
                <a:tab pos="4120515" algn="l"/>
                <a:tab pos="5191760" algn="l"/>
                <a:tab pos="6344285" algn="l"/>
                <a:tab pos="7392034" algn="l"/>
                <a:tab pos="9067800" algn="l"/>
              </a:tabLst>
            </a:pPr>
            <a:r>
              <a:rPr sz="4950" spc="45" dirty="0">
                <a:latin typeface="Arial"/>
                <a:cs typeface="Arial"/>
              </a:rPr>
              <a:t>Blockchains	</a:t>
            </a:r>
            <a:r>
              <a:rPr sz="4950" spc="-35" dirty="0">
                <a:latin typeface="Arial"/>
                <a:cs typeface="Arial"/>
              </a:rPr>
              <a:t>are	</a:t>
            </a:r>
            <a:r>
              <a:rPr sz="4950" spc="-5" dirty="0">
                <a:latin typeface="Arial"/>
                <a:cs typeface="Arial"/>
              </a:rPr>
              <a:t>just	the	latest	</a:t>
            </a:r>
            <a:r>
              <a:rPr sz="4950" spc="35" dirty="0">
                <a:latin typeface="Arial"/>
                <a:cs typeface="Arial"/>
              </a:rPr>
              <a:t>example</a:t>
            </a:r>
            <a:endParaRPr sz="4950" dirty="0">
              <a:latin typeface="Arial"/>
              <a:cs typeface="Arial"/>
            </a:endParaRPr>
          </a:p>
          <a:p>
            <a:pPr marL="890269" lvl="1" indent="-461009">
              <a:lnSpc>
                <a:spcPct val="100000"/>
              </a:lnSpc>
              <a:spcBef>
                <a:spcPts val="240"/>
              </a:spcBef>
              <a:buSzPct val="74747"/>
              <a:buChar char="•"/>
              <a:tabLst>
                <a:tab pos="890269" algn="l"/>
                <a:tab pos="890905" algn="l"/>
                <a:tab pos="3509010" algn="l"/>
                <a:tab pos="4172585" algn="l"/>
                <a:tab pos="7348855" algn="l"/>
              </a:tabLst>
            </a:pPr>
            <a:r>
              <a:rPr lang="en" altLang="zh-CN" sz="4950" spc="30" dirty="0">
                <a:latin typeface="Arial"/>
                <a:cs typeface="Arial"/>
              </a:rPr>
              <a:t>Replicas	</a:t>
            </a:r>
            <a:r>
              <a:rPr lang="en" altLang="zh-CN" sz="4950" spc="-5" dirty="0">
                <a:latin typeface="Arial"/>
                <a:cs typeface="Arial"/>
              </a:rPr>
              <a:t>in	</a:t>
            </a:r>
            <a:r>
              <a:rPr lang="en" altLang="zh-CN" sz="4950" spc="70" dirty="0">
                <a:latin typeface="Arial"/>
                <a:cs typeface="Arial"/>
              </a:rPr>
              <a:t>distributed	</a:t>
            </a:r>
            <a:r>
              <a:rPr lang="en" altLang="zh-CN" sz="4950" spc="55" dirty="0">
                <a:latin typeface="Arial"/>
                <a:cs typeface="Arial"/>
              </a:rPr>
              <a:t>databases</a:t>
            </a:r>
            <a:endParaRPr lang="en" altLang="zh-CN" sz="4950" dirty="0">
              <a:latin typeface="Arial"/>
              <a:cs typeface="Arial"/>
            </a:endParaRPr>
          </a:p>
          <a:p>
            <a:pPr marL="890269" lvl="1" indent="-461009">
              <a:lnSpc>
                <a:spcPct val="100000"/>
              </a:lnSpc>
              <a:spcBef>
                <a:spcPts val="245"/>
              </a:spcBef>
              <a:buSzPct val="74747"/>
              <a:buChar char="•"/>
              <a:tabLst>
                <a:tab pos="890269" algn="l"/>
                <a:tab pos="890905" algn="l"/>
                <a:tab pos="4136390" algn="l"/>
              </a:tabLst>
            </a:pPr>
            <a:r>
              <a:rPr lang="en" altLang="zh-CN" sz="4950" spc="45" dirty="0">
                <a:latin typeface="Arial"/>
                <a:cs typeface="Arial"/>
              </a:rPr>
              <a:t>Distributed	</a:t>
            </a:r>
            <a:r>
              <a:rPr lang="en" altLang="zh-CN" sz="4950" spc="-5" dirty="0">
                <a:latin typeface="Arial"/>
                <a:cs typeface="Arial"/>
              </a:rPr>
              <a:t>sensors</a:t>
            </a:r>
            <a:endParaRPr lang="en" altLang="zh-CN" sz="4950" dirty="0">
              <a:latin typeface="Arial"/>
              <a:cs typeface="Arial"/>
            </a:endParaRPr>
          </a:p>
          <a:p>
            <a:pPr marL="890269" lvl="1" indent="-461009">
              <a:lnSpc>
                <a:spcPct val="100000"/>
              </a:lnSpc>
              <a:spcBef>
                <a:spcPts val="244"/>
              </a:spcBef>
              <a:buSzPct val="74747"/>
              <a:buChar char="•"/>
              <a:tabLst>
                <a:tab pos="890269" algn="l"/>
                <a:tab pos="890905" algn="l"/>
                <a:tab pos="3334385" algn="l"/>
              </a:tabLst>
            </a:pPr>
            <a:r>
              <a:rPr lang="en" altLang="zh-CN" sz="4950" spc="-5" dirty="0">
                <a:latin typeface="Arial"/>
                <a:cs typeface="Arial"/>
              </a:rPr>
              <a:t>Security	</a:t>
            </a:r>
            <a:r>
              <a:rPr lang="en" altLang="zh-CN" sz="4950" spc="40" dirty="0">
                <a:latin typeface="Arial"/>
                <a:cs typeface="Arial"/>
              </a:rPr>
              <a:t>certifications</a:t>
            </a:r>
            <a:endParaRPr lang="en" altLang="zh-CN" sz="4950" dirty="0">
              <a:latin typeface="Arial"/>
              <a:cs typeface="Arial"/>
            </a:endParaRPr>
          </a:p>
          <a:p>
            <a:pPr lvl="1">
              <a:lnSpc>
                <a:spcPct val="100000"/>
              </a:lnSpc>
              <a:spcBef>
                <a:spcPts val="30"/>
              </a:spcBef>
              <a:buFont typeface="Arial"/>
              <a:buChar char="•"/>
            </a:pPr>
            <a:endParaRPr sz="4200" dirty="0">
              <a:latin typeface="Arial"/>
              <a:cs typeface="Arial"/>
            </a:endParaRPr>
          </a:p>
          <a:p>
            <a:pPr marL="523875" indent="-461009">
              <a:lnSpc>
                <a:spcPct val="100000"/>
              </a:lnSpc>
              <a:buSzPct val="74747"/>
              <a:buChar char="•"/>
              <a:tabLst>
                <a:tab pos="523875" algn="l"/>
                <a:tab pos="524510" algn="l"/>
                <a:tab pos="2059939" algn="l"/>
                <a:tab pos="3700779" algn="l"/>
              </a:tabLst>
            </a:pPr>
            <a:r>
              <a:rPr sz="4950" spc="-5" dirty="0">
                <a:latin typeface="Arial"/>
                <a:cs typeface="Arial"/>
              </a:rPr>
              <a:t>Must	solve	</a:t>
            </a:r>
            <a:r>
              <a:rPr sz="4950" b="1" spc="-5" dirty="0">
                <a:latin typeface="Arial"/>
                <a:cs typeface="Arial"/>
              </a:rPr>
              <a:t>set</a:t>
            </a:r>
            <a:r>
              <a:rPr sz="4950" b="1" spc="-10" dirty="0">
                <a:latin typeface="Arial"/>
                <a:cs typeface="Arial"/>
              </a:rPr>
              <a:t> </a:t>
            </a:r>
            <a:r>
              <a:rPr sz="4950" b="1" spc="-5" dirty="0">
                <a:latin typeface="Arial"/>
                <a:cs typeface="Arial"/>
              </a:rPr>
              <a:t>reconciliation</a:t>
            </a:r>
            <a:endParaRPr sz="4950" dirty="0">
              <a:latin typeface="Arial"/>
              <a:cs typeface="Arial"/>
            </a:endParaRPr>
          </a:p>
        </p:txBody>
      </p:sp>
      <p:grpSp>
        <p:nvGrpSpPr>
          <p:cNvPr id="6" name="object 6"/>
          <p:cNvGrpSpPr/>
          <p:nvPr/>
        </p:nvGrpSpPr>
        <p:grpSpPr>
          <a:xfrm>
            <a:off x="10337559" y="6487338"/>
            <a:ext cx="3979545" cy="3790950"/>
            <a:chOff x="10337559" y="6487338"/>
            <a:chExt cx="3979545" cy="3790950"/>
          </a:xfrm>
        </p:grpSpPr>
        <p:sp>
          <p:nvSpPr>
            <p:cNvPr id="7" name="object 7"/>
            <p:cNvSpPr/>
            <p:nvPr/>
          </p:nvSpPr>
          <p:spPr>
            <a:xfrm>
              <a:off x="10337559" y="6487338"/>
              <a:ext cx="3978936" cy="3790460"/>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10630775" y="6633934"/>
              <a:ext cx="3392566" cy="3204090"/>
            </a:xfrm>
            <a:prstGeom prst="rect">
              <a:avLst/>
            </a:prstGeom>
            <a:blipFill>
              <a:blip r:embed="rId4" cstate="print"/>
              <a:stretch>
                <a:fillRect/>
              </a:stretch>
            </a:blipFill>
          </p:spPr>
          <p:txBody>
            <a:bodyPr wrap="square" lIns="0" tIns="0" rIns="0" bIns="0" rtlCol="0"/>
            <a:lstStyle/>
            <a:p>
              <a:endParaRPr/>
            </a:p>
          </p:txBody>
        </p:sp>
      </p:grpSp>
      <p:grpSp>
        <p:nvGrpSpPr>
          <p:cNvPr id="9" name="object 9"/>
          <p:cNvGrpSpPr/>
          <p:nvPr/>
        </p:nvGrpSpPr>
        <p:grpSpPr>
          <a:xfrm>
            <a:off x="14426052" y="3553410"/>
            <a:ext cx="4258945" cy="3966210"/>
            <a:chOff x="14426052" y="3553410"/>
            <a:chExt cx="4258945" cy="3966210"/>
          </a:xfrm>
        </p:grpSpPr>
        <p:sp>
          <p:nvSpPr>
            <p:cNvPr id="10" name="object 10"/>
            <p:cNvSpPr/>
            <p:nvPr/>
          </p:nvSpPr>
          <p:spPr>
            <a:xfrm>
              <a:off x="14426052" y="3553410"/>
              <a:ext cx="4258655" cy="3965774"/>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14719237" y="3700002"/>
              <a:ext cx="3672286" cy="3379404"/>
            </a:xfrm>
            <a:prstGeom prst="rect">
              <a:avLst/>
            </a:prstGeom>
            <a:blipFill>
              <a:blip r:embed="rId6" cstate="print"/>
              <a:stretch>
                <a:fillRect/>
              </a:stretch>
            </a:blipFill>
          </p:spPr>
          <p:txBody>
            <a:bodyPr wrap="square" lIns="0" tIns="0" rIns="0" bIns="0" rtlCol="0"/>
            <a:lstStyle/>
            <a:p>
              <a:endParaRPr/>
            </a:p>
          </p:txBody>
        </p:sp>
      </p:grpSp>
      <p:sp>
        <p:nvSpPr>
          <p:cNvPr id="15" name="object 15"/>
          <p:cNvSpPr txBox="1">
            <a:spLocks noGrp="1"/>
          </p:cNvSpPr>
          <p:nvPr>
            <p:ph type="sldNum" sz="quarter" idx="7"/>
          </p:nvPr>
        </p:nvSpPr>
        <p:spPr>
          <a:prstGeom prst="rect">
            <a:avLst/>
          </a:prstGeom>
        </p:spPr>
        <p:txBody>
          <a:bodyPr vert="horz" wrap="square" lIns="0" tIns="0" rIns="0" bIns="0" rtlCol="0">
            <a:spAutoFit/>
          </a:bodyPr>
          <a:lstStyle/>
          <a:p>
            <a:pPr marL="38100">
              <a:lnSpc>
                <a:spcPts val="2014"/>
              </a:lnSpc>
            </a:pPr>
            <a:fld id="{81D60167-4931-47E6-BA6A-407CBD079E47}" type="slidenum">
              <a:rPr spc="15" dirty="0"/>
              <a:t>7</a:t>
            </a:fld>
            <a:endParaRPr spc="15" dirty="0"/>
          </a:p>
        </p:txBody>
      </p:sp>
      <p:pic>
        <p:nvPicPr>
          <p:cNvPr id="45" name="图片 44">
            <a:extLst>
              <a:ext uri="{FF2B5EF4-FFF2-40B4-BE49-F238E27FC236}">
                <a16:creationId xmlns:a16="http://schemas.microsoft.com/office/drawing/2014/main" id="{3068EAD9-26A3-EF42-AC47-9B90A082724B}"/>
              </a:ext>
            </a:extLst>
          </p:cNvPr>
          <p:cNvPicPr>
            <a:picLocks noChangeAspect="1"/>
          </p:cNvPicPr>
          <p:nvPr/>
        </p:nvPicPr>
        <p:blipFill>
          <a:blip r:embed="rId7"/>
          <a:stretch>
            <a:fillRect/>
          </a:stretch>
        </p:blipFill>
        <p:spPr>
          <a:xfrm>
            <a:off x="18366414" y="73600"/>
            <a:ext cx="1390266" cy="1387949"/>
          </a:xfrm>
          <a:prstGeom prst="rect">
            <a:avLst/>
          </a:prstGeom>
        </p:spPr>
      </p:pic>
      <p:sp>
        <p:nvSpPr>
          <p:cNvPr id="46" name="object 20">
            <a:extLst>
              <a:ext uri="{FF2B5EF4-FFF2-40B4-BE49-F238E27FC236}">
                <a16:creationId xmlns:a16="http://schemas.microsoft.com/office/drawing/2014/main" id="{0D4C22BD-E84D-CF4C-BCF3-440BCE211C0C}"/>
              </a:ext>
            </a:extLst>
          </p:cNvPr>
          <p:cNvSpPr txBox="1"/>
          <p:nvPr/>
        </p:nvSpPr>
        <p:spPr>
          <a:xfrm>
            <a:off x="14684662" y="10815939"/>
            <a:ext cx="5867400" cy="302903"/>
          </a:xfrm>
          <a:prstGeom prst="rect">
            <a:avLst/>
          </a:prstGeom>
        </p:spPr>
        <p:txBody>
          <a:bodyPr vert="horz" wrap="square" lIns="0" tIns="0" rIns="0" bIns="0" rtlCol="0">
            <a:spAutoFit/>
          </a:bodyPr>
          <a:lstStyle/>
          <a:p>
            <a:pPr marL="12700">
              <a:lnSpc>
                <a:spcPts val="2275"/>
              </a:lnSpc>
            </a:pPr>
            <a:r>
              <a:rPr lang="en-US" altLang="zh-CN" sz="2800" spc="-10" dirty="0">
                <a:solidFill>
                  <a:srgbClr val="A9A9A9"/>
                </a:solidFill>
                <a:latin typeface="Arial"/>
                <a:cs typeface="Arial"/>
              </a:rPr>
              <a:t>F</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D</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A</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V</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E</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R</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S</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T</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Y</a:t>
            </a:r>
            <a:r>
              <a:rPr lang="zh-CN" altLang="en-US" sz="2800" spc="-10" dirty="0">
                <a:solidFill>
                  <a:srgbClr val="A9A9A9"/>
                </a:solidFill>
                <a:latin typeface="Arial"/>
                <a:cs typeface="Arial"/>
              </a:rPr>
              <a:t> </a:t>
            </a:r>
            <a:endParaRPr sz="2800" dirty="0">
              <a:latin typeface="Arial"/>
              <a:cs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7904"/>
            <a:ext cx="20104100" cy="1423035"/>
          </a:xfrm>
          <a:custGeom>
            <a:avLst/>
            <a:gdLst/>
            <a:ahLst/>
            <a:cxnLst/>
            <a:rect l="l" t="t" r="r" b="b"/>
            <a:pathLst>
              <a:path w="20104100" h="1423035">
                <a:moveTo>
                  <a:pt x="0" y="1422564"/>
                </a:moveTo>
                <a:lnTo>
                  <a:pt x="0" y="0"/>
                </a:lnTo>
                <a:lnTo>
                  <a:pt x="20104099" y="0"/>
                </a:lnTo>
                <a:lnTo>
                  <a:pt x="20104099" y="1422564"/>
                </a:lnTo>
                <a:lnTo>
                  <a:pt x="0" y="1422564"/>
                </a:lnTo>
                <a:close/>
              </a:path>
            </a:pathLst>
          </a:custGeom>
          <a:solidFill>
            <a:srgbClr val="DCDEE0"/>
          </a:solidFill>
        </p:spPr>
        <p:txBody>
          <a:bodyPr wrap="square" lIns="0" tIns="0" rIns="0" bIns="0" rtlCol="0"/>
          <a:lstStyle/>
          <a:p>
            <a:endParaRPr/>
          </a:p>
        </p:txBody>
      </p:sp>
      <p:sp>
        <p:nvSpPr>
          <p:cNvPr id="3" name="object 3"/>
          <p:cNvSpPr txBox="1">
            <a:spLocks noGrp="1"/>
          </p:cNvSpPr>
          <p:nvPr>
            <p:ph type="title"/>
          </p:nvPr>
        </p:nvSpPr>
        <p:spPr>
          <a:xfrm>
            <a:off x="8730489" y="154833"/>
            <a:ext cx="2643505" cy="1156335"/>
          </a:xfrm>
          <a:prstGeom prst="rect">
            <a:avLst/>
          </a:prstGeom>
        </p:spPr>
        <p:txBody>
          <a:bodyPr vert="horz" wrap="square" lIns="0" tIns="15240" rIns="0" bIns="0" rtlCol="0">
            <a:spAutoFit/>
          </a:bodyPr>
          <a:lstStyle/>
          <a:p>
            <a:pPr marL="12700">
              <a:lnSpc>
                <a:spcPct val="100000"/>
              </a:lnSpc>
              <a:spcBef>
                <a:spcPts val="120"/>
              </a:spcBef>
            </a:pPr>
            <a:r>
              <a:rPr spc="10" dirty="0"/>
              <a:t>Se</a:t>
            </a:r>
            <a:r>
              <a:rPr dirty="0"/>
              <a:t>tu</a:t>
            </a:r>
            <a:r>
              <a:rPr spc="10" dirty="0"/>
              <a:t>p</a:t>
            </a:r>
          </a:p>
        </p:txBody>
      </p:sp>
      <p:sp>
        <p:nvSpPr>
          <p:cNvPr id="4" name="object 4"/>
          <p:cNvSpPr txBox="1"/>
          <p:nvPr/>
        </p:nvSpPr>
        <p:spPr>
          <a:xfrm>
            <a:off x="4803907" y="6510661"/>
            <a:ext cx="1047115" cy="591185"/>
          </a:xfrm>
          <a:prstGeom prst="rect">
            <a:avLst/>
          </a:prstGeom>
        </p:spPr>
        <p:txBody>
          <a:bodyPr vert="horz" wrap="square" lIns="0" tIns="13970" rIns="0" bIns="0" rtlCol="0">
            <a:spAutoFit/>
          </a:bodyPr>
          <a:lstStyle/>
          <a:p>
            <a:pPr marL="12700">
              <a:lnSpc>
                <a:spcPct val="100000"/>
              </a:lnSpc>
              <a:spcBef>
                <a:spcPts val="110"/>
              </a:spcBef>
            </a:pPr>
            <a:r>
              <a:rPr sz="3700" dirty="0">
                <a:solidFill>
                  <a:srgbClr val="C82506"/>
                </a:solidFill>
                <a:latin typeface="Arial"/>
                <a:cs typeface="Arial"/>
              </a:rPr>
              <a:t>Alice</a:t>
            </a:r>
            <a:endParaRPr sz="3700">
              <a:latin typeface="Arial"/>
              <a:cs typeface="Arial"/>
            </a:endParaRPr>
          </a:p>
        </p:txBody>
      </p:sp>
      <p:grpSp>
        <p:nvGrpSpPr>
          <p:cNvPr id="5" name="object 5"/>
          <p:cNvGrpSpPr/>
          <p:nvPr/>
        </p:nvGrpSpPr>
        <p:grpSpPr>
          <a:xfrm>
            <a:off x="4477234" y="4551190"/>
            <a:ext cx="1696720" cy="1889125"/>
            <a:chOff x="4477234" y="4551190"/>
            <a:chExt cx="1696720" cy="1889125"/>
          </a:xfrm>
        </p:grpSpPr>
        <p:sp>
          <p:nvSpPr>
            <p:cNvPr id="6" name="object 6"/>
            <p:cNvSpPr/>
            <p:nvPr/>
          </p:nvSpPr>
          <p:spPr>
            <a:xfrm>
              <a:off x="4493109" y="4567065"/>
              <a:ext cx="1664556" cy="1857294"/>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493109" y="4567065"/>
              <a:ext cx="1664970" cy="1857375"/>
            </a:xfrm>
            <a:custGeom>
              <a:avLst/>
              <a:gdLst/>
              <a:ahLst/>
              <a:cxnLst/>
              <a:rect l="l" t="t" r="r" b="b"/>
              <a:pathLst>
                <a:path w="1664970" h="1857375">
                  <a:moveTo>
                    <a:pt x="0" y="0"/>
                  </a:moveTo>
                  <a:lnTo>
                    <a:pt x="0" y="1857273"/>
                  </a:lnTo>
                  <a:lnTo>
                    <a:pt x="1664546" y="1857273"/>
                  </a:lnTo>
                  <a:lnTo>
                    <a:pt x="1664546" y="0"/>
                  </a:lnTo>
                  <a:lnTo>
                    <a:pt x="0" y="0"/>
                  </a:lnTo>
                  <a:close/>
                </a:path>
              </a:pathLst>
            </a:custGeom>
            <a:ln w="31412">
              <a:solidFill>
                <a:srgbClr val="C82506"/>
              </a:solidFill>
            </a:ln>
          </p:spPr>
          <p:txBody>
            <a:bodyPr wrap="square" lIns="0" tIns="0" rIns="0" bIns="0" rtlCol="0"/>
            <a:lstStyle/>
            <a:p>
              <a:endParaRPr/>
            </a:p>
          </p:txBody>
        </p:sp>
      </p:grpSp>
      <p:sp>
        <p:nvSpPr>
          <p:cNvPr id="8" name="object 8"/>
          <p:cNvSpPr txBox="1"/>
          <p:nvPr/>
        </p:nvSpPr>
        <p:spPr>
          <a:xfrm>
            <a:off x="3097634" y="4839047"/>
            <a:ext cx="1247775" cy="1282065"/>
          </a:xfrm>
          <a:prstGeom prst="rect">
            <a:avLst/>
          </a:prstGeom>
        </p:spPr>
        <p:txBody>
          <a:bodyPr vert="horz" wrap="square" lIns="0" tIns="12065" rIns="0" bIns="0" rtlCol="0">
            <a:spAutoFit/>
          </a:bodyPr>
          <a:lstStyle/>
          <a:p>
            <a:pPr marL="12700" marR="5080" indent="377825">
              <a:lnSpc>
                <a:spcPct val="100499"/>
              </a:lnSpc>
              <a:spcBef>
                <a:spcPts val="95"/>
              </a:spcBef>
            </a:pPr>
            <a:r>
              <a:rPr sz="4100" spc="10" dirty="0">
                <a:solidFill>
                  <a:srgbClr val="C82506"/>
                </a:solidFill>
                <a:latin typeface="Arial"/>
                <a:cs typeface="Arial"/>
              </a:rPr>
              <a:t>has  block</a:t>
            </a:r>
            <a:endParaRPr sz="4100">
              <a:latin typeface="Arial"/>
              <a:cs typeface="Arial"/>
            </a:endParaRPr>
          </a:p>
        </p:txBody>
      </p:sp>
      <p:sp>
        <p:nvSpPr>
          <p:cNvPr id="9" name="object 9"/>
          <p:cNvSpPr txBox="1"/>
          <p:nvPr/>
        </p:nvSpPr>
        <p:spPr>
          <a:xfrm>
            <a:off x="4290833" y="3296099"/>
            <a:ext cx="1800860" cy="654050"/>
          </a:xfrm>
          <a:prstGeom prst="rect">
            <a:avLst/>
          </a:prstGeom>
        </p:spPr>
        <p:txBody>
          <a:bodyPr vert="horz" wrap="square" lIns="0" tIns="15240" rIns="0" bIns="0" rtlCol="0">
            <a:spAutoFit/>
          </a:bodyPr>
          <a:lstStyle/>
          <a:p>
            <a:pPr marL="12700">
              <a:lnSpc>
                <a:spcPct val="100000"/>
              </a:lnSpc>
              <a:spcBef>
                <a:spcPts val="120"/>
              </a:spcBef>
            </a:pPr>
            <a:r>
              <a:rPr sz="4100" b="1" spc="10" dirty="0">
                <a:solidFill>
                  <a:srgbClr val="C82506"/>
                </a:solidFill>
                <a:latin typeface="Arial"/>
                <a:cs typeface="Arial"/>
              </a:rPr>
              <a:t>Se</a:t>
            </a:r>
            <a:r>
              <a:rPr sz="4100" b="1" spc="5" dirty="0">
                <a:solidFill>
                  <a:srgbClr val="C82506"/>
                </a:solidFill>
                <a:latin typeface="Arial"/>
                <a:cs typeface="Arial"/>
              </a:rPr>
              <a:t>nd</a:t>
            </a:r>
            <a:r>
              <a:rPr sz="4100" b="1" spc="10" dirty="0">
                <a:solidFill>
                  <a:srgbClr val="C82506"/>
                </a:solidFill>
                <a:latin typeface="Arial"/>
                <a:cs typeface="Arial"/>
              </a:rPr>
              <a:t>er</a:t>
            </a:r>
            <a:endParaRPr sz="4100">
              <a:latin typeface="Arial"/>
              <a:cs typeface="Arial"/>
            </a:endParaRPr>
          </a:p>
        </p:txBody>
      </p:sp>
      <p:sp>
        <p:nvSpPr>
          <p:cNvPr id="10" name="object 10"/>
          <p:cNvSpPr/>
          <p:nvPr/>
        </p:nvSpPr>
        <p:spPr>
          <a:xfrm>
            <a:off x="2694732" y="2971197"/>
            <a:ext cx="4993005" cy="4470400"/>
          </a:xfrm>
          <a:custGeom>
            <a:avLst/>
            <a:gdLst/>
            <a:ahLst/>
            <a:cxnLst/>
            <a:rect l="l" t="t" r="r" b="b"/>
            <a:pathLst>
              <a:path w="4993005" h="4470400">
                <a:moveTo>
                  <a:pt x="67871" y="4445000"/>
                </a:moveTo>
                <a:lnTo>
                  <a:pt x="20923" y="4445000"/>
                </a:lnTo>
                <a:lnTo>
                  <a:pt x="15488" y="4457700"/>
                </a:lnTo>
                <a:lnTo>
                  <a:pt x="18459" y="4470400"/>
                </a:lnTo>
                <a:lnTo>
                  <a:pt x="33009" y="4470400"/>
                </a:lnTo>
                <a:lnTo>
                  <a:pt x="45822" y="4457700"/>
                </a:lnTo>
                <a:lnTo>
                  <a:pt x="65421" y="4457700"/>
                </a:lnTo>
                <a:lnTo>
                  <a:pt x="67871" y="4445000"/>
                </a:lnTo>
                <a:close/>
              </a:path>
              <a:path w="4993005" h="4470400">
                <a:moveTo>
                  <a:pt x="95369" y="4445000"/>
                </a:moveTo>
                <a:lnTo>
                  <a:pt x="77884" y="4445000"/>
                </a:lnTo>
                <a:lnTo>
                  <a:pt x="69202" y="4457700"/>
                </a:lnTo>
                <a:lnTo>
                  <a:pt x="45822" y="4457700"/>
                </a:lnTo>
                <a:lnTo>
                  <a:pt x="47256" y="4470400"/>
                </a:lnTo>
                <a:lnTo>
                  <a:pt x="68239" y="4470400"/>
                </a:lnTo>
                <a:lnTo>
                  <a:pt x="76470" y="4457700"/>
                </a:lnTo>
                <a:lnTo>
                  <a:pt x="95369" y="4445000"/>
                </a:lnTo>
                <a:close/>
              </a:path>
              <a:path w="4993005" h="4470400">
                <a:moveTo>
                  <a:pt x="143928" y="4445000"/>
                </a:moveTo>
                <a:lnTo>
                  <a:pt x="95369" y="4445000"/>
                </a:lnTo>
                <a:lnTo>
                  <a:pt x="97515" y="4457700"/>
                </a:lnTo>
                <a:lnTo>
                  <a:pt x="95130" y="4457700"/>
                </a:lnTo>
                <a:lnTo>
                  <a:pt x="100435" y="4470400"/>
                </a:lnTo>
                <a:lnTo>
                  <a:pt x="125652" y="4457700"/>
                </a:lnTo>
                <a:lnTo>
                  <a:pt x="143928" y="4445000"/>
                </a:lnTo>
                <a:close/>
              </a:path>
              <a:path w="4993005" h="4470400">
                <a:moveTo>
                  <a:pt x="190568" y="4445000"/>
                </a:moveTo>
                <a:lnTo>
                  <a:pt x="143928" y="4445000"/>
                </a:lnTo>
                <a:lnTo>
                  <a:pt x="146086" y="4457754"/>
                </a:lnTo>
                <a:lnTo>
                  <a:pt x="149434" y="4470400"/>
                </a:lnTo>
                <a:lnTo>
                  <a:pt x="171368" y="4457700"/>
                </a:lnTo>
                <a:lnTo>
                  <a:pt x="190568" y="4445000"/>
                </a:lnTo>
                <a:close/>
              </a:path>
              <a:path w="4993005" h="4470400">
                <a:moveTo>
                  <a:pt x="232973" y="4410042"/>
                </a:moveTo>
                <a:lnTo>
                  <a:pt x="217793" y="4419600"/>
                </a:lnTo>
                <a:lnTo>
                  <a:pt x="200954" y="4445000"/>
                </a:lnTo>
                <a:lnTo>
                  <a:pt x="197440" y="4457700"/>
                </a:lnTo>
                <a:lnTo>
                  <a:pt x="198382" y="4470400"/>
                </a:lnTo>
                <a:lnTo>
                  <a:pt x="206360" y="4470400"/>
                </a:lnTo>
                <a:lnTo>
                  <a:pt x="217117" y="4457700"/>
                </a:lnTo>
                <a:lnTo>
                  <a:pt x="328854" y="4457700"/>
                </a:lnTo>
                <a:lnTo>
                  <a:pt x="315990" y="4445000"/>
                </a:lnTo>
                <a:lnTo>
                  <a:pt x="205765" y="4445000"/>
                </a:lnTo>
                <a:lnTo>
                  <a:pt x="215504" y="4432300"/>
                </a:lnTo>
                <a:lnTo>
                  <a:pt x="218330" y="4432300"/>
                </a:lnTo>
                <a:lnTo>
                  <a:pt x="228944" y="4419600"/>
                </a:lnTo>
                <a:lnTo>
                  <a:pt x="232973" y="4410042"/>
                </a:lnTo>
                <a:close/>
              </a:path>
              <a:path w="4993005" h="4470400">
                <a:moveTo>
                  <a:pt x="267832" y="4457700"/>
                </a:moveTo>
                <a:lnTo>
                  <a:pt x="233816" y="4457700"/>
                </a:lnTo>
                <a:lnTo>
                  <a:pt x="241604" y="4470400"/>
                </a:lnTo>
                <a:lnTo>
                  <a:pt x="269592" y="4470400"/>
                </a:lnTo>
                <a:lnTo>
                  <a:pt x="267832" y="4457700"/>
                </a:lnTo>
                <a:close/>
              </a:path>
              <a:path w="4993005" h="4470400">
                <a:moveTo>
                  <a:pt x="344596" y="4457700"/>
                </a:moveTo>
                <a:lnTo>
                  <a:pt x="304271" y="4457700"/>
                </a:lnTo>
                <a:lnTo>
                  <a:pt x="316285" y="4470400"/>
                </a:lnTo>
                <a:lnTo>
                  <a:pt x="344596" y="4457700"/>
                </a:lnTo>
                <a:close/>
              </a:path>
              <a:path w="4993005" h="4470400">
                <a:moveTo>
                  <a:pt x="394680" y="4457700"/>
                </a:moveTo>
                <a:lnTo>
                  <a:pt x="351085" y="4457700"/>
                </a:lnTo>
                <a:lnTo>
                  <a:pt x="359773" y="4470400"/>
                </a:lnTo>
                <a:lnTo>
                  <a:pt x="394680" y="4457700"/>
                </a:lnTo>
                <a:close/>
              </a:path>
              <a:path w="4993005" h="4470400">
                <a:moveTo>
                  <a:pt x="451696" y="4457700"/>
                </a:moveTo>
                <a:lnTo>
                  <a:pt x="394680" y="4457700"/>
                </a:lnTo>
                <a:lnTo>
                  <a:pt x="397953" y="4470400"/>
                </a:lnTo>
                <a:lnTo>
                  <a:pt x="425974" y="4470400"/>
                </a:lnTo>
                <a:lnTo>
                  <a:pt x="451696" y="4457700"/>
                </a:lnTo>
                <a:close/>
              </a:path>
              <a:path w="4993005" h="4470400">
                <a:moveTo>
                  <a:pt x="264972" y="4381500"/>
                </a:moveTo>
                <a:lnTo>
                  <a:pt x="251481" y="4381500"/>
                </a:lnTo>
                <a:lnTo>
                  <a:pt x="237966" y="4406900"/>
                </a:lnTo>
                <a:lnTo>
                  <a:pt x="232973" y="4410042"/>
                </a:lnTo>
                <a:lnTo>
                  <a:pt x="228944" y="4419600"/>
                </a:lnTo>
                <a:lnTo>
                  <a:pt x="218330" y="4432300"/>
                </a:lnTo>
                <a:lnTo>
                  <a:pt x="385311" y="4432300"/>
                </a:lnTo>
                <a:lnTo>
                  <a:pt x="393529" y="4445000"/>
                </a:lnTo>
                <a:lnTo>
                  <a:pt x="439705" y="4445000"/>
                </a:lnTo>
                <a:lnTo>
                  <a:pt x="435632" y="4457700"/>
                </a:lnTo>
                <a:lnTo>
                  <a:pt x="493505" y="4457700"/>
                </a:lnTo>
                <a:lnTo>
                  <a:pt x="530739" y="4470400"/>
                </a:lnTo>
                <a:lnTo>
                  <a:pt x="553838" y="4457700"/>
                </a:lnTo>
                <a:lnTo>
                  <a:pt x="565337" y="4432300"/>
                </a:lnTo>
                <a:lnTo>
                  <a:pt x="567775" y="4419600"/>
                </a:lnTo>
                <a:lnTo>
                  <a:pt x="515749" y="4419600"/>
                </a:lnTo>
                <a:lnTo>
                  <a:pt x="526825" y="4406900"/>
                </a:lnTo>
                <a:lnTo>
                  <a:pt x="291430" y="4406900"/>
                </a:lnTo>
                <a:lnTo>
                  <a:pt x="289285" y="4394200"/>
                </a:lnTo>
                <a:lnTo>
                  <a:pt x="264147" y="4394200"/>
                </a:lnTo>
                <a:lnTo>
                  <a:pt x="264972" y="4381500"/>
                </a:lnTo>
                <a:close/>
              </a:path>
              <a:path w="4993005" h="4470400">
                <a:moveTo>
                  <a:pt x="574304" y="4432300"/>
                </a:moveTo>
                <a:lnTo>
                  <a:pt x="565886" y="4445000"/>
                </a:lnTo>
                <a:lnTo>
                  <a:pt x="563100" y="4457700"/>
                </a:lnTo>
                <a:lnTo>
                  <a:pt x="569900" y="4470400"/>
                </a:lnTo>
                <a:lnTo>
                  <a:pt x="595346" y="4457700"/>
                </a:lnTo>
                <a:lnTo>
                  <a:pt x="617094" y="4457700"/>
                </a:lnTo>
                <a:lnTo>
                  <a:pt x="634917" y="4445000"/>
                </a:lnTo>
                <a:lnTo>
                  <a:pt x="584402" y="4445000"/>
                </a:lnTo>
                <a:lnTo>
                  <a:pt x="574304" y="4432300"/>
                </a:lnTo>
                <a:close/>
              </a:path>
              <a:path w="4993005" h="4470400">
                <a:moveTo>
                  <a:pt x="641312" y="4457700"/>
                </a:moveTo>
                <a:lnTo>
                  <a:pt x="605531" y="4457700"/>
                </a:lnTo>
                <a:lnTo>
                  <a:pt x="615754" y="4470400"/>
                </a:lnTo>
                <a:lnTo>
                  <a:pt x="641312" y="4457700"/>
                </a:lnTo>
                <a:close/>
              </a:path>
              <a:path w="4993005" h="4470400">
                <a:moveTo>
                  <a:pt x="695991" y="4445000"/>
                </a:moveTo>
                <a:lnTo>
                  <a:pt x="634917" y="4445000"/>
                </a:lnTo>
                <a:lnTo>
                  <a:pt x="627961" y="4457700"/>
                </a:lnTo>
                <a:lnTo>
                  <a:pt x="641312" y="4457700"/>
                </a:lnTo>
                <a:lnTo>
                  <a:pt x="667494" y="4470400"/>
                </a:lnTo>
                <a:lnTo>
                  <a:pt x="677906" y="4470400"/>
                </a:lnTo>
                <a:lnTo>
                  <a:pt x="683691" y="4457700"/>
                </a:lnTo>
                <a:lnTo>
                  <a:pt x="695991" y="4445000"/>
                </a:lnTo>
                <a:close/>
              </a:path>
              <a:path w="4993005" h="4470400">
                <a:moveTo>
                  <a:pt x="746010" y="4457700"/>
                </a:moveTo>
                <a:lnTo>
                  <a:pt x="714718" y="4457700"/>
                </a:lnTo>
                <a:lnTo>
                  <a:pt x="726326" y="4470400"/>
                </a:lnTo>
                <a:lnTo>
                  <a:pt x="746010" y="4457700"/>
                </a:lnTo>
                <a:close/>
              </a:path>
              <a:path w="4993005" h="4470400">
                <a:moveTo>
                  <a:pt x="765508" y="4457700"/>
                </a:moveTo>
                <a:lnTo>
                  <a:pt x="746010" y="4457700"/>
                </a:lnTo>
                <a:lnTo>
                  <a:pt x="737772" y="4470400"/>
                </a:lnTo>
                <a:lnTo>
                  <a:pt x="748505" y="4470400"/>
                </a:lnTo>
                <a:lnTo>
                  <a:pt x="765508" y="4457700"/>
                </a:lnTo>
                <a:close/>
              </a:path>
              <a:path w="4993005" h="4470400">
                <a:moveTo>
                  <a:pt x="814421" y="4445000"/>
                </a:moveTo>
                <a:lnTo>
                  <a:pt x="695991" y="4445000"/>
                </a:lnTo>
                <a:lnTo>
                  <a:pt x="706250" y="4457700"/>
                </a:lnTo>
                <a:lnTo>
                  <a:pt x="776082" y="4457700"/>
                </a:lnTo>
                <a:lnTo>
                  <a:pt x="790994" y="4470400"/>
                </a:lnTo>
                <a:lnTo>
                  <a:pt x="803274" y="4457700"/>
                </a:lnTo>
                <a:lnTo>
                  <a:pt x="814421" y="4445000"/>
                </a:lnTo>
                <a:close/>
              </a:path>
              <a:path w="4993005" h="4470400">
                <a:moveTo>
                  <a:pt x="845298" y="4457700"/>
                </a:moveTo>
                <a:lnTo>
                  <a:pt x="823208" y="4457700"/>
                </a:lnTo>
                <a:lnTo>
                  <a:pt x="838939" y="4470400"/>
                </a:lnTo>
                <a:lnTo>
                  <a:pt x="845298" y="4457700"/>
                </a:lnTo>
                <a:close/>
              </a:path>
              <a:path w="4993005" h="4470400">
                <a:moveTo>
                  <a:pt x="858918" y="4457700"/>
                </a:moveTo>
                <a:lnTo>
                  <a:pt x="853120" y="4457700"/>
                </a:lnTo>
                <a:lnTo>
                  <a:pt x="850621" y="4470400"/>
                </a:lnTo>
                <a:lnTo>
                  <a:pt x="852269" y="4470400"/>
                </a:lnTo>
                <a:lnTo>
                  <a:pt x="858918" y="4457700"/>
                </a:lnTo>
                <a:close/>
              </a:path>
              <a:path w="4993005" h="4470400">
                <a:moveTo>
                  <a:pt x="641212" y="4419600"/>
                </a:moveTo>
                <a:lnTo>
                  <a:pt x="594339" y="4419600"/>
                </a:lnTo>
                <a:lnTo>
                  <a:pt x="596734" y="4432300"/>
                </a:lnTo>
                <a:lnTo>
                  <a:pt x="588807" y="4445000"/>
                </a:lnTo>
                <a:lnTo>
                  <a:pt x="843898" y="4445000"/>
                </a:lnTo>
                <a:lnTo>
                  <a:pt x="830271" y="4457700"/>
                </a:lnTo>
                <a:lnTo>
                  <a:pt x="864697" y="4457700"/>
                </a:lnTo>
                <a:lnTo>
                  <a:pt x="878790" y="4470400"/>
                </a:lnTo>
                <a:lnTo>
                  <a:pt x="908577" y="4457700"/>
                </a:lnTo>
                <a:lnTo>
                  <a:pt x="938523" y="4432300"/>
                </a:lnTo>
                <a:lnTo>
                  <a:pt x="644389" y="4432300"/>
                </a:lnTo>
                <a:lnTo>
                  <a:pt x="641212" y="4419600"/>
                </a:lnTo>
                <a:close/>
              </a:path>
              <a:path w="4993005" h="4470400">
                <a:moveTo>
                  <a:pt x="997022" y="4381500"/>
                </a:moveTo>
                <a:lnTo>
                  <a:pt x="980816" y="4381500"/>
                </a:lnTo>
                <a:lnTo>
                  <a:pt x="960393" y="4402301"/>
                </a:lnTo>
                <a:lnTo>
                  <a:pt x="960363" y="4406900"/>
                </a:lnTo>
                <a:lnTo>
                  <a:pt x="953093" y="4419600"/>
                </a:lnTo>
                <a:lnTo>
                  <a:pt x="944454" y="4427129"/>
                </a:lnTo>
                <a:lnTo>
                  <a:pt x="935159" y="4445000"/>
                </a:lnTo>
                <a:lnTo>
                  <a:pt x="921516" y="4457700"/>
                </a:lnTo>
                <a:lnTo>
                  <a:pt x="925334" y="4470400"/>
                </a:lnTo>
                <a:lnTo>
                  <a:pt x="1025456" y="4470400"/>
                </a:lnTo>
                <a:lnTo>
                  <a:pt x="1040106" y="4457700"/>
                </a:lnTo>
                <a:lnTo>
                  <a:pt x="1002011" y="4457700"/>
                </a:lnTo>
                <a:lnTo>
                  <a:pt x="1008659" y="4445000"/>
                </a:lnTo>
                <a:lnTo>
                  <a:pt x="1664515" y="4445000"/>
                </a:lnTo>
                <a:lnTo>
                  <a:pt x="1667240" y="4432300"/>
                </a:lnTo>
                <a:lnTo>
                  <a:pt x="1506332" y="4432300"/>
                </a:lnTo>
                <a:lnTo>
                  <a:pt x="1488239" y="4419600"/>
                </a:lnTo>
                <a:lnTo>
                  <a:pt x="1119737" y="4419600"/>
                </a:lnTo>
                <a:lnTo>
                  <a:pt x="1121527" y="4406900"/>
                </a:lnTo>
                <a:lnTo>
                  <a:pt x="1020670" y="4406900"/>
                </a:lnTo>
                <a:lnTo>
                  <a:pt x="999730" y="4394200"/>
                </a:lnTo>
                <a:lnTo>
                  <a:pt x="983448" y="4394200"/>
                </a:lnTo>
                <a:lnTo>
                  <a:pt x="997022" y="4381500"/>
                </a:lnTo>
                <a:close/>
              </a:path>
              <a:path w="4993005" h="4470400">
                <a:moveTo>
                  <a:pt x="1073164" y="4457700"/>
                </a:moveTo>
                <a:lnTo>
                  <a:pt x="1046738" y="4457700"/>
                </a:lnTo>
                <a:lnTo>
                  <a:pt x="1050523" y="4470400"/>
                </a:lnTo>
                <a:lnTo>
                  <a:pt x="1059833" y="4470400"/>
                </a:lnTo>
                <a:lnTo>
                  <a:pt x="1073164" y="4457700"/>
                </a:lnTo>
                <a:close/>
              </a:path>
              <a:path w="4993005" h="4470400">
                <a:moveTo>
                  <a:pt x="1123764" y="4445000"/>
                </a:moveTo>
                <a:lnTo>
                  <a:pt x="1008659" y="4445000"/>
                </a:lnTo>
                <a:lnTo>
                  <a:pt x="1008211" y="4457700"/>
                </a:lnTo>
                <a:lnTo>
                  <a:pt x="1073164" y="4457700"/>
                </a:lnTo>
                <a:lnTo>
                  <a:pt x="1078746" y="4470400"/>
                </a:lnTo>
                <a:lnTo>
                  <a:pt x="1088761" y="4470400"/>
                </a:lnTo>
                <a:lnTo>
                  <a:pt x="1115391" y="4457700"/>
                </a:lnTo>
                <a:lnTo>
                  <a:pt x="1123764" y="4445000"/>
                </a:lnTo>
                <a:close/>
              </a:path>
              <a:path w="4993005" h="4470400">
                <a:moveTo>
                  <a:pt x="1201452" y="4445000"/>
                </a:moveTo>
                <a:lnTo>
                  <a:pt x="1136406" y="4445000"/>
                </a:lnTo>
                <a:lnTo>
                  <a:pt x="1148766" y="4457700"/>
                </a:lnTo>
                <a:lnTo>
                  <a:pt x="1156291" y="4470400"/>
                </a:lnTo>
                <a:lnTo>
                  <a:pt x="1187353" y="4457700"/>
                </a:lnTo>
                <a:lnTo>
                  <a:pt x="1202268" y="4457700"/>
                </a:lnTo>
                <a:lnTo>
                  <a:pt x="1201452" y="4445000"/>
                </a:lnTo>
                <a:close/>
              </a:path>
              <a:path w="4993005" h="4470400">
                <a:moveTo>
                  <a:pt x="1229849" y="4457700"/>
                </a:moveTo>
                <a:lnTo>
                  <a:pt x="1187353" y="4457700"/>
                </a:lnTo>
                <a:lnTo>
                  <a:pt x="1231487" y="4470400"/>
                </a:lnTo>
                <a:lnTo>
                  <a:pt x="1229849" y="4457700"/>
                </a:lnTo>
                <a:close/>
              </a:path>
              <a:path w="4993005" h="4470400">
                <a:moveTo>
                  <a:pt x="1286276" y="4457700"/>
                </a:moveTo>
                <a:lnTo>
                  <a:pt x="1261856" y="4457700"/>
                </a:lnTo>
                <a:lnTo>
                  <a:pt x="1249764" y="4470400"/>
                </a:lnTo>
                <a:lnTo>
                  <a:pt x="1287093" y="4470400"/>
                </a:lnTo>
                <a:lnTo>
                  <a:pt x="1286276" y="4457700"/>
                </a:lnTo>
                <a:close/>
              </a:path>
              <a:path w="4993005" h="4470400">
                <a:moveTo>
                  <a:pt x="1307018" y="4457700"/>
                </a:moveTo>
                <a:lnTo>
                  <a:pt x="1286276" y="4457700"/>
                </a:lnTo>
                <a:lnTo>
                  <a:pt x="1287093" y="4470400"/>
                </a:lnTo>
                <a:lnTo>
                  <a:pt x="1288719" y="4470400"/>
                </a:lnTo>
                <a:lnTo>
                  <a:pt x="1307018" y="4457700"/>
                </a:lnTo>
                <a:close/>
              </a:path>
              <a:path w="4993005" h="4470400">
                <a:moveTo>
                  <a:pt x="1332976" y="4457700"/>
                </a:moveTo>
                <a:lnTo>
                  <a:pt x="1312561" y="4457700"/>
                </a:lnTo>
                <a:lnTo>
                  <a:pt x="1313249" y="4470400"/>
                </a:lnTo>
                <a:lnTo>
                  <a:pt x="1332976" y="4457700"/>
                </a:lnTo>
                <a:close/>
              </a:path>
              <a:path w="4993005" h="4470400">
                <a:moveTo>
                  <a:pt x="1345363" y="4457700"/>
                </a:moveTo>
                <a:lnTo>
                  <a:pt x="1336520" y="4457700"/>
                </a:lnTo>
                <a:lnTo>
                  <a:pt x="1336457" y="4470400"/>
                </a:lnTo>
                <a:lnTo>
                  <a:pt x="1345363" y="4457700"/>
                </a:lnTo>
                <a:close/>
              </a:path>
              <a:path w="4993005" h="4470400">
                <a:moveTo>
                  <a:pt x="1384493" y="4457700"/>
                </a:moveTo>
                <a:lnTo>
                  <a:pt x="1357749" y="4457700"/>
                </a:lnTo>
                <a:lnTo>
                  <a:pt x="1361445" y="4470400"/>
                </a:lnTo>
                <a:lnTo>
                  <a:pt x="1366884" y="4470400"/>
                </a:lnTo>
                <a:lnTo>
                  <a:pt x="1384493" y="4457700"/>
                </a:lnTo>
                <a:close/>
              </a:path>
              <a:path w="4993005" h="4470400">
                <a:moveTo>
                  <a:pt x="1401519" y="4457700"/>
                </a:moveTo>
                <a:lnTo>
                  <a:pt x="1384493" y="4457700"/>
                </a:lnTo>
                <a:lnTo>
                  <a:pt x="1378018" y="4470400"/>
                </a:lnTo>
                <a:lnTo>
                  <a:pt x="1385405" y="4470400"/>
                </a:lnTo>
                <a:lnTo>
                  <a:pt x="1401519" y="4457700"/>
                </a:lnTo>
                <a:close/>
              </a:path>
              <a:path w="4993005" h="4470400">
                <a:moveTo>
                  <a:pt x="1456843" y="4457700"/>
                </a:moveTo>
                <a:lnTo>
                  <a:pt x="1421225" y="4457700"/>
                </a:lnTo>
                <a:lnTo>
                  <a:pt x="1440816" y="4470400"/>
                </a:lnTo>
                <a:lnTo>
                  <a:pt x="1456843" y="4457700"/>
                </a:lnTo>
                <a:close/>
              </a:path>
              <a:path w="4993005" h="4470400">
                <a:moveTo>
                  <a:pt x="1535230" y="4445000"/>
                </a:moveTo>
                <a:lnTo>
                  <a:pt x="1484106" y="4445000"/>
                </a:lnTo>
                <a:lnTo>
                  <a:pt x="1491360" y="4457700"/>
                </a:lnTo>
                <a:lnTo>
                  <a:pt x="1503988" y="4470400"/>
                </a:lnTo>
                <a:lnTo>
                  <a:pt x="1521924" y="4457700"/>
                </a:lnTo>
                <a:lnTo>
                  <a:pt x="1538831" y="4457700"/>
                </a:lnTo>
                <a:lnTo>
                  <a:pt x="1535230" y="4445000"/>
                </a:lnTo>
                <a:close/>
              </a:path>
              <a:path w="4993005" h="4470400">
                <a:moveTo>
                  <a:pt x="1565623" y="4445000"/>
                </a:moveTo>
                <a:lnTo>
                  <a:pt x="1544227" y="4445000"/>
                </a:lnTo>
                <a:lnTo>
                  <a:pt x="1545131" y="4457700"/>
                </a:lnTo>
                <a:lnTo>
                  <a:pt x="1521924" y="4457700"/>
                </a:lnTo>
                <a:lnTo>
                  <a:pt x="1524999" y="4470400"/>
                </a:lnTo>
                <a:lnTo>
                  <a:pt x="1547609" y="4470400"/>
                </a:lnTo>
                <a:lnTo>
                  <a:pt x="1552970" y="4457700"/>
                </a:lnTo>
                <a:lnTo>
                  <a:pt x="1565623" y="4445000"/>
                </a:lnTo>
                <a:close/>
              </a:path>
              <a:path w="4993005" h="4470400">
                <a:moveTo>
                  <a:pt x="1611253" y="4445000"/>
                </a:moveTo>
                <a:lnTo>
                  <a:pt x="1565623" y="4445000"/>
                </a:lnTo>
                <a:lnTo>
                  <a:pt x="1569980" y="4457754"/>
                </a:lnTo>
                <a:lnTo>
                  <a:pt x="1576987" y="4470400"/>
                </a:lnTo>
                <a:lnTo>
                  <a:pt x="1597775" y="4457700"/>
                </a:lnTo>
                <a:lnTo>
                  <a:pt x="1611253" y="4445000"/>
                </a:lnTo>
                <a:close/>
              </a:path>
              <a:path w="4993005" h="4470400">
                <a:moveTo>
                  <a:pt x="1659439" y="4445000"/>
                </a:moveTo>
                <a:lnTo>
                  <a:pt x="1611253" y="4445000"/>
                </a:lnTo>
                <a:lnTo>
                  <a:pt x="1618600" y="4457754"/>
                </a:lnTo>
                <a:lnTo>
                  <a:pt x="1627058" y="4470400"/>
                </a:lnTo>
                <a:lnTo>
                  <a:pt x="1644087" y="4457700"/>
                </a:lnTo>
                <a:lnTo>
                  <a:pt x="1659439" y="4445000"/>
                </a:lnTo>
                <a:close/>
              </a:path>
              <a:path w="4993005" h="4470400">
                <a:moveTo>
                  <a:pt x="1677582" y="4408607"/>
                </a:moveTo>
                <a:lnTo>
                  <a:pt x="1669965" y="4419600"/>
                </a:lnTo>
                <a:lnTo>
                  <a:pt x="1664515" y="4445000"/>
                </a:lnTo>
                <a:lnTo>
                  <a:pt x="1672400" y="4457754"/>
                </a:lnTo>
                <a:lnTo>
                  <a:pt x="1677050" y="4470400"/>
                </a:lnTo>
                <a:lnTo>
                  <a:pt x="1684960" y="4470400"/>
                </a:lnTo>
                <a:lnTo>
                  <a:pt x="1693766" y="4457700"/>
                </a:lnTo>
                <a:lnTo>
                  <a:pt x="1799052" y="4457700"/>
                </a:lnTo>
                <a:lnTo>
                  <a:pt x="1781395" y="4445000"/>
                </a:lnTo>
                <a:lnTo>
                  <a:pt x="1670609" y="4445000"/>
                </a:lnTo>
                <a:lnTo>
                  <a:pt x="1675871" y="4432300"/>
                </a:lnTo>
                <a:lnTo>
                  <a:pt x="1673500" y="4432300"/>
                </a:lnTo>
                <a:lnTo>
                  <a:pt x="1677008" y="4419600"/>
                </a:lnTo>
                <a:lnTo>
                  <a:pt x="1677582" y="4408607"/>
                </a:lnTo>
                <a:close/>
              </a:path>
              <a:path w="4993005" h="4470400">
                <a:moveTo>
                  <a:pt x="1743125" y="4457700"/>
                </a:moveTo>
                <a:lnTo>
                  <a:pt x="1709241" y="4457700"/>
                </a:lnTo>
                <a:lnTo>
                  <a:pt x="1718818" y="4470400"/>
                </a:lnTo>
                <a:lnTo>
                  <a:pt x="1747377" y="4470400"/>
                </a:lnTo>
                <a:lnTo>
                  <a:pt x="1743125" y="4457700"/>
                </a:lnTo>
                <a:close/>
              </a:path>
              <a:path w="4993005" h="4470400">
                <a:moveTo>
                  <a:pt x="1819280" y="4457700"/>
                </a:moveTo>
                <a:lnTo>
                  <a:pt x="1781101" y="4457700"/>
                </a:lnTo>
                <a:lnTo>
                  <a:pt x="1795151" y="4470400"/>
                </a:lnTo>
                <a:lnTo>
                  <a:pt x="1819280" y="4457700"/>
                </a:lnTo>
                <a:close/>
              </a:path>
              <a:path w="4993005" h="4470400">
                <a:moveTo>
                  <a:pt x="1870656" y="4457700"/>
                </a:moveTo>
                <a:lnTo>
                  <a:pt x="1826908" y="4457700"/>
                </a:lnTo>
                <a:lnTo>
                  <a:pt x="1837533" y="4470400"/>
                </a:lnTo>
                <a:lnTo>
                  <a:pt x="1870656" y="4457700"/>
                </a:lnTo>
                <a:close/>
              </a:path>
              <a:path w="4993005" h="4470400">
                <a:moveTo>
                  <a:pt x="1926696" y="4457700"/>
                </a:moveTo>
                <a:lnTo>
                  <a:pt x="1870656" y="4457700"/>
                </a:lnTo>
                <a:lnTo>
                  <a:pt x="1877949" y="4470400"/>
                </a:lnTo>
                <a:lnTo>
                  <a:pt x="1904763" y="4470400"/>
                </a:lnTo>
                <a:lnTo>
                  <a:pt x="1926696" y="4457700"/>
                </a:lnTo>
                <a:close/>
              </a:path>
              <a:path w="4993005" h="4470400">
                <a:moveTo>
                  <a:pt x="1696041" y="4381500"/>
                </a:moveTo>
                <a:lnTo>
                  <a:pt x="1680955" y="4381500"/>
                </a:lnTo>
                <a:lnTo>
                  <a:pt x="1678766" y="4406900"/>
                </a:lnTo>
                <a:lnTo>
                  <a:pt x="1677582" y="4408607"/>
                </a:lnTo>
                <a:lnTo>
                  <a:pt x="1677008" y="4419600"/>
                </a:lnTo>
                <a:lnTo>
                  <a:pt x="1673500" y="4432300"/>
                </a:lnTo>
                <a:lnTo>
                  <a:pt x="1846320" y="4432300"/>
                </a:lnTo>
                <a:lnTo>
                  <a:pt x="1856018" y="4445000"/>
                </a:lnTo>
                <a:lnTo>
                  <a:pt x="1908655" y="4445000"/>
                </a:lnTo>
                <a:lnTo>
                  <a:pt x="1905587" y="4457700"/>
                </a:lnTo>
                <a:lnTo>
                  <a:pt x="1968999" y="4457700"/>
                </a:lnTo>
                <a:lnTo>
                  <a:pt x="2010131" y="4470400"/>
                </a:lnTo>
                <a:lnTo>
                  <a:pt x="2025971" y="4457700"/>
                </a:lnTo>
                <a:lnTo>
                  <a:pt x="2026443" y="4432300"/>
                </a:lnTo>
                <a:lnTo>
                  <a:pt x="2021469" y="4419600"/>
                </a:lnTo>
                <a:lnTo>
                  <a:pt x="1962985" y="4419600"/>
                </a:lnTo>
                <a:lnTo>
                  <a:pt x="1971622" y="4406900"/>
                </a:lnTo>
                <a:lnTo>
                  <a:pt x="1732223" y="4406900"/>
                </a:lnTo>
                <a:lnTo>
                  <a:pt x="1726430" y="4394200"/>
                </a:lnTo>
                <a:lnTo>
                  <a:pt x="1697527" y="4394200"/>
                </a:lnTo>
                <a:lnTo>
                  <a:pt x="1696041" y="4381500"/>
                </a:lnTo>
                <a:close/>
              </a:path>
              <a:path w="4993005" h="4470400">
                <a:moveTo>
                  <a:pt x="2034484" y="4432300"/>
                </a:moveTo>
                <a:lnTo>
                  <a:pt x="2031794" y="4445000"/>
                </a:lnTo>
                <a:lnTo>
                  <a:pt x="2038138" y="4457700"/>
                </a:lnTo>
                <a:lnTo>
                  <a:pt x="2049457" y="4470400"/>
                </a:lnTo>
                <a:lnTo>
                  <a:pt x="2068041" y="4457700"/>
                </a:lnTo>
                <a:lnTo>
                  <a:pt x="2089026" y="4457700"/>
                </a:lnTo>
                <a:lnTo>
                  <a:pt x="2103362" y="4445000"/>
                </a:lnTo>
                <a:lnTo>
                  <a:pt x="2050263" y="4445000"/>
                </a:lnTo>
                <a:lnTo>
                  <a:pt x="2034484" y="4432300"/>
                </a:lnTo>
                <a:close/>
              </a:path>
              <a:path w="4993005" h="4470400">
                <a:moveTo>
                  <a:pt x="2114356" y="4457700"/>
                </a:moveTo>
                <a:lnTo>
                  <a:pt x="2081200" y="4457700"/>
                </a:lnTo>
                <a:lnTo>
                  <a:pt x="2094712" y="4470400"/>
                </a:lnTo>
                <a:lnTo>
                  <a:pt x="2114356" y="4457700"/>
                </a:lnTo>
                <a:close/>
              </a:path>
              <a:path w="4993005" h="4470400">
                <a:moveTo>
                  <a:pt x="2165255" y="4445000"/>
                </a:moveTo>
                <a:lnTo>
                  <a:pt x="2103362" y="4445000"/>
                </a:lnTo>
                <a:lnTo>
                  <a:pt x="2097749" y="4457700"/>
                </a:lnTo>
                <a:lnTo>
                  <a:pt x="2114356" y="4457700"/>
                </a:lnTo>
                <a:lnTo>
                  <a:pt x="2145918" y="4470400"/>
                </a:lnTo>
                <a:lnTo>
                  <a:pt x="2155857" y="4470400"/>
                </a:lnTo>
                <a:lnTo>
                  <a:pt x="2157770" y="4457700"/>
                </a:lnTo>
                <a:lnTo>
                  <a:pt x="2165255" y="4445000"/>
                </a:lnTo>
                <a:close/>
              </a:path>
              <a:path w="4993005" h="4470400">
                <a:moveTo>
                  <a:pt x="2219661" y="4457700"/>
                </a:moveTo>
                <a:lnTo>
                  <a:pt x="2190935" y="4457700"/>
                </a:lnTo>
                <a:lnTo>
                  <a:pt x="2203972" y="4470400"/>
                </a:lnTo>
                <a:lnTo>
                  <a:pt x="2219661" y="4457700"/>
                </a:lnTo>
                <a:close/>
              </a:path>
              <a:path w="4993005" h="4470400">
                <a:moveTo>
                  <a:pt x="2241377" y="4457700"/>
                </a:moveTo>
                <a:lnTo>
                  <a:pt x="2219661" y="4457700"/>
                </a:lnTo>
                <a:lnTo>
                  <a:pt x="2215995" y="4470400"/>
                </a:lnTo>
                <a:lnTo>
                  <a:pt x="2226703" y="4470400"/>
                </a:lnTo>
                <a:lnTo>
                  <a:pt x="2241377" y="4457700"/>
                </a:lnTo>
                <a:close/>
              </a:path>
              <a:path w="4993005" h="4470400">
                <a:moveTo>
                  <a:pt x="2282808" y="4445000"/>
                </a:moveTo>
                <a:lnTo>
                  <a:pt x="2165255" y="4445000"/>
                </a:lnTo>
                <a:lnTo>
                  <a:pt x="2178659" y="4457700"/>
                </a:lnTo>
                <a:lnTo>
                  <a:pt x="2249608" y="4457700"/>
                </a:lnTo>
                <a:lnTo>
                  <a:pt x="2269832" y="4470400"/>
                </a:lnTo>
                <a:lnTo>
                  <a:pt x="2278669" y="4457700"/>
                </a:lnTo>
                <a:lnTo>
                  <a:pt x="2282808" y="4445000"/>
                </a:lnTo>
                <a:close/>
              </a:path>
              <a:path w="4993005" h="4470400">
                <a:moveTo>
                  <a:pt x="2321105" y="4457700"/>
                </a:moveTo>
                <a:lnTo>
                  <a:pt x="2298163" y="4457700"/>
                </a:lnTo>
                <a:lnTo>
                  <a:pt x="2316371" y="4470400"/>
                </a:lnTo>
                <a:lnTo>
                  <a:pt x="2321105" y="4457700"/>
                </a:lnTo>
                <a:close/>
              </a:path>
              <a:path w="4993005" h="4470400">
                <a:moveTo>
                  <a:pt x="2335815" y="4457700"/>
                </a:moveTo>
                <a:lnTo>
                  <a:pt x="2328961" y="4457700"/>
                </a:lnTo>
                <a:lnTo>
                  <a:pt x="2327864" y="4470400"/>
                </a:lnTo>
                <a:lnTo>
                  <a:pt x="2330742" y="4470400"/>
                </a:lnTo>
                <a:lnTo>
                  <a:pt x="2335815" y="4457700"/>
                </a:lnTo>
                <a:close/>
              </a:path>
              <a:path w="4993005" h="4470400">
                <a:moveTo>
                  <a:pt x="2094451" y="4419600"/>
                </a:moveTo>
                <a:lnTo>
                  <a:pt x="2047295" y="4419600"/>
                </a:lnTo>
                <a:lnTo>
                  <a:pt x="2053646" y="4432300"/>
                </a:lnTo>
                <a:lnTo>
                  <a:pt x="2051106" y="4445000"/>
                </a:lnTo>
                <a:lnTo>
                  <a:pt x="2313764" y="4445000"/>
                </a:lnTo>
                <a:lnTo>
                  <a:pt x="2307067" y="4457700"/>
                </a:lnTo>
                <a:lnTo>
                  <a:pt x="2336862" y="4457700"/>
                </a:lnTo>
                <a:lnTo>
                  <a:pt x="2359780" y="4470400"/>
                </a:lnTo>
                <a:lnTo>
                  <a:pt x="2381603" y="4457700"/>
                </a:lnTo>
                <a:lnTo>
                  <a:pt x="2393312" y="4439213"/>
                </a:lnTo>
                <a:lnTo>
                  <a:pt x="2390591" y="4432300"/>
                </a:lnTo>
                <a:lnTo>
                  <a:pt x="2099063" y="4432300"/>
                </a:lnTo>
                <a:lnTo>
                  <a:pt x="2094451" y="4419600"/>
                </a:lnTo>
                <a:close/>
              </a:path>
              <a:path w="4993005" h="4470400">
                <a:moveTo>
                  <a:pt x="2455833" y="4381500"/>
                </a:moveTo>
                <a:lnTo>
                  <a:pt x="2430995" y="4381500"/>
                </a:lnTo>
                <a:lnTo>
                  <a:pt x="2404322" y="4394200"/>
                </a:lnTo>
                <a:lnTo>
                  <a:pt x="2400261" y="4402148"/>
                </a:lnTo>
                <a:lnTo>
                  <a:pt x="2402348" y="4406900"/>
                </a:lnTo>
                <a:lnTo>
                  <a:pt x="2403405" y="4419600"/>
                </a:lnTo>
                <a:lnTo>
                  <a:pt x="2397691" y="4432300"/>
                </a:lnTo>
                <a:lnTo>
                  <a:pt x="2393312" y="4439213"/>
                </a:lnTo>
                <a:lnTo>
                  <a:pt x="2400605" y="4457754"/>
                </a:lnTo>
                <a:lnTo>
                  <a:pt x="2404531" y="4470400"/>
                </a:lnTo>
                <a:lnTo>
                  <a:pt x="2423506" y="4457700"/>
                </a:lnTo>
                <a:lnTo>
                  <a:pt x="2522856" y="4457700"/>
                </a:lnTo>
                <a:lnTo>
                  <a:pt x="2531164" y="4445000"/>
                </a:lnTo>
                <a:lnTo>
                  <a:pt x="2640340" y="4445000"/>
                </a:lnTo>
                <a:lnTo>
                  <a:pt x="2636635" y="4432300"/>
                </a:lnTo>
                <a:lnTo>
                  <a:pt x="3125104" y="4432300"/>
                </a:lnTo>
                <a:lnTo>
                  <a:pt x="3122137" y="4419600"/>
                </a:lnTo>
                <a:lnTo>
                  <a:pt x="2786186" y="4419600"/>
                </a:lnTo>
                <a:lnTo>
                  <a:pt x="2784629" y="4406900"/>
                </a:lnTo>
                <a:lnTo>
                  <a:pt x="2462315" y="4406900"/>
                </a:lnTo>
                <a:lnTo>
                  <a:pt x="2438777" y="4394200"/>
                </a:lnTo>
                <a:lnTo>
                  <a:pt x="2444492" y="4394200"/>
                </a:lnTo>
                <a:lnTo>
                  <a:pt x="2455833" y="4381500"/>
                </a:lnTo>
                <a:close/>
              </a:path>
              <a:path w="4993005" h="4470400">
                <a:moveTo>
                  <a:pt x="2494082" y="4457700"/>
                </a:moveTo>
                <a:lnTo>
                  <a:pt x="2461612" y="4457700"/>
                </a:lnTo>
                <a:lnTo>
                  <a:pt x="2452340" y="4470400"/>
                </a:lnTo>
                <a:lnTo>
                  <a:pt x="2470854" y="4470400"/>
                </a:lnTo>
                <a:lnTo>
                  <a:pt x="2494082" y="4457700"/>
                </a:lnTo>
                <a:close/>
              </a:path>
              <a:path w="4993005" h="4470400">
                <a:moveTo>
                  <a:pt x="2513283" y="4457700"/>
                </a:moveTo>
                <a:lnTo>
                  <a:pt x="2498951" y="4457700"/>
                </a:lnTo>
                <a:lnTo>
                  <a:pt x="2500049" y="4470400"/>
                </a:lnTo>
                <a:lnTo>
                  <a:pt x="2505254" y="4470400"/>
                </a:lnTo>
                <a:lnTo>
                  <a:pt x="2513283" y="4457700"/>
                </a:lnTo>
                <a:close/>
              </a:path>
              <a:path w="4993005" h="4470400">
                <a:moveTo>
                  <a:pt x="2640340" y="4445000"/>
                </a:moveTo>
                <a:lnTo>
                  <a:pt x="2531164" y="4445000"/>
                </a:lnTo>
                <a:lnTo>
                  <a:pt x="2536809" y="4457700"/>
                </a:lnTo>
                <a:lnTo>
                  <a:pt x="2547888" y="4470400"/>
                </a:lnTo>
                <a:lnTo>
                  <a:pt x="2572499" y="4457700"/>
                </a:lnTo>
                <a:lnTo>
                  <a:pt x="2648446" y="4457700"/>
                </a:lnTo>
                <a:lnTo>
                  <a:pt x="2640340" y="4445000"/>
                </a:lnTo>
                <a:close/>
              </a:path>
              <a:path w="4993005" h="4470400">
                <a:moveTo>
                  <a:pt x="2606059" y="4457700"/>
                </a:moveTo>
                <a:lnTo>
                  <a:pt x="2572499" y="4457700"/>
                </a:lnTo>
                <a:lnTo>
                  <a:pt x="2585590" y="4470400"/>
                </a:lnTo>
                <a:lnTo>
                  <a:pt x="2595674" y="4470400"/>
                </a:lnTo>
                <a:lnTo>
                  <a:pt x="2606059" y="4457700"/>
                </a:lnTo>
                <a:close/>
              </a:path>
              <a:path w="4993005" h="4470400">
                <a:moveTo>
                  <a:pt x="2727824" y="4457700"/>
                </a:moveTo>
                <a:lnTo>
                  <a:pt x="2696162" y="4457700"/>
                </a:lnTo>
                <a:lnTo>
                  <a:pt x="2721091" y="4470400"/>
                </a:lnTo>
                <a:lnTo>
                  <a:pt x="2727824" y="4457700"/>
                </a:lnTo>
                <a:close/>
              </a:path>
              <a:path w="4993005" h="4470400">
                <a:moveTo>
                  <a:pt x="2740813" y="4445000"/>
                </a:moveTo>
                <a:lnTo>
                  <a:pt x="2740536" y="4445000"/>
                </a:lnTo>
                <a:lnTo>
                  <a:pt x="2738343" y="4457700"/>
                </a:lnTo>
                <a:lnTo>
                  <a:pt x="2727824" y="4457700"/>
                </a:lnTo>
                <a:lnTo>
                  <a:pt x="2745009" y="4470400"/>
                </a:lnTo>
                <a:lnTo>
                  <a:pt x="2761908" y="4470400"/>
                </a:lnTo>
                <a:lnTo>
                  <a:pt x="2767781" y="4457700"/>
                </a:lnTo>
                <a:lnTo>
                  <a:pt x="2740813" y="4445000"/>
                </a:lnTo>
                <a:close/>
              </a:path>
              <a:path w="4993005" h="4470400">
                <a:moveTo>
                  <a:pt x="2844517" y="4457700"/>
                </a:moveTo>
                <a:lnTo>
                  <a:pt x="2781519" y="4457700"/>
                </a:lnTo>
                <a:lnTo>
                  <a:pt x="2801351" y="4470400"/>
                </a:lnTo>
                <a:lnTo>
                  <a:pt x="2823507" y="4470400"/>
                </a:lnTo>
                <a:lnTo>
                  <a:pt x="2844517" y="4457700"/>
                </a:lnTo>
                <a:close/>
              </a:path>
              <a:path w="4993005" h="4470400">
                <a:moveTo>
                  <a:pt x="2866602" y="4457700"/>
                </a:moveTo>
                <a:lnTo>
                  <a:pt x="2844517" y="4457700"/>
                </a:lnTo>
                <a:lnTo>
                  <a:pt x="2860909" y="4470400"/>
                </a:lnTo>
                <a:lnTo>
                  <a:pt x="2866602" y="4457700"/>
                </a:lnTo>
                <a:close/>
              </a:path>
              <a:path w="4993005" h="4470400">
                <a:moveTo>
                  <a:pt x="2939378" y="4457700"/>
                </a:moveTo>
                <a:lnTo>
                  <a:pt x="2880192" y="4457700"/>
                </a:lnTo>
                <a:lnTo>
                  <a:pt x="2901211" y="4470400"/>
                </a:lnTo>
                <a:lnTo>
                  <a:pt x="2943080" y="4470400"/>
                </a:lnTo>
                <a:lnTo>
                  <a:pt x="2939378" y="4457700"/>
                </a:lnTo>
                <a:close/>
              </a:path>
              <a:path w="4993005" h="4470400">
                <a:moveTo>
                  <a:pt x="2978329" y="4457700"/>
                </a:moveTo>
                <a:lnTo>
                  <a:pt x="2948372" y="4457700"/>
                </a:lnTo>
                <a:lnTo>
                  <a:pt x="2967221" y="4470400"/>
                </a:lnTo>
                <a:lnTo>
                  <a:pt x="2981886" y="4470400"/>
                </a:lnTo>
                <a:lnTo>
                  <a:pt x="2978329" y="4457700"/>
                </a:lnTo>
                <a:close/>
              </a:path>
              <a:path w="4993005" h="4470400">
                <a:moveTo>
                  <a:pt x="2990099" y="4457700"/>
                </a:moveTo>
                <a:lnTo>
                  <a:pt x="2978329" y="4457700"/>
                </a:lnTo>
                <a:lnTo>
                  <a:pt x="2985656" y="4470400"/>
                </a:lnTo>
                <a:lnTo>
                  <a:pt x="2990099" y="4457700"/>
                </a:lnTo>
                <a:close/>
              </a:path>
              <a:path w="4993005" h="4470400">
                <a:moveTo>
                  <a:pt x="3044412" y="4457700"/>
                </a:moveTo>
                <a:lnTo>
                  <a:pt x="2996803" y="4457700"/>
                </a:lnTo>
                <a:lnTo>
                  <a:pt x="3010915" y="4470400"/>
                </a:lnTo>
                <a:lnTo>
                  <a:pt x="3035538" y="4470400"/>
                </a:lnTo>
                <a:lnTo>
                  <a:pt x="3044412" y="4457700"/>
                </a:lnTo>
                <a:close/>
              </a:path>
              <a:path w="4993005" h="4470400">
                <a:moveTo>
                  <a:pt x="3078256" y="4457700"/>
                </a:moveTo>
                <a:lnTo>
                  <a:pt x="3068306" y="4457700"/>
                </a:lnTo>
                <a:lnTo>
                  <a:pt x="3079712" y="4470400"/>
                </a:lnTo>
                <a:lnTo>
                  <a:pt x="3078256" y="4457700"/>
                </a:lnTo>
                <a:close/>
              </a:path>
              <a:path w="4993005" h="4470400">
                <a:moveTo>
                  <a:pt x="3107769" y="4432300"/>
                </a:moveTo>
                <a:lnTo>
                  <a:pt x="2659554" y="4432300"/>
                </a:lnTo>
                <a:lnTo>
                  <a:pt x="2672653" y="4445000"/>
                </a:lnTo>
                <a:lnTo>
                  <a:pt x="3099027" y="4445000"/>
                </a:lnTo>
                <a:lnTo>
                  <a:pt x="3110175" y="4470400"/>
                </a:lnTo>
                <a:lnTo>
                  <a:pt x="3121874" y="4470400"/>
                </a:lnTo>
                <a:lnTo>
                  <a:pt x="3125089" y="4457700"/>
                </a:lnTo>
                <a:lnTo>
                  <a:pt x="3110786" y="4445000"/>
                </a:lnTo>
                <a:lnTo>
                  <a:pt x="3107769" y="4432300"/>
                </a:lnTo>
                <a:close/>
              </a:path>
              <a:path w="4993005" h="4470400">
                <a:moveTo>
                  <a:pt x="3127104" y="4381500"/>
                </a:moveTo>
                <a:lnTo>
                  <a:pt x="3110441" y="4381500"/>
                </a:lnTo>
                <a:lnTo>
                  <a:pt x="3116951" y="4399612"/>
                </a:lnTo>
                <a:lnTo>
                  <a:pt x="3123296" y="4406900"/>
                </a:lnTo>
                <a:lnTo>
                  <a:pt x="3126725" y="4419600"/>
                </a:lnTo>
                <a:lnTo>
                  <a:pt x="3125308" y="4433173"/>
                </a:lnTo>
                <a:lnTo>
                  <a:pt x="3128072" y="4445000"/>
                </a:lnTo>
                <a:lnTo>
                  <a:pt x="3147309" y="4457700"/>
                </a:lnTo>
                <a:lnTo>
                  <a:pt x="3155721" y="4470400"/>
                </a:lnTo>
                <a:lnTo>
                  <a:pt x="3163569" y="4470400"/>
                </a:lnTo>
                <a:lnTo>
                  <a:pt x="3170425" y="4457700"/>
                </a:lnTo>
                <a:lnTo>
                  <a:pt x="3269245" y="4457700"/>
                </a:lnTo>
                <a:lnTo>
                  <a:pt x="3246799" y="4445000"/>
                </a:lnTo>
                <a:lnTo>
                  <a:pt x="3240572" y="4432300"/>
                </a:lnTo>
                <a:lnTo>
                  <a:pt x="3487543" y="4432300"/>
                </a:lnTo>
                <a:lnTo>
                  <a:pt x="3475152" y="4419600"/>
                </a:lnTo>
                <a:lnTo>
                  <a:pt x="3410217" y="4419600"/>
                </a:lnTo>
                <a:lnTo>
                  <a:pt x="3416414" y="4406900"/>
                </a:lnTo>
                <a:lnTo>
                  <a:pt x="3173020" y="4406900"/>
                </a:lnTo>
                <a:lnTo>
                  <a:pt x="3163579" y="4394200"/>
                </a:lnTo>
                <a:lnTo>
                  <a:pt x="3130901" y="4394200"/>
                </a:lnTo>
                <a:lnTo>
                  <a:pt x="3127104" y="4381500"/>
                </a:lnTo>
                <a:close/>
              </a:path>
              <a:path w="4993005" h="4470400">
                <a:moveTo>
                  <a:pt x="3218415" y="4457700"/>
                </a:moveTo>
                <a:lnTo>
                  <a:pt x="3184668" y="4457700"/>
                </a:lnTo>
                <a:lnTo>
                  <a:pt x="3196034" y="4470400"/>
                </a:lnTo>
                <a:lnTo>
                  <a:pt x="3225157" y="4470400"/>
                </a:lnTo>
                <a:lnTo>
                  <a:pt x="3218415" y="4457700"/>
                </a:lnTo>
                <a:close/>
              </a:path>
              <a:path w="4993005" h="4470400">
                <a:moveTo>
                  <a:pt x="3293965" y="4457700"/>
                </a:moveTo>
                <a:lnTo>
                  <a:pt x="3257935" y="4457700"/>
                </a:lnTo>
                <a:lnTo>
                  <a:pt x="3274017" y="4470400"/>
                </a:lnTo>
                <a:lnTo>
                  <a:pt x="3293965" y="4457700"/>
                </a:lnTo>
                <a:close/>
              </a:path>
              <a:path w="4993005" h="4470400">
                <a:moveTo>
                  <a:pt x="3346632" y="4457700"/>
                </a:moveTo>
                <a:lnTo>
                  <a:pt x="3302731" y="4457700"/>
                </a:lnTo>
                <a:lnTo>
                  <a:pt x="3315293" y="4470400"/>
                </a:lnTo>
                <a:lnTo>
                  <a:pt x="3346632" y="4457700"/>
                </a:lnTo>
                <a:close/>
              </a:path>
              <a:path w="4993005" h="4470400">
                <a:moveTo>
                  <a:pt x="3401706" y="4457700"/>
                </a:moveTo>
                <a:lnTo>
                  <a:pt x="3346632" y="4457700"/>
                </a:lnTo>
                <a:lnTo>
                  <a:pt x="3357951" y="4470400"/>
                </a:lnTo>
                <a:lnTo>
                  <a:pt x="3383561" y="4470400"/>
                </a:lnTo>
                <a:lnTo>
                  <a:pt x="3401706" y="4457700"/>
                </a:lnTo>
                <a:close/>
              </a:path>
              <a:path w="4993005" h="4470400">
                <a:moveTo>
                  <a:pt x="3487543" y="4432300"/>
                </a:moveTo>
                <a:lnTo>
                  <a:pt x="3307331" y="4432300"/>
                </a:lnTo>
                <a:lnTo>
                  <a:pt x="3318497" y="4445000"/>
                </a:lnTo>
                <a:lnTo>
                  <a:pt x="3377605" y="4445000"/>
                </a:lnTo>
                <a:lnTo>
                  <a:pt x="3375542" y="4457700"/>
                </a:lnTo>
                <a:lnTo>
                  <a:pt x="3444504" y="4457700"/>
                </a:lnTo>
                <a:lnTo>
                  <a:pt x="3489522" y="4470400"/>
                </a:lnTo>
                <a:lnTo>
                  <a:pt x="3498100" y="4457700"/>
                </a:lnTo>
                <a:lnTo>
                  <a:pt x="3487543" y="4432300"/>
                </a:lnTo>
                <a:close/>
              </a:path>
              <a:path w="4993005" h="4470400">
                <a:moveTo>
                  <a:pt x="3494667" y="4432300"/>
                </a:moveTo>
                <a:lnTo>
                  <a:pt x="3497705" y="4445000"/>
                </a:lnTo>
                <a:lnTo>
                  <a:pt x="3513240" y="4457754"/>
                </a:lnTo>
                <a:lnTo>
                  <a:pt x="3529004" y="4470400"/>
                </a:lnTo>
                <a:lnTo>
                  <a:pt x="3540733" y="4457700"/>
                </a:lnTo>
                <a:lnTo>
                  <a:pt x="3566004" y="4457700"/>
                </a:lnTo>
                <a:lnTo>
                  <a:pt x="3571813" y="4445000"/>
                </a:lnTo>
                <a:lnTo>
                  <a:pt x="3513401" y="4445000"/>
                </a:lnTo>
                <a:lnTo>
                  <a:pt x="3512984" y="4443141"/>
                </a:lnTo>
                <a:lnTo>
                  <a:pt x="3494667" y="4432300"/>
                </a:lnTo>
                <a:close/>
              </a:path>
              <a:path w="4993005" h="4470400">
                <a:moveTo>
                  <a:pt x="3587400" y="4457700"/>
                </a:moveTo>
                <a:lnTo>
                  <a:pt x="3556871" y="4457700"/>
                </a:lnTo>
                <a:lnTo>
                  <a:pt x="3573674" y="4470400"/>
                </a:lnTo>
                <a:lnTo>
                  <a:pt x="3587400" y="4457700"/>
                </a:lnTo>
                <a:close/>
              </a:path>
              <a:path w="4993005" h="4470400">
                <a:moveTo>
                  <a:pt x="3634529" y="4445000"/>
                </a:moveTo>
                <a:lnTo>
                  <a:pt x="3571813" y="4445000"/>
                </a:lnTo>
                <a:lnTo>
                  <a:pt x="3567547" y="4457700"/>
                </a:lnTo>
                <a:lnTo>
                  <a:pt x="3587400" y="4457700"/>
                </a:lnTo>
                <a:lnTo>
                  <a:pt x="3624341" y="4470400"/>
                </a:lnTo>
                <a:lnTo>
                  <a:pt x="3633806" y="4470400"/>
                </a:lnTo>
                <a:lnTo>
                  <a:pt x="3631849" y="4457700"/>
                </a:lnTo>
                <a:lnTo>
                  <a:pt x="3634529" y="4445000"/>
                </a:lnTo>
                <a:close/>
              </a:path>
              <a:path w="4993005" h="4470400">
                <a:moveTo>
                  <a:pt x="3693302" y="4457700"/>
                </a:moveTo>
                <a:lnTo>
                  <a:pt x="3667151" y="4457700"/>
                </a:lnTo>
                <a:lnTo>
                  <a:pt x="3681613" y="4470400"/>
                </a:lnTo>
                <a:lnTo>
                  <a:pt x="3693302" y="4457700"/>
                </a:lnTo>
                <a:close/>
              </a:path>
              <a:path w="4993005" h="4470400">
                <a:moveTo>
                  <a:pt x="3717251" y="4457700"/>
                </a:moveTo>
                <a:lnTo>
                  <a:pt x="3693302" y="4457700"/>
                </a:lnTo>
                <a:lnTo>
                  <a:pt x="3694213" y="4470400"/>
                </a:lnTo>
                <a:lnTo>
                  <a:pt x="3704902" y="4470400"/>
                </a:lnTo>
                <a:lnTo>
                  <a:pt x="3717251" y="4457700"/>
                </a:lnTo>
                <a:close/>
              </a:path>
              <a:path w="4993005" h="4470400">
                <a:moveTo>
                  <a:pt x="3751198" y="4445000"/>
                </a:moveTo>
                <a:lnTo>
                  <a:pt x="3634529" y="4445000"/>
                </a:lnTo>
                <a:lnTo>
                  <a:pt x="3651072" y="4457700"/>
                </a:lnTo>
                <a:lnTo>
                  <a:pt x="3723144" y="4457700"/>
                </a:lnTo>
                <a:lnTo>
                  <a:pt x="3748671" y="4470400"/>
                </a:lnTo>
                <a:lnTo>
                  <a:pt x="3754065" y="4457700"/>
                </a:lnTo>
                <a:lnTo>
                  <a:pt x="3751198" y="4445000"/>
                </a:lnTo>
                <a:close/>
              </a:path>
              <a:path w="4993005" h="4470400">
                <a:moveTo>
                  <a:pt x="3796910" y="4457700"/>
                </a:moveTo>
                <a:lnTo>
                  <a:pt x="3772848" y="4457700"/>
                </a:lnTo>
                <a:lnTo>
                  <a:pt x="3793792" y="4470400"/>
                </a:lnTo>
                <a:lnTo>
                  <a:pt x="3796910" y="4457700"/>
                </a:lnTo>
                <a:close/>
              </a:path>
              <a:path w="4993005" h="4470400">
                <a:moveTo>
                  <a:pt x="3809016" y="4457700"/>
                </a:moveTo>
                <a:lnTo>
                  <a:pt x="3804799" y="4457700"/>
                </a:lnTo>
                <a:lnTo>
                  <a:pt x="3805103" y="4470400"/>
                </a:lnTo>
                <a:lnTo>
                  <a:pt x="3809211" y="4470400"/>
                </a:lnTo>
                <a:lnTo>
                  <a:pt x="3812345" y="4459031"/>
                </a:lnTo>
                <a:lnTo>
                  <a:pt x="3809016" y="4457700"/>
                </a:lnTo>
                <a:close/>
              </a:path>
              <a:path w="4993005" h="4470400">
                <a:moveTo>
                  <a:pt x="3547686" y="4419600"/>
                </a:moveTo>
                <a:lnTo>
                  <a:pt x="3500246" y="4419600"/>
                </a:lnTo>
                <a:lnTo>
                  <a:pt x="3510551" y="4432300"/>
                </a:lnTo>
                <a:lnTo>
                  <a:pt x="3512984" y="4443141"/>
                </a:lnTo>
                <a:lnTo>
                  <a:pt x="3516125" y="4445000"/>
                </a:lnTo>
                <a:lnTo>
                  <a:pt x="3778867" y="4445000"/>
                </a:lnTo>
                <a:lnTo>
                  <a:pt x="3776855" y="4457700"/>
                </a:lnTo>
                <a:lnTo>
                  <a:pt x="3812712" y="4457700"/>
                </a:lnTo>
                <a:lnTo>
                  <a:pt x="3812345" y="4459031"/>
                </a:lnTo>
                <a:lnTo>
                  <a:pt x="3840763" y="4470400"/>
                </a:lnTo>
                <a:lnTo>
                  <a:pt x="3854625" y="4457700"/>
                </a:lnTo>
                <a:lnTo>
                  <a:pt x="3856860" y="4432300"/>
                </a:lnTo>
                <a:lnTo>
                  <a:pt x="3553735" y="4432300"/>
                </a:lnTo>
                <a:lnTo>
                  <a:pt x="3547686" y="4419600"/>
                </a:lnTo>
                <a:close/>
              </a:path>
              <a:path w="4993005" h="4470400">
                <a:moveTo>
                  <a:pt x="3851080" y="4381500"/>
                </a:moveTo>
                <a:lnTo>
                  <a:pt x="3843948" y="4381500"/>
                </a:lnTo>
                <a:lnTo>
                  <a:pt x="3840144" y="4402148"/>
                </a:lnTo>
                <a:lnTo>
                  <a:pt x="3844338" y="4406900"/>
                </a:lnTo>
                <a:lnTo>
                  <a:pt x="3853727" y="4419600"/>
                </a:lnTo>
                <a:lnTo>
                  <a:pt x="3856572" y="4431132"/>
                </a:lnTo>
                <a:lnTo>
                  <a:pt x="3858066" y="4432300"/>
                </a:lnTo>
                <a:lnTo>
                  <a:pt x="3861529" y="4445000"/>
                </a:lnTo>
                <a:lnTo>
                  <a:pt x="3875140" y="4457700"/>
                </a:lnTo>
                <a:lnTo>
                  <a:pt x="3921840" y="4470400"/>
                </a:lnTo>
                <a:lnTo>
                  <a:pt x="3980000" y="4470400"/>
                </a:lnTo>
                <a:lnTo>
                  <a:pt x="3984990" y="4457700"/>
                </a:lnTo>
                <a:lnTo>
                  <a:pt x="3943948" y="4457700"/>
                </a:lnTo>
                <a:lnTo>
                  <a:pt x="3947553" y="4445000"/>
                </a:lnTo>
                <a:lnTo>
                  <a:pt x="4593794" y="4445000"/>
                </a:lnTo>
                <a:lnTo>
                  <a:pt x="4580565" y="4432300"/>
                </a:lnTo>
                <a:lnTo>
                  <a:pt x="4417804" y="4432300"/>
                </a:lnTo>
                <a:lnTo>
                  <a:pt x="4395141" y="4419600"/>
                </a:lnTo>
                <a:lnTo>
                  <a:pt x="4014968" y="4419600"/>
                </a:lnTo>
                <a:lnTo>
                  <a:pt x="4015020" y="4406900"/>
                </a:lnTo>
                <a:lnTo>
                  <a:pt x="3899926" y="4406900"/>
                </a:lnTo>
                <a:lnTo>
                  <a:pt x="3871325" y="4394200"/>
                </a:lnTo>
                <a:lnTo>
                  <a:pt x="3855894" y="4394200"/>
                </a:lnTo>
                <a:lnTo>
                  <a:pt x="3851080" y="4381500"/>
                </a:lnTo>
                <a:close/>
              </a:path>
              <a:path w="4993005" h="4470400">
                <a:moveTo>
                  <a:pt x="4021160" y="4457700"/>
                </a:moveTo>
                <a:lnTo>
                  <a:pt x="4000627" y="4457700"/>
                </a:lnTo>
                <a:lnTo>
                  <a:pt x="4009131" y="4470400"/>
                </a:lnTo>
                <a:lnTo>
                  <a:pt x="4015565" y="4470400"/>
                </a:lnTo>
                <a:lnTo>
                  <a:pt x="4021160" y="4457700"/>
                </a:lnTo>
                <a:close/>
              </a:path>
              <a:path w="4993005" h="4470400">
                <a:moveTo>
                  <a:pt x="4060614" y="4445000"/>
                </a:moveTo>
                <a:lnTo>
                  <a:pt x="3947553" y="4445000"/>
                </a:lnTo>
                <a:lnTo>
                  <a:pt x="3951169" y="4457700"/>
                </a:lnTo>
                <a:lnTo>
                  <a:pt x="4021160" y="4457700"/>
                </a:lnTo>
                <a:lnTo>
                  <a:pt x="4033352" y="4470400"/>
                </a:lnTo>
                <a:lnTo>
                  <a:pt x="4048854" y="4470400"/>
                </a:lnTo>
                <a:lnTo>
                  <a:pt x="4064380" y="4457700"/>
                </a:lnTo>
                <a:lnTo>
                  <a:pt x="4060614" y="4445000"/>
                </a:lnTo>
                <a:close/>
              </a:path>
              <a:path w="4993005" h="4470400">
                <a:moveTo>
                  <a:pt x="4140388" y="4445000"/>
                </a:moveTo>
                <a:lnTo>
                  <a:pt x="4074882" y="4445000"/>
                </a:lnTo>
                <a:lnTo>
                  <a:pt x="4096206" y="4457754"/>
                </a:lnTo>
                <a:lnTo>
                  <a:pt x="4113311" y="4470400"/>
                </a:lnTo>
                <a:lnTo>
                  <a:pt x="4141298" y="4457700"/>
                </a:lnTo>
                <a:lnTo>
                  <a:pt x="4141980" y="4457700"/>
                </a:lnTo>
                <a:lnTo>
                  <a:pt x="4140388" y="4445000"/>
                </a:lnTo>
                <a:close/>
              </a:path>
              <a:path w="4993005" h="4470400">
                <a:moveTo>
                  <a:pt x="4182209" y="4457700"/>
                </a:moveTo>
                <a:lnTo>
                  <a:pt x="4141298" y="4457700"/>
                </a:lnTo>
                <a:lnTo>
                  <a:pt x="4191469" y="4470400"/>
                </a:lnTo>
                <a:lnTo>
                  <a:pt x="4182209" y="4457700"/>
                </a:lnTo>
                <a:close/>
              </a:path>
              <a:path w="4993005" h="4470400">
                <a:moveTo>
                  <a:pt x="4239673" y="4457700"/>
                </a:moveTo>
                <a:lnTo>
                  <a:pt x="4213414" y="4457700"/>
                </a:lnTo>
                <a:lnTo>
                  <a:pt x="4205570" y="4470400"/>
                </a:lnTo>
                <a:lnTo>
                  <a:pt x="4241296" y="4470400"/>
                </a:lnTo>
                <a:lnTo>
                  <a:pt x="4239673" y="4457700"/>
                </a:lnTo>
                <a:close/>
              </a:path>
              <a:path w="4993005" h="4470400">
                <a:moveTo>
                  <a:pt x="4260706" y="4457700"/>
                </a:moveTo>
                <a:lnTo>
                  <a:pt x="4239673" y="4457700"/>
                </a:lnTo>
                <a:lnTo>
                  <a:pt x="4241296" y="4470400"/>
                </a:lnTo>
                <a:lnTo>
                  <a:pt x="4249546" y="4470400"/>
                </a:lnTo>
                <a:lnTo>
                  <a:pt x="4260749" y="4457754"/>
                </a:lnTo>
                <a:close/>
              </a:path>
              <a:path w="4993005" h="4470400">
                <a:moveTo>
                  <a:pt x="4276704" y="4457700"/>
                </a:moveTo>
                <a:lnTo>
                  <a:pt x="4260797" y="4457700"/>
                </a:lnTo>
                <a:lnTo>
                  <a:pt x="4270657" y="4470400"/>
                </a:lnTo>
                <a:lnTo>
                  <a:pt x="4276704" y="4457700"/>
                </a:lnTo>
                <a:close/>
              </a:path>
              <a:path w="4993005" h="4470400">
                <a:moveTo>
                  <a:pt x="4295556" y="4457700"/>
                </a:moveTo>
                <a:lnTo>
                  <a:pt x="4283841" y="4457700"/>
                </a:lnTo>
                <a:lnTo>
                  <a:pt x="4290610" y="4470400"/>
                </a:lnTo>
                <a:lnTo>
                  <a:pt x="4295556" y="4457700"/>
                </a:lnTo>
                <a:close/>
              </a:path>
              <a:path w="4993005" h="4470400">
                <a:moveTo>
                  <a:pt x="4333314" y="4457700"/>
                </a:moveTo>
                <a:lnTo>
                  <a:pt x="4307863" y="4457700"/>
                </a:lnTo>
                <a:lnTo>
                  <a:pt x="4319630" y="4470400"/>
                </a:lnTo>
                <a:lnTo>
                  <a:pt x="4328800" y="4470400"/>
                </a:lnTo>
                <a:lnTo>
                  <a:pt x="4333314" y="4457700"/>
                </a:lnTo>
                <a:close/>
              </a:path>
              <a:path w="4993005" h="4470400">
                <a:moveTo>
                  <a:pt x="4348108" y="4457700"/>
                </a:moveTo>
                <a:lnTo>
                  <a:pt x="4333314" y="4457700"/>
                </a:lnTo>
                <a:lnTo>
                  <a:pt x="4337726" y="4470400"/>
                </a:lnTo>
                <a:lnTo>
                  <a:pt x="4340305" y="4470400"/>
                </a:lnTo>
                <a:lnTo>
                  <a:pt x="4348108" y="4457700"/>
                </a:lnTo>
                <a:close/>
              </a:path>
              <a:path w="4993005" h="4470400">
                <a:moveTo>
                  <a:pt x="4409914" y="4457700"/>
                </a:moveTo>
                <a:lnTo>
                  <a:pt x="4368193" y="4457700"/>
                </a:lnTo>
                <a:lnTo>
                  <a:pt x="4399964" y="4470400"/>
                </a:lnTo>
                <a:lnTo>
                  <a:pt x="4409914" y="4457700"/>
                </a:lnTo>
                <a:close/>
              </a:path>
              <a:path w="4993005" h="4470400">
                <a:moveTo>
                  <a:pt x="4469938" y="4445000"/>
                </a:moveTo>
                <a:lnTo>
                  <a:pt x="4422209" y="4445000"/>
                </a:lnTo>
                <a:lnTo>
                  <a:pt x="4442726" y="4457754"/>
                </a:lnTo>
                <a:lnTo>
                  <a:pt x="4463197" y="4470400"/>
                </a:lnTo>
                <a:lnTo>
                  <a:pt x="4474116" y="4457700"/>
                </a:lnTo>
                <a:lnTo>
                  <a:pt x="4485646" y="4457700"/>
                </a:lnTo>
                <a:lnTo>
                  <a:pt x="4469938" y="4445000"/>
                </a:lnTo>
                <a:close/>
              </a:path>
              <a:path w="4993005" h="4470400">
                <a:moveTo>
                  <a:pt x="4502880" y="4445000"/>
                </a:moveTo>
                <a:lnTo>
                  <a:pt x="4476902" y="4445000"/>
                </a:lnTo>
                <a:lnTo>
                  <a:pt x="4496982" y="4457700"/>
                </a:lnTo>
                <a:lnTo>
                  <a:pt x="4474116" y="4457700"/>
                </a:lnTo>
                <a:lnTo>
                  <a:pt x="4480476" y="4470400"/>
                </a:lnTo>
                <a:lnTo>
                  <a:pt x="4506353" y="4470400"/>
                </a:lnTo>
                <a:lnTo>
                  <a:pt x="4505969" y="4457700"/>
                </a:lnTo>
                <a:lnTo>
                  <a:pt x="4502880" y="4445000"/>
                </a:lnTo>
                <a:close/>
              </a:path>
              <a:path w="4993005" h="4470400">
                <a:moveTo>
                  <a:pt x="4545903" y="4445000"/>
                </a:moveTo>
                <a:lnTo>
                  <a:pt x="4502880" y="4445000"/>
                </a:lnTo>
                <a:lnTo>
                  <a:pt x="4517683" y="4457754"/>
                </a:lnTo>
                <a:lnTo>
                  <a:pt x="4535526" y="4470400"/>
                </a:lnTo>
                <a:lnTo>
                  <a:pt x="4542020" y="4457700"/>
                </a:lnTo>
                <a:lnTo>
                  <a:pt x="4545903" y="4445000"/>
                </a:lnTo>
                <a:close/>
              </a:path>
              <a:path w="4993005" h="4470400">
                <a:moveTo>
                  <a:pt x="4593794" y="4445000"/>
                </a:moveTo>
                <a:lnTo>
                  <a:pt x="4545903" y="4445000"/>
                </a:lnTo>
                <a:lnTo>
                  <a:pt x="4563632" y="4457754"/>
                </a:lnTo>
                <a:lnTo>
                  <a:pt x="4582314" y="4470400"/>
                </a:lnTo>
                <a:lnTo>
                  <a:pt x="4589537" y="4457700"/>
                </a:lnTo>
                <a:lnTo>
                  <a:pt x="4595941" y="4447060"/>
                </a:lnTo>
                <a:lnTo>
                  <a:pt x="4593794" y="4445000"/>
                </a:lnTo>
                <a:close/>
              </a:path>
              <a:path w="4993005" h="4470400">
                <a:moveTo>
                  <a:pt x="4728576" y="4445000"/>
                </a:moveTo>
                <a:lnTo>
                  <a:pt x="4597182" y="4445000"/>
                </a:lnTo>
                <a:lnTo>
                  <a:pt x="4595941" y="4447060"/>
                </a:lnTo>
                <a:lnTo>
                  <a:pt x="4607090" y="4457754"/>
                </a:lnTo>
                <a:lnTo>
                  <a:pt x="4622684" y="4470400"/>
                </a:lnTo>
                <a:lnTo>
                  <a:pt x="4638465" y="4457700"/>
                </a:lnTo>
                <a:lnTo>
                  <a:pt x="4737187" y="4457700"/>
                </a:lnTo>
                <a:lnTo>
                  <a:pt x="4728576" y="4445000"/>
                </a:lnTo>
                <a:close/>
              </a:path>
              <a:path w="4993005" h="4470400">
                <a:moveTo>
                  <a:pt x="4703575" y="4457700"/>
                </a:moveTo>
                <a:lnTo>
                  <a:pt x="4667692" y="4457700"/>
                </a:lnTo>
                <a:lnTo>
                  <a:pt x="4669240" y="4470400"/>
                </a:lnTo>
                <a:lnTo>
                  <a:pt x="4689411" y="4470400"/>
                </a:lnTo>
                <a:lnTo>
                  <a:pt x="4705325" y="4459344"/>
                </a:lnTo>
                <a:lnTo>
                  <a:pt x="4703575" y="4457700"/>
                </a:lnTo>
                <a:close/>
              </a:path>
              <a:path w="4993005" h="4470400">
                <a:moveTo>
                  <a:pt x="4725458" y="4457700"/>
                </a:moveTo>
                <a:lnTo>
                  <a:pt x="4707693" y="4457700"/>
                </a:lnTo>
                <a:lnTo>
                  <a:pt x="4705325" y="4459344"/>
                </a:lnTo>
                <a:lnTo>
                  <a:pt x="4717089" y="4470400"/>
                </a:lnTo>
                <a:lnTo>
                  <a:pt x="4721571" y="4470400"/>
                </a:lnTo>
                <a:lnTo>
                  <a:pt x="4725458" y="4457700"/>
                </a:lnTo>
                <a:close/>
              </a:path>
              <a:path w="4993005" h="4470400">
                <a:moveTo>
                  <a:pt x="4823671" y="4432300"/>
                </a:moveTo>
                <a:lnTo>
                  <a:pt x="4596603" y="4432300"/>
                </a:lnTo>
                <a:lnTo>
                  <a:pt x="4600292" y="4445000"/>
                </a:lnTo>
                <a:lnTo>
                  <a:pt x="4728576" y="4445000"/>
                </a:lnTo>
                <a:lnTo>
                  <a:pt x="4741939" y="4457700"/>
                </a:lnTo>
                <a:lnTo>
                  <a:pt x="4765109" y="4470400"/>
                </a:lnTo>
                <a:lnTo>
                  <a:pt x="4785918" y="4457700"/>
                </a:lnTo>
                <a:lnTo>
                  <a:pt x="4854151" y="4457700"/>
                </a:lnTo>
                <a:lnTo>
                  <a:pt x="4835634" y="4445000"/>
                </a:lnTo>
                <a:lnTo>
                  <a:pt x="4823671" y="4432300"/>
                </a:lnTo>
                <a:close/>
              </a:path>
              <a:path w="4993005" h="4470400">
                <a:moveTo>
                  <a:pt x="4819846" y="4457700"/>
                </a:moveTo>
                <a:lnTo>
                  <a:pt x="4785918" y="4457700"/>
                </a:lnTo>
                <a:lnTo>
                  <a:pt x="4804189" y="4470400"/>
                </a:lnTo>
                <a:lnTo>
                  <a:pt x="4813283" y="4470400"/>
                </a:lnTo>
                <a:lnTo>
                  <a:pt x="4819846" y="4457700"/>
                </a:lnTo>
                <a:close/>
              </a:path>
              <a:path w="4993005" h="4470400">
                <a:moveTo>
                  <a:pt x="4941150" y="4457700"/>
                </a:moveTo>
                <a:lnTo>
                  <a:pt x="4911482" y="4457700"/>
                </a:lnTo>
                <a:lnTo>
                  <a:pt x="4939401" y="4470400"/>
                </a:lnTo>
                <a:lnTo>
                  <a:pt x="4941150" y="4457700"/>
                </a:lnTo>
                <a:close/>
              </a:path>
              <a:path w="4993005" h="4470400">
                <a:moveTo>
                  <a:pt x="4965997" y="4457700"/>
                </a:moveTo>
                <a:lnTo>
                  <a:pt x="4941150" y="4457700"/>
                </a:lnTo>
                <a:lnTo>
                  <a:pt x="4956127" y="4470400"/>
                </a:lnTo>
                <a:lnTo>
                  <a:pt x="4964451" y="4470400"/>
                </a:lnTo>
                <a:lnTo>
                  <a:pt x="4965997" y="4457700"/>
                </a:lnTo>
                <a:close/>
              </a:path>
              <a:path w="4993005" h="4470400">
                <a:moveTo>
                  <a:pt x="4982593" y="4457700"/>
                </a:moveTo>
                <a:lnTo>
                  <a:pt x="4979462" y="4457700"/>
                </a:lnTo>
                <a:lnTo>
                  <a:pt x="4968079" y="4470400"/>
                </a:lnTo>
                <a:lnTo>
                  <a:pt x="4983305" y="4470400"/>
                </a:lnTo>
                <a:lnTo>
                  <a:pt x="4982593" y="4457700"/>
                </a:lnTo>
                <a:close/>
              </a:path>
              <a:path w="4993005" h="4470400">
                <a:moveTo>
                  <a:pt x="4707693" y="4457700"/>
                </a:moveTo>
                <a:lnTo>
                  <a:pt x="4703575" y="4457700"/>
                </a:lnTo>
                <a:lnTo>
                  <a:pt x="4705325" y="4459344"/>
                </a:lnTo>
                <a:lnTo>
                  <a:pt x="4707693" y="4457700"/>
                </a:lnTo>
                <a:close/>
              </a:path>
              <a:path w="4993005" h="4470400">
                <a:moveTo>
                  <a:pt x="4260797" y="4457700"/>
                </a:moveTo>
                <a:close/>
              </a:path>
              <a:path w="4993005" h="4470400">
                <a:moveTo>
                  <a:pt x="439705" y="4445000"/>
                </a:moveTo>
                <a:lnTo>
                  <a:pt x="349441" y="4445000"/>
                </a:lnTo>
                <a:lnTo>
                  <a:pt x="361497" y="4457700"/>
                </a:lnTo>
                <a:lnTo>
                  <a:pt x="435632" y="4457700"/>
                </a:lnTo>
                <a:lnTo>
                  <a:pt x="439705" y="4445000"/>
                </a:lnTo>
                <a:close/>
              </a:path>
              <a:path w="4993005" h="4470400">
                <a:moveTo>
                  <a:pt x="1482291" y="4445000"/>
                </a:moveTo>
                <a:lnTo>
                  <a:pt x="1201452" y="4445000"/>
                </a:lnTo>
                <a:lnTo>
                  <a:pt x="1202268" y="4457700"/>
                </a:lnTo>
                <a:lnTo>
                  <a:pt x="1470327" y="4457700"/>
                </a:lnTo>
                <a:lnTo>
                  <a:pt x="1482291" y="4445000"/>
                </a:lnTo>
                <a:close/>
              </a:path>
              <a:path w="4993005" h="4470400">
                <a:moveTo>
                  <a:pt x="1908655" y="4445000"/>
                </a:moveTo>
                <a:lnTo>
                  <a:pt x="1817449" y="4445000"/>
                </a:lnTo>
                <a:lnTo>
                  <a:pt x="1831078" y="4457700"/>
                </a:lnTo>
                <a:lnTo>
                  <a:pt x="1905587" y="4457700"/>
                </a:lnTo>
                <a:lnTo>
                  <a:pt x="1908655" y="4445000"/>
                </a:lnTo>
                <a:close/>
              </a:path>
              <a:path w="4993005" h="4470400">
                <a:moveTo>
                  <a:pt x="2735749" y="4445000"/>
                </a:moveTo>
                <a:lnTo>
                  <a:pt x="2674925" y="4445000"/>
                </a:lnTo>
                <a:lnTo>
                  <a:pt x="2663415" y="4457700"/>
                </a:lnTo>
                <a:lnTo>
                  <a:pt x="2738343" y="4457700"/>
                </a:lnTo>
                <a:lnTo>
                  <a:pt x="2735749" y="4445000"/>
                </a:lnTo>
                <a:close/>
              </a:path>
              <a:path w="4993005" h="4470400">
                <a:moveTo>
                  <a:pt x="2796840" y="4445000"/>
                </a:moveTo>
                <a:lnTo>
                  <a:pt x="2761034" y="4445000"/>
                </a:lnTo>
                <a:lnTo>
                  <a:pt x="2777592" y="4457700"/>
                </a:lnTo>
                <a:lnTo>
                  <a:pt x="2788717" y="4457700"/>
                </a:lnTo>
                <a:lnTo>
                  <a:pt x="2796840" y="4445000"/>
                </a:lnTo>
                <a:close/>
              </a:path>
              <a:path w="4993005" h="4470400">
                <a:moveTo>
                  <a:pt x="2858124" y="4445000"/>
                </a:moveTo>
                <a:lnTo>
                  <a:pt x="2796840" y="4445000"/>
                </a:lnTo>
                <a:lnTo>
                  <a:pt x="2798461" y="4457700"/>
                </a:lnTo>
                <a:lnTo>
                  <a:pt x="2857289" y="4457700"/>
                </a:lnTo>
                <a:lnTo>
                  <a:pt x="2858124" y="4445000"/>
                </a:lnTo>
                <a:close/>
              </a:path>
              <a:path w="4993005" h="4470400">
                <a:moveTo>
                  <a:pt x="2879459" y="4445000"/>
                </a:moveTo>
                <a:lnTo>
                  <a:pt x="2867458" y="4445000"/>
                </a:lnTo>
                <a:lnTo>
                  <a:pt x="2863790" y="4457700"/>
                </a:lnTo>
                <a:lnTo>
                  <a:pt x="2870663" y="4457700"/>
                </a:lnTo>
                <a:lnTo>
                  <a:pt x="2879459" y="4445000"/>
                </a:lnTo>
                <a:close/>
              </a:path>
              <a:path w="4993005" h="4470400">
                <a:moveTo>
                  <a:pt x="3099027" y="4445000"/>
                </a:moveTo>
                <a:lnTo>
                  <a:pt x="2879459" y="4445000"/>
                </a:lnTo>
                <a:lnTo>
                  <a:pt x="2899358" y="4457700"/>
                </a:lnTo>
                <a:lnTo>
                  <a:pt x="3079505" y="4457700"/>
                </a:lnTo>
                <a:lnTo>
                  <a:pt x="3099027" y="4445000"/>
                </a:lnTo>
                <a:close/>
              </a:path>
              <a:path w="4993005" h="4470400">
                <a:moveTo>
                  <a:pt x="3377605" y="4445000"/>
                </a:moveTo>
                <a:lnTo>
                  <a:pt x="3285464" y="4445000"/>
                </a:lnTo>
                <a:lnTo>
                  <a:pt x="3300660" y="4457700"/>
                </a:lnTo>
                <a:lnTo>
                  <a:pt x="3375542" y="4457700"/>
                </a:lnTo>
                <a:lnTo>
                  <a:pt x="3377605" y="4445000"/>
                </a:lnTo>
                <a:close/>
              </a:path>
              <a:path w="4993005" h="4470400">
                <a:moveTo>
                  <a:pt x="4411678" y="4445000"/>
                </a:moveTo>
                <a:lnTo>
                  <a:pt x="4140388" y="4445000"/>
                </a:lnTo>
                <a:lnTo>
                  <a:pt x="4141980" y="4457700"/>
                </a:lnTo>
                <a:lnTo>
                  <a:pt x="4409876" y="4457700"/>
                </a:lnTo>
                <a:lnTo>
                  <a:pt x="4411678" y="4445000"/>
                </a:lnTo>
                <a:close/>
              </a:path>
              <a:path w="4993005" h="4470400">
                <a:moveTo>
                  <a:pt x="4938121" y="4445000"/>
                </a:moveTo>
                <a:lnTo>
                  <a:pt x="4878019" y="4445000"/>
                </a:lnTo>
                <a:lnTo>
                  <a:pt x="4870590" y="4457700"/>
                </a:lnTo>
                <a:lnTo>
                  <a:pt x="4943098" y="4457700"/>
                </a:lnTo>
                <a:lnTo>
                  <a:pt x="4938121" y="4445000"/>
                </a:lnTo>
                <a:close/>
              </a:path>
              <a:path w="4993005" h="4470400">
                <a:moveTo>
                  <a:pt x="4971588" y="4445000"/>
                </a:moveTo>
                <a:lnTo>
                  <a:pt x="4943484" y="4445000"/>
                </a:lnTo>
                <a:lnTo>
                  <a:pt x="4943098" y="4457700"/>
                </a:lnTo>
                <a:lnTo>
                  <a:pt x="4970133" y="4457700"/>
                </a:lnTo>
                <a:lnTo>
                  <a:pt x="4971588" y="4445000"/>
                </a:lnTo>
                <a:close/>
              </a:path>
              <a:path w="4993005" h="4470400">
                <a:moveTo>
                  <a:pt x="4563144" y="4405031"/>
                </a:moveTo>
                <a:lnTo>
                  <a:pt x="4564970" y="4419600"/>
                </a:lnTo>
                <a:lnTo>
                  <a:pt x="4580565" y="4432300"/>
                </a:lnTo>
                <a:lnTo>
                  <a:pt x="4595941" y="4447060"/>
                </a:lnTo>
                <a:lnTo>
                  <a:pt x="4597182" y="4445000"/>
                </a:lnTo>
                <a:lnTo>
                  <a:pt x="4600292" y="4445000"/>
                </a:lnTo>
                <a:lnTo>
                  <a:pt x="4596603" y="4432300"/>
                </a:lnTo>
                <a:lnTo>
                  <a:pt x="4583851" y="4432300"/>
                </a:lnTo>
                <a:lnTo>
                  <a:pt x="4573143" y="4419600"/>
                </a:lnTo>
                <a:lnTo>
                  <a:pt x="4563144" y="4405031"/>
                </a:lnTo>
                <a:close/>
              </a:path>
              <a:path w="4993005" h="4470400">
                <a:moveTo>
                  <a:pt x="239652" y="4394200"/>
                </a:moveTo>
                <a:lnTo>
                  <a:pt x="150819" y="4394200"/>
                </a:lnTo>
                <a:lnTo>
                  <a:pt x="124903" y="4406900"/>
                </a:lnTo>
                <a:lnTo>
                  <a:pt x="140108" y="4406900"/>
                </a:lnTo>
                <a:lnTo>
                  <a:pt x="131165" y="4419600"/>
                </a:lnTo>
                <a:lnTo>
                  <a:pt x="84572" y="4419600"/>
                </a:lnTo>
                <a:lnTo>
                  <a:pt x="50597" y="4432300"/>
                </a:lnTo>
                <a:lnTo>
                  <a:pt x="30894" y="4432300"/>
                </a:lnTo>
                <a:lnTo>
                  <a:pt x="26379" y="4445000"/>
                </a:lnTo>
                <a:lnTo>
                  <a:pt x="200954" y="4445000"/>
                </a:lnTo>
                <a:lnTo>
                  <a:pt x="217793" y="4419600"/>
                </a:lnTo>
                <a:lnTo>
                  <a:pt x="232973" y="4410042"/>
                </a:lnTo>
                <a:lnTo>
                  <a:pt x="239652" y="4394200"/>
                </a:lnTo>
                <a:close/>
              </a:path>
              <a:path w="4993005" h="4470400">
                <a:moveTo>
                  <a:pt x="318548" y="4432300"/>
                </a:moveTo>
                <a:lnTo>
                  <a:pt x="215504" y="4432300"/>
                </a:lnTo>
                <a:lnTo>
                  <a:pt x="205765" y="4445000"/>
                </a:lnTo>
                <a:lnTo>
                  <a:pt x="315990" y="4445000"/>
                </a:lnTo>
                <a:lnTo>
                  <a:pt x="318548" y="4432300"/>
                </a:lnTo>
                <a:close/>
              </a:path>
              <a:path w="4993005" h="4470400">
                <a:moveTo>
                  <a:pt x="385311" y="4432300"/>
                </a:moveTo>
                <a:lnTo>
                  <a:pt x="351373" y="4432300"/>
                </a:lnTo>
                <a:lnTo>
                  <a:pt x="336081" y="4445000"/>
                </a:lnTo>
                <a:lnTo>
                  <a:pt x="384957" y="4445000"/>
                </a:lnTo>
                <a:lnTo>
                  <a:pt x="385311" y="4432300"/>
                </a:lnTo>
                <a:close/>
              </a:path>
              <a:path w="4993005" h="4470400">
                <a:moveTo>
                  <a:pt x="1779558" y="4432300"/>
                </a:moveTo>
                <a:lnTo>
                  <a:pt x="1675871" y="4432300"/>
                </a:lnTo>
                <a:lnTo>
                  <a:pt x="1670609" y="4445000"/>
                </a:lnTo>
                <a:lnTo>
                  <a:pt x="1781395" y="4445000"/>
                </a:lnTo>
                <a:lnTo>
                  <a:pt x="1779558" y="4432300"/>
                </a:lnTo>
                <a:close/>
              </a:path>
              <a:path w="4993005" h="4470400">
                <a:moveTo>
                  <a:pt x="1846320" y="4432300"/>
                </a:moveTo>
                <a:lnTo>
                  <a:pt x="1811485" y="4432300"/>
                </a:lnTo>
                <a:lnTo>
                  <a:pt x="1801612" y="4445000"/>
                </a:lnTo>
                <a:lnTo>
                  <a:pt x="1848487" y="4445000"/>
                </a:lnTo>
                <a:lnTo>
                  <a:pt x="1846320" y="4432300"/>
                </a:lnTo>
                <a:close/>
              </a:path>
              <a:path w="4993005" h="4470400">
                <a:moveTo>
                  <a:pt x="3125104" y="4432300"/>
                </a:moveTo>
                <a:lnTo>
                  <a:pt x="3110052" y="4432300"/>
                </a:lnTo>
                <a:lnTo>
                  <a:pt x="3116024" y="4445000"/>
                </a:lnTo>
                <a:lnTo>
                  <a:pt x="3124074" y="4445000"/>
                </a:lnTo>
                <a:lnTo>
                  <a:pt x="3125308" y="4433173"/>
                </a:lnTo>
                <a:lnTo>
                  <a:pt x="3125104" y="4432300"/>
                </a:lnTo>
                <a:close/>
              </a:path>
              <a:path w="4993005" h="4470400">
                <a:moveTo>
                  <a:pt x="3307331" y="4432300"/>
                </a:moveTo>
                <a:lnTo>
                  <a:pt x="3271608" y="4432300"/>
                </a:lnTo>
                <a:lnTo>
                  <a:pt x="3267154" y="4445000"/>
                </a:lnTo>
                <a:lnTo>
                  <a:pt x="3312022" y="4445000"/>
                </a:lnTo>
                <a:lnTo>
                  <a:pt x="3307331" y="4432300"/>
                </a:lnTo>
                <a:close/>
              </a:path>
              <a:path w="4993005" h="4470400">
                <a:moveTo>
                  <a:pt x="3512984" y="4443141"/>
                </a:moveTo>
                <a:lnTo>
                  <a:pt x="3513401" y="4445000"/>
                </a:lnTo>
                <a:lnTo>
                  <a:pt x="3516125" y="4445000"/>
                </a:lnTo>
                <a:lnTo>
                  <a:pt x="3512984" y="4443141"/>
                </a:lnTo>
                <a:close/>
              </a:path>
              <a:path w="4993005" h="4470400">
                <a:moveTo>
                  <a:pt x="4597113" y="4381500"/>
                </a:moveTo>
                <a:lnTo>
                  <a:pt x="4572564" y="4381500"/>
                </a:lnTo>
                <a:lnTo>
                  <a:pt x="4561786" y="4394200"/>
                </a:lnTo>
                <a:lnTo>
                  <a:pt x="4563144" y="4405031"/>
                </a:lnTo>
                <a:lnTo>
                  <a:pt x="4573143" y="4419600"/>
                </a:lnTo>
                <a:lnTo>
                  <a:pt x="4583851" y="4432300"/>
                </a:lnTo>
                <a:lnTo>
                  <a:pt x="4849659" y="4432300"/>
                </a:lnTo>
                <a:lnTo>
                  <a:pt x="4869507" y="4445000"/>
                </a:lnTo>
                <a:lnTo>
                  <a:pt x="4972770" y="4445000"/>
                </a:lnTo>
                <a:lnTo>
                  <a:pt x="4969926" y="4432300"/>
                </a:lnTo>
                <a:lnTo>
                  <a:pt x="4968829" y="4419600"/>
                </a:lnTo>
                <a:lnTo>
                  <a:pt x="4985285" y="4419600"/>
                </a:lnTo>
                <a:lnTo>
                  <a:pt x="4983670" y="4406900"/>
                </a:lnTo>
                <a:lnTo>
                  <a:pt x="4623066" y="4406900"/>
                </a:lnTo>
                <a:lnTo>
                  <a:pt x="4597528" y="4394200"/>
                </a:lnTo>
                <a:lnTo>
                  <a:pt x="4597113" y="4381500"/>
                </a:lnTo>
                <a:close/>
              </a:path>
              <a:path w="4993005" h="4470400">
                <a:moveTo>
                  <a:pt x="4985285" y="4419600"/>
                </a:moveTo>
                <a:lnTo>
                  <a:pt x="4972709" y="4419600"/>
                </a:lnTo>
                <a:lnTo>
                  <a:pt x="4975839" y="4432300"/>
                </a:lnTo>
                <a:lnTo>
                  <a:pt x="4978045" y="4432300"/>
                </a:lnTo>
                <a:lnTo>
                  <a:pt x="4979946" y="4445000"/>
                </a:lnTo>
                <a:lnTo>
                  <a:pt x="4982164" y="4445000"/>
                </a:lnTo>
                <a:lnTo>
                  <a:pt x="4986901" y="4432300"/>
                </a:lnTo>
                <a:lnTo>
                  <a:pt x="4985285" y="4419600"/>
                </a:lnTo>
                <a:close/>
              </a:path>
              <a:path w="4993005" h="4470400">
                <a:moveTo>
                  <a:pt x="2400261" y="4402148"/>
                </a:moveTo>
                <a:lnTo>
                  <a:pt x="2391345" y="4419600"/>
                </a:lnTo>
                <a:lnTo>
                  <a:pt x="2390591" y="4432300"/>
                </a:lnTo>
                <a:lnTo>
                  <a:pt x="2393312" y="4439213"/>
                </a:lnTo>
                <a:lnTo>
                  <a:pt x="2397691" y="4432300"/>
                </a:lnTo>
                <a:lnTo>
                  <a:pt x="2403405" y="4419600"/>
                </a:lnTo>
                <a:lnTo>
                  <a:pt x="2402348" y="4406900"/>
                </a:lnTo>
                <a:lnTo>
                  <a:pt x="2400261" y="4402148"/>
                </a:lnTo>
                <a:close/>
              </a:path>
              <a:path w="4993005" h="4470400">
                <a:moveTo>
                  <a:pt x="3116951" y="4399612"/>
                </a:moveTo>
                <a:lnTo>
                  <a:pt x="3119570" y="4406900"/>
                </a:lnTo>
                <a:lnTo>
                  <a:pt x="3122137" y="4419600"/>
                </a:lnTo>
                <a:lnTo>
                  <a:pt x="3125308" y="4433173"/>
                </a:lnTo>
                <a:lnTo>
                  <a:pt x="3126725" y="4419600"/>
                </a:lnTo>
                <a:lnTo>
                  <a:pt x="3123296" y="4406900"/>
                </a:lnTo>
                <a:lnTo>
                  <a:pt x="3116951" y="4399612"/>
                </a:lnTo>
                <a:close/>
              </a:path>
              <a:path w="4993005" h="4470400">
                <a:moveTo>
                  <a:pt x="60535" y="4318000"/>
                </a:moveTo>
                <a:lnTo>
                  <a:pt x="16011" y="4318000"/>
                </a:lnTo>
                <a:lnTo>
                  <a:pt x="16072" y="4330700"/>
                </a:lnTo>
                <a:lnTo>
                  <a:pt x="9280" y="4343400"/>
                </a:lnTo>
                <a:lnTo>
                  <a:pt x="6141" y="4356100"/>
                </a:lnTo>
                <a:lnTo>
                  <a:pt x="12048" y="4356100"/>
                </a:lnTo>
                <a:lnTo>
                  <a:pt x="19036" y="4368800"/>
                </a:lnTo>
                <a:lnTo>
                  <a:pt x="18713" y="4381500"/>
                </a:lnTo>
                <a:lnTo>
                  <a:pt x="8473" y="4419600"/>
                </a:lnTo>
                <a:lnTo>
                  <a:pt x="13585" y="4432300"/>
                </a:lnTo>
                <a:lnTo>
                  <a:pt x="48806" y="4432300"/>
                </a:lnTo>
                <a:lnTo>
                  <a:pt x="35931" y="4419600"/>
                </a:lnTo>
                <a:lnTo>
                  <a:pt x="131165" y="4419600"/>
                </a:lnTo>
                <a:lnTo>
                  <a:pt x="135275" y="4406900"/>
                </a:lnTo>
                <a:lnTo>
                  <a:pt x="71407" y="4406900"/>
                </a:lnTo>
                <a:lnTo>
                  <a:pt x="73686" y="4394200"/>
                </a:lnTo>
                <a:lnTo>
                  <a:pt x="77350" y="4394200"/>
                </a:lnTo>
                <a:lnTo>
                  <a:pt x="78093" y="4368800"/>
                </a:lnTo>
                <a:lnTo>
                  <a:pt x="79716" y="4368800"/>
                </a:lnTo>
                <a:lnTo>
                  <a:pt x="75901" y="4356100"/>
                </a:lnTo>
                <a:lnTo>
                  <a:pt x="80638" y="4330700"/>
                </a:lnTo>
                <a:lnTo>
                  <a:pt x="60460" y="4330700"/>
                </a:lnTo>
                <a:lnTo>
                  <a:pt x="60535" y="4318000"/>
                </a:lnTo>
                <a:close/>
              </a:path>
              <a:path w="4993005" h="4470400">
                <a:moveTo>
                  <a:pt x="948371" y="4419600"/>
                </a:moveTo>
                <a:lnTo>
                  <a:pt x="649332" y="4419600"/>
                </a:lnTo>
                <a:lnTo>
                  <a:pt x="650038" y="4432300"/>
                </a:lnTo>
                <a:lnTo>
                  <a:pt x="938523" y="4432300"/>
                </a:lnTo>
                <a:lnTo>
                  <a:pt x="944454" y="4427129"/>
                </a:lnTo>
                <a:lnTo>
                  <a:pt x="948371" y="4419600"/>
                </a:lnTo>
                <a:close/>
              </a:path>
              <a:path w="4993005" h="4470400">
                <a:moveTo>
                  <a:pt x="1678335" y="4394200"/>
                </a:moveTo>
                <a:lnTo>
                  <a:pt x="1590094" y="4394200"/>
                </a:lnTo>
                <a:lnTo>
                  <a:pt x="1565182" y="4406900"/>
                </a:lnTo>
                <a:lnTo>
                  <a:pt x="1586520" y="4406900"/>
                </a:lnTo>
                <a:lnTo>
                  <a:pt x="1578376" y="4419600"/>
                </a:lnTo>
                <a:lnTo>
                  <a:pt x="1536169" y="4419600"/>
                </a:lnTo>
                <a:lnTo>
                  <a:pt x="1506332" y="4432300"/>
                </a:lnTo>
                <a:lnTo>
                  <a:pt x="1667240" y="4432300"/>
                </a:lnTo>
                <a:lnTo>
                  <a:pt x="1669965" y="4419600"/>
                </a:lnTo>
                <a:lnTo>
                  <a:pt x="1677582" y="4408607"/>
                </a:lnTo>
                <a:lnTo>
                  <a:pt x="1678335" y="4394200"/>
                </a:lnTo>
                <a:close/>
              </a:path>
              <a:path w="4993005" h="4470400">
                <a:moveTo>
                  <a:pt x="2391192" y="4381500"/>
                </a:moveTo>
                <a:lnTo>
                  <a:pt x="2378757" y="4381500"/>
                </a:lnTo>
                <a:lnTo>
                  <a:pt x="2373866" y="4394200"/>
                </a:lnTo>
                <a:lnTo>
                  <a:pt x="2382214" y="4394200"/>
                </a:lnTo>
                <a:lnTo>
                  <a:pt x="2372793" y="4406900"/>
                </a:lnTo>
                <a:lnTo>
                  <a:pt x="2126340" y="4406900"/>
                </a:lnTo>
                <a:lnTo>
                  <a:pt x="2122549" y="4419600"/>
                </a:lnTo>
                <a:lnTo>
                  <a:pt x="2102785" y="4419600"/>
                </a:lnTo>
                <a:lnTo>
                  <a:pt x="2105536" y="4432300"/>
                </a:lnTo>
                <a:lnTo>
                  <a:pt x="2390591" y="4432300"/>
                </a:lnTo>
                <a:lnTo>
                  <a:pt x="2391345" y="4419600"/>
                </a:lnTo>
                <a:lnTo>
                  <a:pt x="2400261" y="4402148"/>
                </a:lnTo>
                <a:lnTo>
                  <a:pt x="2391192" y="4381500"/>
                </a:lnTo>
                <a:close/>
              </a:path>
              <a:path w="4993005" h="4470400">
                <a:moveTo>
                  <a:pt x="3821856" y="4381500"/>
                </a:moveTo>
                <a:lnTo>
                  <a:pt x="3805004" y="4381500"/>
                </a:lnTo>
                <a:lnTo>
                  <a:pt x="3808566" y="4394200"/>
                </a:lnTo>
                <a:lnTo>
                  <a:pt x="3818607" y="4394200"/>
                </a:lnTo>
                <a:lnTo>
                  <a:pt x="3807236" y="4406900"/>
                </a:lnTo>
                <a:lnTo>
                  <a:pt x="3571787" y="4406900"/>
                </a:lnTo>
                <a:lnTo>
                  <a:pt x="3570264" y="4419600"/>
                </a:lnTo>
                <a:lnTo>
                  <a:pt x="3556228" y="4419600"/>
                </a:lnTo>
                <a:lnTo>
                  <a:pt x="3561030" y="4432300"/>
                </a:lnTo>
                <a:lnTo>
                  <a:pt x="3856860" y="4432300"/>
                </a:lnTo>
                <a:lnTo>
                  <a:pt x="3856572" y="4431132"/>
                </a:lnTo>
                <a:lnTo>
                  <a:pt x="3841811" y="4419600"/>
                </a:lnTo>
                <a:lnTo>
                  <a:pt x="3839269" y="4406900"/>
                </a:lnTo>
                <a:lnTo>
                  <a:pt x="3840132" y="4402148"/>
                </a:lnTo>
                <a:lnTo>
                  <a:pt x="3821856" y="4381500"/>
                </a:lnTo>
                <a:close/>
              </a:path>
              <a:path w="4993005" h="4470400">
                <a:moveTo>
                  <a:pt x="4555709" y="4394200"/>
                </a:moveTo>
                <a:lnTo>
                  <a:pt x="4468653" y="4394200"/>
                </a:lnTo>
                <a:lnTo>
                  <a:pt x="4445744" y="4406900"/>
                </a:lnTo>
                <a:lnTo>
                  <a:pt x="4479335" y="4406900"/>
                </a:lnTo>
                <a:lnTo>
                  <a:pt x="4472788" y="4419600"/>
                </a:lnTo>
                <a:lnTo>
                  <a:pt x="4439721" y="4419600"/>
                </a:lnTo>
                <a:lnTo>
                  <a:pt x="4417804" y="4432300"/>
                </a:lnTo>
                <a:lnTo>
                  <a:pt x="4580565" y="4432300"/>
                </a:lnTo>
                <a:lnTo>
                  <a:pt x="4564970" y="4419600"/>
                </a:lnTo>
                <a:lnTo>
                  <a:pt x="4563144" y="4405031"/>
                </a:lnTo>
                <a:lnTo>
                  <a:pt x="4555709" y="4394200"/>
                </a:lnTo>
                <a:close/>
              </a:path>
              <a:path w="4993005" h="4470400">
                <a:moveTo>
                  <a:pt x="3840142" y="4402159"/>
                </a:moveTo>
                <a:lnTo>
                  <a:pt x="3839269" y="4406900"/>
                </a:lnTo>
                <a:lnTo>
                  <a:pt x="3841811" y="4419600"/>
                </a:lnTo>
                <a:lnTo>
                  <a:pt x="3856572" y="4431132"/>
                </a:lnTo>
                <a:lnTo>
                  <a:pt x="3853727" y="4419600"/>
                </a:lnTo>
                <a:lnTo>
                  <a:pt x="3844338" y="4406900"/>
                </a:lnTo>
                <a:lnTo>
                  <a:pt x="3840142" y="4402159"/>
                </a:lnTo>
                <a:close/>
              </a:path>
              <a:path w="4993005" h="4470400">
                <a:moveTo>
                  <a:pt x="960393" y="4402301"/>
                </a:moveTo>
                <a:lnTo>
                  <a:pt x="955879" y="4406900"/>
                </a:lnTo>
                <a:lnTo>
                  <a:pt x="943261" y="4419600"/>
                </a:lnTo>
                <a:lnTo>
                  <a:pt x="948371" y="4419600"/>
                </a:lnTo>
                <a:lnTo>
                  <a:pt x="944454" y="4427129"/>
                </a:lnTo>
                <a:lnTo>
                  <a:pt x="953093" y="4419600"/>
                </a:lnTo>
                <a:lnTo>
                  <a:pt x="960363" y="4406900"/>
                </a:lnTo>
                <a:lnTo>
                  <a:pt x="960393" y="4402301"/>
                </a:lnTo>
                <a:close/>
              </a:path>
              <a:path w="4993005" h="4470400">
                <a:moveTo>
                  <a:pt x="676452" y="4406900"/>
                </a:moveTo>
                <a:lnTo>
                  <a:pt x="536214" y="4406900"/>
                </a:lnTo>
                <a:lnTo>
                  <a:pt x="536460" y="4419600"/>
                </a:lnTo>
                <a:lnTo>
                  <a:pt x="674840" y="4419600"/>
                </a:lnTo>
                <a:lnTo>
                  <a:pt x="676452" y="4406900"/>
                </a:lnTo>
                <a:close/>
              </a:path>
              <a:path w="4993005" h="4470400">
                <a:moveTo>
                  <a:pt x="960530" y="4381500"/>
                </a:moveTo>
                <a:lnTo>
                  <a:pt x="953499" y="4381500"/>
                </a:lnTo>
                <a:lnTo>
                  <a:pt x="939177" y="4394200"/>
                </a:lnTo>
                <a:lnTo>
                  <a:pt x="937903" y="4394200"/>
                </a:lnTo>
                <a:lnTo>
                  <a:pt x="923522" y="4406900"/>
                </a:lnTo>
                <a:lnTo>
                  <a:pt x="680901" y="4406900"/>
                </a:lnTo>
                <a:lnTo>
                  <a:pt x="674840" y="4419600"/>
                </a:lnTo>
                <a:lnTo>
                  <a:pt x="943261" y="4419600"/>
                </a:lnTo>
                <a:lnTo>
                  <a:pt x="955879" y="4406900"/>
                </a:lnTo>
                <a:lnTo>
                  <a:pt x="960393" y="4402301"/>
                </a:lnTo>
                <a:lnTo>
                  <a:pt x="960530" y="4381500"/>
                </a:lnTo>
                <a:close/>
              </a:path>
              <a:path w="4993005" h="4470400">
                <a:moveTo>
                  <a:pt x="1144719" y="4406900"/>
                </a:moveTo>
                <a:lnTo>
                  <a:pt x="1121527" y="4406900"/>
                </a:lnTo>
                <a:lnTo>
                  <a:pt x="1119737" y="4419600"/>
                </a:lnTo>
                <a:lnTo>
                  <a:pt x="1132893" y="4419600"/>
                </a:lnTo>
                <a:lnTo>
                  <a:pt x="1144719" y="4406900"/>
                </a:lnTo>
                <a:close/>
              </a:path>
              <a:path w="4993005" h="4470400">
                <a:moveTo>
                  <a:pt x="1254373" y="4406900"/>
                </a:moveTo>
                <a:lnTo>
                  <a:pt x="1144719" y="4406900"/>
                </a:lnTo>
                <a:lnTo>
                  <a:pt x="1161307" y="4419600"/>
                </a:lnTo>
                <a:lnTo>
                  <a:pt x="1240676" y="4419600"/>
                </a:lnTo>
                <a:lnTo>
                  <a:pt x="1254373" y="4406900"/>
                </a:lnTo>
                <a:close/>
              </a:path>
              <a:path w="4993005" h="4470400">
                <a:moveTo>
                  <a:pt x="1279725" y="4406900"/>
                </a:moveTo>
                <a:lnTo>
                  <a:pt x="1254373" y="4406900"/>
                </a:lnTo>
                <a:lnTo>
                  <a:pt x="1251738" y="4419600"/>
                </a:lnTo>
                <a:lnTo>
                  <a:pt x="1273372" y="4419600"/>
                </a:lnTo>
                <a:lnTo>
                  <a:pt x="1279725" y="4406900"/>
                </a:lnTo>
                <a:close/>
              </a:path>
              <a:path w="4993005" h="4470400">
                <a:moveTo>
                  <a:pt x="1294695" y="4406900"/>
                </a:moveTo>
                <a:lnTo>
                  <a:pt x="1286486" y="4406900"/>
                </a:lnTo>
                <a:lnTo>
                  <a:pt x="1280538" y="4419600"/>
                </a:lnTo>
                <a:lnTo>
                  <a:pt x="1301763" y="4419600"/>
                </a:lnTo>
                <a:lnTo>
                  <a:pt x="1294695" y="4406900"/>
                </a:lnTo>
                <a:close/>
              </a:path>
              <a:path w="4993005" h="4470400">
                <a:moveTo>
                  <a:pt x="1340550" y="4381500"/>
                </a:moveTo>
                <a:lnTo>
                  <a:pt x="1335451" y="4381500"/>
                </a:lnTo>
                <a:lnTo>
                  <a:pt x="1331813" y="4391106"/>
                </a:lnTo>
                <a:lnTo>
                  <a:pt x="1331771" y="4391508"/>
                </a:lnTo>
                <a:lnTo>
                  <a:pt x="1334471" y="4394200"/>
                </a:lnTo>
                <a:lnTo>
                  <a:pt x="1321418" y="4406900"/>
                </a:lnTo>
                <a:lnTo>
                  <a:pt x="1301763" y="4419600"/>
                </a:lnTo>
                <a:lnTo>
                  <a:pt x="1408508" y="4419600"/>
                </a:lnTo>
                <a:lnTo>
                  <a:pt x="1417209" y="4406900"/>
                </a:lnTo>
                <a:lnTo>
                  <a:pt x="1363420" y="4406900"/>
                </a:lnTo>
                <a:lnTo>
                  <a:pt x="1366326" y="4394200"/>
                </a:lnTo>
                <a:lnTo>
                  <a:pt x="1344125" y="4394200"/>
                </a:lnTo>
                <a:lnTo>
                  <a:pt x="1347946" y="4391106"/>
                </a:lnTo>
                <a:lnTo>
                  <a:pt x="1340550" y="4381500"/>
                </a:lnTo>
                <a:close/>
              </a:path>
              <a:path w="4993005" h="4470400">
                <a:moveTo>
                  <a:pt x="1580571" y="4406900"/>
                </a:moveTo>
                <a:lnTo>
                  <a:pt x="1427332" y="4406900"/>
                </a:lnTo>
                <a:lnTo>
                  <a:pt x="1420052" y="4419600"/>
                </a:lnTo>
                <a:lnTo>
                  <a:pt x="1578376" y="4419600"/>
                </a:lnTo>
                <a:lnTo>
                  <a:pt x="1580571" y="4406900"/>
                </a:lnTo>
                <a:close/>
              </a:path>
              <a:path w="4993005" h="4470400">
                <a:moveTo>
                  <a:pt x="2120387" y="4406900"/>
                </a:moveTo>
                <a:lnTo>
                  <a:pt x="1982629" y="4406900"/>
                </a:lnTo>
                <a:lnTo>
                  <a:pt x="1984491" y="4419600"/>
                </a:lnTo>
                <a:lnTo>
                  <a:pt x="2122549" y="4419600"/>
                </a:lnTo>
                <a:lnTo>
                  <a:pt x="2120387" y="4406900"/>
                </a:lnTo>
                <a:close/>
              </a:path>
              <a:path w="4993005" h="4470400">
                <a:moveTo>
                  <a:pt x="2816976" y="4381500"/>
                </a:moveTo>
                <a:lnTo>
                  <a:pt x="2801101" y="4381500"/>
                </a:lnTo>
                <a:lnTo>
                  <a:pt x="2788032" y="4394200"/>
                </a:lnTo>
                <a:lnTo>
                  <a:pt x="2792930" y="4394200"/>
                </a:lnTo>
                <a:lnTo>
                  <a:pt x="2791202" y="4406900"/>
                </a:lnTo>
                <a:lnTo>
                  <a:pt x="2786186" y="4419600"/>
                </a:lnTo>
                <a:lnTo>
                  <a:pt x="2964675" y="4419600"/>
                </a:lnTo>
                <a:lnTo>
                  <a:pt x="2967919" y="4406900"/>
                </a:lnTo>
                <a:lnTo>
                  <a:pt x="2849156" y="4406900"/>
                </a:lnTo>
                <a:lnTo>
                  <a:pt x="2831729" y="4394200"/>
                </a:lnTo>
                <a:lnTo>
                  <a:pt x="2816976" y="4381500"/>
                </a:lnTo>
                <a:close/>
              </a:path>
              <a:path w="4993005" h="4470400">
                <a:moveTo>
                  <a:pt x="3088881" y="4406900"/>
                </a:moveTo>
                <a:lnTo>
                  <a:pt x="2982320" y="4406900"/>
                </a:lnTo>
                <a:lnTo>
                  <a:pt x="2993779" y="4419600"/>
                </a:lnTo>
                <a:lnTo>
                  <a:pt x="3090138" y="4419600"/>
                </a:lnTo>
                <a:lnTo>
                  <a:pt x="3088881" y="4406900"/>
                </a:lnTo>
                <a:close/>
              </a:path>
              <a:path w="4993005" h="4470400">
                <a:moveTo>
                  <a:pt x="3092001" y="4381500"/>
                </a:moveTo>
                <a:lnTo>
                  <a:pt x="3084536" y="4381500"/>
                </a:lnTo>
                <a:lnTo>
                  <a:pt x="3090513" y="4394200"/>
                </a:lnTo>
                <a:lnTo>
                  <a:pt x="3070337" y="4394200"/>
                </a:lnTo>
                <a:lnTo>
                  <a:pt x="3069103" y="4406900"/>
                </a:lnTo>
                <a:lnTo>
                  <a:pt x="3088881" y="4406900"/>
                </a:lnTo>
                <a:lnTo>
                  <a:pt x="3090138" y="4419600"/>
                </a:lnTo>
                <a:lnTo>
                  <a:pt x="3122137" y="4419600"/>
                </a:lnTo>
                <a:lnTo>
                  <a:pt x="3119570" y="4406900"/>
                </a:lnTo>
                <a:lnTo>
                  <a:pt x="3116951" y="4399612"/>
                </a:lnTo>
                <a:lnTo>
                  <a:pt x="3112238" y="4394200"/>
                </a:lnTo>
                <a:lnTo>
                  <a:pt x="3092001" y="4381500"/>
                </a:lnTo>
                <a:close/>
              </a:path>
              <a:path w="4993005" h="4470400">
                <a:moveTo>
                  <a:pt x="3564322" y="4406900"/>
                </a:moveTo>
                <a:lnTo>
                  <a:pt x="3421970" y="4406900"/>
                </a:lnTo>
                <a:lnTo>
                  <a:pt x="3434682" y="4419600"/>
                </a:lnTo>
                <a:lnTo>
                  <a:pt x="3570264" y="4419600"/>
                </a:lnTo>
                <a:lnTo>
                  <a:pt x="3564322" y="4406900"/>
                </a:lnTo>
                <a:close/>
              </a:path>
              <a:path w="4993005" h="4470400">
                <a:moveTo>
                  <a:pt x="4038180" y="4406900"/>
                </a:moveTo>
                <a:lnTo>
                  <a:pt x="4015020" y="4406900"/>
                </a:lnTo>
                <a:lnTo>
                  <a:pt x="4014968" y="4419600"/>
                </a:lnTo>
                <a:lnTo>
                  <a:pt x="4028688" y="4419600"/>
                </a:lnTo>
                <a:lnTo>
                  <a:pt x="4038180" y="4406900"/>
                </a:lnTo>
                <a:close/>
              </a:path>
              <a:path w="4993005" h="4470400">
                <a:moveTo>
                  <a:pt x="4144232" y="4406900"/>
                </a:moveTo>
                <a:lnTo>
                  <a:pt x="4038180" y="4406900"/>
                </a:lnTo>
                <a:lnTo>
                  <a:pt x="4057827" y="4419600"/>
                </a:lnTo>
                <a:lnTo>
                  <a:pt x="4139624" y="4419600"/>
                </a:lnTo>
                <a:lnTo>
                  <a:pt x="4144232" y="4406900"/>
                </a:lnTo>
                <a:close/>
              </a:path>
              <a:path w="4993005" h="4470400">
                <a:moveTo>
                  <a:pt x="4171111" y="4406900"/>
                </a:moveTo>
                <a:lnTo>
                  <a:pt x="4144232" y="4406900"/>
                </a:lnTo>
                <a:lnTo>
                  <a:pt x="4148878" y="4419600"/>
                </a:lnTo>
                <a:lnTo>
                  <a:pt x="4169503" y="4419600"/>
                </a:lnTo>
                <a:lnTo>
                  <a:pt x="4171111" y="4406900"/>
                </a:lnTo>
                <a:close/>
              </a:path>
              <a:path w="4993005" h="4470400">
                <a:moveTo>
                  <a:pt x="4183445" y="4406900"/>
                </a:moveTo>
                <a:lnTo>
                  <a:pt x="4174300" y="4406900"/>
                </a:lnTo>
                <a:lnTo>
                  <a:pt x="4174272" y="4419600"/>
                </a:lnTo>
                <a:lnTo>
                  <a:pt x="4199951" y="4419600"/>
                </a:lnTo>
                <a:lnTo>
                  <a:pt x="4183445" y="4406900"/>
                </a:lnTo>
                <a:close/>
              </a:path>
              <a:path w="4993005" h="4470400">
                <a:moveTo>
                  <a:pt x="4198587" y="4381500"/>
                </a:moveTo>
                <a:lnTo>
                  <a:pt x="4196719" y="4381500"/>
                </a:lnTo>
                <a:lnTo>
                  <a:pt x="4196124" y="4389304"/>
                </a:lnTo>
                <a:lnTo>
                  <a:pt x="4205155" y="4394200"/>
                </a:lnTo>
                <a:lnTo>
                  <a:pt x="4209208" y="4406900"/>
                </a:lnTo>
                <a:lnTo>
                  <a:pt x="4199951" y="4419600"/>
                </a:lnTo>
                <a:lnTo>
                  <a:pt x="4305766" y="4419600"/>
                </a:lnTo>
                <a:lnTo>
                  <a:pt x="4308886" y="4406900"/>
                </a:lnTo>
                <a:lnTo>
                  <a:pt x="4242380" y="4406900"/>
                </a:lnTo>
                <a:lnTo>
                  <a:pt x="4241626" y="4394200"/>
                </a:lnTo>
                <a:lnTo>
                  <a:pt x="4215308" y="4394200"/>
                </a:lnTo>
                <a:lnTo>
                  <a:pt x="4198587" y="4381500"/>
                </a:lnTo>
                <a:close/>
              </a:path>
              <a:path w="4993005" h="4470400">
                <a:moveTo>
                  <a:pt x="4471164" y="4406900"/>
                </a:moveTo>
                <a:lnTo>
                  <a:pt x="4316262" y="4406900"/>
                </a:lnTo>
                <a:lnTo>
                  <a:pt x="4317399" y="4419600"/>
                </a:lnTo>
                <a:lnTo>
                  <a:pt x="4472788" y="4419600"/>
                </a:lnTo>
                <a:lnTo>
                  <a:pt x="4471164" y="4406900"/>
                </a:lnTo>
                <a:close/>
              </a:path>
              <a:path w="4993005" h="4470400">
                <a:moveTo>
                  <a:pt x="101201" y="4394200"/>
                </a:moveTo>
                <a:lnTo>
                  <a:pt x="89326" y="4394200"/>
                </a:lnTo>
                <a:lnTo>
                  <a:pt x="72533" y="4406900"/>
                </a:lnTo>
                <a:lnTo>
                  <a:pt x="88292" y="4406900"/>
                </a:lnTo>
                <a:lnTo>
                  <a:pt x="101201" y="4394200"/>
                </a:lnTo>
                <a:close/>
              </a:path>
              <a:path w="4993005" h="4470400">
                <a:moveTo>
                  <a:pt x="126131" y="4381500"/>
                </a:moveTo>
                <a:lnTo>
                  <a:pt x="109480" y="4394200"/>
                </a:lnTo>
                <a:lnTo>
                  <a:pt x="114634" y="4394200"/>
                </a:lnTo>
                <a:lnTo>
                  <a:pt x="102249" y="4406900"/>
                </a:lnTo>
                <a:lnTo>
                  <a:pt x="124903" y="4406900"/>
                </a:lnTo>
                <a:lnTo>
                  <a:pt x="132416" y="4394200"/>
                </a:lnTo>
                <a:lnTo>
                  <a:pt x="126131" y="4381500"/>
                </a:lnTo>
                <a:close/>
              </a:path>
              <a:path w="4993005" h="4470400">
                <a:moveTo>
                  <a:pt x="320348" y="4394200"/>
                </a:moveTo>
                <a:lnTo>
                  <a:pt x="312453" y="4394200"/>
                </a:lnTo>
                <a:lnTo>
                  <a:pt x="304086" y="4406900"/>
                </a:lnTo>
                <a:lnTo>
                  <a:pt x="324442" y="4406900"/>
                </a:lnTo>
                <a:lnTo>
                  <a:pt x="320348" y="4394200"/>
                </a:lnTo>
                <a:close/>
              </a:path>
              <a:path w="4993005" h="4470400">
                <a:moveTo>
                  <a:pt x="363893" y="4381500"/>
                </a:moveTo>
                <a:lnTo>
                  <a:pt x="360013" y="4381500"/>
                </a:lnTo>
                <a:lnTo>
                  <a:pt x="343341" y="4394200"/>
                </a:lnTo>
                <a:lnTo>
                  <a:pt x="324442" y="4406900"/>
                </a:lnTo>
                <a:lnTo>
                  <a:pt x="402561" y="4406900"/>
                </a:lnTo>
                <a:lnTo>
                  <a:pt x="385863" y="4394200"/>
                </a:lnTo>
                <a:lnTo>
                  <a:pt x="363250" y="4394200"/>
                </a:lnTo>
                <a:lnTo>
                  <a:pt x="363893" y="4381500"/>
                </a:lnTo>
                <a:close/>
              </a:path>
              <a:path w="4993005" h="4470400">
                <a:moveTo>
                  <a:pt x="426532" y="4394200"/>
                </a:moveTo>
                <a:lnTo>
                  <a:pt x="418051" y="4394200"/>
                </a:lnTo>
                <a:lnTo>
                  <a:pt x="416596" y="4406900"/>
                </a:lnTo>
                <a:lnTo>
                  <a:pt x="426532" y="4394200"/>
                </a:lnTo>
                <a:close/>
              </a:path>
              <a:path w="4993005" h="4470400">
                <a:moveTo>
                  <a:pt x="457432" y="4394200"/>
                </a:moveTo>
                <a:lnTo>
                  <a:pt x="432996" y="4406900"/>
                </a:lnTo>
                <a:lnTo>
                  <a:pt x="450604" y="4406900"/>
                </a:lnTo>
                <a:lnTo>
                  <a:pt x="457432" y="4394200"/>
                </a:lnTo>
                <a:close/>
              </a:path>
              <a:path w="4993005" h="4470400">
                <a:moveTo>
                  <a:pt x="476492" y="4381500"/>
                </a:moveTo>
                <a:lnTo>
                  <a:pt x="461445" y="4394200"/>
                </a:lnTo>
                <a:lnTo>
                  <a:pt x="450604" y="4406900"/>
                </a:lnTo>
                <a:lnTo>
                  <a:pt x="494971" y="4406900"/>
                </a:lnTo>
                <a:lnTo>
                  <a:pt x="520289" y="4394200"/>
                </a:lnTo>
                <a:lnTo>
                  <a:pt x="482280" y="4394200"/>
                </a:lnTo>
                <a:lnTo>
                  <a:pt x="476492" y="4381500"/>
                </a:lnTo>
                <a:close/>
              </a:path>
              <a:path w="4993005" h="4470400">
                <a:moveTo>
                  <a:pt x="571283" y="4381500"/>
                </a:moveTo>
                <a:lnTo>
                  <a:pt x="545347" y="4381500"/>
                </a:lnTo>
                <a:lnTo>
                  <a:pt x="537896" y="4394200"/>
                </a:lnTo>
                <a:lnTo>
                  <a:pt x="525883" y="4406900"/>
                </a:lnTo>
                <a:lnTo>
                  <a:pt x="557090" y="4406900"/>
                </a:lnTo>
                <a:lnTo>
                  <a:pt x="562704" y="4394200"/>
                </a:lnTo>
                <a:lnTo>
                  <a:pt x="571283" y="4381500"/>
                </a:lnTo>
                <a:close/>
              </a:path>
              <a:path w="4993005" h="4470400">
                <a:moveTo>
                  <a:pt x="594323" y="4382272"/>
                </a:moveTo>
                <a:lnTo>
                  <a:pt x="574696" y="4394200"/>
                </a:lnTo>
                <a:lnTo>
                  <a:pt x="557090" y="4406900"/>
                </a:lnTo>
                <a:lnTo>
                  <a:pt x="610527" y="4406900"/>
                </a:lnTo>
                <a:lnTo>
                  <a:pt x="619806" y="4394200"/>
                </a:lnTo>
                <a:lnTo>
                  <a:pt x="592978" y="4394200"/>
                </a:lnTo>
                <a:lnTo>
                  <a:pt x="594323" y="4382272"/>
                </a:lnTo>
                <a:close/>
              </a:path>
              <a:path w="4993005" h="4470400">
                <a:moveTo>
                  <a:pt x="708205" y="4381500"/>
                </a:moveTo>
                <a:lnTo>
                  <a:pt x="695052" y="4381500"/>
                </a:lnTo>
                <a:lnTo>
                  <a:pt x="681592" y="4394200"/>
                </a:lnTo>
                <a:lnTo>
                  <a:pt x="646567" y="4394200"/>
                </a:lnTo>
                <a:lnTo>
                  <a:pt x="641291" y="4406900"/>
                </a:lnTo>
                <a:lnTo>
                  <a:pt x="689520" y="4406900"/>
                </a:lnTo>
                <a:lnTo>
                  <a:pt x="708205" y="4381500"/>
                </a:lnTo>
                <a:close/>
              </a:path>
              <a:path w="4993005" h="4470400">
                <a:moveTo>
                  <a:pt x="767286" y="4381500"/>
                </a:moveTo>
                <a:lnTo>
                  <a:pt x="751418" y="4381500"/>
                </a:lnTo>
                <a:lnTo>
                  <a:pt x="744155" y="4394200"/>
                </a:lnTo>
                <a:lnTo>
                  <a:pt x="730907" y="4406900"/>
                </a:lnTo>
                <a:lnTo>
                  <a:pt x="801862" y="4406900"/>
                </a:lnTo>
                <a:lnTo>
                  <a:pt x="798819" y="4394200"/>
                </a:lnTo>
                <a:lnTo>
                  <a:pt x="758039" y="4394200"/>
                </a:lnTo>
                <a:lnTo>
                  <a:pt x="767286" y="4381500"/>
                </a:lnTo>
                <a:close/>
              </a:path>
              <a:path w="4993005" h="4470400">
                <a:moveTo>
                  <a:pt x="866138" y="4381500"/>
                </a:moveTo>
                <a:lnTo>
                  <a:pt x="854916" y="4381500"/>
                </a:lnTo>
                <a:lnTo>
                  <a:pt x="847092" y="4394200"/>
                </a:lnTo>
                <a:lnTo>
                  <a:pt x="834016" y="4406900"/>
                </a:lnTo>
                <a:lnTo>
                  <a:pt x="847132" y="4406900"/>
                </a:lnTo>
                <a:lnTo>
                  <a:pt x="857347" y="4394200"/>
                </a:lnTo>
                <a:lnTo>
                  <a:pt x="859263" y="4394200"/>
                </a:lnTo>
                <a:lnTo>
                  <a:pt x="866138" y="4381500"/>
                </a:lnTo>
                <a:close/>
              </a:path>
              <a:path w="4993005" h="4470400">
                <a:moveTo>
                  <a:pt x="897639" y="4394200"/>
                </a:moveTo>
                <a:lnTo>
                  <a:pt x="857347" y="4394200"/>
                </a:lnTo>
                <a:lnTo>
                  <a:pt x="864563" y="4406900"/>
                </a:lnTo>
                <a:lnTo>
                  <a:pt x="871536" y="4406900"/>
                </a:lnTo>
                <a:lnTo>
                  <a:pt x="897639" y="4394200"/>
                </a:lnTo>
                <a:close/>
              </a:path>
              <a:path w="4993005" h="4470400">
                <a:moveTo>
                  <a:pt x="1090178" y="4381500"/>
                </a:moveTo>
                <a:lnTo>
                  <a:pt x="1038472" y="4381500"/>
                </a:lnTo>
                <a:lnTo>
                  <a:pt x="1036756" y="4406900"/>
                </a:lnTo>
                <a:lnTo>
                  <a:pt x="1050935" y="4406900"/>
                </a:lnTo>
                <a:lnTo>
                  <a:pt x="1044189" y="4394200"/>
                </a:lnTo>
                <a:lnTo>
                  <a:pt x="1062553" y="4394200"/>
                </a:lnTo>
                <a:lnTo>
                  <a:pt x="1090178" y="4381500"/>
                </a:lnTo>
                <a:close/>
              </a:path>
              <a:path w="4993005" h="4470400">
                <a:moveTo>
                  <a:pt x="1058085" y="4398036"/>
                </a:moveTo>
                <a:lnTo>
                  <a:pt x="1050935" y="4406900"/>
                </a:lnTo>
                <a:lnTo>
                  <a:pt x="1057288" y="4406900"/>
                </a:lnTo>
                <a:lnTo>
                  <a:pt x="1058085" y="4398036"/>
                </a:lnTo>
                <a:close/>
              </a:path>
              <a:path w="4993005" h="4470400">
                <a:moveTo>
                  <a:pt x="1061063" y="4394345"/>
                </a:moveTo>
                <a:lnTo>
                  <a:pt x="1058085" y="4398036"/>
                </a:lnTo>
                <a:lnTo>
                  <a:pt x="1057288" y="4406900"/>
                </a:lnTo>
                <a:lnTo>
                  <a:pt x="1075605" y="4406900"/>
                </a:lnTo>
                <a:lnTo>
                  <a:pt x="1061063" y="4394345"/>
                </a:lnTo>
                <a:close/>
              </a:path>
              <a:path w="4993005" h="4470400">
                <a:moveTo>
                  <a:pt x="1117141" y="4394200"/>
                </a:moveTo>
                <a:lnTo>
                  <a:pt x="1097086" y="4394200"/>
                </a:lnTo>
                <a:lnTo>
                  <a:pt x="1075605" y="4406900"/>
                </a:lnTo>
                <a:lnTo>
                  <a:pt x="1107353" y="4406900"/>
                </a:lnTo>
                <a:lnTo>
                  <a:pt x="1117141" y="4394200"/>
                </a:lnTo>
                <a:close/>
              </a:path>
              <a:path w="4993005" h="4470400">
                <a:moveTo>
                  <a:pt x="1155998" y="4394200"/>
                </a:moveTo>
                <a:lnTo>
                  <a:pt x="1124678" y="4394200"/>
                </a:lnTo>
                <a:lnTo>
                  <a:pt x="1112638" y="4406900"/>
                </a:lnTo>
                <a:lnTo>
                  <a:pt x="1139150" y="4406900"/>
                </a:lnTo>
                <a:lnTo>
                  <a:pt x="1155998" y="4394200"/>
                </a:lnTo>
                <a:close/>
              </a:path>
              <a:path w="4993005" h="4470400">
                <a:moveTo>
                  <a:pt x="1203232" y="4394998"/>
                </a:moveTo>
                <a:lnTo>
                  <a:pt x="1190939" y="4406900"/>
                </a:lnTo>
                <a:lnTo>
                  <a:pt x="1202361" y="4406900"/>
                </a:lnTo>
                <a:lnTo>
                  <a:pt x="1203232" y="4394998"/>
                </a:lnTo>
                <a:close/>
              </a:path>
              <a:path w="4993005" h="4470400">
                <a:moveTo>
                  <a:pt x="1301979" y="4381500"/>
                </a:moveTo>
                <a:lnTo>
                  <a:pt x="1258559" y="4381500"/>
                </a:lnTo>
                <a:lnTo>
                  <a:pt x="1246418" y="4394200"/>
                </a:lnTo>
                <a:lnTo>
                  <a:pt x="1214990" y="4406900"/>
                </a:lnTo>
                <a:lnTo>
                  <a:pt x="1260085" y="4406900"/>
                </a:lnTo>
                <a:lnTo>
                  <a:pt x="1256292" y="4394200"/>
                </a:lnTo>
                <a:lnTo>
                  <a:pt x="1302212" y="4394200"/>
                </a:lnTo>
                <a:lnTo>
                  <a:pt x="1301979" y="4381500"/>
                </a:lnTo>
                <a:close/>
              </a:path>
              <a:path w="4993005" h="4470400">
                <a:moveTo>
                  <a:pt x="1302212" y="4394200"/>
                </a:moveTo>
                <a:lnTo>
                  <a:pt x="1276172" y="4394200"/>
                </a:lnTo>
                <a:lnTo>
                  <a:pt x="1260085" y="4406900"/>
                </a:lnTo>
                <a:lnTo>
                  <a:pt x="1293160" y="4406900"/>
                </a:lnTo>
                <a:lnTo>
                  <a:pt x="1302212" y="4394200"/>
                </a:lnTo>
                <a:close/>
              </a:path>
              <a:path w="4993005" h="4470400">
                <a:moveTo>
                  <a:pt x="1324120" y="4394200"/>
                </a:moveTo>
                <a:lnTo>
                  <a:pt x="1316401" y="4394200"/>
                </a:lnTo>
                <a:lnTo>
                  <a:pt x="1310013" y="4406900"/>
                </a:lnTo>
                <a:lnTo>
                  <a:pt x="1317288" y="4406900"/>
                </a:lnTo>
                <a:lnTo>
                  <a:pt x="1324120" y="4394200"/>
                </a:lnTo>
                <a:close/>
              </a:path>
              <a:path w="4993005" h="4470400">
                <a:moveTo>
                  <a:pt x="1389583" y="4394200"/>
                </a:moveTo>
                <a:lnTo>
                  <a:pt x="1374054" y="4394200"/>
                </a:lnTo>
                <a:lnTo>
                  <a:pt x="1363420" y="4406900"/>
                </a:lnTo>
                <a:lnTo>
                  <a:pt x="1387441" y="4406900"/>
                </a:lnTo>
                <a:lnTo>
                  <a:pt x="1389583" y="4394200"/>
                </a:lnTo>
                <a:close/>
              </a:path>
              <a:path w="4993005" h="4470400">
                <a:moveTo>
                  <a:pt x="1456066" y="4394200"/>
                </a:moveTo>
                <a:lnTo>
                  <a:pt x="1419936" y="4394200"/>
                </a:lnTo>
                <a:lnTo>
                  <a:pt x="1409489" y="4406900"/>
                </a:lnTo>
                <a:lnTo>
                  <a:pt x="1474144" y="4406900"/>
                </a:lnTo>
                <a:lnTo>
                  <a:pt x="1456066" y="4394200"/>
                </a:lnTo>
                <a:close/>
              </a:path>
              <a:path w="4993005" h="4470400">
                <a:moveTo>
                  <a:pt x="1519002" y="4381500"/>
                </a:moveTo>
                <a:lnTo>
                  <a:pt x="1492897" y="4381500"/>
                </a:lnTo>
                <a:lnTo>
                  <a:pt x="1482637" y="4394200"/>
                </a:lnTo>
                <a:lnTo>
                  <a:pt x="1487862" y="4394200"/>
                </a:lnTo>
                <a:lnTo>
                  <a:pt x="1474144" y="4406900"/>
                </a:lnTo>
                <a:lnTo>
                  <a:pt x="1507822" y="4406900"/>
                </a:lnTo>
                <a:lnTo>
                  <a:pt x="1519002" y="4381500"/>
                </a:lnTo>
                <a:close/>
              </a:path>
              <a:path w="4993005" h="4470400">
                <a:moveTo>
                  <a:pt x="1540200" y="4394200"/>
                </a:moveTo>
                <a:lnTo>
                  <a:pt x="1523450" y="4394200"/>
                </a:lnTo>
                <a:lnTo>
                  <a:pt x="1507822" y="4406900"/>
                </a:lnTo>
                <a:lnTo>
                  <a:pt x="1530854" y="4406900"/>
                </a:lnTo>
                <a:lnTo>
                  <a:pt x="1540200" y="4394200"/>
                </a:lnTo>
                <a:close/>
              </a:path>
              <a:path w="4993005" h="4470400">
                <a:moveTo>
                  <a:pt x="1564980" y="4394200"/>
                </a:moveTo>
                <a:lnTo>
                  <a:pt x="1551251" y="4394200"/>
                </a:lnTo>
                <a:lnTo>
                  <a:pt x="1543609" y="4406900"/>
                </a:lnTo>
                <a:lnTo>
                  <a:pt x="1565182" y="4406900"/>
                </a:lnTo>
                <a:lnTo>
                  <a:pt x="1564980" y="4394200"/>
                </a:lnTo>
                <a:close/>
              </a:path>
              <a:path w="4993005" h="4470400">
                <a:moveTo>
                  <a:pt x="1759489" y="4394200"/>
                </a:moveTo>
                <a:lnTo>
                  <a:pt x="1746178" y="4394200"/>
                </a:lnTo>
                <a:lnTo>
                  <a:pt x="1744995" y="4406900"/>
                </a:lnTo>
                <a:lnTo>
                  <a:pt x="1765204" y="4406900"/>
                </a:lnTo>
                <a:lnTo>
                  <a:pt x="1759489" y="4394200"/>
                </a:lnTo>
                <a:close/>
              </a:path>
              <a:path w="4993005" h="4470400">
                <a:moveTo>
                  <a:pt x="1794947" y="4381500"/>
                </a:moveTo>
                <a:lnTo>
                  <a:pt x="1789133" y="4381500"/>
                </a:lnTo>
                <a:lnTo>
                  <a:pt x="1779684" y="4394200"/>
                </a:lnTo>
                <a:lnTo>
                  <a:pt x="1765204" y="4406900"/>
                </a:lnTo>
                <a:lnTo>
                  <a:pt x="1844589" y="4406900"/>
                </a:lnTo>
                <a:lnTo>
                  <a:pt x="1824730" y="4394200"/>
                </a:lnTo>
                <a:lnTo>
                  <a:pt x="1795523" y="4394200"/>
                </a:lnTo>
                <a:lnTo>
                  <a:pt x="1794947" y="4381500"/>
                </a:lnTo>
                <a:close/>
              </a:path>
              <a:path w="4993005" h="4470400">
                <a:moveTo>
                  <a:pt x="1865721" y="4394200"/>
                </a:moveTo>
                <a:lnTo>
                  <a:pt x="1856017" y="4394200"/>
                </a:lnTo>
                <a:lnTo>
                  <a:pt x="1856437" y="4406900"/>
                </a:lnTo>
                <a:lnTo>
                  <a:pt x="1865721" y="4394200"/>
                </a:lnTo>
                <a:close/>
              </a:path>
              <a:path w="4993005" h="4470400">
                <a:moveTo>
                  <a:pt x="1894855" y="4394200"/>
                </a:moveTo>
                <a:lnTo>
                  <a:pt x="1874738" y="4406900"/>
                </a:lnTo>
                <a:lnTo>
                  <a:pt x="1892659" y="4406900"/>
                </a:lnTo>
                <a:lnTo>
                  <a:pt x="1894855" y="4394200"/>
                </a:lnTo>
                <a:close/>
              </a:path>
              <a:path w="4993005" h="4470400">
                <a:moveTo>
                  <a:pt x="1906596" y="4381500"/>
                </a:moveTo>
                <a:lnTo>
                  <a:pt x="1897847" y="4394200"/>
                </a:lnTo>
                <a:lnTo>
                  <a:pt x="1892659" y="4406900"/>
                </a:lnTo>
                <a:lnTo>
                  <a:pt x="1934288" y="4406900"/>
                </a:lnTo>
                <a:lnTo>
                  <a:pt x="1953145" y="4394200"/>
                </a:lnTo>
                <a:lnTo>
                  <a:pt x="1915084" y="4394200"/>
                </a:lnTo>
                <a:lnTo>
                  <a:pt x="1906596" y="4381500"/>
                </a:lnTo>
                <a:close/>
              </a:path>
              <a:path w="4993005" h="4470400">
                <a:moveTo>
                  <a:pt x="1999814" y="4381500"/>
                </a:moveTo>
                <a:lnTo>
                  <a:pt x="1977009" y="4381500"/>
                </a:lnTo>
                <a:lnTo>
                  <a:pt x="1975134" y="4394200"/>
                </a:lnTo>
                <a:lnTo>
                  <a:pt x="1966149" y="4406900"/>
                </a:lnTo>
                <a:lnTo>
                  <a:pt x="1996619" y="4406900"/>
                </a:lnTo>
                <a:lnTo>
                  <a:pt x="1998621" y="4394200"/>
                </a:lnTo>
                <a:lnTo>
                  <a:pt x="1999814" y="4381500"/>
                </a:lnTo>
                <a:close/>
              </a:path>
              <a:path w="4993005" h="4470400">
                <a:moveTo>
                  <a:pt x="2025758" y="4381500"/>
                </a:moveTo>
                <a:lnTo>
                  <a:pt x="2024679" y="4381500"/>
                </a:lnTo>
                <a:lnTo>
                  <a:pt x="2006464" y="4394200"/>
                </a:lnTo>
                <a:lnTo>
                  <a:pt x="1996619" y="4406900"/>
                </a:lnTo>
                <a:lnTo>
                  <a:pt x="2052127" y="4406900"/>
                </a:lnTo>
                <a:lnTo>
                  <a:pt x="2054226" y="4394200"/>
                </a:lnTo>
                <a:lnTo>
                  <a:pt x="2025283" y="4394200"/>
                </a:lnTo>
                <a:lnTo>
                  <a:pt x="2025758" y="4381500"/>
                </a:lnTo>
                <a:close/>
              </a:path>
              <a:path w="4993005" h="4470400">
                <a:moveTo>
                  <a:pt x="2137002" y="4381500"/>
                </a:moveTo>
                <a:lnTo>
                  <a:pt x="2126214" y="4381500"/>
                </a:lnTo>
                <a:lnTo>
                  <a:pt x="2113588" y="4394200"/>
                </a:lnTo>
                <a:lnTo>
                  <a:pt x="2081550" y="4394200"/>
                </a:lnTo>
                <a:lnTo>
                  <a:pt x="2080966" y="4406900"/>
                </a:lnTo>
                <a:lnTo>
                  <a:pt x="2129518" y="4406900"/>
                </a:lnTo>
                <a:lnTo>
                  <a:pt x="2137002" y="4381500"/>
                </a:lnTo>
                <a:close/>
              </a:path>
              <a:path w="4993005" h="4470400">
                <a:moveTo>
                  <a:pt x="2232408" y="4381500"/>
                </a:moveTo>
                <a:lnTo>
                  <a:pt x="2227192" y="4394200"/>
                </a:lnTo>
                <a:lnTo>
                  <a:pt x="2179967" y="4394200"/>
                </a:lnTo>
                <a:lnTo>
                  <a:pt x="2167779" y="4406900"/>
                </a:lnTo>
                <a:lnTo>
                  <a:pt x="2241933" y="4406900"/>
                </a:lnTo>
                <a:lnTo>
                  <a:pt x="2230949" y="4394345"/>
                </a:lnTo>
                <a:lnTo>
                  <a:pt x="2230904" y="4393545"/>
                </a:lnTo>
                <a:lnTo>
                  <a:pt x="2232408" y="4381500"/>
                </a:lnTo>
                <a:close/>
              </a:path>
              <a:path w="4993005" h="4470400">
                <a:moveTo>
                  <a:pt x="2297837" y="4381500"/>
                </a:moveTo>
                <a:lnTo>
                  <a:pt x="2283152" y="4381500"/>
                </a:lnTo>
                <a:lnTo>
                  <a:pt x="2281543" y="4394200"/>
                </a:lnTo>
                <a:lnTo>
                  <a:pt x="2273658" y="4406900"/>
                </a:lnTo>
                <a:lnTo>
                  <a:pt x="2287200" y="4406900"/>
                </a:lnTo>
                <a:lnTo>
                  <a:pt x="2296172" y="4394200"/>
                </a:lnTo>
                <a:lnTo>
                  <a:pt x="2291586" y="4394200"/>
                </a:lnTo>
                <a:lnTo>
                  <a:pt x="2297837" y="4381500"/>
                </a:lnTo>
                <a:close/>
              </a:path>
              <a:path w="4993005" h="4470400">
                <a:moveTo>
                  <a:pt x="2334548" y="4394200"/>
                </a:moveTo>
                <a:lnTo>
                  <a:pt x="2296172" y="4394200"/>
                </a:lnTo>
                <a:lnTo>
                  <a:pt x="2305221" y="4406900"/>
                </a:lnTo>
                <a:lnTo>
                  <a:pt x="2310996" y="4406900"/>
                </a:lnTo>
                <a:lnTo>
                  <a:pt x="2334548" y="4394200"/>
                </a:lnTo>
                <a:close/>
              </a:path>
              <a:path w="4993005" h="4470400">
                <a:moveTo>
                  <a:pt x="2512783" y="4394200"/>
                </a:moveTo>
                <a:lnTo>
                  <a:pt x="2488800" y="4394200"/>
                </a:lnTo>
                <a:lnTo>
                  <a:pt x="2462315" y="4406900"/>
                </a:lnTo>
                <a:lnTo>
                  <a:pt x="2506266" y="4406900"/>
                </a:lnTo>
                <a:lnTo>
                  <a:pt x="2512783" y="4394200"/>
                </a:lnTo>
                <a:close/>
              </a:path>
              <a:path w="4993005" h="4470400">
                <a:moveTo>
                  <a:pt x="2570303" y="4394200"/>
                </a:moveTo>
                <a:lnTo>
                  <a:pt x="2515210" y="4394200"/>
                </a:lnTo>
                <a:lnTo>
                  <a:pt x="2506266" y="4406900"/>
                </a:lnTo>
                <a:lnTo>
                  <a:pt x="2592566" y="4406900"/>
                </a:lnTo>
                <a:lnTo>
                  <a:pt x="2570303" y="4394200"/>
                </a:lnTo>
                <a:close/>
              </a:path>
              <a:path w="4993005" h="4470400">
                <a:moveTo>
                  <a:pt x="2630039" y="4381500"/>
                </a:moveTo>
                <a:lnTo>
                  <a:pt x="2611032" y="4381500"/>
                </a:lnTo>
                <a:lnTo>
                  <a:pt x="2613157" y="4394200"/>
                </a:lnTo>
                <a:lnTo>
                  <a:pt x="2592566" y="4406900"/>
                </a:lnTo>
                <a:lnTo>
                  <a:pt x="2692705" y="4406900"/>
                </a:lnTo>
                <a:lnTo>
                  <a:pt x="2681931" y="4394200"/>
                </a:lnTo>
                <a:lnTo>
                  <a:pt x="2639712" y="4394200"/>
                </a:lnTo>
                <a:lnTo>
                  <a:pt x="2630039" y="4381500"/>
                </a:lnTo>
                <a:close/>
              </a:path>
              <a:path w="4993005" h="4470400">
                <a:moveTo>
                  <a:pt x="2709476" y="4381500"/>
                </a:moveTo>
                <a:lnTo>
                  <a:pt x="2687270" y="4381500"/>
                </a:lnTo>
                <a:lnTo>
                  <a:pt x="2700761" y="4394200"/>
                </a:lnTo>
                <a:lnTo>
                  <a:pt x="2692705" y="4406900"/>
                </a:lnTo>
                <a:lnTo>
                  <a:pt x="2721300" y="4406900"/>
                </a:lnTo>
                <a:lnTo>
                  <a:pt x="2728086" y="4394200"/>
                </a:lnTo>
                <a:lnTo>
                  <a:pt x="2705658" y="4394200"/>
                </a:lnTo>
                <a:lnTo>
                  <a:pt x="2709476" y="4381500"/>
                </a:lnTo>
                <a:close/>
              </a:path>
              <a:path w="4993005" h="4470400">
                <a:moveTo>
                  <a:pt x="2753216" y="4394200"/>
                </a:moveTo>
                <a:lnTo>
                  <a:pt x="2747818" y="4394200"/>
                </a:lnTo>
                <a:lnTo>
                  <a:pt x="2730883" y="4406900"/>
                </a:lnTo>
                <a:lnTo>
                  <a:pt x="2740740" y="4406900"/>
                </a:lnTo>
                <a:lnTo>
                  <a:pt x="2753216" y="4394200"/>
                </a:lnTo>
                <a:close/>
              </a:path>
              <a:path w="4993005" h="4470400">
                <a:moveTo>
                  <a:pt x="2792930" y="4394200"/>
                </a:moveTo>
                <a:lnTo>
                  <a:pt x="2753216" y="4394200"/>
                </a:lnTo>
                <a:lnTo>
                  <a:pt x="2757334" y="4406900"/>
                </a:lnTo>
                <a:lnTo>
                  <a:pt x="2784629" y="4406900"/>
                </a:lnTo>
                <a:lnTo>
                  <a:pt x="2792930" y="4394200"/>
                </a:lnTo>
                <a:close/>
              </a:path>
              <a:path w="4993005" h="4470400">
                <a:moveTo>
                  <a:pt x="2887809" y="4381500"/>
                </a:moveTo>
                <a:lnTo>
                  <a:pt x="2857988" y="4381500"/>
                </a:lnTo>
                <a:lnTo>
                  <a:pt x="2849156" y="4406900"/>
                </a:lnTo>
                <a:lnTo>
                  <a:pt x="2870371" y="4406900"/>
                </a:lnTo>
                <a:lnTo>
                  <a:pt x="2867698" y="4394200"/>
                </a:lnTo>
                <a:lnTo>
                  <a:pt x="2874506" y="4394200"/>
                </a:lnTo>
                <a:lnTo>
                  <a:pt x="2887809" y="4381500"/>
                </a:lnTo>
                <a:close/>
              </a:path>
              <a:path w="4993005" h="4470400">
                <a:moveTo>
                  <a:pt x="2886648" y="4394200"/>
                </a:moveTo>
                <a:lnTo>
                  <a:pt x="2870658" y="4394200"/>
                </a:lnTo>
                <a:lnTo>
                  <a:pt x="2870371" y="4406900"/>
                </a:lnTo>
                <a:lnTo>
                  <a:pt x="2904515" y="4406900"/>
                </a:lnTo>
                <a:lnTo>
                  <a:pt x="2886648" y="4394200"/>
                </a:lnTo>
                <a:close/>
              </a:path>
              <a:path w="4993005" h="4470400">
                <a:moveTo>
                  <a:pt x="2978887" y="4394200"/>
                </a:moveTo>
                <a:lnTo>
                  <a:pt x="2953361" y="4394200"/>
                </a:lnTo>
                <a:lnTo>
                  <a:pt x="2947808" y="4406900"/>
                </a:lnTo>
                <a:lnTo>
                  <a:pt x="2990786" y="4406900"/>
                </a:lnTo>
                <a:lnTo>
                  <a:pt x="2978887" y="4394200"/>
                </a:lnTo>
                <a:close/>
              </a:path>
              <a:path w="4993005" h="4470400">
                <a:moveTo>
                  <a:pt x="3003908" y="4381500"/>
                </a:moveTo>
                <a:lnTo>
                  <a:pt x="2999282" y="4394200"/>
                </a:lnTo>
                <a:lnTo>
                  <a:pt x="3000905" y="4406900"/>
                </a:lnTo>
                <a:lnTo>
                  <a:pt x="3029090" y="4406900"/>
                </a:lnTo>
                <a:lnTo>
                  <a:pt x="3014499" y="4394200"/>
                </a:lnTo>
                <a:lnTo>
                  <a:pt x="3003908" y="4381500"/>
                </a:lnTo>
                <a:close/>
              </a:path>
              <a:path w="4993005" h="4470400">
                <a:moveTo>
                  <a:pt x="3075879" y="4381500"/>
                </a:moveTo>
                <a:lnTo>
                  <a:pt x="3055870" y="4381500"/>
                </a:lnTo>
                <a:lnTo>
                  <a:pt x="3045720" y="4394200"/>
                </a:lnTo>
                <a:lnTo>
                  <a:pt x="3029090" y="4406900"/>
                </a:lnTo>
                <a:lnTo>
                  <a:pt x="3069103" y="4406900"/>
                </a:lnTo>
                <a:lnTo>
                  <a:pt x="3062280" y="4394200"/>
                </a:lnTo>
                <a:lnTo>
                  <a:pt x="3090513" y="4394200"/>
                </a:lnTo>
                <a:lnTo>
                  <a:pt x="3075879" y="4381500"/>
                </a:lnTo>
                <a:close/>
              </a:path>
              <a:path w="4993005" h="4470400">
                <a:moveTo>
                  <a:pt x="3198634" y="4394200"/>
                </a:moveTo>
                <a:lnTo>
                  <a:pt x="3179915" y="4394200"/>
                </a:lnTo>
                <a:lnTo>
                  <a:pt x="3185908" y="4406900"/>
                </a:lnTo>
                <a:lnTo>
                  <a:pt x="3205967" y="4406900"/>
                </a:lnTo>
                <a:lnTo>
                  <a:pt x="3198634" y="4394200"/>
                </a:lnTo>
                <a:close/>
              </a:path>
              <a:path w="4993005" h="4470400">
                <a:moveTo>
                  <a:pt x="3225290" y="4381500"/>
                </a:moveTo>
                <a:lnTo>
                  <a:pt x="3218250" y="4381500"/>
                </a:lnTo>
                <a:lnTo>
                  <a:pt x="3216027" y="4394200"/>
                </a:lnTo>
                <a:lnTo>
                  <a:pt x="3205967" y="4406900"/>
                </a:lnTo>
                <a:lnTo>
                  <a:pt x="3286614" y="4406900"/>
                </a:lnTo>
                <a:lnTo>
                  <a:pt x="3263597" y="4394200"/>
                </a:lnTo>
                <a:lnTo>
                  <a:pt x="3227800" y="4394200"/>
                </a:lnTo>
                <a:lnTo>
                  <a:pt x="3226060" y="4381899"/>
                </a:lnTo>
                <a:lnTo>
                  <a:pt x="3225290" y="4381500"/>
                </a:lnTo>
                <a:close/>
              </a:path>
              <a:path w="4993005" h="4470400">
                <a:moveTo>
                  <a:pt x="3304905" y="4394200"/>
                </a:moveTo>
                <a:lnTo>
                  <a:pt x="3293979" y="4394200"/>
                </a:lnTo>
                <a:lnTo>
                  <a:pt x="3296267" y="4406900"/>
                </a:lnTo>
                <a:lnTo>
                  <a:pt x="3304905" y="4394200"/>
                </a:lnTo>
                <a:close/>
              </a:path>
              <a:path w="4993005" h="4470400">
                <a:moveTo>
                  <a:pt x="3332287" y="4394200"/>
                </a:moveTo>
                <a:lnTo>
                  <a:pt x="3316485" y="4406900"/>
                </a:lnTo>
                <a:lnTo>
                  <a:pt x="3334724" y="4406900"/>
                </a:lnTo>
                <a:lnTo>
                  <a:pt x="3332287" y="4394200"/>
                </a:lnTo>
                <a:close/>
              </a:path>
              <a:path w="4993005" h="4470400">
                <a:moveTo>
                  <a:pt x="3336711" y="4381500"/>
                </a:moveTo>
                <a:lnTo>
                  <a:pt x="3334385" y="4393545"/>
                </a:lnTo>
                <a:lnTo>
                  <a:pt x="3334370" y="4397236"/>
                </a:lnTo>
                <a:lnTo>
                  <a:pt x="3334724" y="4406900"/>
                </a:lnTo>
                <a:lnTo>
                  <a:pt x="3373605" y="4406900"/>
                </a:lnTo>
                <a:lnTo>
                  <a:pt x="3386002" y="4394200"/>
                </a:lnTo>
                <a:lnTo>
                  <a:pt x="3347899" y="4394200"/>
                </a:lnTo>
                <a:lnTo>
                  <a:pt x="3336711" y="4381500"/>
                </a:lnTo>
                <a:close/>
              </a:path>
              <a:path w="4993005" h="4470400">
                <a:moveTo>
                  <a:pt x="3428350" y="4381500"/>
                </a:moveTo>
                <a:lnTo>
                  <a:pt x="3408675" y="4381500"/>
                </a:lnTo>
                <a:lnTo>
                  <a:pt x="3412182" y="4393545"/>
                </a:lnTo>
                <a:lnTo>
                  <a:pt x="3412304" y="4394345"/>
                </a:lnTo>
                <a:lnTo>
                  <a:pt x="3406416" y="4406900"/>
                </a:lnTo>
                <a:lnTo>
                  <a:pt x="3436148" y="4406900"/>
                </a:lnTo>
                <a:lnTo>
                  <a:pt x="3434539" y="4394200"/>
                </a:lnTo>
                <a:lnTo>
                  <a:pt x="3428350" y="4381500"/>
                </a:lnTo>
                <a:close/>
              </a:path>
              <a:path w="4993005" h="4470400">
                <a:moveTo>
                  <a:pt x="3457105" y="4381500"/>
                </a:moveTo>
                <a:lnTo>
                  <a:pt x="3453764" y="4381500"/>
                </a:lnTo>
                <a:lnTo>
                  <a:pt x="3438232" y="4394200"/>
                </a:lnTo>
                <a:lnTo>
                  <a:pt x="3436148" y="4406900"/>
                </a:lnTo>
                <a:lnTo>
                  <a:pt x="3493738" y="4406900"/>
                </a:lnTo>
                <a:lnTo>
                  <a:pt x="3488651" y="4394200"/>
                </a:lnTo>
                <a:lnTo>
                  <a:pt x="3457589" y="4394200"/>
                </a:lnTo>
                <a:lnTo>
                  <a:pt x="3457105" y="4381500"/>
                </a:lnTo>
                <a:close/>
              </a:path>
              <a:path w="4993005" h="4470400">
                <a:moveTo>
                  <a:pt x="3564492" y="4381500"/>
                </a:moveTo>
                <a:lnTo>
                  <a:pt x="3557376" y="4381500"/>
                </a:lnTo>
                <a:lnTo>
                  <a:pt x="3550019" y="4394200"/>
                </a:lnTo>
                <a:lnTo>
                  <a:pt x="3516534" y="4394200"/>
                </a:lnTo>
                <a:lnTo>
                  <a:pt x="3520645" y="4406900"/>
                </a:lnTo>
                <a:lnTo>
                  <a:pt x="3569516" y="4406900"/>
                </a:lnTo>
                <a:lnTo>
                  <a:pt x="3564492" y="4381500"/>
                </a:lnTo>
                <a:close/>
              </a:path>
              <a:path w="4993005" h="4470400">
                <a:moveTo>
                  <a:pt x="3663070" y="4381500"/>
                </a:moveTo>
                <a:lnTo>
                  <a:pt x="3660490" y="4394200"/>
                </a:lnTo>
                <a:lnTo>
                  <a:pt x="3619117" y="4394200"/>
                </a:lnTo>
                <a:lnTo>
                  <a:pt x="3609968" y="4406900"/>
                </a:lnTo>
                <a:lnTo>
                  <a:pt x="3682015" y="4406900"/>
                </a:lnTo>
                <a:lnTo>
                  <a:pt x="3662835" y="4394200"/>
                </a:lnTo>
                <a:lnTo>
                  <a:pt x="3663070" y="4381500"/>
                </a:lnTo>
                <a:close/>
              </a:path>
              <a:path w="4993005" h="4470400">
                <a:moveTo>
                  <a:pt x="3729535" y="4381500"/>
                </a:moveTo>
                <a:lnTo>
                  <a:pt x="3711395" y="4381500"/>
                </a:lnTo>
                <a:lnTo>
                  <a:pt x="3715997" y="4394200"/>
                </a:lnTo>
                <a:lnTo>
                  <a:pt x="3713301" y="4406900"/>
                </a:lnTo>
                <a:lnTo>
                  <a:pt x="3727270" y="4406900"/>
                </a:lnTo>
                <a:lnTo>
                  <a:pt x="3735008" y="4394200"/>
                </a:lnTo>
                <a:lnTo>
                  <a:pt x="3723919" y="4394200"/>
                </a:lnTo>
                <a:lnTo>
                  <a:pt x="3729535" y="4381500"/>
                </a:lnTo>
                <a:close/>
              </a:path>
              <a:path w="4993005" h="4470400">
                <a:moveTo>
                  <a:pt x="3771457" y="4394200"/>
                </a:moveTo>
                <a:lnTo>
                  <a:pt x="3735008" y="4394200"/>
                </a:lnTo>
                <a:lnTo>
                  <a:pt x="3745885" y="4406900"/>
                </a:lnTo>
                <a:lnTo>
                  <a:pt x="3750923" y="4406900"/>
                </a:lnTo>
                <a:lnTo>
                  <a:pt x="3771457" y="4394200"/>
                </a:lnTo>
                <a:close/>
              </a:path>
              <a:path w="4993005" h="4470400">
                <a:moveTo>
                  <a:pt x="3949295" y="4381500"/>
                </a:moveTo>
                <a:lnTo>
                  <a:pt x="3893893" y="4381500"/>
                </a:lnTo>
                <a:lnTo>
                  <a:pt x="3916011" y="4406900"/>
                </a:lnTo>
                <a:lnTo>
                  <a:pt x="3936269" y="4406900"/>
                </a:lnTo>
                <a:lnTo>
                  <a:pt x="3936299" y="4406079"/>
                </a:lnTo>
                <a:lnTo>
                  <a:pt x="3912772" y="4394200"/>
                </a:lnTo>
                <a:lnTo>
                  <a:pt x="3934301" y="4394200"/>
                </a:lnTo>
                <a:lnTo>
                  <a:pt x="3949295" y="4381500"/>
                </a:lnTo>
                <a:close/>
              </a:path>
              <a:path w="4993005" h="4470400">
                <a:moveTo>
                  <a:pt x="3936299" y="4406079"/>
                </a:moveTo>
                <a:lnTo>
                  <a:pt x="3936269" y="4406900"/>
                </a:lnTo>
                <a:lnTo>
                  <a:pt x="3937923" y="4406900"/>
                </a:lnTo>
                <a:lnTo>
                  <a:pt x="3936299" y="4406079"/>
                </a:lnTo>
                <a:close/>
              </a:path>
              <a:path w="4993005" h="4470400">
                <a:moveTo>
                  <a:pt x="3938366" y="4399505"/>
                </a:moveTo>
                <a:lnTo>
                  <a:pt x="3937923" y="4406900"/>
                </a:lnTo>
                <a:lnTo>
                  <a:pt x="3944032" y="4406900"/>
                </a:lnTo>
                <a:lnTo>
                  <a:pt x="3938366" y="4399505"/>
                </a:lnTo>
                <a:close/>
              </a:path>
              <a:path w="4993005" h="4470400">
                <a:moveTo>
                  <a:pt x="3993651" y="4394200"/>
                </a:moveTo>
                <a:lnTo>
                  <a:pt x="3984029" y="4394200"/>
                </a:lnTo>
                <a:lnTo>
                  <a:pt x="3965078" y="4406900"/>
                </a:lnTo>
                <a:lnTo>
                  <a:pt x="3990862" y="4406900"/>
                </a:lnTo>
                <a:lnTo>
                  <a:pt x="3993651" y="4394200"/>
                </a:lnTo>
                <a:close/>
              </a:path>
              <a:path w="4993005" h="4470400">
                <a:moveTo>
                  <a:pt x="4021540" y="4394200"/>
                </a:moveTo>
                <a:lnTo>
                  <a:pt x="3996496" y="4394200"/>
                </a:lnTo>
                <a:lnTo>
                  <a:pt x="3993765" y="4406900"/>
                </a:lnTo>
                <a:lnTo>
                  <a:pt x="4022036" y="4406900"/>
                </a:lnTo>
                <a:lnTo>
                  <a:pt x="4021540" y="4394200"/>
                </a:lnTo>
                <a:close/>
              </a:path>
              <a:path w="4993005" h="4470400">
                <a:moveTo>
                  <a:pt x="4072780" y="4394200"/>
                </a:moveTo>
                <a:lnTo>
                  <a:pt x="4068727" y="4394200"/>
                </a:lnTo>
                <a:lnTo>
                  <a:pt x="4073343" y="4406900"/>
                </a:lnTo>
                <a:lnTo>
                  <a:pt x="4082767" y="4406900"/>
                </a:lnTo>
                <a:lnTo>
                  <a:pt x="4072780" y="4394200"/>
                </a:lnTo>
                <a:close/>
              </a:path>
              <a:path w="4993005" h="4470400">
                <a:moveTo>
                  <a:pt x="4158267" y="4381500"/>
                </a:moveTo>
                <a:lnTo>
                  <a:pt x="4117178" y="4381500"/>
                </a:lnTo>
                <a:lnTo>
                  <a:pt x="4119466" y="4394200"/>
                </a:lnTo>
                <a:lnTo>
                  <a:pt x="4095950" y="4406900"/>
                </a:lnTo>
                <a:lnTo>
                  <a:pt x="4142596" y="4406900"/>
                </a:lnTo>
                <a:lnTo>
                  <a:pt x="4132652" y="4394200"/>
                </a:lnTo>
                <a:lnTo>
                  <a:pt x="4167153" y="4394200"/>
                </a:lnTo>
                <a:lnTo>
                  <a:pt x="4158267" y="4381500"/>
                </a:lnTo>
                <a:close/>
              </a:path>
              <a:path w="4993005" h="4470400">
                <a:moveTo>
                  <a:pt x="4167153" y="4394200"/>
                </a:moveTo>
                <a:lnTo>
                  <a:pt x="4147498" y="4394200"/>
                </a:lnTo>
                <a:lnTo>
                  <a:pt x="4142596" y="4406900"/>
                </a:lnTo>
                <a:lnTo>
                  <a:pt x="4172154" y="4406900"/>
                </a:lnTo>
                <a:lnTo>
                  <a:pt x="4167153" y="4394200"/>
                </a:lnTo>
                <a:close/>
              </a:path>
              <a:path w="4993005" h="4470400">
                <a:moveTo>
                  <a:pt x="4202002" y="4394200"/>
                </a:moveTo>
                <a:lnTo>
                  <a:pt x="4192292" y="4394200"/>
                </a:lnTo>
                <a:lnTo>
                  <a:pt x="4190063" y="4406900"/>
                </a:lnTo>
                <a:lnTo>
                  <a:pt x="4197279" y="4406900"/>
                </a:lnTo>
                <a:lnTo>
                  <a:pt x="4202002" y="4394200"/>
                </a:lnTo>
                <a:close/>
              </a:path>
              <a:path w="4993005" h="4470400">
                <a:moveTo>
                  <a:pt x="4262288" y="4394200"/>
                </a:moveTo>
                <a:lnTo>
                  <a:pt x="4251474" y="4394200"/>
                </a:lnTo>
                <a:lnTo>
                  <a:pt x="4242380" y="4406900"/>
                </a:lnTo>
                <a:lnTo>
                  <a:pt x="4267213" y="4406900"/>
                </a:lnTo>
                <a:lnTo>
                  <a:pt x="4262288" y="4394200"/>
                </a:lnTo>
                <a:close/>
              </a:path>
              <a:path w="4993005" h="4470400">
                <a:moveTo>
                  <a:pt x="4329424" y="4394200"/>
                </a:moveTo>
                <a:lnTo>
                  <a:pt x="4291452" y="4394200"/>
                </a:lnTo>
                <a:lnTo>
                  <a:pt x="4288516" y="4406900"/>
                </a:lnTo>
                <a:lnTo>
                  <a:pt x="4353132" y="4406900"/>
                </a:lnTo>
                <a:lnTo>
                  <a:pt x="4329424" y="4394200"/>
                </a:lnTo>
                <a:close/>
              </a:path>
              <a:path w="4993005" h="4470400">
                <a:moveTo>
                  <a:pt x="4377868" y="4381500"/>
                </a:moveTo>
                <a:lnTo>
                  <a:pt x="4350086" y="4381500"/>
                </a:lnTo>
                <a:lnTo>
                  <a:pt x="4350495" y="4394200"/>
                </a:lnTo>
                <a:lnTo>
                  <a:pt x="4362308" y="4394200"/>
                </a:lnTo>
                <a:lnTo>
                  <a:pt x="4353132" y="4406900"/>
                </a:lnTo>
                <a:lnTo>
                  <a:pt x="4391676" y="4406900"/>
                </a:lnTo>
                <a:lnTo>
                  <a:pt x="4377868" y="4381500"/>
                </a:lnTo>
                <a:close/>
              </a:path>
              <a:path w="4993005" h="4470400">
                <a:moveTo>
                  <a:pt x="4418186" y="4394200"/>
                </a:moveTo>
                <a:lnTo>
                  <a:pt x="4401052" y="4394200"/>
                </a:lnTo>
                <a:lnTo>
                  <a:pt x="4391676" y="4406900"/>
                </a:lnTo>
                <a:lnTo>
                  <a:pt x="4415969" y="4406900"/>
                </a:lnTo>
                <a:lnTo>
                  <a:pt x="4418186" y="4394200"/>
                </a:lnTo>
                <a:close/>
              </a:path>
              <a:path w="4993005" h="4470400">
                <a:moveTo>
                  <a:pt x="4430118" y="4394200"/>
                </a:moveTo>
                <a:lnTo>
                  <a:pt x="4424479" y="4394200"/>
                </a:lnTo>
                <a:lnTo>
                  <a:pt x="4426338" y="4406900"/>
                </a:lnTo>
                <a:lnTo>
                  <a:pt x="4445744" y="4406900"/>
                </a:lnTo>
                <a:lnTo>
                  <a:pt x="4430118" y="4394200"/>
                </a:lnTo>
                <a:close/>
              </a:path>
              <a:path w="4993005" h="4470400">
                <a:moveTo>
                  <a:pt x="4667535" y="4394200"/>
                </a:moveTo>
                <a:lnTo>
                  <a:pt x="4647695" y="4394200"/>
                </a:lnTo>
                <a:lnTo>
                  <a:pt x="4623066" y="4406900"/>
                </a:lnTo>
                <a:lnTo>
                  <a:pt x="4671590" y="4406900"/>
                </a:lnTo>
                <a:lnTo>
                  <a:pt x="4667535" y="4394200"/>
                </a:lnTo>
                <a:close/>
              </a:path>
              <a:path w="4993005" h="4470400">
                <a:moveTo>
                  <a:pt x="4728810" y="4394200"/>
                </a:moveTo>
                <a:lnTo>
                  <a:pt x="4673558" y="4394200"/>
                </a:lnTo>
                <a:lnTo>
                  <a:pt x="4671590" y="4406900"/>
                </a:lnTo>
                <a:lnTo>
                  <a:pt x="4754751" y="4406900"/>
                </a:lnTo>
                <a:lnTo>
                  <a:pt x="4728810" y="4394200"/>
                </a:lnTo>
                <a:close/>
              </a:path>
              <a:path w="4993005" h="4470400">
                <a:moveTo>
                  <a:pt x="4774596" y="4381500"/>
                </a:moveTo>
                <a:lnTo>
                  <a:pt x="4755542" y="4381500"/>
                </a:lnTo>
                <a:lnTo>
                  <a:pt x="4771493" y="4394200"/>
                </a:lnTo>
                <a:lnTo>
                  <a:pt x="4754751" y="4406900"/>
                </a:lnTo>
                <a:lnTo>
                  <a:pt x="4855522" y="4406900"/>
                </a:lnTo>
                <a:lnTo>
                  <a:pt x="4840729" y="4394200"/>
                </a:lnTo>
                <a:lnTo>
                  <a:pt x="4791857" y="4394200"/>
                </a:lnTo>
                <a:lnTo>
                  <a:pt x="4774596" y="4381500"/>
                </a:lnTo>
                <a:close/>
              </a:path>
              <a:path w="4993005" h="4470400">
                <a:moveTo>
                  <a:pt x="4862573" y="4383105"/>
                </a:moveTo>
                <a:lnTo>
                  <a:pt x="4857925" y="4393545"/>
                </a:lnTo>
                <a:lnTo>
                  <a:pt x="4859256" y="4394200"/>
                </a:lnTo>
                <a:lnTo>
                  <a:pt x="4855522" y="4406900"/>
                </a:lnTo>
                <a:lnTo>
                  <a:pt x="4883158" y="4406900"/>
                </a:lnTo>
                <a:lnTo>
                  <a:pt x="4875978" y="4394200"/>
                </a:lnTo>
                <a:lnTo>
                  <a:pt x="4862573" y="4383105"/>
                </a:lnTo>
                <a:close/>
              </a:path>
              <a:path w="4993005" h="4470400">
                <a:moveTo>
                  <a:pt x="4908449" y="4394200"/>
                </a:moveTo>
                <a:lnTo>
                  <a:pt x="4897852" y="4394200"/>
                </a:lnTo>
                <a:lnTo>
                  <a:pt x="4889409" y="4406900"/>
                </a:lnTo>
                <a:lnTo>
                  <a:pt x="4906936" y="4406900"/>
                </a:lnTo>
                <a:lnTo>
                  <a:pt x="4908449" y="4394200"/>
                </a:lnTo>
                <a:close/>
              </a:path>
              <a:path w="4993005" h="4470400">
                <a:moveTo>
                  <a:pt x="4971100" y="4343400"/>
                </a:moveTo>
                <a:lnTo>
                  <a:pt x="4969267" y="4343400"/>
                </a:lnTo>
                <a:lnTo>
                  <a:pt x="4972228" y="4356100"/>
                </a:lnTo>
                <a:lnTo>
                  <a:pt x="4972592" y="4368800"/>
                </a:lnTo>
                <a:lnTo>
                  <a:pt x="4920914" y="4368800"/>
                </a:lnTo>
                <a:lnTo>
                  <a:pt x="4931454" y="4381500"/>
                </a:lnTo>
                <a:lnTo>
                  <a:pt x="4938023" y="4394200"/>
                </a:lnTo>
                <a:lnTo>
                  <a:pt x="4908449" y="4394200"/>
                </a:lnTo>
                <a:lnTo>
                  <a:pt x="4918154" y="4406900"/>
                </a:lnTo>
                <a:lnTo>
                  <a:pt x="4983670" y="4406900"/>
                </a:lnTo>
                <a:lnTo>
                  <a:pt x="4980438" y="4381500"/>
                </a:lnTo>
                <a:lnTo>
                  <a:pt x="4985211" y="4368800"/>
                </a:lnTo>
                <a:lnTo>
                  <a:pt x="4980194" y="4356100"/>
                </a:lnTo>
                <a:lnTo>
                  <a:pt x="4973172" y="4356100"/>
                </a:lnTo>
                <a:lnTo>
                  <a:pt x="4971100" y="4343400"/>
                </a:lnTo>
                <a:close/>
              </a:path>
              <a:path w="4993005" h="4470400">
                <a:moveTo>
                  <a:pt x="3938684" y="4394200"/>
                </a:moveTo>
                <a:lnTo>
                  <a:pt x="3936740" y="4394200"/>
                </a:lnTo>
                <a:lnTo>
                  <a:pt x="3936627" y="4397236"/>
                </a:lnTo>
                <a:lnTo>
                  <a:pt x="3938366" y="4399505"/>
                </a:lnTo>
                <a:lnTo>
                  <a:pt x="3938684" y="4394200"/>
                </a:lnTo>
                <a:close/>
              </a:path>
              <a:path w="4993005" h="4470400">
                <a:moveTo>
                  <a:pt x="3936740" y="4394200"/>
                </a:moveTo>
                <a:lnTo>
                  <a:pt x="3934301" y="4394200"/>
                </a:lnTo>
                <a:lnTo>
                  <a:pt x="3936627" y="4397236"/>
                </a:lnTo>
                <a:lnTo>
                  <a:pt x="3936740" y="4394200"/>
                </a:lnTo>
                <a:close/>
              </a:path>
              <a:path w="4993005" h="4470400">
                <a:moveTo>
                  <a:pt x="1204057" y="4394200"/>
                </a:moveTo>
                <a:lnTo>
                  <a:pt x="1203291" y="4394200"/>
                </a:lnTo>
                <a:lnTo>
                  <a:pt x="1203232" y="4394998"/>
                </a:lnTo>
                <a:lnTo>
                  <a:pt x="1204057" y="4394200"/>
                </a:lnTo>
                <a:close/>
              </a:path>
              <a:path w="4993005" h="4470400">
                <a:moveTo>
                  <a:pt x="1061180" y="4394200"/>
                </a:moveTo>
                <a:lnTo>
                  <a:pt x="1060895" y="4394200"/>
                </a:lnTo>
                <a:lnTo>
                  <a:pt x="1061063" y="4394345"/>
                </a:lnTo>
                <a:lnTo>
                  <a:pt x="1061180" y="4394200"/>
                </a:lnTo>
                <a:close/>
              </a:path>
              <a:path w="4993005" h="4470400">
                <a:moveTo>
                  <a:pt x="99226" y="4356100"/>
                </a:moveTo>
                <a:lnTo>
                  <a:pt x="85261" y="4356100"/>
                </a:lnTo>
                <a:lnTo>
                  <a:pt x="79716" y="4368800"/>
                </a:lnTo>
                <a:lnTo>
                  <a:pt x="84202" y="4368800"/>
                </a:lnTo>
                <a:lnTo>
                  <a:pt x="86884" y="4381500"/>
                </a:lnTo>
                <a:lnTo>
                  <a:pt x="77350" y="4394200"/>
                </a:lnTo>
                <a:lnTo>
                  <a:pt x="80459" y="4394200"/>
                </a:lnTo>
                <a:lnTo>
                  <a:pt x="92815" y="4381500"/>
                </a:lnTo>
                <a:lnTo>
                  <a:pt x="99226" y="4356100"/>
                </a:lnTo>
                <a:close/>
              </a:path>
              <a:path w="4993005" h="4470400">
                <a:moveTo>
                  <a:pt x="186184" y="4381500"/>
                </a:moveTo>
                <a:lnTo>
                  <a:pt x="182961" y="4381500"/>
                </a:lnTo>
                <a:lnTo>
                  <a:pt x="176072" y="4394200"/>
                </a:lnTo>
                <a:lnTo>
                  <a:pt x="180975" y="4394200"/>
                </a:lnTo>
                <a:lnTo>
                  <a:pt x="186184" y="4381500"/>
                </a:lnTo>
                <a:close/>
              </a:path>
              <a:path w="4993005" h="4470400">
                <a:moveTo>
                  <a:pt x="201465" y="4381500"/>
                </a:moveTo>
                <a:lnTo>
                  <a:pt x="188519" y="4381500"/>
                </a:lnTo>
                <a:lnTo>
                  <a:pt x="194079" y="4394200"/>
                </a:lnTo>
                <a:lnTo>
                  <a:pt x="201465" y="4381500"/>
                </a:lnTo>
                <a:close/>
              </a:path>
              <a:path w="4993005" h="4470400">
                <a:moveTo>
                  <a:pt x="277584" y="4381500"/>
                </a:moveTo>
                <a:lnTo>
                  <a:pt x="264147" y="4394200"/>
                </a:lnTo>
                <a:lnTo>
                  <a:pt x="277683" y="4394200"/>
                </a:lnTo>
                <a:lnTo>
                  <a:pt x="277584" y="4381500"/>
                </a:lnTo>
                <a:close/>
              </a:path>
              <a:path w="4993005" h="4470400">
                <a:moveTo>
                  <a:pt x="341007" y="4381500"/>
                </a:moveTo>
                <a:lnTo>
                  <a:pt x="305233" y="4381500"/>
                </a:lnTo>
                <a:lnTo>
                  <a:pt x="285512" y="4394200"/>
                </a:lnTo>
                <a:lnTo>
                  <a:pt x="334228" y="4394200"/>
                </a:lnTo>
                <a:lnTo>
                  <a:pt x="341007" y="4381500"/>
                </a:lnTo>
                <a:close/>
              </a:path>
              <a:path w="4993005" h="4470400">
                <a:moveTo>
                  <a:pt x="376060" y="4383504"/>
                </a:moveTo>
                <a:lnTo>
                  <a:pt x="363250" y="4394200"/>
                </a:lnTo>
                <a:lnTo>
                  <a:pt x="385791" y="4394200"/>
                </a:lnTo>
                <a:lnTo>
                  <a:pt x="376060" y="4383504"/>
                </a:lnTo>
                <a:close/>
              </a:path>
              <a:path w="4993005" h="4470400">
                <a:moveTo>
                  <a:pt x="516335" y="4381500"/>
                </a:moveTo>
                <a:lnTo>
                  <a:pt x="498527" y="4381500"/>
                </a:lnTo>
                <a:lnTo>
                  <a:pt x="482280" y="4394200"/>
                </a:lnTo>
                <a:lnTo>
                  <a:pt x="520289" y="4394200"/>
                </a:lnTo>
                <a:lnTo>
                  <a:pt x="516335" y="4381500"/>
                </a:lnTo>
                <a:close/>
              </a:path>
              <a:path w="4993005" h="4470400">
                <a:moveTo>
                  <a:pt x="613134" y="4381500"/>
                </a:moveTo>
                <a:lnTo>
                  <a:pt x="592978" y="4394200"/>
                </a:lnTo>
                <a:lnTo>
                  <a:pt x="603473" y="4394200"/>
                </a:lnTo>
                <a:lnTo>
                  <a:pt x="613134" y="4381500"/>
                </a:lnTo>
                <a:close/>
              </a:path>
              <a:path w="4993005" h="4470400">
                <a:moveTo>
                  <a:pt x="675346" y="4368800"/>
                </a:moveTo>
                <a:lnTo>
                  <a:pt x="662142" y="4381500"/>
                </a:lnTo>
                <a:lnTo>
                  <a:pt x="653938" y="4394200"/>
                </a:lnTo>
                <a:lnTo>
                  <a:pt x="675795" y="4394200"/>
                </a:lnTo>
                <a:lnTo>
                  <a:pt x="686849" y="4381500"/>
                </a:lnTo>
                <a:lnTo>
                  <a:pt x="675346" y="4368800"/>
                </a:lnTo>
                <a:close/>
              </a:path>
              <a:path w="4993005" h="4470400">
                <a:moveTo>
                  <a:pt x="784941" y="4381500"/>
                </a:moveTo>
                <a:lnTo>
                  <a:pt x="777715" y="4381500"/>
                </a:lnTo>
                <a:lnTo>
                  <a:pt x="774429" y="4394200"/>
                </a:lnTo>
                <a:lnTo>
                  <a:pt x="776399" y="4394200"/>
                </a:lnTo>
                <a:lnTo>
                  <a:pt x="784941" y="4381500"/>
                </a:lnTo>
                <a:close/>
              </a:path>
              <a:path w="4993005" h="4470400">
                <a:moveTo>
                  <a:pt x="801757" y="4381500"/>
                </a:moveTo>
                <a:lnTo>
                  <a:pt x="793904" y="4394200"/>
                </a:lnTo>
                <a:lnTo>
                  <a:pt x="798819" y="4394200"/>
                </a:lnTo>
                <a:lnTo>
                  <a:pt x="801757" y="4381500"/>
                </a:lnTo>
                <a:close/>
              </a:path>
              <a:path w="4993005" h="4470400">
                <a:moveTo>
                  <a:pt x="869685" y="4381500"/>
                </a:moveTo>
                <a:lnTo>
                  <a:pt x="866138" y="4381500"/>
                </a:lnTo>
                <a:lnTo>
                  <a:pt x="863186" y="4394200"/>
                </a:lnTo>
                <a:lnTo>
                  <a:pt x="874503" y="4394200"/>
                </a:lnTo>
                <a:lnTo>
                  <a:pt x="869685" y="4381500"/>
                </a:lnTo>
                <a:close/>
              </a:path>
              <a:path w="4993005" h="4470400">
                <a:moveTo>
                  <a:pt x="892665" y="4381500"/>
                </a:moveTo>
                <a:lnTo>
                  <a:pt x="885300" y="4381500"/>
                </a:lnTo>
                <a:lnTo>
                  <a:pt x="878372" y="4394200"/>
                </a:lnTo>
                <a:lnTo>
                  <a:pt x="878591" y="4394200"/>
                </a:lnTo>
                <a:lnTo>
                  <a:pt x="892665" y="4381500"/>
                </a:lnTo>
                <a:close/>
              </a:path>
              <a:path w="4993005" h="4470400">
                <a:moveTo>
                  <a:pt x="932831" y="4368800"/>
                </a:moveTo>
                <a:lnTo>
                  <a:pt x="902194" y="4381500"/>
                </a:lnTo>
                <a:lnTo>
                  <a:pt x="885448" y="4394200"/>
                </a:lnTo>
                <a:lnTo>
                  <a:pt x="939177" y="4394200"/>
                </a:lnTo>
                <a:lnTo>
                  <a:pt x="941971" y="4381500"/>
                </a:lnTo>
                <a:lnTo>
                  <a:pt x="942973" y="4381500"/>
                </a:lnTo>
                <a:lnTo>
                  <a:pt x="932831" y="4368800"/>
                </a:lnTo>
                <a:close/>
              </a:path>
              <a:path w="4993005" h="4470400">
                <a:moveTo>
                  <a:pt x="1128260" y="4381500"/>
                </a:moveTo>
                <a:lnTo>
                  <a:pt x="1106177" y="4381500"/>
                </a:lnTo>
                <a:lnTo>
                  <a:pt x="1121970" y="4394200"/>
                </a:lnTo>
                <a:lnTo>
                  <a:pt x="1126360" y="4394200"/>
                </a:lnTo>
                <a:lnTo>
                  <a:pt x="1128260" y="4381500"/>
                </a:lnTo>
                <a:close/>
              </a:path>
              <a:path w="4993005" h="4470400">
                <a:moveTo>
                  <a:pt x="1321731" y="4381500"/>
                </a:moveTo>
                <a:lnTo>
                  <a:pt x="1330641" y="4394200"/>
                </a:lnTo>
                <a:lnTo>
                  <a:pt x="1331691" y="4391428"/>
                </a:lnTo>
                <a:lnTo>
                  <a:pt x="1321731" y="4381500"/>
                </a:lnTo>
                <a:close/>
              </a:path>
              <a:path w="4993005" h="4470400">
                <a:moveTo>
                  <a:pt x="1347946" y="4391106"/>
                </a:moveTo>
                <a:lnTo>
                  <a:pt x="1344125" y="4394200"/>
                </a:lnTo>
                <a:lnTo>
                  <a:pt x="1350327" y="4394200"/>
                </a:lnTo>
                <a:lnTo>
                  <a:pt x="1347946" y="4391106"/>
                </a:lnTo>
                <a:close/>
              </a:path>
              <a:path w="4993005" h="4470400">
                <a:moveTo>
                  <a:pt x="1379865" y="4381500"/>
                </a:moveTo>
                <a:lnTo>
                  <a:pt x="1359811" y="4381500"/>
                </a:lnTo>
                <a:lnTo>
                  <a:pt x="1347946" y="4391106"/>
                </a:lnTo>
                <a:lnTo>
                  <a:pt x="1350327" y="4394200"/>
                </a:lnTo>
                <a:lnTo>
                  <a:pt x="1389128" y="4394200"/>
                </a:lnTo>
                <a:lnTo>
                  <a:pt x="1379865" y="4381500"/>
                </a:lnTo>
                <a:close/>
              </a:path>
              <a:path w="4993005" h="4470400">
                <a:moveTo>
                  <a:pt x="1439005" y="4381500"/>
                </a:moveTo>
                <a:lnTo>
                  <a:pt x="1430292" y="4394200"/>
                </a:lnTo>
                <a:lnTo>
                  <a:pt x="1441209" y="4394200"/>
                </a:lnTo>
                <a:lnTo>
                  <a:pt x="1439005" y="4381500"/>
                </a:lnTo>
                <a:close/>
              </a:path>
              <a:path w="4993005" h="4470400">
                <a:moveTo>
                  <a:pt x="1459412" y="4381500"/>
                </a:moveTo>
                <a:lnTo>
                  <a:pt x="1453775" y="4381500"/>
                </a:lnTo>
                <a:lnTo>
                  <a:pt x="1442378" y="4394200"/>
                </a:lnTo>
                <a:lnTo>
                  <a:pt x="1446773" y="4394200"/>
                </a:lnTo>
                <a:lnTo>
                  <a:pt x="1459412" y="4381500"/>
                </a:lnTo>
                <a:close/>
              </a:path>
              <a:path w="4993005" h="4470400">
                <a:moveTo>
                  <a:pt x="1612802" y="4382952"/>
                </a:moveTo>
                <a:lnTo>
                  <a:pt x="1604057" y="4394200"/>
                </a:lnTo>
                <a:lnTo>
                  <a:pt x="1614355" y="4394200"/>
                </a:lnTo>
                <a:lnTo>
                  <a:pt x="1612802" y="4382952"/>
                </a:lnTo>
                <a:close/>
              </a:path>
              <a:path w="4993005" h="4470400">
                <a:moveTo>
                  <a:pt x="1632063" y="4381500"/>
                </a:moveTo>
                <a:lnTo>
                  <a:pt x="1617948" y="4381500"/>
                </a:lnTo>
                <a:lnTo>
                  <a:pt x="1625962" y="4394200"/>
                </a:lnTo>
                <a:lnTo>
                  <a:pt x="1632063" y="4381500"/>
                </a:lnTo>
                <a:close/>
              </a:path>
              <a:path w="4993005" h="4470400">
                <a:moveTo>
                  <a:pt x="1707185" y="4381500"/>
                </a:moveTo>
                <a:lnTo>
                  <a:pt x="1697527" y="4394200"/>
                </a:lnTo>
                <a:lnTo>
                  <a:pt x="1711223" y="4394200"/>
                </a:lnTo>
                <a:lnTo>
                  <a:pt x="1707185" y="4381500"/>
                </a:lnTo>
                <a:close/>
              </a:path>
              <a:path w="4993005" h="4470400">
                <a:moveTo>
                  <a:pt x="1771885" y="4381500"/>
                </a:moveTo>
                <a:lnTo>
                  <a:pt x="1736365" y="4381500"/>
                </a:lnTo>
                <a:lnTo>
                  <a:pt x="1718547" y="4394200"/>
                </a:lnTo>
                <a:lnTo>
                  <a:pt x="1767516" y="4394200"/>
                </a:lnTo>
                <a:lnTo>
                  <a:pt x="1771885" y="4381500"/>
                </a:lnTo>
                <a:close/>
              </a:path>
              <a:path w="4993005" h="4470400">
                <a:moveTo>
                  <a:pt x="1804005" y="4384489"/>
                </a:moveTo>
                <a:lnTo>
                  <a:pt x="1795523" y="4394200"/>
                </a:lnTo>
                <a:lnTo>
                  <a:pt x="1817789" y="4394200"/>
                </a:lnTo>
                <a:lnTo>
                  <a:pt x="1804005" y="4384489"/>
                </a:lnTo>
                <a:close/>
              </a:path>
              <a:path w="4993005" h="4470400">
                <a:moveTo>
                  <a:pt x="1945764" y="4381500"/>
                </a:moveTo>
                <a:lnTo>
                  <a:pt x="1927844" y="4381500"/>
                </a:lnTo>
                <a:lnTo>
                  <a:pt x="1915084" y="4394200"/>
                </a:lnTo>
                <a:lnTo>
                  <a:pt x="1953145" y="4394200"/>
                </a:lnTo>
                <a:lnTo>
                  <a:pt x="1945764" y="4381500"/>
                </a:lnTo>
                <a:close/>
              </a:path>
              <a:path w="4993005" h="4470400">
                <a:moveTo>
                  <a:pt x="2038840" y="4381500"/>
                </a:moveTo>
                <a:lnTo>
                  <a:pt x="2025283" y="4394200"/>
                </a:lnTo>
                <a:lnTo>
                  <a:pt x="2035652" y="4394200"/>
                </a:lnTo>
                <a:lnTo>
                  <a:pt x="2038840" y="4381500"/>
                </a:lnTo>
                <a:close/>
              </a:path>
              <a:path w="4993005" h="4470400">
                <a:moveTo>
                  <a:pt x="2099311" y="4368800"/>
                </a:moveTo>
                <a:lnTo>
                  <a:pt x="2089326" y="4381500"/>
                </a:lnTo>
                <a:lnTo>
                  <a:pt x="2086875" y="4394200"/>
                </a:lnTo>
                <a:lnTo>
                  <a:pt x="2113588" y="4394200"/>
                </a:lnTo>
                <a:lnTo>
                  <a:pt x="2115560" y="4381500"/>
                </a:lnTo>
                <a:lnTo>
                  <a:pt x="2099311" y="4368800"/>
                </a:lnTo>
                <a:close/>
              </a:path>
              <a:path w="4993005" h="4470400">
                <a:moveTo>
                  <a:pt x="2198747" y="4381500"/>
                </a:moveTo>
                <a:lnTo>
                  <a:pt x="2182354" y="4381500"/>
                </a:lnTo>
                <a:lnTo>
                  <a:pt x="2180140" y="4394200"/>
                </a:lnTo>
                <a:lnTo>
                  <a:pt x="2193365" y="4394200"/>
                </a:lnTo>
                <a:lnTo>
                  <a:pt x="2198747" y="4381500"/>
                </a:lnTo>
                <a:close/>
              </a:path>
              <a:path w="4993005" h="4470400">
                <a:moveTo>
                  <a:pt x="2216583" y="4381500"/>
                </a:moveTo>
                <a:lnTo>
                  <a:pt x="2208264" y="4381500"/>
                </a:lnTo>
                <a:lnTo>
                  <a:pt x="2207301" y="4394200"/>
                </a:lnTo>
                <a:lnTo>
                  <a:pt x="2210979" y="4394200"/>
                </a:lnTo>
                <a:lnTo>
                  <a:pt x="2216583" y="4381500"/>
                </a:lnTo>
                <a:close/>
              </a:path>
              <a:path w="4993005" h="4470400">
                <a:moveTo>
                  <a:pt x="2300844" y="4381500"/>
                </a:moveTo>
                <a:lnTo>
                  <a:pt x="2297837" y="4381500"/>
                </a:lnTo>
                <a:lnTo>
                  <a:pt x="2297291" y="4394200"/>
                </a:lnTo>
                <a:lnTo>
                  <a:pt x="2310702" y="4394200"/>
                </a:lnTo>
                <a:lnTo>
                  <a:pt x="2300844" y="4381500"/>
                </a:lnTo>
                <a:close/>
              </a:path>
              <a:path w="4993005" h="4470400">
                <a:moveTo>
                  <a:pt x="2321103" y="4381500"/>
                </a:moveTo>
                <a:lnTo>
                  <a:pt x="2313156" y="4381500"/>
                </a:lnTo>
                <a:lnTo>
                  <a:pt x="2311212" y="4394200"/>
                </a:lnTo>
                <a:lnTo>
                  <a:pt x="2314214" y="4394200"/>
                </a:lnTo>
                <a:lnTo>
                  <a:pt x="2321103" y="4381500"/>
                </a:lnTo>
                <a:close/>
              </a:path>
              <a:path w="4993005" h="4470400">
                <a:moveTo>
                  <a:pt x="2356267" y="4368800"/>
                </a:moveTo>
                <a:lnTo>
                  <a:pt x="2330548" y="4381500"/>
                </a:lnTo>
                <a:lnTo>
                  <a:pt x="2321857" y="4394200"/>
                </a:lnTo>
                <a:lnTo>
                  <a:pt x="2373866" y="4394200"/>
                </a:lnTo>
                <a:lnTo>
                  <a:pt x="2373485" y="4381500"/>
                </a:lnTo>
                <a:lnTo>
                  <a:pt x="2369099" y="4381500"/>
                </a:lnTo>
                <a:lnTo>
                  <a:pt x="2356267" y="4368800"/>
                </a:lnTo>
                <a:close/>
              </a:path>
              <a:path w="4993005" h="4470400">
                <a:moveTo>
                  <a:pt x="2478219" y="4381500"/>
                </a:moveTo>
                <a:lnTo>
                  <a:pt x="2463522" y="4381500"/>
                </a:lnTo>
                <a:lnTo>
                  <a:pt x="2459288" y="4394200"/>
                </a:lnTo>
                <a:lnTo>
                  <a:pt x="2491925" y="4394200"/>
                </a:lnTo>
                <a:lnTo>
                  <a:pt x="2494651" y="4388723"/>
                </a:lnTo>
                <a:lnTo>
                  <a:pt x="2478219" y="4381500"/>
                </a:lnTo>
                <a:close/>
              </a:path>
              <a:path w="4993005" h="4470400">
                <a:moveTo>
                  <a:pt x="2498245" y="4381500"/>
                </a:moveTo>
                <a:lnTo>
                  <a:pt x="2494651" y="4388723"/>
                </a:lnTo>
                <a:lnTo>
                  <a:pt x="2507109" y="4394200"/>
                </a:lnTo>
                <a:lnTo>
                  <a:pt x="2519215" y="4394200"/>
                </a:lnTo>
                <a:lnTo>
                  <a:pt x="2498245" y="4381500"/>
                </a:lnTo>
                <a:close/>
              </a:path>
              <a:path w="4993005" h="4470400">
                <a:moveTo>
                  <a:pt x="2594686" y="4381500"/>
                </a:moveTo>
                <a:lnTo>
                  <a:pt x="2580122" y="4394200"/>
                </a:lnTo>
                <a:lnTo>
                  <a:pt x="2590617" y="4394200"/>
                </a:lnTo>
                <a:lnTo>
                  <a:pt x="2594686" y="4381500"/>
                </a:lnTo>
                <a:close/>
              </a:path>
              <a:path w="4993005" h="4470400">
                <a:moveTo>
                  <a:pt x="2687270" y="4381500"/>
                </a:moveTo>
                <a:lnTo>
                  <a:pt x="2673049" y="4381500"/>
                </a:lnTo>
                <a:lnTo>
                  <a:pt x="2666601" y="4394200"/>
                </a:lnTo>
                <a:lnTo>
                  <a:pt x="2681931" y="4394200"/>
                </a:lnTo>
                <a:lnTo>
                  <a:pt x="2687270" y="4381500"/>
                </a:lnTo>
                <a:close/>
              </a:path>
              <a:path w="4993005" h="4470400">
                <a:moveTo>
                  <a:pt x="2719900" y="4381500"/>
                </a:moveTo>
                <a:lnTo>
                  <a:pt x="2716421" y="4381500"/>
                </a:lnTo>
                <a:lnTo>
                  <a:pt x="2707223" y="4394200"/>
                </a:lnTo>
                <a:lnTo>
                  <a:pt x="2728086" y="4394200"/>
                </a:lnTo>
                <a:lnTo>
                  <a:pt x="2719900" y="4381500"/>
                </a:lnTo>
                <a:close/>
              </a:path>
              <a:path w="4993005" h="4470400">
                <a:moveTo>
                  <a:pt x="2779478" y="4385632"/>
                </a:moveTo>
                <a:lnTo>
                  <a:pt x="2780736" y="4394200"/>
                </a:lnTo>
                <a:lnTo>
                  <a:pt x="2788032" y="4394200"/>
                </a:lnTo>
                <a:lnTo>
                  <a:pt x="2779478" y="4385632"/>
                </a:lnTo>
                <a:close/>
              </a:path>
              <a:path w="4993005" h="4470400">
                <a:moveTo>
                  <a:pt x="2893399" y="4389438"/>
                </a:moveTo>
                <a:lnTo>
                  <a:pt x="2884549" y="4394200"/>
                </a:lnTo>
                <a:lnTo>
                  <a:pt x="2896752" y="4394200"/>
                </a:lnTo>
                <a:lnTo>
                  <a:pt x="2893399" y="4389438"/>
                </a:lnTo>
                <a:close/>
              </a:path>
              <a:path w="4993005" h="4470400">
                <a:moveTo>
                  <a:pt x="2951484" y="4381500"/>
                </a:moveTo>
                <a:lnTo>
                  <a:pt x="2949898" y="4381500"/>
                </a:lnTo>
                <a:lnTo>
                  <a:pt x="2934938" y="4394200"/>
                </a:lnTo>
                <a:lnTo>
                  <a:pt x="2975167" y="4394200"/>
                </a:lnTo>
                <a:lnTo>
                  <a:pt x="2951484" y="4381500"/>
                </a:lnTo>
                <a:close/>
              </a:path>
              <a:path w="4993005" h="4470400">
                <a:moveTo>
                  <a:pt x="3136785" y="4381500"/>
                </a:moveTo>
                <a:lnTo>
                  <a:pt x="3130901" y="4394200"/>
                </a:lnTo>
                <a:lnTo>
                  <a:pt x="3144764" y="4394200"/>
                </a:lnTo>
                <a:lnTo>
                  <a:pt x="3136785" y="4381500"/>
                </a:lnTo>
                <a:close/>
              </a:path>
              <a:path w="4993005" h="4470400">
                <a:moveTo>
                  <a:pt x="3202773" y="4381500"/>
                </a:moveTo>
                <a:lnTo>
                  <a:pt x="3167501" y="4381500"/>
                </a:lnTo>
                <a:lnTo>
                  <a:pt x="3151583" y="4394200"/>
                </a:lnTo>
                <a:lnTo>
                  <a:pt x="3200806" y="4394200"/>
                </a:lnTo>
                <a:lnTo>
                  <a:pt x="3202773" y="4381500"/>
                </a:lnTo>
                <a:close/>
              </a:path>
              <a:path w="4993005" h="4470400">
                <a:moveTo>
                  <a:pt x="3232672" y="4385325"/>
                </a:moveTo>
                <a:lnTo>
                  <a:pt x="3227800" y="4394200"/>
                </a:lnTo>
                <a:lnTo>
                  <a:pt x="3249798" y="4394200"/>
                </a:lnTo>
                <a:lnTo>
                  <a:pt x="3232672" y="4385325"/>
                </a:lnTo>
                <a:close/>
              </a:path>
              <a:path w="4993005" h="4470400">
                <a:moveTo>
                  <a:pt x="3375198" y="4381500"/>
                </a:moveTo>
                <a:lnTo>
                  <a:pt x="3357171" y="4381500"/>
                </a:lnTo>
                <a:lnTo>
                  <a:pt x="3347899" y="4394200"/>
                </a:lnTo>
                <a:lnTo>
                  <a:pt x="3386002" y="4394200"/>
                </a:lnTo>
                <a:lnTo>
                  <a:pt x="3375198" y="4381500"/>
                </a:lnTo>
                <a:close/>
              </a:path>
              <a:path w="4993005" h="4470400">
                <a:moveTo>
                  <a:pt x="3464545" y="4381500"/>
                </a:moveTo>
                <a:lnTo>
                  <a:pt x="3457589" y="4394200"/>
                </a:lnTo>
                <a:lnTo>
                  <a:pt x="3467836" y="4394200"/>
                </a:lnTo>
                <a:lnTo>
                  <a:pt x="3464545" y="4381500"/>
                </a:lnTo>
                <a:close/>
              </a:path>
              <a:path w="4993005" h="4470400">
                <a:moveTo>
                  <a:pt x="3523274" y="4368800"/>
                </a:moveTo>
                <a:lnTo>
                  <a:pt x="3516505" y="4381500"/>
                </a:lnTo>
                <a:lnTo>
                  <a:pt x="3519802" y="4394200"/>
                </a:lnTo>
                <a:lnTo>
                  <a:pt x="3550019" y="4394200"/>
                </a:lnTo>
                <a:lnTo>
                  <a:pt x="3544270" y="4381500"/>
                </a:lnTo>
                <a:lnTo>
                  <a:pt x="3523274" y="4368800"/>
                </a:lnTo>
                <a:close/>
              </a:path>
              <a:path w="4993005" h="4470400">
                <a:moveTo>
                  <a:pt x="3630204" y="4381500"/>
                </a:moveTo>
                <a:lnTo>
                  <a:pt x="3610608" y="4381500"/>
                </a:lnTo>
                <a:lnTo>
                  <a:pt x="3613740" y="4394200"/>
                </a:lnTo>
                <a:lnTo>
                  <a:pt x="3628691" y="4394200"/>
                </a:lnTo>
                <a:lnTo>
                  <a:pt x="3630204" y="4381500"/>
                </a:lnTo>
                <a:close/>
              </a:path>
              <a:path w="4993005" h="4470400">
                <a:moveTo>
                  <a:pt x="3648236" y="4381500"/>
                </a:moveTo>
                <a:lnTo>
                  <a:pt x="3638821" y="4381500"/>
                </a:lnTo>
                <a:lnTo>
                  <a:pt x="3640178" y="4394200"/>
                </a:lnTo>
                <a:lnTo>
                  <a:pt x="3645565" y="4394200"/>
                </a:lnTo>
                <a:lnTo>
                  <a:pt x="3648236" y="4381500"/>
                </a:lnTo>
                <a:close/>
              </a:path>
              <a:path w="4993005" h="4470400">
                <a:moveTo>
                  <a:pt x="3732011" y="4381500"/>
                </a:moveTo>
                <a:lnTo>
                  <a:pt x="3729535" y="4381500"/>
                </a:lnTo>
                <a:lnTo>
                  <a:pt x="3731396" y="4394200"/>
                </a:lnTo>
                <a:lnTo>
                  <a:pt x="3744050" y="4394200"/>
                </a:lnTo>
                <a:lnTo>
                  <a:pt x="3743318" y="4391143"/>
                </a:lnTo>
                <a:lnTo>
                  <a:pt x="3732011" y="4381500"/>
                </a:lnTo>
                <a:close/>
              </a:path>
              <a:path w="4993005" h="4470400">
                <a:moveTo>
                  <a:pt x="3749531" y="4381500"/>
                </a:moveTo>
                <a:lnTo>
                  <a:pt x="3741008" y="4381500"/>
                </a:lnTo>
                <a:lnTo>
                  <a:pt x="3743318" y="4391143"/>
                </a:lnTo>
                <a:lnTo>
                  <a:pt x="3746902" y="4394200"/>
                </a:lnTo>
                <a:lnTo>
                  <a:pt x="3749831" y="4394200"/>
                </a:lnTo>
                <a:lnTo>
                  <a:pt x="3749531" y="4381500"/>
                </a:lnTo>
                <a:close/>
              </a:path>
              <a:path w="4993005" h="4470400">
                <a:moveTo>
                  <a:pt x="3779704" y="4368800"/>
                </a:moveTo>
                <a:lnTo>
                  <a:pt x="3758903" y="4381500"/>
                </a:lnTo>
                <a:lnTo>
                  <a:pt x="3758264" y="4394200"/>
                </a:lnTo>
                <a:lnTo>
                  <a:pt x="3808566" y="4394200"/>
                </a:lnTo>
                <a:lnTo>
                  <a:pt x="3804019" y="4381500"/>
                </a:lnTo>
                <a:lnTo>
                  <a:pt x="3795227" y="4381500"/>
                </a:lnTo>
                <a:lnTo>
                  <a:pt x="3779704" y="4368800"/>
                </a:lnTo>
                <a:close/>
              </a:path>
              <a:path w="4993005" h="4470400">
                <a:moveTo>
                  <a:pt x="3805004" y="4381500"/>
                </a:moveTo>
                <a:lnTo>
                  <a:pt x="3804019" y="4381500"/>
                </a:lnTo>
                <a:lnTo>
                  <a:pt x="3808566" y="4394200"/>
                </a:lnTo>
                <a:lnTo>
                  <a:pt x="3805004" y="4381500"/>
                </a:lnTo>
                <a:close/>
              </a:path>
              <a:path w="4993005" h="4470400">
                <a:moveTo>
                  <a:pt x="3984330" y="4381500"/>
                </a:moveTo>
                <a:lnTo>
                  <a:pt x="3962006" y="4381500"/>
                </a:lnTo>
                <a:lnTo>
                  <a:pt x="3987475" y="4394200"/>
                </a:lnTo>
                <a:lnTo>
                  <a:pt x="3995381" y="4394200"/>
                </a:lnTo>
                <a:lnTo>
                  <a:pt x="3984330" y="4381500"/>
                </a:lnTo>
                <a:close/>
              </a:path>
              <a:path w="4993005" h="4470400">
                <a:moveTo>
                  <a:pt x="4181727" y="4381500"/>
                </a:moveTo>
                <a:lnTo>
                  <a:pt x="4195750" y="4394200"/>
                </a:lnTo>
                <a:lnTo>
                  <a:pt x="4196124" y="4389304"/>
                </a:lnTo>
                <a:lnTo>
                  <a:pt x="4181727" y="4381500"/>
                </a:lnTo>
                <a:close/>
              </a:path>
              <a:path w="4993005" h="4470400">
                <a:moveTo>
                  <a:pt x="4237139" y="4381500"/>
                </a:moveTo>
                <a:lnTo>
                  <a:pt x="4223082" y="4381500"/>
                </a:lnTo>
                <a:lnTo>
                  <a:pt x="4216969" y="4394200"/>
                </a:lnTo>
                <a:lnTo>
                  <a:pt x="4253495" y="4394200"/>
                </a:lnTo>
                <a:lnTo>
                  <a:pt x="4237139" y="4381500"/>
                </a:lnTo>
                <a:close/>
              </a:path>
              <a:path w="4993005" h="4470400">
                <a:moveTo>
                  <a:pt x="4302373" y="4381500"/>
                </a:moveTo>
                <a:lnTo>
                  <a:pt x="4294996" y="4394200"/>
                </a:lnTo>
                <a:lnTo>
                  <a:pt x="4307465" y="4394200"/>
                </a:lnTo>
                <a:lnTo>
                  <a:pt x="4302373" y="4381500"/>
                </a:lnTo>
                <a:close/>
              </a:path>
              <a:path w="4993005" h="4470400">
                <a:moveTo>
                  <a:pt x="4318529" y="4381500"/>
                </a:moveTo>
                <a:lnTo>
                  <a:pt x="4313199" y="4381500"/>
                </a:lnTo>
                <a:lnTo>
                  <a:pt x="4310827" y="4394200"/>
                </a:lnTo>
                <a:lnTo>
                  <a:pt x="4311214" y="4394200"/>
                </a:lnTo>
                <a:lnTo>
                  <a:pt x="4318529" y="4381500"/>
                </a:lnTo>
                <a:close/>
              </a:path>
              <a:path w="4993005" h="4470400">
                <a:moveTo>
                  <a:pt x="4478744" y="4392266"/>
                </a:moveTo>
                <a:lnTo>
                  <a:pt x="4480357" y="4394200"/>
                </a:lnTo>
                <a:lnTo>
                  <a:pt x="4481130" y="4394200"/>
                </a:lnTo>
                <a:lnTo>
                  <a:pt x="4478744" y="4392266"/>
                </a:lnTo>
                <a:close/>
              </a:path>
              <a:path w="4993005" h="4470400">
                <a:moveTo>
                  <a:pt x="4493258" y="4381500"/>
                </a:moveTo>
                <a:lnTo>
                  <a:pt x="4476805" y="4381500"/>
                </a:lnTo>
                <a:lnTo>
                  <a:pt x="4489728" y="4394200"/>
                </a:lnTo>
                <a:lnTo>
                  <a:pt x="4493258" y="4381500"/>
                </a:lnTo>
                <a:close/>
              </a:path>
              <a:path w="4993005" h="4470400">
                <a:moveTo>
                  <a:pt x="4622311" y="4381500"/>
                </a:moveTo>
                <a:lnTo>
                  <a:pt x="4610343" y="4381500"/>
                </a:lnTo>
                <a:lnTo>
                  <a:pt x="4608322" y="4394200"/>
                </a:lnTo>
                <a:lnTo>
                  <a:pt x="4644928" y="4394200"/>
                </a:lnTo>
                <a:lnTo>
                  <a:pt x="4642724" y="4389070"/>
                </a:lnTo>
                <a:lnTo>
                  <a:pt x="4622311" y="4381500"/>
                </a:lnTo>
                <a:close/>
              </a:path>
              <a:path w="4993005" h="4470400">
                <a:moveTo>
                  <a:pt x="4639470" y="4381500"/>
                </a:moveTo>
                <a:lnTo>
                  <a:pt x="4642724" y="4389070"/>
                </a:lnTo>
                <a:lnTo>
                  <a:pt x="4656555" y="4394200"/>
                </a:lnTo>
                <a:lnTo>
                  <a:pt x="4666872" y="4394200"/>
                </a:lnTo>
                <a:lnTo>
                  <a:pt x="4639470" y="4381500"/>
                </a:lnTo>
                <a:close/>
              </a:path>
              <a:path w="4993005" h="4470400">
                <a:moveTo>
                  <a:pt x="4741839" y="4381500"/>
                </a:moveTo>
                <a:lnTo>
                  <a:pt x="4728433" y="4394200"/>
                </a:lnTo>
                <a:lnTo>
                  <a:pt x="4741776" y="4394200"/>
                </a:lnTo>
                <a:lnTo>
                  <a:pt x="4741839" y="4381500"/>
                </a:lnTo>
                <a:close/>
              </a:path>
              <a:path w="4993005" h="4470400">
                <a:moveTo>
                  <a:pt x="4833404" y="4381500"/>
                </a:moveTo>
                <a:lnTo>
                  <a:pt x="4817281" y="4381500"/>
                </a:lnTo>
                <a:lnTo>
                  <a:pt x="4817561" y="4394200"/>
                </a:lnTo>
                <a:lnTo>
                  <a:pt x="4840729" y="4394200"/>
                </a:lnTo>
                <a:lnTo>
                  <a:pt x="4833404" y="4381500"/>
                </a:lnTo>
                <a:close/>
              </a:path>
              <a:path w="4993005" h="4470400">
                <a:moveTo>
                  <a:pt x="4853777" y="4391508"/>
                </a:moveTo>
                <a:lnTo>
                  <a:pt x="4853605" y="4394200"/>
                </a:lnTo>
                <a:lnTo>
                  <a:pt x="4857633" y="4394200"/>
                </a:lnTo>
                <a:lnTo>
                  <a:pt x="4857925" y="4393545"/>
                </a:lnTo>
                <a:lnTo>
                  <a:pt x="4853777" y="4391508"/>
                </a:lnTo>
                <a:close/>
              </a:path>
              <a:path w="4993005" h="4470400">
                <a:moveTo>
                  <a:pt x="4916944" y="4368800"/>
                </a:moveTo>
                <a:lnTo>
                  <a:pt x="4912938" y="4368800"/>
                </a:lnTo>
                <a:lnTo>
                  <a:pt x="4914208" y="4394200"/>
                </a:lnTo>
                <a:lnTo>
                  <a:pt x="4930082" y="4394200"/>
                </a:lnTo>
                <a:lnTo>
                  <a:pt x="4916944" y="4368800"/>
                </a:lnTo>
                <a:close/>
              </a:path>
              <a:path w="4993005" h="4470400">
                <a:moveTo>
                  <a:pt x="4469760" y="4381500"/>
                </a:moveTo>
                <a:lnTo>
                  <a:pt x="4465457" y="4381500"/>
                </a:lnTo>
                <a:lnTo>
                  <a:pt x="4478744" y="4392266"/>
                </a:lnTo>
                <a:lnTo>
                  <a:pt x="4469760" y="4381500"/>
                </a:lnTo>
                <a:close/>
              </a:path>
              <a:path w="4993005" h="4470400">
                <a:moveTo>
                  <a:pt x="4854418" y="4381500"/>
                </a:moveTo>
                <a:lnTo>
                  <a:pt x="4833404" y="4381500"/>
                </a:lnTo>
                <a:lnTo>
                  <a:pt x="4853777" y="4391508"/>
                </a:lnTo>
                <a:lnTo>
                  <a:pt x="4854418" y="4381500"/>
                </a:lnTo>
                <a:close/>
              </a:path>
              <a:path w="4993005" h="4470400">
                <a:moveTo>
                  <a:pt x="2908154" y="4381500"/>
                </a:moveTo>
                <a:lnTo>
                  <a:pt x="2887809" y="4381500"/>
                </a:lnTo>
                <a:lnTo>
                  <a:pt x="2893399" y="4389438"/>
                </a:lnTo>
                <a:lnTo>
                  <a:pt x="2908154" y="4381500"/>
                </a:lnTo>
                <a:close/>
              </a:path>
              <a:path w="4993005" h="4470400">
                <a:moveTo>
                  <a:pt x="2778871" y="4381500"/>
                </a:moveTo>
                <a:lnTo>
                  <a:pt x="2775351" y="4381500"/>
                </a:lnTo>
                <a:lnTo>
                  <a:pt x="2779478" y="4385632"/>
                </a:lnTo>
                <a:lnTo>
                  <a:pt x="2778871" y="4381500"/>
                </a:lnTo>
                <a:close/>
              </a:path>
              <a:path w="4993005" h="4470400">
                <a:moveTo>
                  <a:pt x="3234772" y="4381500"/>
                </a:moveTo>
                <a:lnTo>
                  <a:pt x="3226004" y="4381500"/>
                </a:lnTo>
                <a:lnTo>
                  <a:pt x="3226060" y="4381899"/>
                </a:lnTo>
                <a:lnTo>
                  <a:pt x="3232672" y="4385325"/>
                </a:lnTo>
                <a:lnTo>
                  <a:pt x="3234772" y="4381500"/>
                </a:lnTo>
                <a:close/>
              </a:path>
              <a:path w="4993005" h="4470400">
                <a:moveTo>
                  <a:pt x="1806616" y="4381500"/>
                </a:moveTo>
                <a:lnTo>
                  <a:pt x="1799763" y="4381500"/>
                </a:lnTo>
                <a:lnTo>
                  <a:pt x="1804005" y="4384489"/>
                </a:lnTo>
                <a:lnTo>
                  <a:pt x="1806616" y="4381500"/>
                </a:lnTo>
                <a:close/>
              </a:path>
              <a:path w="4993005" h="4470400">
                <a:moveTo>
                  <a:pt x="378461" y="4381500"/>
                </a:moveTo>
                <a:lnTo>
                  <a:pt x="374236" y="4381500"/>
                </a:lnTo>
                <a:lnTo>
                  <a:pt x="376060" y="4383504"/>
                </a:lnTo>
                <a:lnTo>
                  <a:pt x="378461" y="4381500"/>
                </a:lnTo>
                <a:close/>
              </a:path>
              <a:path w="4993005" h="4470400">
                <a:moveTo>
                  <a:pt x="4863288" y="4381500"/>
                </a:moveTo>
                <a:lnTo>
                  <a:pt x="4860633" y="4381500"/>
                </a:lnTo>
                <a:lnTo>
                  <a:pt x="4862573" y="4383105"/>
                </a:lnTo>
                <a:lnTo>
                  <a:pt x="4863288" y="4381500"/>
                </a:lnTo>
                <a:close/>
              </a:path>
              <a:path w="4993005" h="4470400">
                <a:moveTo>
                  <a:pt x="1613931" y="4381500"/>
                </a:moveTo>
                <a:lnTo>
                  <a:pt x="1612601" y="4381500"/>
                </a:lnTo>
                <a:lnTo>
                  <a:pt x="1612802" y="4382952"/>
                </a:lnTo>
                <a:lnTo>
                  <a:pt x="1613931" y="4381500"/>
                </a:lnTo>
                <a:close/>
              </a:path>
              <a:path w="4993005" h="4470400">
                <a:moveTo>
                  <a:pt x="595594" y="4381500"/>
                </a:moveTo>
                <a:lnTo>
                  <a:pt x="594410" y="4381500"/>
                </a:lnTo>
                <a:lnTo>
                  <a:pt x="594323" y="4382272"/>
                </a:lnTo>
                <a:lnTo>
                  <a:pt x="595594" y="4381500"/>
                </a:lnTo>
                <a:close/>
              </a:path>
              <a:path w="4993005" h="4470400">
                <a:moveTo>
                  <a:pt x="1134496" y="4368800"/>
                </a:moveTo>
                <a:lnTo>
                  <a:pt x="1121263" y="4381500"/>
                </a:lnTo>
                <a:lnTo>
                  <a:pt x="1139090" y="4381500"/>
                </a:lnTo>
                <a:lnTo>
                  <a:pt x="1134496" y="4368800"/>
                </a:lnTo>
                <a:close/>
              </a:path>
              <a:path w="4993005" h="4470400">
                <a:moveTo>
                  <a:pt x="3982682" y="4368800"/>
                </a:moveTo>
                <a:lnTo>
                  <a:pt x="3971029" y="4381500"/>
                </a:lnTo>
                <a:lnTo>
                  <a:pt x="3989578" y="4381500"/>
                </a:lnTo>
                <a:lnTo>
                  <a:pt x="3982682" y="4368800"/>
                </a:lnTo>
                <a:close/>
              </a:path>
              <a:path w="4993005" h="4470400">
                <a:moveTo>
                  <a:pt x="4898291" y="4368800"/>
                </a:moveTo>
                <a:lnTo>
                  <a:pt x="4896907" y="4368800"/>
                </a:lnTo>
                <a:lnTo>
                  <a:pt x="4895978" y="4381500"/>
                </a:lnTo>
                <a:lnTo>
                  <a:pt x="4900026" y="4381500"/>
                </a:lnTo>
                <a:lnTo>
                  <a:pt x="4898291" y="4368800"/>
                </a:lnTo>
                <a:close/>
              </a:path>
              <a:path w="4993005" h="4470400">
                <a:moveTo>
                  <a:pt x="4986121" y="4292600"/>
                </a:moveTo>
                <a:lnTo>
                  <a:pt x="4905632" y="4292600"/>
                </a:lnTo>
                <a:lnTo>
                  <a:pt x="4912489" y="4305300"/>
                </a:lnTo>
                <a:lnTo>
                  <a:pt x="4913683" y="4305300"/>
                </a:lnTo>
                <a:lnTo>
                  <a:pt x="4914390" y="4308820"/>
                </a:lnTo>
                <a:lnTo>
                  <a:pt x="4919347" y="4318000"/>
                </a:lnTo>
                <a:lnTo>
                  <a:pt x="4915284" y="4330700"/>
                </a:lnTo>
                <a:lnTo>
                  <a:pt x="4903768" y="4330700"/>
                </a:lnTo>
                <a:lnTo>
                  <a:pt x="4906236" y="4343400"/>
                </a:lnTo>
                <a:lnTo>
                  <a:pt x="4909349" y="4356100"/>
                </a:lnTo>
                <a:lnTo>
                  <a:pt x="4898739" y="4368800"/>
                </a:lnTo>
                <a:lnTo>
                  <a:pt x="4972592" y="4368800"/>
                </a:lnTo>
                <a:lnTo>
                  <a:pt x="4967033" y="4356100"/>
                </a:lnTo>
                <a:lnTo>
                  <a:pt x="4969267" y="4343400"/>
                </a:lnTo>
                <a:lnTo>
                  <a:pt x="4971100" y="4343400"/>
                </a:lnTo>
                <a:lnTo>
                  <a:pt x="4969028" y="4330700"/>
                </a:lnTo>
                <a:lnTo>
                  <a:pt x="4903945" y="4330700"/>
                </a:lnTo>
                <a:lnTo>
                  <a:pt x="4903662" y="4330257"/>
                </a:lnTo>
                <a:lnTo>
                  <a:pt x="4969155" y="4330257"/>
                </a:lnTo>
                <a:lnTo>
                  <a:pt x="4972646" y="4318000"/>
                </a:lnTo>
                <a:lnTo>
                  <a:pt x="4986520" y="4318000"/>
                </a:lnTo>
                <a:lnTo>
                  <a:pt x="4986121" y="4292600"/>
                </a:lnTo>
                <a:close/>
              </a:path>
              <a:path w="4993005" h="4470400">
                <a:moveTo>
                  <a:pt x="4986520" y="4318000"/>
                </a:moveTo>
                <a:lnTo>
                  <a:pt x="4972646" y="4318000"/>
                </a:lnTo>
                <a:lnTo>
                  <a:pt x="4977860" y="4356100"/>
                </a:lnTo>
                <a:lnTo>
                  <a:pt x="4983126" y="4343400"/>
                </a:lnTo>
                <a:lnTo>
                  <a:pt x="4986520" y="4318000"/>
                </a:lnTo>
                <a:close/>
              </a:path>
              <a:path w="4993005" h="4470400">
                <a:moveTo>
                  <a:pt x="88156" y="4330700"/>
                </a:moveTo>
                <a:lnTo>
                  <a:pt x="86293" y="4330700"/>
                </a:lnTo>
                <a:lnTo>
                  <a:pt x="85018" y="4343400"/>
                </a:lnTo>
                <a:lnTo>
                  <a:pt x="85312" y="4343400"/>
                </a:lnTo>
                <a:lnTo>
                  <a:pt x="88156" y="4330700"/>
                </a:lnTo>
                <a:close/>
              </a:path>
              <a:path w="4993005" h="4470400">
                <a:moveTo>
                  <a:pt x="88139" y="4318000"/>
                </a:moveTo>
                <a:lnTo>
                  <a:pt x="65231" y="4318000"/>
                </a:lnTo>
                <a:lnTo>
                  <a:pt x="67541" y="4330700"/>
                </a:lnTo>
                <a:lnTo>
                  <a:pt x="80638" y="4330700"/>
                </a:lnTo>
                <a:lnTo>
                  <a:pt x="88139" y="4318000"/>
                </a:lnTo>
                <a:close/>
              </a:path>
              <a:path w="4993005" h="4470400">
                <a:moveTo>
                  <a:pt x="99506" y="4318000"/>
                </a:moveTo>
                <a:lnTo>
                  <a:pt x="99307" y="4318000"/>
                </a:lnTo>
                <a:lnTo>
                  <a:pt x="96742" y="4330700"/>
                </a:lnTo>
                <a:lnTo>
                  <a:pt x="99294" y="4330700"/>
                </a:lnTo>
                <a:lnTo>
                  <a:pt x="99506" y="4318000"/>
                </a:lnTo>
                <a:close/>
              </a:path>
              <a:path w="4993005" h="4470400">
                <a:moveTo>
                  <a:pt x="4900712" y="4318000"/>
                </a:moveTo>
                <a:lnTo>
                  <a:pt x="4895831" y="4318000"/>
                </a:lnTo>
                <a:lnTo>
                  <a:pt x="4903662" y="4330257"/>
                </a:lnTo>
                <a:lnTo>
                  <a:pt x="4900712" y="4318000"/>
                </a:lnTo>
                <a:close/>
              </a:path>
              <a:path w="4993005" h="4470400">
                <a:moveTo>
                  <a:pt x="85138" y="4292600"/>
                </a:moveTo>
                <a:lnTo>
                  <a:pt x="21439" y="4292600"/>
                </a:lnTo>
                <a:lnTo>
                  <a:pt x="18420" y="4305300"/>
                </a:lnTo>
                <a:lnTo>
                  <a:pt x="12675" y="4318000"/>
                </a:lnTo>
                <a:lnTo>
                  <a:pt x="77547" y="4318000"/>
                </a:lnTo>
                <a:lnTo>
                  <a:pt x="78428" y="4305300"/>
                </a:lnTo>
                <a:lnTo>
                  <a:pt x="85138" y="4292600"/>
                </a:lnTo>
                <a:close/>
              </a:path>
              <a:path w="4993005" h="4470400">
                <a:moveTo>
                  <a:pt x="4912489" y="4305300"/>
                </a:moveTo>
                <a:lnTo>
                  <a:pt x="4909299" y="4305300"/>
                </a:lnTo>
                <a:lnTo>
                  <a:pt x="4910019" y="4318000"/>
                </a:lnTo>
                <a:lnTo>
                  <a:pt x="4916235" y="4318000"/>
                </a:lnTo>
                <a:lnTo>
                  <a:pt x="4914390" y="4308820"/>
                </a:lnTo>
                <a:lnTo>
                  <a:pt x="4912489" y="4305300"/>
                </a:lnTo>
                <a:close/>
              </a:path>
              <a:path w="4993005" h="4470400">
                <a:moveTo>
                  <a:pt x="3784" y="4292600"/>
                </a:moveTo>
                <a:lnTo>
                  <a:pt x="0" y="4292600"/>
                </a:lnTo>
                <a:lnTo>
                  <a:pt x="1555" y="4305300"/>
                </a:lnTo>
                <a:lnTo>
                  <a:pt x="3784" y="4292600"/>
                </a:lnTo>
                <a:close/>
              </a:path>
              <a:path w="4993005" h="4470400">
                <a:moveTo>
                  <a:pt x="87912" y="4292600"/>
                </a:moveTo>
                <a:lnTo>
                  <a:pt x="86668" y="4305300"/>
                </a:lnTo>
                <a:lnTo>
                  <a:pt x="89035" y="4305300"/>
                </a:lnTo>
                <a:lnTo>
                  <a:pt x="87912" y="4292600"/>
                </a:lnTo>
                <a:close/>
              </a:path>
              <a:path w="4993005" h="4470400">
                <a:moveTo>
                  <a:pt x="98074" y="4229100"/>
                </a:moveTo>
                <a:lnTo>
                  <a:pt x="11278" y="4229100"/>
                </a:lnTo>
                <a:lnTo>
                  <a:pt x="7053" y="4267200"/>
                </a:lnTo>
                <a:lnTo>
                  <a:pt x="12983" y="4279900"/>
                </a:lnTo>
                <a:lnTo>
                  <a:pt x="17722" y="4279900"/>
                </a:lnTo>
                <a:lnTo>
                  <a:pt x="9928" y="4292600"/>
                </a:lnTo>
                <a:lnTo>
                  <a:pt x="75866" y="4292600"/>
                </a:lnTo>
                <a:lnTo>
                  <a:pt x="72481" y="4279900"/>
                </a:lnTo>
                <a:lnTo>
                  <a:pt x="75242" y="4267200"/>
                </a:lnTo>
                <a:lnTo>
                  <a:pt x="81187" y="4267200"/>
                </a:lnTo>
                <a:lnTo>
                  <a:pt x="88201" y="4254500"/>
                </a:lnTo>
                <a:lnTo>
                  <a:pt x="39345" y="4254500"/>
                </a:lnTo>
                <a:lnTo>
                  <a:pt x="40775" y="4241800"/>
                </a:lnTo>
                <a:lnTo>
                  <a:pt x="94166" y="4241800"/>
                </a:lnTo>
                <a:lnTo>
                  <a:pt x="98074" y="4229100"/>
                </a:lnTo>
                <a:close/>
              </a:path>
              <a:path w="4993005" h="4470400">
                <a:moveTo>
                  <a:pt x="4905695" y="4241800"/>
                </a:moveTo>
                <a:lnTo>
                  <a:pt x="4898408" y="4241800"/>
                </a:lnTo>
                <a:lnTo>
                  <a:pt x="4894323" y="4267200"/>
                </a:lnTo>
                <a:lnTo>
                  <a:pt x="4895909" y="4292600"/>
                </a:lnTo>
                <a:lnTo>
                  <a:pt x="4917002" y="4292600"/>
                </a:lnTo>
                <a:lnTo>
                  <a:pt x="4907182" y="4279900"/>
                </a:lnTo>
                <a:lnTo>
                  <a:pt x="4911614" y="4279900"/>
                </a:lnTo>
                <a:lnTo>
                  <a:pt x="4900292" y="4254500"/>
                </a:lnTo>
                <a:lnTo>
                  <a:pt x="4909226" y="4254500"/>
                </a:lnTo>
                <a:lnTo>
                  <a:pt x="4905695" y="4241800"/>
                </a:lnTo>
                <a:close/>
              </a:path>
              <a:path w="4993005" h="4470400">
                <a:moveTo>
                  <a:pt x="4907182" y="4279900"/>
                </a:moveTo>
                <a:lnTo>
                  <a:pt x="4917002" y="4292600"/>
                </a:lnTo>
                <a:lnTo>
                  <a:pt x="4918406" y="4292600"/>
                </a:lnTo>
                <a:lnTo>
                  <a:pt x="4907182" y="4279900"/>
                </a:lnTo>
                <a:close/>
              </a:path>
              <a:path w="4993005" h="4470400">
                <a:moveTo>
                  <a:pt x="4985425" y="4254500"/>
                </a:moveTo>
                <a:lnTo>
                  <a:pt x="4950039" y="4254500"/>
                </a:lnTo>
                <a:lnTo>
                  <a:pt x="4951233" y="4267200"/>
                </a:lnTo>
                <a:lnTo>
                  <a:pt x="4915178" y="4267200"/>
                </a:lnTo>
                <a:lnTo>
                  <a:pt x="4911614" y="4279900"/>
                </a:lnTo>
                <a:lnTo>
                  <a:pt x="4907182" y="4279900"/>
                </a:lnTo>
                <a:lnTo>
                  <a:pt x="4918406" y="4292600"/>
                </a:lnTo>
                <a:lnTo>
                  <a:pt x="4980007" y="4292600"/>
                </a:lnTo>
                <a:lnTo>
                  <a:pt x="4977962" y="4279900"/>
                </a:lnTo>
                <a:lnTo>
                  <a:pt x="4983033" y="4267200"/>
                </a:lnTo>
                <a:lnTo>
                  <a:pt x="4985425" y="4254500"/>
                </a:lnTo>
                <a:close/>
              </a:path>
              <a:path w="4993005" h="4470400">
                <a:moveTo>
                  <a:pt x="97751" y="4267200"/>
                </a:moveTo>
                <a:lnTo>
                  <a:pt x="94145" y="4267200"/>
                </a:lnTo>
                <a:lnTo>
                  <a:pt x="91466" y="4279900"/>
                </a:lnTo>
                <a:lnTo>
                  <a:pt x="95998" y="4279900"/>
                </a:lnTo>
                <a:lnTo>
                  <a:pt x="97751" y="4267200"/>
                </a:lnTo>
                <a:close/>
              </a:path>
              <a:path w="4993005" h="4470400">
                <a:moveTo>
                  <a:pt x="4911299" y="4254500"/>
                </a:moveTo>
                <a:lnTo>
                  <a:pt x="4909226" y="4254500"/>
                </a:lnTo>
                <a:lnTo>
                  <a:pt x="4912757" y="4267200"/>
                </a:lnTo>
                <a:lnTo>
                  <a:pt x="4915178" y="4267200"/>
                </a:lnTo>
                <a:lnTo>
                  <a:pt x="4911299" y="4254500"/>
                </a:lnTo>
                <a:close/>
              </a:path>
              <a:path w="4993005" h="4470400">
                <a:moveTo>
                  <a:pt x="4926420" y="4203700"/>
                </a:moveTo>
                <a:lnTo>
                  <a:pt x="4915126" y="4203700"/>
                </a:lnTo>
                <a:lnTo>
                  <a:pt x="4919367" y="4216400"/>
                </a:lnTo>
                <a:lnTo>
                  <a:pt x="4921154" y="4229100"/>
                </a:lnTo>
                <a:lnTo>
                  <a:pt x="4920584" y="4254500"/>
                </a:lnTo>
                <a:lnTo>
                  <a:pt x="4917753" y="4267200"/>
                </a:lnTo>
                <a:lnTo>
                  <a:pt x="4951233" y="4267200"/>
                </a:lnTo>
                <a:lnTo>
                  <a:pt x="4950039" y="4254500"/>
                </a:lnTo>
                <a:lnTo>
                  <a:pt x="4985425" y="4254500"/>
                </a:lnTo>
                <a:lnTo>
                  <a:pt x="4975347" y="4241800"/>
                </a:lnTo>
                <a:lnTo>
                  <a:pt x="4980608" y="4241800"/>
                </a:lnTo>
                <a:lnTo>
                  <a:pt x="4977805" y="4229100"/>
                </a:lnTo>
                <a:lnTo>
                  <a:pt x="4986897" y="4229100"/>
                </a:lnTo>
                <a:lnTo>
                  <a:pt x="4986755" y="4216400"/>
                </a:lnTo>
                <a:lnTo>
                  <a:pt x="4935485" y="4216400"/>
                </a:lnTo>
                <a:lnTo>
                  <a:pt x="4926420" y="4203700"/>
                </a:lnTo>
                <a:close/>
              </a:path>
              <a:path w="4993005" h="4470400">
                <a:moveTo>
                  <a:pt x="79004" y="4241800"/>
                </a:moveTo>
                <a:lnTo>
                  <a:pt x="43839" y="4241800"/>
                </a:lnTo>
                <a:lnTo>
                  <a:pt x="44042" y="4254500"/>
                </a:lnTo>
                <a:lnTo>
                  <a:pt x="75924" y="4254500"/>
                </a:lnTo>
                <a:lnTo>
                  <a:pt x="79004" y="4241800"/>
                </a:lnTo>
                <a:close/>
              </a:path>
              <a:path w="4993005" h="4470400">
                <a:moveTo>
                  <a:pt x="94166" y="4241800"/>
                </a:moveTo>
                <a:lnTo>
                  <a:pt x="79004" y="4241800"/>
                </a:lnTo>
                <a:lnTo>
                  <a:pt x="81189" y="4254500"/>
                </a:lnTo>
                <a:lnTo>
                  <a:pt x="88201" y="4254500"/>
                </a:lnTo>
                <a:lnTo>
                  <a:pt x="94166" y="4241800"/>
                </a:lnTo>
                <a:close/>
              </a:path>
              <a:path w="4993005" h="4470400">
                <a:moveTo>
                  <a:pt x="59747" y="4203700"/>
                </a:moveTo>
                <a:lnTo>
                  <a:pt x="20822" y="4203700"/>
                </a:lnTo>
                <a:lnTo>
                  <a:pt x="19539" y="4216400"/>
                </a:lnTo>
                <a:lnTo>
                  <a:pt x="14853" y="4229100"/>
                </a:lnTo>
                <a:lnTo>
                  <a:pt x="27425" y="4229100"/>
                </a:lnTo>
                <a:lnTo>
                  <a:pt x="25729" y="4216400"/>
                </a:lnTo>
                <a:lnTo>
                  <a:pt x="68494" y="4216400"/>
                </a:lnTo>
                <a:lnTo>
                  <a:pt x="59747" y="4203700"/>
                </a:lnTo>
                <a:close/>
              </a:path>
              <a:path w="4993005" h="4470400">
                <a:moveTo>
                  <a:pt x="81067" y="4216400"/>
                </a:moveTo>
                <a:lnTo>
                  <a:pt x="31472" y="4216400"/>
                </a:lnTo>
                <a:lnTo>
                  <a:pt x="27969" y="4229100"/>
                </a:lnTo>
                <a:lnTo>
                  <a:pt x="89119" y="4229100"/>
                </a:lnTo>
                <a:lnTo>
                  <a:pt x="81067" y="4216400"/>
                </a:lnTo>
                <a:close/>
              </a:path>
              <a:path w="4993005" h="4470400">
                <a:moveTo>
                  <a:pt x="83889" y="4076700"/>
                </a:moveTo>
                <a:lnTo>
                  <a:pt x="27234" y="4076700"/>
                </a:lnTo>
                <a:lnTo>
                  <a:pt x="25864" y="4089400"/>
                </a:lnTo>
                <a:lnTo>
                  <a:pt x="18385" y="4114800"/>
                </a:lnTo>
                <a:lnTo>
                  <a:pt x="10263" y="4140200"/>
                </a:lnTo>
                <a:lnTo>
                  <a:pt x="12848" y="4165600"/>
                </a:lnTo>
                <a:lnTo>
                  <a:pt x="7770" y="4216400"/>
                </a:lnTo>
                <a:lnTo>
                  <a:pt x="14189" y="4203700"/>
                </a:lnTo>
                <a:lnTo>
                  <a:pt x="59747" y="4203700"/>
                </a:lnTo>
                <a:lnTo>
                  <a:pt x="67685" y="4191000"/>
                </a:lnTo>
                <a:lnTo>
                  <a:pt x="75890" y="4178300"/>
                </a:lnTo>
                <a:lnTo>
                  <a:pt x="87715" y="4165600"/>
                </a:lnTo>
                <a:lnTo>
                  <a:pt x="24817" y="4165600"/>
                </a:lnTo>
                <a:lnTo>
                  <a:pt x="25466" y="4152900"/>
                </a:lnTo>
                <a:lnTo>
                  <a:pt x="72938" y="4152900"/>
                </a:lnTo>
                <a:lnTo>
                  <a:pt x="78111" y="4140200"/>
                </a:lnTo>
                <a:lnTo>
                  <a:pt x="17833" y="4140200"/>
                </a:lnTo>
                <a:lnTo>
                  <a:pt x="17785" y="4127500"/>
                </a:lnTo>
                <a:lnTo>
                  <a:pt x="80892" y="4127500"/>
                </a:lnTo>
                <a:lnTo>
                  <a:pt x="74240" y="4102100"/>
                </a:lnTo>
                <a:lnTo>
                  <a:pt x="74707" y="4089400"/>
                </a:lnTo>
                <a:lnTo>
                  <a:pt x="83889" y="4076700"/>
                </a:lnTo>
                <a:close/>
              </a:path>
              <a:path w="4993005" h="4470400">
                <a:moveTo>
                  <a:pt x="91873" y="4178300"/>
                </a:moveTo>
                <a:lnTo>
                  <a:pt x="82884" y="4203700"/>
                </a:lnTo>
                <a:lnTo>
                  <a:pt x="68494" y="4216400"/>
                </a:lnTo>
                <a:lnTo>
                  <a:pt x="87684" y="4216400"/>
                </a:lnTo>
                <a:lnTo>
                  <a:pt x="93523" y="4203700"/>
                </a:lnTo>
                <a:lnTo>
                  <a:pt x="87571" y="4203700"/>
                </a:lnTo>
                <a:lnTo>
                  <a:pt x="91873" y="4178300"/>
                </a:lnTo>
                <a:close/>
              </a:path>
              <a:path w="4993005" h="4470400">
                <a:moveTo>
                  <a:pt x="97213" y="4203700"/>
                </a:moveTo>
                <a:lnTo>
                  <a:pt x="94340" y="4216400"/>
                </a:lnTo>
                <a:lnTo>
                  <a:pt x="98101" y="4216400"/>
                </a:lnTo>
                <a:lnTo>
                  <a:pt x="97213" y="4203700"/>
                </a:lnTo>
                <a:close/>
              </a:path>
              <a:path w="4993005" h="4470400">
                <a:moveTo>
                  <a:pt x="4897072" y="4203700"/>
                </a:moveTo>
                <a:lnTo>
                  <a:pt x="4898062" y="4216400"/>
                </a:lnTo>
                <a:lnTo>
                  <a:pt x="4900984" y="4216400"/>
                </a:lnTo>
                <a:lnTo>
                  <a:pt x="4897072" y="4203700"/>
                </a:lnTo>
                <a:close/>
              </a:path>
              <a:path w="4993005" h="4470400">
                <a:moveTo>
                  <a:pt x="4928597" y="4191000"/>
                </a:moveTo>
                <a:lnTo>
                  <a:pt x="4899232" y="4191000"/>
                </a:lnTo>
                <a:lnTo>
                  <a:pt x="4908334" y="4216400"/>
                </a:lnTo>
                <a:lnTo>
                  <a:pt x="4915126" y="4203700"/>
                </a:lnTo>
                <a:lnTo>
                  <a:pt x="4926420" y="4203700"/>
                </a:lnTo>
                <a:lnTo>
                  <a:pt x="4928597" y="4191000"/>
                </a:lnTo>
                <a:close/>
              </a:path>
              <a:path w="4993005" h="4470400">
                <a:moveTo>
                  <a:pt x="4921438" y="4038600"/>
                </a:moveTo>
                <a:lnTo>
                  <a:pt x="4893947" y="4038600"/>
                </a:lnTo>
                <a:lnTo>
                  <a:pt x="4897789" y="4051300"/>
                </a:lnTo>
                <a:lnTo>
                  <a:pt x="4900093" y="4051300"/>
                </a:lnTo>
                <a:lnTo>
                  <a:pt x="4907660" y="4064000"/>
                </a:lnTo>
                <a:lnTo>
                  <a:pt x="4904622" y="4064000"/>
                </a:lnTo>
                <a:lnTo>
                  <a:pt x="4901159" y="4089400"/>
                </a:lnTo>
                <a:lnTo>
                  <a:pt x="4907454" y="4102100"/>
                </a:lnTo>
                <a:lnTo>
                  <a:pt x="4921689" y="4127500"/>
                </a:lnTo>
                <a:lnTo>
                  <a:pt x="4917770" y="4140200"/>
                </a:lnTo>
                <a:lnTo>
                  <a:pt x="4900047" y="4140200"/>
                </a:lnTo>
                <a:lnTo>
                  <a:pt x="4908532" y="4152900"/>
                </a:lnTo>
                <a:lnTo>
                  <a:pt x="4919388" y="4165600"/>
                </a:lnTo>
                <a:lnTo>
                  <a:pt x="4921058" y="4178300"/>
                </a:lnTo>
                <a:lnTo>
                  <a:pt x="4909004" y="4178300"/>
                </a:lnTo>
                <a:lnTo>
                  <a:pt x="4902756" y="4191000"/>
                </a:lnTo>
                <a:lnTo>
                  <a:pt x="4978180" y="4191000"/>
                </a:lnTo>
                <a:lnTo>
                  <a:pt x="4978454" y="4203700"/>
                </a:lnTo>
                <a:lnTo>
                  <a:pt x="4942327" y="4203700"/>
                </a:lnTo>
                <a:lnTo>
                  <a:pt x="4941991" y="4216400"/>
                </a:lnTo>
                <a:lnTo>
                  <a:pt x="4986755" y="4216400"/>
                </a:lnTo>
                <a:lnTo>
                  <a:pt x="4986613" y="4203700"/>
                </a:lnTo>
                <a:lnTo>
                  <a:pt x="4983217" y="4191000"/>
                </a:lnTo>
                <a:lnTo>
                  <a:pt x="4980075" y="4178300"/>
                </a:lnTo>
                <a:lnTo>
                  <a:pt x="4980551" y="4165600"/>
                </a:lnTo>
                <a:lnTo>
                  <a:pt x="4985657" y="4152900"/>
                </a:lnTo>
                <a:lnTo>
                  <a:pt x="4979452" y="4152900"/>
                </a:lnTo>
                <a:lnTo>
                  <a:pt x="4971024" y="4140200"/>
                </a:lnTo>
                <a:lnTo>
                  <a:pt x="4969463" y="4114800"/>
                </a:lnTo>
                <a:lnTo>
                  <a:pt x="4985563" y="4114800"/>
                </a:lnTo>
                <a:lnTo>
                  <a:pt x="4979008" y="4102100"/>
                </a:lnTo>
                <a:lnTo>
                  <a:pt x="4961903" y="4102100"/>
                </a:lnTo>
                <a:lnTo>
                  <a:pt x="4947567" y="4089400"/>
                </a:lnTo>
                <a:lnTo>
                  <a:pt x="4957738" y="4089400"/>
                </a:lnTo>
                <a:lnTo>
                  <a:pt x="4957515" y="4076700"/>
                </a:lnTo>
                <a:lnTo>
                  <a:pt x="4945659" y="4067377"/>
                </a:lnTo>
                <a:lnTo>
                  <a:pt x="4940566" y="4064000"/>
                </a:lnTo>
                <a:lnTo>
                  <a:pt x="4921438" y="4038600"/>
                </a:lnTo>
                <a:close/>
              </a:path>
              <a:path w="4993005" h="4470400">
                <a:moveTo>
                  <a:pt x="69804" y="4191000"/>
                </a:moveTo>
                <a:lnTo>
                  <a:pt x="68369" y="4191000"/>
                </a:lnTo>
                <a:lnTo>
                  <a:pt x="68701" y="4203700"/>
                </a:lnTo>
                <a:lnTo>
                  <a:pt x="70687" y="4203700"/>
                </a:lnTo>
                <a:lnTo>
                  <a:pt x="69804" y="4191000"/>
                </a:lnTo>
                <a:close/>
              </a:path>
              <a:path w="4993005" h="4470400">
                <a:moveTo>
                  <a:pt x="78502" y="4191000"/>
                </a:moveTo>
                <a:lnTo>
                  <a:pt x="75003" y="4191000"/>
                </a:lnTo>
                <a:lnTo>
                  <a:pt x="75054" y="4203700"/>
                </a:lnTo>
                <a:lnTo>
                  <a:pt x="76829" y="4203700"/>
                </a:lnTo>
                <a:lnTo>
                  <a:pt x="78502" y="4191000"/>
                </a:lnTo>
                <a:close/>
              </a:path>
              <a:path w="4993005" h="4470400">
                <a:moveTo>
                  <a:pt x="4976153" y="4191000"/>
                </a:moveTo>
                <a:lnTo>
                  <a:pt x="4936127" y="4191000"/>
                </a:lnTo>
                <a:lnTo>
                  <a:pt x="4943118" y="4203700"/>
                </a:lnTo>
                <a:lnTo>
                  <a:pt x="4977579" y="4203700"/>
                </a:lnTo>
                <a:lnTo>
                  <a:pt x="4976153" y="4191000"/>
                </a:lnTo>
                <a:close/>
              </a:path>
              <a:path w="4993005" h="4470400">
                <a:moveTo>
                  <a:pt x="4898271" y="4165600"/>
                </a:moveTo>
                <a:lnTo>
                  <a:pt x="4897959" y="4178300"/>
                </a:lnTo>
                <a:lnTo>
                  <a:pt x="4904131" y="4178300"/>
                </a:lnTo>
                <a:lnTo>
                  <a:pt x="4898271" y="4165600"/>
                </a:lnTo>
                <a:close/>
              </a:path>
              <a:path w="4993005" h="4470400">
                <a:moveTo>
                  <a:pt x="58230" y="4152900"/>
                </a:moveTo>
                <a:lnTo>
                  <a:pt x="25466" y="4152900"/>
                </a:lnTo>
                <a:lnTo>
                  <a:pt x="24817" y="4165600"/>
                </a:lnTo>
                <a:lnTo>
                  <a:pt x="53523" y="4165600"/>
                </a:lnTo>
                <a:lnTo>
                  <a:pt x="58230" y="4152900"/>
                </a:lnTo>
                <a:close/>
              </a:path>
              <a:path w="4993005" h="4470400">
                <a:moveTo>
                  <a:pt x="99608" y="4114800"/>
                </a:moveTo>
                <a:lnTo>
                  <a:pt x="93030" y="4114800"/>
                </a:lnTo>
                <a:lnTo>
                  <a:pt x="80892" y="4127500"/>
                </a:lnTo>
                <a:lnTo>
                  <a:pt x="85401" y="4127500"/>
                </a:lnTo>
                <a:lnTo>
                  <a:pt x="82344" y="4152900"/>
                </a:lnTo>
                <a:lnTo>
                  <a:pt x="60625" y="4152900"/>
                </a:lnTo>
                <a:lnTo>
                  <a:pt x="53523" y="4165600"/>
                </a:lnTo>
                <a:lnTo>
                  <a:pt x="87715" y="4165600"/>
                </a:lnTo>
                <a:lnTo>
                  <a:pt x="94998" y="4152900"/>
                </a:lnTo>
                <a:lnTo>
                  <a:pt x="89580" y="4140200"/>
                </a:lnTo>
                <a:lnTo>
                  <a:pt x="99608" y="4114800"/>
                </a:lnTo>
                <a:close/>
              </a:path>
              <a:path w="4993005" h="4470400">
                <a:moveTo>
                  <a:pt x="85401" y="4127500"/>
                </a:moveTo>
                <a:lnTo>
                  <a:pt x="21869" y="4127500"/>
                </a:lnTo>
                <a:lnTo>
                  <a:pt x="17833" y="4140200"/>
                </a:lnTo>
                <a:lnTo>
                  <a:pt x="78111" y="4140200"/>
                </a:lnTo>
                <a:lnTo>
                  <a:pt x="85401" y="4127500"/>
                </a:lnTo>
                <a:close/>
              </a:path>
              <a:path w="4993005" h="4470400">
                <a:moveTo>
                  <a:pt x="4985563" y="4114800"/>
                </a:moveTo>
                <a:lnTo>
                  <a:pt x="4969463" y="4114800"/>
                </a:lnTo>
                <a:lnTo>
                  <a:pt x="4988732" y="4127500"/>
                </a:lnTo>
                <a:lnTo>
                  <a:pt x="4985563" y="4114800"/>
                </a:lnTo>
                <a:close/>
              </a:path>
              <a:path w="4993005" h="4470400">
                <a:moveTo>
                  <a:pt x="100738" y="4076700"/>
                </a:moveTo>
                <a:lnTo>
                  <a:pt x="93695" y="4089400"/>
                </a:lnTo>
                <a:lnTo>
                  <a:pt x="93773" y="4102100"/>
                </a:lnTo>
                <a:lnTo>
                  <a:pt x="98442" y="4089400"/>
                </a:lnTo>
                <a:lnTo>
                  <a:pt x="100738" y="4076700"/>
                </a:lnTo>
                <a:close/>
              </a:path>
              <a:path w="4993005" h="4470400">
                <a:moveTo>
                  <a:pt x="4972453" y="4089400"/>
                </a:moveTo>
                <a:lnTo>
                  <a:pt x="4961903" y="4102100"/>
                </a:lnTo>
                <a:lnTo>
                  <a:pt x="4979008" y="4102100"/>
                </a:lnTo>
                <a:lnTo>
                  <a:pt x="4972453" y="4089400"/>
                </a:lnTo>
                <a:close/>
              </a:path>
              <a:path w="4993005" h="4470400">
                <a:moveTo>
                  <a:pt x="60813" y="4038600"/>
                </a:moveTo>
                <a:lnTo>
                  <a:pt x="17853" y="4038600"/>
                </a:lnTo>
                <a:lnTo>
                  <a:pt x="12293" y="4051300"/>
                </a:lnTo>
                <a:lnTo>
                  <a:pt x="7681" y="4076700"/>
                </a:lnTo>
                <a:lnTo>
                  <a:pt x="17027" y="4089400"/>
                </a:lnTo>
                <a:lnTo>
                  <a:pt x="27234" y="4076700"/>
                </a:lnTo>
                <a:lnTo>
                  <a:pt x="55851" y="4076700"/>
                </a:lnTo>
                <a:lnTo>
                  <a:pt x="52691" y="4064000"/>
                </a:lnTo>
                <a:lnTo>
                  <a:pt x="55293" y="4051300"/>
                </a:lnTo>
                <a:lnTo>
                  <a:pt x="56752" y="4051300"/>
                </a:lnTo>
                <a:lnTo>
                  <a:pt x="60813" y="4038600"/>
                </a:lnTo>
                <a:close/>
              </a:path>
              <a:path w="4993005" h="4470400">
                <a:moveTo>
                  <a:pt x="72617" y="4025900"/>
                </a:moveTo>
                <a:lnTo>
                  <a:pt x="22723" y="4025900"/>
                </a:lnTo>
                <a:lnTo>
                  <a:pt x="22828" y="4038600"/>
                </a:lnTo>
                <a:lnTo>
                  <a:pt x="63702" y="4038600"/>
                </a:lnTo>
                <a:lnTo>
                  <a:pt x="62845" y="4051300"/>
                </a:lnTo>
                <a:lnTo>
                  <a:pt x="59732" y="4076700"/>
                </a:lnTo>
                <a:lnTo>
                  <a:pt x="68105" y="4076700"/>
                </a:lnTo>
                <a:lnTo>
                  <a:pt x="73742" y="4051300"/>
                </a:lnTo>
                <a:lnTo>
                  <a:pt x="72617" y="4025900"/>
                </a:lnTo>
                <a:close/>
              </a:path>
              <a:path w="4993005" h="4470400">
                <a:moveTo>
                  <a:pt x="4979686" y="4038600"/>
                </a:moveTo>
                <a:lnTo>
                  <a:pt x="4925532" y="4038600"/>
                </a:lnTo>
                <a:lnTo>
                  <a:pt x="4941365" y="4064000"/>
                </a:lnTo>
                <a:lnTo>
                  <a:pt x="4945659" y="4067377"/>
                </a:lnTo>
                <a:lnTo>
                  <a:pt x="4959721" y="4076700"/>
                </a:lnTo>
                <a:lnTo>
                  <a:pt x="4985145" y="4076700"/>
                </a:lnTo>
                <a:lnTo>
                  <a:pt x="4985037" y="4064000"/>
                </a:lnTo>
                <a:lnTo>
                  <a:pt x="4981754" y="4064000"/>
                </a:lnTo>
                <a:lnTo>
                  <a:pt x="4978520" y="4051300"/>
                </a:lnTo>
                <a:lnTo>
                  <a:pt x="4979686" y="4038600"/>
                </a:lnTo>
                <a:close/>
              </a:path>
              <a:path w="4993005" h="4470400">
                <a:moveTo>
                  <a:pt x="4925532" y="4038600"/>
                </a:moveTo>
                <a:lnTo>
                  <a:pt x="4921438" y="4038600"/>
                </a:lnTo>
                <a:lnTo>
                  <a:pt x="4940566" y="4064000"/>
                </a:lnTo>
                <a:lnTo>
                  <a:pt x="4945659" y="4067377"/>
                </a:lnTo>
                <a:lnTo>
                  <a:pt x="4941365" y="4064000"/>
                </a:lnTo>
                <a:lnTo>
                  <a:pt x="4925532" y="4038600"/>
                </a:lnTo>
                <a:close/>
              </a:path>
              <a:path w="4993005" h="4470400">
                <a:moveTo>
                  <a:pt x="56752" y="4051300"/>
                </a:moveTo>
                <a:lnTo>
                  <a:pt x="55293" y="4051300"/>
                </a:lnTo>
                <a:lnTo>
                  <a:pt x="52691" y="4064000"/>
                </a:lnTo>
                <a:lnTo>
                  <a:pt x="56752" y="4051300"/>
                </a:lnTo>
                <a:close/>
              </a:path>
              <a:path w="4993005" h="4470400">
                <a:moveTo>
                  <a:pt x="4897245" y="4051300"/>
                </a:moveTo>
                <a:lnTo>
                  <a:pt x="4895107" y="4051300"/>
                </a:lnTo>
                <a:lnTo>
                  <a:pt x="4897999" y="4064000"/>
                </a:lnTo>
                <a:lnTo>
                  <a:pt x="4899760" y="4064000"/>
                </a:lnTo>
                <a:lnTo>
                  <a:pt x="4897245" y="4051300"/>
                </a:lnTo>
                <a:close/>
              </a:path>
              <a:path w="4993005" h="4470400">
                <a:moveTo>
                  <a:pt x="85377" y="4038600"/>
                </a:moveTo>
                <a:lnTo>
                  <a:pt x="83103" y="4038600"/>
                </a:lnTo>
                <a:lnTo>
                  <a:pt x="79915" y="4051300"/>
                </a:lnTo>
                <a:lnTo>
                  <a:pt x="84920" y="4051300"/>
                </a:lnTo>
                <a:lnTo>
                  <a:pt x="85377" y="4038600"/>
                </a:lnTo>
                <a:close/>
              </a:path>
              <a:path w="4993005" h="4470400">
                <a:moveTo>
                  <a:pt x="97943" y="4025900"/>
                </a:moveTo>
                <a:lnTo>
                  <a:pt x="93281" y="4038600"/>
                </a:lnTo>
                <a:lnTo>
                  <a:pt x="91564" y="4051300"/>
                </a:lnTo>
                <a:lnTo>
                  <a:pt x="99171" y="4038600"/>
                </a:lnTo>
                <a:lnTo>
                  <a:pt x="97943" y="4025900"/>
                </a:lnTo>
                <a:close/>
              </a:path>
              <a:path w="4993005" h="4470400">
                <a:moveTo>
                  <a:pt x="96870" y="3848100"/>
                </a:moveTo>
                <a:lnTo>
                  <a:pt x="71709" y="3848100"/>
                </a:lnTo>
                <a:lnTo>
                  <a:pt x="57696" y="3860800"/>
                </a:lnTo>
                <a:lnTo>
                  <a:pt x="51413" y="3866158"/>
                </a:lnTo>
                <a:lnTo>
                  <a:pt x="48148" y="3873500"/>
                </a:lnTo>
                <a:lnTo>
                  <a:pt x="29410" y="3886200"/>
                </a:lnTo>
                <a:lnTo>
                  <a:pt x="13328" y="3898900"/>
                </a:lnTo>
                <a:lnTo>
                  <a:pt x="10001" y="3949700"/>
                </a:lnTo>
                <a:lnTo>
                  <a:pt x="11312" y="3975100"/>
                </a:lnTo>
                <a:lnTo>
                  <a:pt x="10693" y="3987800"/>
                </a:lnTo>
                <a:lnTo>
                  <a:pt x="12347" y="4000500"/>
                </a:lnTo>
                <a:lnTo>
                  <a:pt x="20472" y="4000500"/>
                </a:lnTo>
                <a:lnTo>
                  <a:pt x="18372" y="4013200"/>
                </a:lnTo>
                <a:lnTo>
                  <a:pt x="12896" y="4025900"/>
                </a:lnTo>
                <a:lnTo>
                  <a:pt x="8928" y="4038600"/>
                </a:lnTo>
                <a:lnTo>
                  <a:pt x="22828" y="4038600"/>
                </a:lnTo>
                <a:lnTo>
                  <a:pt x="22723" y="4025900"/>
                </a:lnTo>
                <a:lnTo>
                  <a:pt x="87210" y="4025900"/>
                </a:lnTo>
                <a:lnTo>
                  <a:pt x="86365" y="4013200"/>
                </a:lnTo>
                <a:lnTo>
                  <a:pt x="84288" y="4000500"/>
                </a:lnTo>
                <a:lnTo>
                  <a:pt x="95182" y="3987800"/>
                </a:lnTo>
                <a:lnTo>
                  <a:pt x="80429" y="3987800"/>
                </a:lnTo>
                <a:lnTo>
                  <a:pt x="75902" y="3975100"/>
                </a:lnTo>
                <a:lnTo>
                  <a:pt x="21477" y="3975100"/>
                </a:lnTo>
                <a:lnTo>
                  <a:pt x="19808" y="3962400"/>
                </a:lnTo>
                <a:lnTo>
                  <a:pt x="75650" y="3962400"/>
                </a:lnTo>
                <a:lnTo>
                  <a:pt x="75398" y="3949700"/>
                </a:lnTo>
                <a:lnTo>
                  <a:pt x="69169" y="3949700"/>
                </a:lnTo>
                <a:lnTo>
                  <a:pt x="79488" y="3924300"/>
                </a:lnTo>
                <a:lnTo>
                  <a:pt x="77648" y="3924300"/>
                </a:lnTo>
                <a:lnTo>
                  <a:pt x="74142" y="3911600"/>
                </a:lnTo>
                <a:lnTo>
                  <a:pt x="78243" y="3886200"/>
                </a:lnTo>
                <a:lnTo>
                  <a:pt x="82985" y="3873500"/>
                </a:lnTo>
                <a:lnTo>
                  <a:pt x="81402" y="3860800"/>
                </a:lnTo>
                <a:lnTo>
                  <a:pt x="96870" y="3848100"/>
                </a:lnTo>
                <a:close/>
              </a:path>
              <a:path w="4993005" h="4470400">
                <a:moveTo>
                  <a:pt x="4976182" y="4013200"/>
                </a:moveTo>
                <a:lnTo>
                  <a:pt x="4899886" y="4013200"/>
                </a:lnTo>
                <a:lnTo>
                  <a:pt x="4902386" y="4038600"/>
                </a:lnTo>
                <a:lnTo>
                  <a:pt x="4982698" y="4038600"/>
                </a:lnTo>
                <a:lnTo>
                  <a:pt x="4985293" y="4025900"/>
                </a:lnTo>
                <a:lnTo>
                  <a:pt x="4973253" y="4025900"/>
                </a:lnTo>
                <a:lnTo>
                  <a:pt x="4976182" y="4013200"/>
                </a:lnTo>
                <a:close/>
              </a:path>
              <a:path w="4993005" h="4470400">
                <a:moveTo>
                  <a:pt x="4985211" y="4000500"/>
                </a:moveTo>
                <a:lnTo>
                  <a:pt x="4983652" y="4000500"/>
                </a:lnTo>
                <a:lnTo>
                  <a:pt x="4979464" y="4013200"/>
                </a:lnTo>
                <a:lnTo>
                  <a:pt x="4976182" y="4013200"/>
                </a:lnTo>
                <a:lnTo>
                  <a:pt x="4979118" y="4025900"/>
                </a:lnTo>
                <a:lnTo>
                  <a:pt x="4985293" y="4025900"/>
                </a:lnTo>
                <a:lnTo>
                  <a:pt x="4985211" y="4000500"/>
                </a:lnTo>
                <a:close/>
              </a:path>
              <a:path w="4993005" h="4470400">
                <a:moveTo>
                  <a:pt x="96248" y="4000500"/>
                </a:moveTo>
                <a:lnTo>
                  <a:pt x="93104" y="4013200"/>
                </a:lnTo>
                <a:lnTo>
                  <a:pt x="98809" y="4013200"/>
                </a:lnTo>
                <a:lnTo>
                  <a:pt x="96248" y="4000500"/>
                </a:lnTo>
                <a:close/>
              </a:path>
              <a:path w="4993005" h="4470400">
                <a:moveTo>
                  <a:pt x="4916103" y="4000500"/>
                </a:moveTo>
                <a:lnTo>
                  <a:pt x="4902585" y="4000500"/>
                </a:lnTo>
                <a:lnTo>
                  <a:pt x="4908943" y="4013200"/>
                </a:lnTo>
                <a:lnTo>
                  <a:pt x="4913894" y="4013200"/>
                </a:lnTo>
                <a:lnTo>
                  <a:pt x="4916103" y="4000500"/>
                </a:lnTo>
                <a:close/>
              </a:path>
              <a:path w="4993005" h="4470400">
                <a:moveTo>
                  <a:pt x="4904752" y="3937000"/>
                </a:moveTo>
                <a:lnTo>
                  <a:pt x="4905172" y="3975100"/>
                </a:lnTo>
                <a:lnTo>
                  <a:pt x="4908369" y="4000500"/>
                </a:lnTo>
                <a:lnTo>
                  <a:pt x="4916103" y="4000500"/>
                </a:lnTo>
                <a:lnTo>
                  <a:pt x="4918924" y="4013200"/>
                </a:lnTo>
                <a:lnTo>
                  <a:pt x="4979464" y="4013200"/>
                </a:lnTo>
                <a:lnTo>
                  <a:pt x="4975615" y="4000500"/>
                </a:lnTo>
                <a:lnTo>
                  <a:pt x="4975075" y="3987800"/>
                </a:lnTo>
                <a:lnTo>
                  <a:pt x="4915294" y="3987800"/>
                </a:lnTo>
                <a:lnTo>
                  <a:pt x="4909548" y="3975100"/>
                </a:lnTo>
                <a:lnTo>
                  <a:pt x="4972809" y="3975100"/>
                </a:lnTo>
                <a:lnTo>
                  <a:pt x="4970543" y="3962400"/>
                </a:lnTo>
                <a:lnTo>
                  <a:pt x="4913949" y="3962400"/>
                </a:lnTo>
                <a:lnTo>
                  <a:pt x="4908804" y="3949700"/>
                </a:lnTo>
                <a:lnTo>
                  <a:pt x="4904752" y="3937000"/>
                </a:lnTo>
                <a:close/>
              </a:path>
              <a:path w="4993005" h="4470400">
                <a:moveTo>
                  <a:pt x="100481" y="3962400"/>
                </a:moveTo>
                <a:lnTo>
                  <a:pt x="95391" y="3962400"/>
                </a:lnTo>
                <a:lnTo>
                  <a:pt x="87439" y="3987800"/>
                </a:lnTo>
                <a:lnTo>
                  <a:pt x="99875" y="3987800"/>
                </a:lnTo>
                <a:lnTo>
                  <a:pt x="101808" y="3975100"/>
                </a:lnTo>
                <a:lnTo>
                  <a:pt x="100481" y="3962400"/>
                </a:lnTo>
                <a:close/>
              </a:path>
              <a:path w="4993005" h="4470400">
                <a:moveTo>
                  <a:pt x="4972809" y="3975100"/>
                </a:moveTo>
                <a:lnTo>
                  <a:pt x="4921625" y="3975100"/>
                </a:lnTo>
                <a:lnTo>
                  <a:pt x="4921430" y="3987800"/>
                </a:lnTo>
                <a:lnTo>
                  <a:pt x="4975075" y="3987800"/>
                </a:lnTo>
                <a:lnTo>
                  <a:pt x="4972809" y="3975100"/>
                </a:lnTo>
                <a:close/>
              </a:path>
              <a:path w="4993005" h="4470400">
                <a:moveTo>
                  <a:pt x="75650" y="3962400"/>
                </a:moveTo>
                <a:lnTo>
                  <a:pt x="25513" y="3962400"/>
                </a:lnTo>
                <a:lnTo>
                  <a:pt x="22095" y="3975100"/>
                </a:lnTo>
                <a:lnTo>
                  <a:pt x="75902" y="3975100"/>
                </a:lnTo>
                <a:lnTo>
                  <a:pt x="75650" y="3962400"/>
                </a:lnTo>
                <a:close/>
              </a:path>
              <a:path w="4993005" h="4470400">
                <a:moveTo>
                  <a:pt x="4923500" y="3873500"/>
                </a:moveTo>
                <a:lnTo>
                  <a:pt x="4918187" y="3898900"/>
                </a:lnTo>
                <a:lnTo>
                  <a:pt x="4912858" y="3911600"/>
                </a:lnTo>
                <a:lnTo>
                  <a:pt x="4969853" y="3911600"/>
                </a:lnTo>
                <a:lnTo>
                  <a:pt x="4974394" y="3937000"/>
                </a:lnTo>
                <a:lnTo>
                  <a:pt x="4970885" y="3949700"/>
                </a:lnTo>
                <a:lnTo>
                  <a:pt x="4962829" y="3962400"/>
                </a:lnTo>
                <a:lnTo>
                  <a:pt x="4974970" y="3962400"/>
                </a:lnTo>
                <a:lnTo>
                  <a:pt x="4982052" y="3975100"/>
                </a:lnTo>
                <a:lnTo>
                  <a:pt x="4985483" y="3962400"/>
                </a:lnTo>
                <a:lnTo>
                  <a:pt x="4978444" y="3937000"/>
                </a:lnTo>
                <a:lnTo>
                  <a:pt x="4980355" y="3924300"/>
                </a:lnTo>
                <a:lnTo>
                  <a:pt x="4983613" y="3911600"/>
                </a:lnTo>
                <a:lnTo>
                  <a:pt x="4982114" y="3898900"/>
                </a:lnTo>
                <a:lnTo>
                  <a:pt x="4929673" y="3898900"/>
                </a:lnTo>
                <a:lnTo>
                  <a:pt x="4923500" y="3873500"/>
                </a:lnTo>
                <a:close/>
              </a:path>
              <a:path w="4993005" h="4470400">
                <a:moveTo>
                  <a:pt x="4906637" y="3898900"/>
                </a:moveTo>
                <a:lnTo>
                  <a:pt x="4895740" y="3911600"/>
                </a:lnTo>
                <a:lnTo>
                  <a:pt x="4901784" y="3924300"/>
                </a:lnTo>
                <a:lnTo>
                  <a:pt x="4913938" y="3937000"/>
                </a:lnTo>
                <a:lnTo>
                  <a:pt x="4921370" y="3962400"/>
                </a:lnTo>
                <a:lnTo>
                  <a:pt x="4955441" y="3962400"/>
                </a:lnTo>
                <a:lnTo>
                  <a:pt x="4953934" y="3924300"/>
                </a:lnTo>
                <a:lnTo>
                  <a:pt x="4905037" y="3924300"/>
                </a:lnTo>
                <a:lnTo>
                  <a:pt x="4901264" y="3913630"/>
                </a:lnTo>
                <a:lnTo>
                  <a:pt x="4900156" y="3911600"/>
                </a:lnTo>
                <a:lnTo>
                  <a:pt x="4912858" y="3911600"/>
                </a:lnTo>
                <a:lnTo>
                  <a:pt x="4906637" y="3898900"/>
                </a:lnTo>
                <a:close/>
              </a:path>
              <a:path w="4993005" h="4470400">
                <a:moveTo>
                  <a:pt x="99836" y="3911600"/>
                </a:moveTo>
                <a:lnTo>
                  <a:pt x="84648" y="3911600"/>
                </a:lnTo>
                <a:lnTo>
                  <a:pt x="88877" y="3924300"/>
                </a:lnTo>
                <a:lnTo>
                  <a:pt x="77148" y="3937000"/>
                </a:lnTo>
                <a:lnTo>
                  <a:pt x="69169" y="3949700"/>
                </a:lnTo>
                <a:lnTo>
                  <a:pt x="75398" y="3949700"/>
                </a:lnTo>
                <a:lnTo>
                  <a:pt x="80456" y="3937000"/>
                </a:lnTo>
                <a:lnTo>
                  <a:pt x="95023" y="3937000"/>
                </a:lnTo>
                <a:lnTo>
                  <a:pt x="99836" y="3911600"/>
                </a:lnTo>
                <a:close/>
              </a:path>
              <a:path w="4993005" h="4470400">
                <a:moveTo>
                  <a:pt x="95023" y="3937000"/>
                </a:moveTo>
                <a:lnTo>
                  <a:pt x="80456" y="3937000"/>
                </a:lnTo>
                <a:lnTo>
                  <a:pt x="92616" y="3949700"/>
                </a:lnTo>
                <a:lnTo>
                  <a:pt x="95023" y="3937000"/>
                </a:lnTo>
                <a:close/>
              </a:path>
              <a:path w="4993005" h="4470400">
                <a:moveTo>
                  <a:pt x="4898962" y="3937000"/>
                </a:moveTo>
                <a:lnTo>
                  <a:pt x="4893988" y="3937000"/>
                </a:lnTo>
                <a:lnTo>
                  <a:pt x="4896780" y="3949700"/>
                </a:lnTo>
                <a:lnTo>
                  <a:pt x="4898962" y="3937000"/>
                </a:lnTo>
                <a:close/>
              </a:path>
              <a:path w="4993005" h="4470400">
                <a:moveTo>
                  <a:pt x="4969853" y="3911600"/>
                </a:moveTo>
                <a:lnTo>
                  <a:pt x="4900546" y="3911600"/>
                </a:lnTo>
                <a:lnTo>
                  <a:pt x="4901264" y="3913630"/>
                </a:lnTo>
                <a:lnTo>
                  <a:pt x="4907087" y="3924300"/>
                </a:lnTo>
                <a:lnTo>
                  <a:pt x="4953934" y="3924300"/>
                </a:lnTo>
                <a:lnTo>
                  <a:pt x="4963052" y="3937000"/>
                </a:lnTo>
                <a:lnTo>
                  <a:pt x="4967215" y="3924300"/>
                </a:lnTo>
                <a:lnTo>
                  <a:pt x="4969853" y="3911600"/>
                </a:lnTo>
                <a:close/>
              </a:path>
              <a:path w="4993005" h="4470400">
                <a:moveTo>
                  <a:pt x="95726" y="3886200"/>
                </a:moveTo>
                <a:lnTo>
                  <a:pt x="77648" y="3924300"/>
                </a:lnTo>
                <a:lnTo>
                  <a:pt x="79488" y="3924300"/>
                </a:lnTo>
                <a:lnTo>
                  <a:pt x="84648" y="3911600"/>
                </a:lnTo>
                <a:lnTo>
                  <a:pt x="90550" y="3911600"/>
                </a:lnTo>
                <a:lnTo>
                  <a:pt x="95726" y="3886200"/>
                </a:lnTo>
                <a:close/>
              </a:path>
              <a:path w="4993005" h="4470400">
                <a:moveTo>
                  <a:pt x="4900546" y="3911600"/>
                </a:moveTo>
                <a:lnTo>
                  <a:pt x="4900156" y="3911600"/>
                </a:lnTo>
                <a:lnTo>
                  <a:pt x="4901264" y="3913630"/>
                </a:lnTo>
                <a:lnTo>
                  <a:pt x="4900546" y="3911600"/>
                </a:lnTo>
                <a:close/>
              </a:path>
              <a:path w="4993005" h="4470400">
                <a:moveTo>
                  <a:pt x="4916816" y="3826401"/>
                </a:moveTo>
                <a:lnTo>
                  <a:pt x="4923025" y="3848100"/>
                </a:lnTo>
                <a:lnTo>
                  <a:pt x="4928531" y="3860800"/>
                </a:lnTo>
                <a:lnTo>
                  <a:pt x="4931128" y="3860800"/>
                </a:lnTo>
                <a:lnTo>
                  <a:pt x="4929673" y="3898900"/>
                </a:lnTo>
                <a:lnTo>
                  <a:pt x="4955436" y="3898900"/>
                </a:lnTo>
                <a:lnTo>
                  <a:pt x="4957913" y="3886200"/>
                </a:lnTo>
                <a:lnTo>
                  <a:pt x="4980614" y="3886200"/>
                </a:lnTo>
                <a:lnTo>
                  <a:pt x="4987379" y="3873500"/>
                </a:lnTo>
                <a:lnTo>
                  <a:pt x="4985351" y="3848100"/>
                </a:lnTo>
                <a:lnTo>
                  <a:pt x="4982164" y="3835400"/>
                </a:lnTo>
                <a:lnTo>
                  <a:pt x="4923554" y="3835400"/>
                </a:lnTo>
                <a:lnTo>
                  <a:pt x="4916816" y="3826401"/>
                </a:lnTo>
                <a:close/>
              </a:path>
              <a:path w="4993005" h="4470400">
                <a:moveTo>
                  <a:pt x="4980614" y="3886200"/>
                </a:moveTo>
                <a:lnTo>
                  <a:pt x="4963040" y="3886200"/>
                </a:lnTo>
                <a:lnTo>
                  <a:pt x="4959680" y="3898900"/>
                </a:lnTo>
                <a:lnTo>
                  <a:pt x="4982114" y="3898900"/>
                </a:lnTo>
                <a:lnTo>
                  <a:pt x="4980614" y="3886200"/>
                </a:lnTo>
                <a:close/>
              </a:path>
              <a:path w="4993005" h="4470400">
                <a:moveTo>
                  <a:pt x="94648" y="3759200"/>
                </a:moveTo>
                <a:lnTo>
                  <a:pt x="72784" y="3759200"/>
                </a:lnTo>
                <a:lnTo>
                  <a:pt x="80250" y="3771900"/>
                </a:lnTo>
                <a:lnTo>
                  <a:pt x="81378" y="3810000"/>
                </a:lnTo>
                <a:lnTo>
                  <a:pt x="80346" y="3822700"/>
                </a:lnTo>
                <a:lnTo>
                  <a:pt x="22283" y="3822700"/>
                </a:lnTo>
                <a:lnTo>
                  <a:pt x="20943" y="3835400"/>
                </a:lnTo>
                <a:lnTo>
                  <a:pt x="6096" y="3873500"/>
                </a:lnTo>
                <a:lnTo>
                  <a:pt x="42805" y="3873500"/>
                </a:lnTo>
                <a:lnTo>
                  <a:pt x="51413" y="3866158"/>
                </a:lnTo>
                <a:lnTo>
                  <a:pt x="59445" y="3848100"/>
                </a:lnTo>
                <a:lnTo>
                  <a:pt x="71709" y="3848100"/>
                </a:lnTo>
                <a:lnTo>
                  <a:pt x="90759" y="3822700"/>
                </a:lnTo>
                <a:lnTo>
                  <a:pt x="95302" y="3810000"/>
                </a:lnTo>
                <a:lnTo>
                  <a:pt x="83967" y="3810000"/>
                </a:lnTo>
                <a:lnTo>
                  <a:pt x="96442" y="3800022"/>
                </a:lnTo>
                <a:lnTo>
                  <a:pt x="98386" y="3797300"/>
                </a:lnTo>
                <a:lnTo>
                  <a:pt x="102915" y="3771900"/>
                </a:lnTo>
                <a:lnTo>
                  <a:pt x="94263" y="3771900"/>
                </a:lnTo>
                <a:lnTo>
                  <a:pt x="97135" y="3763021"/>
                </a:lnTo>
                <a:lnTo>
                  <a:pt x="94648" y="3759200"/>
                </a:lnTo>
                <a:close/>
              </a:path>
              <a:path w="4993005" h="4470400">
                <a:moveTo>
                  <a:pt x="71709" y="3848100"/>
                </a:moveTo>
                <a:lnTo>
                  <a:pt x="59445" y="3848100"/>
                </a:lnTo>
                <a:lnTo>
                  <a:pt x="51413" y="3866158"/>
                </a:lnTo>
                <a:lnTo>
                  <a:pt x="57696" y="3860800"/>
                </a:lnTo>
                <a:lnTo>
                  <a:pt x="71709" y="3848100"/>
                </a:lnTo>
                <a:close/>
              </a:path>
              <a:path w="4993005" h="4470400">
                <a:moveTo>
                  <a:pt x="4992656" y="3848100"/>
                </a:moveTo>
                <a:lnTo>
                  <a:pt x="4990069" y="3848100"/>
                </a:lnTo>
                <a:lnTo>
                  <a:pt x="4991187" y="3860800"/>
                </a:lnTo>
                <a:lnTo>
                  <a:pt x="4992539" y="3860800"/>
                </a:lnTo>
                <a:lnTo>
                  <a:pt x="4992656" y="3848100"/>
                </a:lnTo>
                <a:close/>
              </a:path>
              <a:path w="4993005" h="4470400">
                <a:moveTo>
                  <a:pt x="14755" y="3822700"/>
                </a:moveTo>
                <a:lnTo>
                  <a:pt x="12398" y="3835400"/>
                </a:lnTo>
                <a:lnTo>
                  <a:pt x="12975" y="3835400"/>
                </a:lnTo>
                <a:lnTo>
                  <a:pt x="14755" y="3822700"/>
                </a:lnTo>
                <a:close/>
              </a:path>
              <a:path w="4993005" h="4470400">
                <a:moveTo>
                  <a:pt x="96642" y="3822700"/>
                </a:moveTo>
                <a:lnTo>
                  <a:pt x="91577" y="3822700"/>
                </a:lnTo>
                <a:lnTo>
                  <a:pt x="94239" y="3835400"/>
                </a:lnTo>
                <a:lnTo>
                  <a:pt x="96642" y="3822700"/>
                </a:lnTo>
                <a:close/>
              </a:path>
              <a:path w="4993005" h="4470400">
                <a:moveTo>
                  <a:pt x="4915757" y="3822700"/>
                </a:moveTo>
                <a:lnTo>
                  <a:pt x="4916816" y="3826401"/>
                </a:lnTo>
                <a:lnTo>
                  <a:pt x="4923554" y="3835400"/>
                </a:lnTo>
                <a:lnTo>
                  <a:pt x="4915757" y="3822700"/>
                </a:lnTo>
                <a:close/>
              </a:path>
              <a:path w="4993005" h="4470400">
                <a:moveTo>
                  <a:pt x="4978978" y="3822700"/>
                </a:moveTo>
                <a:lnTo>
                  <a:pt x="4915757" y="3822700"/>
                </a:lnTo>
                <a:lnTo>
                  <a:pt x="4923554" y="3835400"/>
                </a:lnTo>
                <a:lnTo>
                  <a:pt x="4982164" y="3835400"/>
                </a:lnTo>
                <a:lnTo>
                  <a:pt x="4978978" y="3822700"/>
                </a:lnTo>
                <a:close/>
              </a:path>
              <a:path w="4993005" h="4470400">
                <a:moveTo>
                  <a:pt x="4908072" y="3759200"/>
                </a:moveTo>
                <a:lnTo>
                  <a:pt x="4902310" y="3771900"/>
                </a:lnTo>
                <a:lnTo>
                  <a:pt x="4902128" y="3784600"/>
                </a:lnTo>
                <a:lnTo>
                  <a:pt x="4907998" y="3797300"/>
                </a:lnTo>
                <a:lnTo>
                  <a:pt x="4903453" y="3810000"/>
                </a:lnTo>
                <a:lnTo>
                  <a:pt x="4914045" y="3822700"/>
                </a:lnTo>
                <a:lnTo>
                  <a:pt x="4916816" y="3826401"/>
                </a:lnTo>
                <a:lnTo>
                  <a:pt x="4915757" y="3822700"/>
                </a:lnTo>
                <a:lnTo>
                  <a:pt x="4971426" y="3822700"/>
                </a:lnTo>
                <a:lnTo>
                  <a:pt x="4974436" y="3810000"/>
                </a:lnTo>
                <a:lnTo>
                  <a:pt x="4978357" y="3797300"/>
                </a:lnTo>
                <a:lnTo>
                  <a:pt x="4979808" y="3784600"/>
                </a:lnTo>
                <a:lnTo>
                  <a:pt x="4918941" y="3784600"/>
                </a:lnTo>
                <a:lnTo>
                  <a:pt x="4908072" y="3759200"/>
                </a:lnTo>
                <a:close/>
              </a:path>
              <a:path w="4993005" h="4470400">
                <a:moveTo>
                  <a:pt x="94831" y="3708400"/>
                </a:moveTo>
                <a:lnTo>
                  <a:pt x="84381" y="3721100"/>
                </a:lnTo>
                <a:lnTo>
                  <a:pt x="87957" y="3721100"/>
                </a:lnTo>
                <a:lnTo>
                  <a:pt x="89014" y="3733800"/>
                </a:lnTo>
                <a:lnTo>
                  <a:pt x="77015" y="3733800"/>
                </a:lnTo>
                <a:lnTo>
                  <a:pt x="73937" y="3746500"/>
                </a:lnTo>
                <a:lnTo>
                  <a:pt x="18639" y="3746500"/>
                </a:lnTo>
                <a:lnTo>
                  <a:pt x="9713" y="3771900"/>
                </a:lnTo>
                <a:lnTo>
                  <a:pt x="36346" y="3771900"/>
                </a:lnTo>
                <a:lnTo>
                  <a:pt x="32819" y="3797300"/>
                </a:lnTo>
                <a:lnTo>
                  <a:pt x="16694" y="3797300"/>
                </a:lnTo>
                <a:lnTo>
                  <a:pt x="12095" y="3822700"/>
                </a:lnTo>
                <a:lnTo>
                  <a:pt x="77869" y="3822700"/>
                </a:lnTo>
                <a:lnTo>
                  <a:pt x="71447" y="3797300"/>
                </a:lnTo>
                <a:lnTo>
                  <a:pt x="68934" y="3771900"/>
                </a:lnTo>
                <a:lnTo>
                  <a:pt x="67842" y="3759200"/>
                </a:lnTo>
                <a:lnTo>
                  <a:pt x="81096" y="3759200"/>
                </a:lnTo>
                <a:lnTo>
                  <a:pt x="81444" y="3746500"/>
                </a:lnTo>
                <a:lnTo>
                  <a:pt x="89912" y="3733800"/>
                </a:lnTo>
                <a:lnTo>
                  <a:pt x="100721" y="3721100"/>
                </a:lnTo>
                <a:lnTo>
                  <a:pt x="94831" y="3708400"/>
                </a:lnTo>
                <a:close/>
              </a:path>
              <a:path w="4993005" h="4470400">
                <a:moveTo>
                  <a:pt x="4899847" y="3810000"/>
                </a:moveTo>
                <a:lnTo>
                  <a:pt x="4896923" y="3810000"/>
                </a:lnTo>
                <a:lnTo>
                  <a:pt x="4898606" y="3822700"/>
                </a:lnTo>
                <a:lnTo>
                  <a:pt x="4899847" y="3810000"/>
                </a:lnTo>
                <a:close/>
              </a:path>
              <a:path w="4993005" h="4470400">
                <a:moveTo>
                  <a:pt x="4981842" y="3810000"/>
                </a:moveTo>
                <a:lnTo>
                  <a:pt x="4979589" y="3810000"/>
                </a:lnTo>
                <a:lnTo>
                  <a:pt x="4980677" y="3822700"/>
                </a:lnTo>
                <a:lnTo>
                  <a:pt x="4981842" y="3810000"/>
                </a:lnTo>
                <a:close/>
              </a:path>
              <a:path w="4993005" h="4470400">
                <a:moveTo>
                  <a:pt x="96442" y="3800022"/>
                </a:moveTo>
                <a:lnTo>
                  <a:pt x="83967" y="3810000"/>
                </a:lnTo>
                <a:lnTo>
                  <a:pt x="89317" y="3810000"/>
                </a:lnTo>
                <a:lnTo>
                  <a:pt x="96442" y="3800022"/>
                </a:lnTo>
                <a:close/>
              </a:path>
              <a:path w="4993005" h="4470400">
                <a:moveTo>
                  <a:pt x="99845" y="3797300"/>
                </a:moveTo>
                <a:lnTo>
                  <a:pt x="96442" y="3800022"/>
                </a:lnTo>
                <a:lnTo>
                  <a:pt x="89317" y="3810000"/>
                </a:lnTo>
                <a:lnTo>
                  <a:pt x="95302" y="3810000"/>
                </a:lnTo>
                <a:lnTo>
                  <a:pt x="99845" y="3797300"/>
                </a:lnTo>
                <a:close/>
              </a:path>
              <a:path w="4993005" h="4470400">
                <a:moveTo>
                  <a:pt x="4898890" y="3784600"/>
                </a:moveTo>
                <a:lnTo>
                  <a:pt x="4896302" y="3784600"/>
                </a:lnTo>
                <a:lnTo>
                  <a:pt x="4897408" y="3797300"/>
                </a:lnTo>
                <a:lnTo>
                  <a:pt x="4898764" y="3797300"/>
                </a:lnTo>
                <a:lnTo>
                  <a:pt x="4898890" y="3784600"/>
                </a:lnTo>
                <a:close/>
              </a:path>
              <a:path w="4993005" h="4470400">
                <a:moveTo>
                  <a:pt x="4901817" y="3683512"/>
                </a:moveTo>
                <a:lnTo>
                  <a:pt x="4906239" y="3708400"/>
                </a:lnTo>
                <a:lnTo>
                  <a:pt x="4919300" y="3721100"/>
                </a:lnTo>
                <a:lnTo>
                  <a:pt x="4894816" y="3721100"/>
                </a:lnTo>
                <a:lnTo>
                  <a:pt x="4906068" y="3733800"/>
                </a:lnTo>
                <a:lnTo>
                  <a:pt x="4915446" y="3746500"/>
                </a:lnTo>
                <a:lnTo>
                  <a:pt x="4920540" y="3759200"/>
                </a:lnTo>
                <a:lnTo>
                  <a:pt x="4918941" y="3784600"/>
                </a:lnTo>
                <a:lnTo>
                  <a:pt x="4979808" y="3784600"/>
                </a:lnTo>
                <a:lnTo>
                  <a:pt x="4984172" y="3759200"/>
                </a:lnTo>
                <a:lnTo>
                  <a:pt x="4928156" y="3759200"/>
                </a:lnTo>
                <a:lnTo>
                  <a:pt x="4925223" y="3733800"/>
                </a:lnTo>
                <a:lnTo>
                  <a:pt x="4980248" y="3733800"/>
                </a:lnTo>
                <a:lnTo>
                  <a:pt x="4974142" y="3721100"/>
                </a:lnTo>
                <a:lnTo>
                  <a:pt x="4913226" y="3721100"/>
                </a:lnTo>
                <a:lnTo>
                  <a:pt x="4900803" y="3708400"/>
                </a:lnTo>
                <a:lnTo>
                  <a:pt x="4919223" y="3708400"/>
                </a:lnTo>
                <a:lnTo>
                  <a:pt x="4920096" y="3695700"/>
                </a:lnTo>
                <a:lnTo>
                  <a:pt x="4905534" y="3695700"/>
                </a:lnTo>
                <a:lnTo>
                  <a:pt x="4902016" y="3683969"/>
                </a:lnTo>
                <a:lnTo>
                  <a:pt x="4901817" y="3683512"/>
                </a:lnTo>
                <a:close/>
              </a:path>
              <a:path w="4993005" h="4470400">
                <a:moveTo>
                  <a:pt x="97541" y="3763645"/>
                </a:moveTo>
                <a:lnTo>
                  <a:pt x="95998" y="3771900"/>
                </a:lnTo>
                <a:lnTo>
                  <a:pt x="102915" y="3771900"/>
                </a:lnTo>
                <a:lnTo>
                  <a:pt x="97541" y="3763645"/>
                </a:lnTo>
                <a:close/>
              </a:path>
              <a:path w="4993005" h="4470400">
                <a:moveTo>
                  <a:pt x="98372" y="3759200"/>
                </a:moveTo>
                <a:lnTo>
                  <a:pt x="97135" y="3763021"/>
                </a:lnTo>
                <a:lnTo>
                  <a:pt x="97541" y="3763645"/>
                </a:lnTo>
                <a:lnTo>
                  <a:pt x="98372" y="3759200"/>
                </a:lnTo>
                <a:close/>
              </a:path>
              <a:path w="4993005" h="4470400">
                <a:moveTo>
                  <a:pt x="4972101" y="3746500"/>
                </a:moveTo>
                <a:lnTo>
                  <a:pt x="4936636" y="3746500"/>
                </a:lnTo>
                <a:lnTo>
                  <a:pt x="4935700" y="3759200"/>
                </a:lnTo>
                <a:lnTo>
                  <a:pt x="4977025" y="3759200"/>
                </a:lnTo>
                <a:lnTo>
                  <a:pt x="4973394" y="3748869"/>
                </a:lnTo>
                <a:lnTo>
                  <a:pt x="4972101" y="3746500"/>
                </a:lnTo>
                <a:close/>
              </a:path>
              <a:path w="4993005" h="4470400">
                <a:moveTo>
                  <a:pt x="4980248" y="3733800"/>
                </a:moveTo>
                <a:lnTo>
                  <a:pt x="4925223" y="3733800"/>
                </a:lnTo>
                <a:lnTo>
                  <a:pt x="4928184" y="3746500"/>
                </a:lnTo>
                <a:lnTo>
                  <a:pt x="4972561" y="3746500"/>
                </a:lnTo>
                <a:lnTo>
                  <a:pt x="4973394" y="3748869"/>
                </a:lnTo>
                <a:lnTo>
                  <a:pt x="4979028" y="3759200"/>
                </a:lnTo>
                <a:lnTo>
                  <a:pt x="4984172" y="3759200"/>
                </a:lnTo>
                <a:lnTo>
                  <a:pt x="4986354" y="3746500"/>
                </a:lnTo>
                <a:lnTo>
                  <a:pt x="4980248" y="3733800"/>
                </a:lnTo>
                <a:close/>
              </a:path>
              <a:path w="4993005" h="4470400">
                <a:moveTo>
                  <a:pt x="4972561" y="3746500"/>
                </a:moveTo>
                <a:lnTo>
                  <a:pt x="4972101" y="3746500"/>
                </a:lnTo>
                <a:lnTo>
                  <a:pt x="4973394" y="3748869"/>
                </a:lnTo>
                <a:lnTo>
                  <a:pt x="4972561" y="3746500"/>
                </a:lnTo>
                <a:close/>
              </a:path>
              <a:path w="4993005" h="4470400">
                <a:moveTo>
                  <a:pt x="87957" y="3721100"/>
                </a:moveTo>
                <a:lnTo>
                  <a:pt x="10746" y="3721100"/>
                </a:lnTo>
                <a:lnTo>
                  <a:pt x="10785" y="3733800"/>
                </a:lnTo>
                <a:lnTo>
                  <a:pt x="14702" y="3746500"/>
                </a:lnTo>
                <a:lnTo>
                  <a:pt x="73575" y="3746500"/>
                </a:lnTo>
                <a:lnTo>
                  <a:pt x="74933" y="3733800"/>
                </a:lnTo>
                <a:lnTo>
                  <a:pt x="82411" y="3733800"/>
                </a:lnTo>
                <a:lnTo>
                  <a:pt x="87957" y="3721100"/>
                </a:lnTo>
                <a:close/>
              </a:path>
              <a:path w="4993005" h="4470400">
                <a:moveTo>
                  <a:pt x="95483" y="3733800"/>
                </a:moveTo>
                <a:lnTo>
                  <a:pt x="87098" y="3746500"/>
                </a:lnTo>
                <a:lnTo>
                  <a:pt x="94512" y="3746500"/>
                </a:lnTo>
                <a:lnTo>
                  <a:pt x="95483" y="3733800"/>
                </a:lnTo>
                <a:close/>
              </a:path>
              <a:path w="4993005" h="4470400">
                <a:moveTo>
                  <a:pt x="88495" y="3657600"/>
                </a:moveTo>
                <a:lnTo>
                  <a:pt x="25802" y="3657600"/>
                </a:lnTo>
                <a:lnTo>
                  <a:pt x="20523" y="3670300"/>
                </a:lnTo>
                <a:lnTo>
                  <a:pt x="14119" y="3695700"/>
                </a:lnTo>
                <a:lnTo>
                  <a:pt x="11716" y="3708400"/>
                </a:lnTo>
                <a:lnTo>
                  <a:pt x="18441" y="3721100"/>
                </a:lnTo>
                <a:lnTo>
                  <a:pt x="75651" y="3721100"/>
                </a:lnTo>
                <a:lnTo>
                  <a:pt x="74920" y="3683000"/>
                </a:lnTo>
                <a:lnTo>
                  <a:pt x="88495" y="3657600"/>
                </a:lnTo>
                <a:close/>
              </a:path>
              <a:path w="4993005" h="4470400">
                <a:moveTo>
                  <a:pt x="83306" y="3695700"/>
                </a:moveTo>
                <a:lnTo>
                  <a:pt x="80751" y="3695700"/>
                </a:lnTo>
                <a:lnTo>
                  <a:pt x="78250" y="3708400"/>
                </a:lnTo>
                <a:lnTo>
                  <a:pt x="80857" y="3708400"/>
                </a:lnTo>
                <a:lnTo>
                  <a:pt x="83306" y="3695700"/>
                </a:lnTo>
                <a:close/>
              </a:path>
              <a:path w="4993005" h="4470400">
                <a:moveTo>
                  <a:pt x="4895861" y="3697730"/>
                </a:moveTo>
                <a:lnTo>
                  <a:pt x="4899634" y="3708400"/>
                </a:lnTo>
                <a:lnTo>
                  <a:pt x="4901684" y="3708400"/>
                </a:lnTo>
                <a:lnTo>
                  <a:pt x="4895861" y="3697730"/>
                </a:lnTo>
                <a:close/>
              </a:path>
              <a:path w="4993005" h="4470400">
                <a:moveTo>
                  <a:pt x="4941883" y="3683000"/>
                </a:moveTo>
                <a:lnTo>
                  <a:pt x="4901726" y="3683000"/>
                </a:lnTo>
                <a:lnTo>
                  <a:pt x="4902016" y="3683969"/>
                </a:lnTo>
                <a:lnTo>
                  <a:pt x="4907145" y="3695700"/>
                </a:lnTo>
                <a:lnTo>
                  <a:pt x="4921470" y="3695700"/>
                </a:lnTo>
                <a:lnTo>
                  <a:pt x="4921098" y="3708400"/>
                </a:lnTo>
                <a:lnTo>
                  <a:pt x="4943118" y="3708400"/>
                </a:lnTo>
                <a:lnTo>
                  <a:pt x="4941883" y="3683000"/>
                </a:lnTo>
                <a:close/>
              </a:path>
              <a:path w="4993005" h="4470400">
                <a:moveTo>
                  <a:pt x="4948618" y="3695700"/>
                </a:moveTo>
                <a:lnTo>
                  <a:pt x="4945013" y="3695700"/>
                </a:lnTo>
                <a:lnTo>
                  <a:pt x="4946064" y="3708400"/>
                </a:lnTo>
                <a:lnTo>
                  <a:pt x="4948618" y="3695700"/>
                </a:lnTo>
                <a:close/>
              </a:path>
              <a:path w="4993005" h="4470400">
                <a:moveTo>
                  <a:pt x="4942720" y="3632200"/>
                </a:moveTo>
                <a:lnTo>
                  <a:pt x="4912993" y="3632200"/>
                </a:lnTo>
                <a:lnTo>
                  <a:pt x="4912409" y="3633413"/>
                </a:lnTo>
                <a:lnTo>
                  <a:pt x="4919550" y="3644900"/>
                </a:lnTo>
                <a:lnTo>
                  <a:pt x="4922794" y="3670300"/>
                </a:lnTo>
                <a:lnTo>
                  <a:pt x="4908628" y="3670300"/>
                </a:lnTo>
                <a:lnTo>
                  <a:pt x="4906940" y="3683000"/>
                </a:lnTo>
                <a:lnTo>
                  <a:pt x="4948535" y="3683000"/>
                </a:lnTo>
                <a:lnTo>
                  <a:pt x="4957597" y="3695700"/>
                </a:lnTo>
                <a:lnTo>
                  <a:pt x="4963588" y="3695700"/>
                </a:lnTo>
                <a:lnTo>
                  <a:pt x="4954037" y="3708400"/>
                </a:lnTo>
                <a:lnTo>
                  <a:pt x="4986624" y="3708400"/>
                </a:lnTo>
                <a:lnTo>
                  <a:pt x="4975089" y="3683000"/>
                </a:lnTo>
                <a:lnTo>
                  <a:pt x="4980097" y="3670300"/>
                </a:lnTo>
                <a:lnTo>
                  <a:pt x="4922794" y="3670300"/>
                </a:lnTo>
                <a:lnTo>
                  <a:pt x="4910711" y="3657600"/>
                </a:lnTo>
                <a:lnTo>
                  <a:pt x="4973815" y="3657600"/>
                </a:lnTo>
                <a:lnTo>
                  <a:pt x="4967946" y="3644900"/>
                </a:lnTo>
                <a:lnTo>
                  <a:pt x="4942364" y="3644900"/>
                </a:lnTo>
                <a:lnTo>
                  <a:pt x="4942720" y="3632200"/>
                </a:lnTo>
                <a:close/>
              </a:path>
              <a:path w="4993005" h="4470400">
                <a:moveTo>
                  <a:pt x="4895143" y="3695700"/>
                </a:moveTo>
                <a:lnTo>
                  <a:pt x="4894753" y="3695700"/>
                </a:lnTo>
                <a:lnTo>
                  <a:pt x="4895861" y="3697730"/>
                </a:lnTo>
                <a:lnTo>
                  <a:pt x="4895143" y="3695700"/>
                </a:lnTo>
                <a:close/>
              </a:path>
              <a:path w="4993005" h="4470400">
                <a:moveTo>
                  <a:pt x="4901726" y="3683000"/>
                </a:moveTo>
                <a:lnTo>
                  <a:pt x="4901817" y="3683512"/>
                </a:lnTo>
                <a:lnTo>
                  <a:pt x="4902016" y="3683969"/>
                </a:lnTo>
                <a:lnTo>
                  <a:pt x="4901726" y="3683000"/>
                </a:lnTo>
                <a:close/>
              </a:path>
              <a:path w="4993005" h="4470400">
                <a:moveTo>
                  <a:pt x="4896041" y="3670300"/>
                </a:moveTo>
                <a:lnTo>
                  <a:pt x="4901817" y="3683512"/>
                </a:lnTo>
                <a:lnTo>
                  <a:pt x="4901726" y="3683000"/>
                </a:lnTo>
                <a:lnTo>
                  <a:pt x="4906940" y="3683000"/>
                </a:lnTo>
                <a:lnTo>
                  <a:pt x="4896041" y="3670300"/>
                </a:lnTo>
                <a:close/>
              </a:path>
              <a:path w="4993005" h="4470400">
                <a:moveTo>
                  <a:pt x="41101" y="3505200"/>
                </a:moveTo>
                <a:lnTo>
                  <a:pt x="31462" y="3517900"/>
                </a:lnTo>
                <a:lnTo>
                  <a:pt x="16108" y="3543300"/>
                </a:lnTo>
                <a:lnTo>
                  <a:pt x="8514" y="3556000"/>
                </a:lnTo>
                <a:lnTo>
                  <a:pt x="20050" y="3568700"/>
                </a:lnTo>
                <a:lnTo>
                  <a:pt x="15041" y="3581400"/>
                </a:lnTo>
                <a:lnTo>
                  <a:pt x="9505" y="3606800"/>
                </a:lnTo>
                <a:lnTo>
                  <a:pt x="19456" y="3606800"/>
                </a:lnTo>
                <a:lnTo>
                  <a:pt x="10408" y="3644900"/>
                </a:lnTo>
                <a:lnTo>
                  <a:pt x="11203" y="3657600"/>
                </a:lnTo>
                <a:lnTo>
                  <a:pt x="86331" y="3657600"/>
                </a:lnTo>
                <a:lnTo>
                  <a:pt x="79779" y="3632200"/>
                </a:lnTo>
                <a:lnTo>
                  <a:pt x="95885" y="3632200"/>
                </a:lnTo>
                <a:lnTo>
                  <a:pt x="98899" y="3619500"/>
                </a:lnTo>
                <a:lnTo>
                  <a:pt x="74078" y="3619500"/>
                </a:lnTo>
                <a:lnTo>
                  <a:pt x="71248" y="3606800"/>
                </a:lnTo>
                <a:lnTo>
                  <a:pt x="72517" y="3594100"/>
                </a:lnTo>
                <a:lnTo>
                  <a:pt x="24031" y="3594100"/>
                </a:lnTo>
                <a:lnTo>
                  <a:pt x="21319" y="3581400"/>
                </a:lnTo>
                <a:lnTo>
                  <a:pt x="62078" y="3581400"/>
                </a:lnTo>
                <a:lnTo>
                  <a:pt x="68429" y="3568700"/>
                </a:lnTo>
                <a:lnTo>
                  <a:pt x="50361" y="3568700"/>
                </a:lnTo>
                <a:lnTo>
                  <a:pt x="52775" y="3556000"/>
                </a:lnTo>
                <a:lnTo>
                  <a:pt x="81054" y="3556000"/>
                </a:lnTo>
                <a:lnTo>
                  <a:pt x="94030" y="3543300"/>
                </a:lnTo>
                <a:lnTo>
                  <a:pt x="73712" y="3543300"/>
                </a:lnTo>
                <a:lnTo>
                  <a:pt x="74920" y="3530600"/>
                </a:lnTo>
                <a:lnTo>
                  <a:pt x="31550" y="3530600"/>
                </a:lnTo>
                <a:lnTo>
                  <a:pt x="41101" y="3505200"/>
                </a:lnTo>
                <a:close/>
              </a:path>
              <a:path w="4993005" h="4470400">
                <a:moveTo>
                  <a:pt x="4980206" y="3619500"/>
                </a:moveTo>
                <a:lnTo>
                  <a:pt x="4920320" y="3619500"/>
                </a:lnTo>
                <a:lnTo>
                  <a:pt x="4921422" y="3632200"/>
                </a:lnTo>
                <a:lnTo>
                  <a:pt x="4944777" y="3632200"/>
                </a:lnTo>
                <a:lnTo>
                  <a:pt x="4942364" y="3644900"/>
                </a:lnTo>
                <a:lnTo>
                  <a:pt x="4970206" y="3644900"/>
                </a:lnTo>
                <a:lnTo>
                  <a:pt x="4973815" y="3657600"/>
                </a:lnTo>
                <a:lnTo>
                  <a:pt x="4985633" y="3657600"/>
                </a:lnTo>
                <a:lnTo>
                  <a:pt x="4975682" y="3632200"/>
                </a:lnTo>
                <a:lnTo>
                  <a:pt x="4980206" y="3619500"/>
                </a:lnTo>
                <a:close/>
              </a:path>
              <a:path w="4993005" h="4470400">
                <a:moveTo>
                  <a:pt x="8380" y="3632200"/>
                </a:moveTo>
                <a:lnTo>
                  <a:pt x="3995" y="3632200"/>
                </a:lnTo>
                <a:lnTo>
                  <a:pt x="6556" y="3644900"/>
                </a:lnTo>
                <a:lnTo>
                  <a:pt x="8380" y="3632200"/>
                </a:lnTo>
                <a:close/>
              </a:path>
              <a:path w="4993005" h="4470400">
                <a:moveTo>
                  <a:pt x="90943" y="3632200"/>
                </a:moveTo>
                <a:lnTo>
                  <a:pt x="87035" y="3644900"/>
                </a:lnTo>
                <a:lnTo>
                  <a:pt x="89109" y="3644900"/>
                </a:lnTo>
                <a:lnTo>
                  <a:pt x="90943" y="3632200"/>
                </a:lnTo>
                <a:close/>
              </a:path>
              <a:path w="4993005" h="4470400">
                <a:moveTo>
                  <a:pt x="4911654" y="3632200"/>
                </a:moveTo>
                <a:lnTo>
                  <a:pt x="4906878" y="3644900"/>
                </a:lnTo>
                <a:lnTo>
                  <a:pt x="4912409" y="3633413"/>
                </a:lnTo>
                <a:lnTo>
                  <a:pt x="4911654" y="3632200"/>
                </a:lnTo>
                <a:close/>
              </a:path>
              <a:path w="4993005" h="4470400">
                <a:moveTo>
                  <a:pt x="4983936" y="3594100"/>
                </a:moveTo>
                <a:lnTo>
                  <a:pt x="4924160" y="3594100"/>
                </a:lnTo>
                <a:lnTo>
                  <a:pt x="4929247" y="3606800"/>
                </a:lnTo>
                <a:lnTo>
                  <a:pt x="4893112" y="3606800"/>
                </a:lnTo>
                <a:lnTo>
                  <a:pt x="4898525" y="3619500"/>
                </a:lnTo>
                <a:lnTo>
                  <a:pt x="4908198" y="3632200"/>
                </a:lnTo>
                <a:lnTo>
                  <a:pt x="4919167" y="3632200"/>
                </a:lnTo>
                <a:lnTo>
                  <a:pt x="4920320" y="3619500"/>
                </a:lnTo>
                <a:lnTo>
                  <a:pt x="4980206" y="3619500"/>
                </a:lnTo>
                <a:lnTo>
                  <a:pt x="4984730" y="3606800"/>
                </a:lnTo>
                <a:lnTo>
                  <a:pt x="4914016" y="3606800"/>
                </a:lnTo>
                <a:lnTo>
                  <a:pt x="4901098" y="3594100"/>
                </a:lnTo>
                <a:lnTo>
                  <a:pt x="4983936" y="3594100"/>
                </a:lnTo>
                <a:close/>
              </a:path>
              <a:path w="4993005" h="4470400">
                <a:moveTo>
                  <a:pt x="4988582" y="3619500"/>
                </a:moveTo>
                <a:lnTo>
                  <a:pt x="4986758" y="3632200"/>
                </a:lnTo>
                <a:lnTo>
                  <a:pt x="4991143" y="3632200"/>
                </a:lnTo>
                <a:lnTo>
                  <a:pt x="4988582" y="3619500"/>
                </a:lnTo>
                <a:close/>
              </a:path>
              <a:path w="4993005" h="4470400">
                <a:moveTo>
                  <a:pt x="95958" y="3606800"/>
                </a:moveTo>
                <a:lnTo>
                  <a:pt x="89078" y="3606800"/>
                </a:lnTo>
                <a:lnTo>
                  <a:pt x="80903" y="3619500"/>
                </a:lnTo>
                <a:lnTo>
                  <a:pt x="98899" y="3619500"/>
                </a:lnTo>
                <a:lnTo>
                  <a:pt x="95958" y="3606800"/>
                </a:lnTo>
                <a:close/>
              </a:path>
              <a:path w="4993005" h="4470400">
                <a:moveTo>
                  <a:pt x="4901659" y="3582279"/>
                </a:moveTo>
                <a:lnTo>
                  <a:pt x="4909814" y="3594100"/>
                </a:lnTo>
                <a:lnTo>
                  <a:pt x="4914016" y="3606800"/>
                </a:lnTo>
                <a:lnTo>
                  <a:pt x="4926710" y="3606800"/>
                </a:lnTo>
                <a:lnTo>
                  <a:pt x="4924160" y="3594100"/>
                </a:lnTo>
                <a:lnTo>
                  <a:pt x="4920082" y="3594100"/>
                </a:lnTo>
                <a:lnTo>
                  <a:pt x="4901659" y="3582279"/>
                </a:lnTo>
                <a:close/>
              </a:path>
              <a:path w="4993005" h="4470400">
                <a:moveTo>
                  <a:pt x="21319" y="3581400"/>
                </a:moveTo>
                <a:lnTo>
                  <a:pt x="24031" y="3594100"/>
                </a:lnTo>
                <a:lnTo>
                  <a:pt x="24922" y="3594100"/>
                </a:lnTo>
                <a:lnTo>
                  <a:pt x="21319" y="3581400"/>
                </a:lnTo>
                <a:close/>
              </a:path>
              <a:path w="4993005" h="4470400">
                <a:moveTo>
                  <a:pt x="96096" y="3556000"/>
                </a:moveTo>
                <a:lnTo>
                  <a:pt x="52775" y="3556000"/>
                </a:lnTo>
                <a:lnTo>
                  <a:pt x="52419" y="3568700"/>
                </a:lnTo>
                <a:lnTo>
                  <a:pt x="70980" y="3568700"/>
                </a:lnTo>
                <a:lnTo>
                  <a:pt x="65896" y="3581400"/>
                </a:lnTo>
                <a:lnTo>
                  <a:pt x="21319" y="3581400"/>
                </a:lnTo>
                <a:lnTo>
                  <a:pt x="24922" y="3594100"/>
                </a:lnTo>
                <a:lnTo>
                  <a:pt x="72517" y="3594100"/>
                </a:lnTo>
                <a:lnTo>
                  <a:pt x="75057" y="3568700"/>
                </a:lnTo>
                <a:lnTo>
                  <a:pt x="96096" y="3556000"/>
                </a:lnTo>
                <a:close/>
              </a:path>
              <a:path w="4993005" h="4470400">
                <a:moveTo>
                  <a:pt x="4899254" y="3505200"/>
                </a:moveTo>
                <a:lnTo>
                  <a:pt x="4896240" y="3505200"/>
                </a:lnTo>
                <a:lnTo>
                  <a:pt x="4902293" y="3530600"/>
                </a:lnTo>
                <a:lnTo>
                  <a:pt x="4914235" y="3543300"/>
                </a:lnTo>
                <a:lnTo>
                  <a:pt x="4923140" y="3556000"/>
                </a:lnTo>
                <a:lnTo>
                  <a:pt x="4920082" y="3594100"/>
                </a:lnTo>
                <a:lnTo>
                  <a:pt x="4977429" y="3594100"/>
                </a:lnTo>
                <a:lnTo>
                  <a:pt x="4969337" y="3581400"/>
                </a:lnTo>
                <a:lnTo>
                  <a:pt x="4974616" y="3568700"/>
                </a:lnTo>
                <a:lnTo>
                  <a:pt x="4981020" y="3556000"/>
                </a:lnTo>
                <a:lnTo>
                  <a:pt x="4983423" y="3543300"/>
                </a:lnTo>
                <a:lnTo>
                  <a:pt x="4976698" y="3530600"/>
                </a:lnTo>
                <a:lnTo>
                  <a:pt x="4912228" y="3530600"/>
                </a:lnTo>
                <a:lnTo>
                  <a:pt x="4905721" y="3517900"/>
                </a:lnTo>
                <a:lnTo>
                  <a:pt x="4899254" y="3505200"/>
                </a:lnTo>
                <a:close/>
              </a:path>
              <a:path w="4993005" h="4470400">
                <a:moveTo>
                  <a:pt x="4901052" y="3581400"/>
                </a:moveTo>
                <a:lnTo>
                  <a:pt x="4900288" y="3581400"/>
                </a:lnTo>
                <a:lnTo>
                  <a:pt x="4901659" y="3582279"/>
                </a:lnTo>
                <a:lnTo>
                  <a:pt x="4901052" y="3581400"/>
                </a:lnTo>
                <a:close/>
              </a:path>
              <a:path w="4993005" h="4470400">
                <a:moveTo>
                  <a:pt x="86334" y="3568700"/>
                </a:moveTo>
                <a:lnTo>
                  <a:pt x="78390" y="3581400"/>
                </a:lnTo>
                <a:lnTo>
                  <a:pt x="84165" y="3581400"/>
                </a:lnTo>
                <a:lnTo>
                  <a:pt x="86334" y="3568700"/>
                </a:lnTo>
                <a:close/>
              </a:path>
              <a:path w="4993005" h="4470400">
                <a:moveTo>
                  <a:pt x="4910974" y="3568700"/>
                </a:moveTo>
                <a:lnTo>
                  <a:pt x="4908805" y="3581400"/>
                </a:lnTo>
                <a:lnTo>
                  <a:pt x="4915547" y="3581400"/>
                </a:lnTo>
                <a:lnTo>
                  <a:pt x="4910974" y="3568700"/>
                </a:lnTo>
                <a:close/>
              </a:path>
              <a:path w="4993005" h="4470400">
                <a:moveTo>
                  <a:pt x="102022" y="3517900"/>
                </a:moveTo>
                <a:lnTo>
                  <a:pt x="86940" y="3517900"/>
                </a:lnTo>
                <a:lnTo>
                  <a:pt x="82145" y="3530600"/>
                </a:lnTo>
                <a:lnTo>
                  <a:pt x="74920" y="3530600"/>
                </a:lnTo>
                <a:lnTo>
                  <a:pt x="75970" y="3543300"/>
                </a:lnTo>
                <a:lnTo>
                  <a:pt x="94030" y="3543300"/>
                </a:lnTo>
                <a:lnTo>
                  <a:pt x="102022" y="3517900"/>
                </a:lnTo>
                <a:close/>
              </a:path>
              <a:path w="4993005" h="4470400">
                <a:moveTo>
                  <a:pt x="4906124" y="3416300"/>
                </a:moveTo>
                <a:lnTo>
                  <a:pt x="4894418" y="3416300"/>
                </a:lnTo>
                <a:lnTo>
                  <a:pt x="4900307" y="3429000"/>
                </a:lnTo>
                <a:lnTo>
                  <a:pt x="4910758" y="3441700"/>
                </a:lnTo>
                <a:lnTo>
                  <a:pt x="4919488" y="3454400"/>
                </a:lnTo>
                <a:lnTo>
                  <a:pt x="4920218" y="3479800"/>
                </a:lnTo>
                <a:lnTo>
                  <a:pt x="4904372" y="3479800"/>
                </a:lnTo>
                <a:lnTo>
                  <a:pt x="4908808" y="3492500"/>
                </a:lnTo>
                <a:lnTo>
                  <a:pt x="4915359" y="3530600"/>
                </a:lnTo>
                <a:lnTo>
                  <a:pt x="4976698" y="3530600"/>
                </a:lnTo>
                <a:lnTo>
                  <a:pt x="4984393" y="3543300"/>
                </a:lnTo>
                <a:lnTo>
                  <a:pt x="4984352" y="3530600"/>
                </a:lnTo>
                <a:lnTo>
                  <a:pt x="4980432" y="3505200"/>
                </a:lnTo>
                <a:lnTo>
                  <a:pt x="4976489" y="3505200"/>
                </a:lnTo>
                <a:lnTo>
                  <a:pt x="4985421" y="3479800"/>
                </a:lnTo>
                <a:lnTo>
                  <a:pt x="4979632" y="3467100"/>
                </a:lnTo>
                <a:lnTo>
                  <a:pt x="4967848" y="3467100"/>
                </a:lnTo>
                <a:lnTo>
                  <a:pt x="4958793" y="3454400"/>
                </a:lnTo>
                <a:lnTo>
                  <a:pt x="4959965" y="3441700"/>
                </a:lnTo>
                <a:lnTo>
                  <a:pt x="4920206" y="3441700"/>
                </a:lnTo>
                <a:lnTo>
                  <a:pt x="4918124" y="3429000"/>
                </a:lnTo>
                <a:lnTo>
                  <a:pt x="4907182" y="3429000"/>
                </a:lnTo>
                <a:lnTo>
                  <a:pt x="4906124" y="3416300"/>
                </a:lnTo>
                <a:close/>
              </a:path>
              <a:path w="4993005" h="4470400">
                <a:moveTo>
                  <a:pt x="72355" y="3492500"/>
                </a:moveTo>
                <a:lnTo>
                  <a:pt x="52021" y="3492500"/>
                </a:lnTo>
                <a:lnTo>
                  <a:pt x="53254" y="3517900"/>
                </a:lnTo>
                <a:lnTo>
                  <a:pt x="46599" y="3530600"/>
                </a:lnTo>
                <a:lnTo>
                  <a:pt x="82145" y="3530600"/>
                </a:lnTo>
                <a:lnTo>
                  <a:pt x="85152" y="3517900"/>
                </a:lnTo>
                <a:lnTo>
                  <a:pt x="74324" y="3517900"/>
                </a:lnTo>
                <a:lnTo>
                  <a:pt x="72355" y="3492500"/>
                </a:lnTo>
                <a:close/>
              </a:path>
              <a:path w="4993005" h="4470400">
                <a:moveTo>
                  <a:pt x="62878" y="3416300"/>
                </a:moveTo>
                <a:lnTo>
                  <a:pt x="23712" y="3416300"/>
                </a:lnTo>
                <a:lnTo>
                  <a:pt x="20702" y="3441700"/>
                </a:lnTo>
                <a:lnTo>
                  <a:pt x="16782" y="3454400"/>
                </a:lnTo>
                <a:lnTo>
                  <a:pt x="15331" y="3467100"/>
                </a:lnTo>
                <a:lnTo>
                  <a:pt x="8785" y="3517900"/>
                </a:lnTo>
                <a:lnTo>
                  <a:pt x="20997" y="3517900"/>
                </a:lnTo>
                <a:lnTo>
                  <a:pt x="39548" y="3505200"/>
                </a:lnTo>
                <a:lnTo>
                  <a:pt x="52021" y="3492500"/>
                </a:lnTo>
                <a:lnTo>
                  <a:pt x="84432" y="3492500"/>
                </a:lnTo>
                <a:lnTo>
                  <a:pt x="86512" y="3479800"/>
                </a:lnTo>
                <a:lnTo>
                  <a:pt x="88199" y="3467100"/>
                </a:lnTo>
                <a:lnTo>
                  <a:pt x="73668" y="3467100"/>
                </a:lnTo>
                <a:lnTo>
                  <a:pt x="74041" y="3454400"/>
                </a:lnTo>
                <a:lnTo>
                  <a:pt x="93413" y="3454400"/>
                </a:lnTo>
                <a:lnTo>
                  <a:pt x="88899" y="3441700"/>
                </a:lnTo>
                <a:lnTo>
                  <a:pt x="58502" y="3441700"/>
                </a:lnTo>
                <a:lnTo>
                  <a:pt x="59439" y="3429000"/>
                </a:lnTo>
                <a:lnTo>
                  <a:pt x="62878" y="3416300"/>
                </a:lnTo>
                <a:close/>
              </a:path>
              <a:path w="4993005" h="4470400">
                <a:moveTo>
                  <a:pt x="49074" y="3505200"/>
                </a:moveTo>
                <a:lnTo>
                  <a:pt x="46521" y="3505200"/>
                </a:lnTo>
                <a:lnTo>
                  <a:pt x="45770" y="3517900"/>
                </a:lnTo>
                <a:lnTo>
                  <a:pt x="50125" y="3517900"/>
                </a:lnTo>
                <a:lnTo>
                  <a:pt x="49074" y="3505200"/>
                </a:lnTo>
                <a:close/>
              </a:path>
              <a:path w="4993005" h="4470400">
                <a:moveTo>
                  <a:pt x="88158" y="3505200"/>
                </a:moveTo>
                <a:lnTo>
                  <a:pt x="86205" y="3505200"/>
                </a:lnTo>
                <a:lnTo>
                  <a:pt x="80267" y="3517900"/>
                </a:lnTo>
                <a:lnTo>
                  <a:pt x="85152" y="3517900"/>
                </a:lnTo>
                <a:lnTo>
                  <a:pt x="88158" y="3505200"/>
                </a:lnTo>
                <a:close/>
              </a:path>
              <a:path w="4993005" h="4470400">
                <a:moveTo>
                  <a:pt x="99098" y="3454400"/>
                </a:moveTo>
                <a:lnTo>
                  <a:pt x="74041" y="3454400"/>
                </a:lnTo>
                <a:lnTo>
                  <a:pt x="75915" y="3467100"/>
                </a:lnTo>
                <a:lnTo>
                  <a:pt x="88199" y="3467100"/>
                </a:lnTo>
                <a:lnTo>
                  <a:pt x="99098" y="3454400"/>
                </a:lnTo>
                <a:close/>
              </a:path>
              <a:path w="4993005" h="4470400">
                <a:moveTo>
                  <a:pt x="4980324" y="3429000"/>
                </a:moveTo>
                <a:lnTo>
                  <a:pt x="4966783" y="3429000"/>
                </a:lnTo>
                <a:lnTo>
                  <a:pt x="4973681" y="3441700"/>
                </a:lnTo>
                <a:lnTo>
                  <a:pt x="4979783" y="3454400"/>
                </a:lnTo>
                <a:lnTo>
                  <a:pt x="4983043" y="3441700"/>
                </a:lnTo>
                <a:lnTo>
                  <a:pt x="4980324" y="3429000"/>
                </a:lnTo>
                <a:close/>
              </a:path>
              <a:path w="4993005" h="4470400">
                <a:moveTo>
                  <a:pt x="14451" y="3429000"/>
                </a:moveTo>
                <a:lnTo>
                  <a:pt x="13292" y="3441700"/>
                </a:lnTo>
                <a:lnTo>
                  <a:pt x="15545" y="3441700"/>
                </a:lnTo>
                <a:lnTo>
                  <a:pt x="14451" y="3429000"/>
                </a:lnTo>
                <a:close/>
              </a:path>
              <a:path w="4993005" h="4470400">
                <a:moveTo>
                  <a:pt x="81911" y="3429000"/>
                </a:moveTo>
                <a:lnTo>
                  <a:pt x="65664" y="3429000"/>
                </a:lnTo>
                <a:lnTo>
                  <a:pt x="62868" y="3441700"/>
                </a:lnTo>
                <a:lnTo>
                  <a:pt x="75838" y="3441700"/>
                </a:lnTo>
                <a:lnTo>
                  <a:pt x="81911" y="3429000"/>
                </a:lnTo>
                <a:close/>
              </a:path>
              <a:path w="4993005" h="4470400">
                <a:moveTo>
                  <a:pt x="4972851" y="3416300"/>
                </a:moveTo>
                <a:lnTo>
                  <a:pt x="4921201" y="3416300"/>
                </a:lnTo>
                <a:lnTo>
                  <a:pt x="4921563" y="3429000"/>
                </a:lnTo>
                <a:lnTo>
                  <a:pt x="4920206" y="3441700"/>
                </a:lnTo>
                <a:lnTo>
                  <a:pt x="4959965" y="3441700"/>
                </a:lnTo>
                <a:lnTo>
                  <a:pt x="4961138" y="3429000"/>
                </a:lnTo>
                <a:lnTo>
                  <a:pt x="4975910" y="3429000"/>
                </a:lnTo>
                <a:lnTo>
                  <a:pt x="4972851" y="3416300"/>
                </a:lnTo>
                <a:close/>
              </a:path>
              <a:path w="4993005" h="4470400">
                <a:moveTo>
                  <a:pt x="79616" y="3251200"/>
                </a:moveTo>
                <a:lnTo>
                  <a:pt x="19524" y="3251200"/>
                </a:lnTo>
                <a:lnTo>
                  <a:pt x="20064" y="3263900"/>
                </a:lnTo>
                <a:lnTo>
                  <a:pt x="24594" y="3276600"/>
                </a:lnTo>
                <a:lnTo>
                  <a:pt x="20164" y="3276600"/>
                </a:lnTo>
                <a:lnTo>
                  <a:pt x="13083" y="3289300"/>
                </a:lnTo>
                <a:lnTo>
                  <a:pt x="9655" y="3302000"/>
                </a:lnTo>
                <a:lnTo>
                  <a:pt x="16695" y="3314700"/>
                </a:lnTo>
                <a:lnTo>
                  <a:pt x="14784" y="3327400"/>
                </a:lnTo>
                <a:lnTo>
                  <a:pt x="11525" y="3340100"/>
                </a:lnTo>
                <a:lnTo>
                  <a:pt x="14524" y="3378200"/>
                </a:lnTo>
                <a:lnTo>
                  <a:pt x="7760" y="3390900"/>
                </a:lnTo>
                <a:lnTo>
                  <a:pt x="9788" y="3416300"/>
                </a:lnTo>
                <a:lnTo>
                  <a:pt x="16160" y="3429000"/>
                </a:lnTo>
                <a:lnTo>
                  <a:pt x="22430" y="3416300"/>
                </a:lnTo>
                <a:lnTo>
                  <a:pt x="79691" y="3416300"/>
                </a:lnTo>
                <a:lnTo>
                  <a:pt x="74599" y="3403600"/>
                </a:lnTo>
                <a:lnTo>
                  <a:pt x="76198" y="3378200"/>
                </a:lnTo>
                <a:lnTo>
                  <a:pt x="87066" y="3378200"/>
                </a:lnTo>
                <a:lnTo>
                  <a:pt x="92828" y="3365500"/>
                </a:lnTo>
                <a:lnTo>
                  <a:pt x="71287" y="3365500"/>
                </a:lnTo>
                <a:lnTo>
                  <a:pt x="72481" y="3352800"/>
                </a:lnTo>
                <a:lnTo>
                  <a:pt x="93011" y="3352800"/>
                </a:lnTo>
                <a:lnTo>
                  <a:pt x="87140" y="3340100"/>
                </a:lnTo>
                <a:lnTo>
                  <a:pt x="32098" y="3340100"/>
                </a:lnTo>
                <a:lnTo>
                  <a:pt x="35458" y="3327400"/>
                </a:lnTo>
                <a:lnTo>
                  <a:pt x="25281" y="3327400"/>
                </a:lnTo>
                <a:lnTo>
                  <a:pt x="20734" y="3314700"/>
                </a:lnTo>
                <a:lnTo>
                  <a:pt x="24249" y="3289300"/>
                </a:lnTo>
                <a:lnTo>
                  <a:pt x="32308" y="3263900"/>
                </a:lnTo>
                <a:lnTo>
                  <a:pt x="76955" y="3263900"/>
                </a:lnTo>
                <a:lnTo>
                  <a:pt x="79616" y="3251200"/>
                </a:lnTo>
                <a:close/>
              </a:path>
              <a:path w="4993005" h="4470400">
                <a:moveTo>
                  <a:pt x="100312" y="3403600"/>
                </a:moveTo>
                <a:lnTo>
                  <a:pt x="89066" y="3403600"/>
                </a:lnTo>
                <a:lnTo>
                  <a:pt x="79691" y="3416300"/>
                </a:lnTo>
                <a:lnTo>
                  <a:pt x="66982" y="3416300"/>
                </a:lnTo>
                <a:lnTo>
                  <a:pt x="69915" y="3429000"/>
                </a:lnTo>
                <a:lnTo>
                  <a:pt x="94331" y="3429000"/>
                </a:lnTo>
                <a:lnTo>
                  <a:pt x="100312" y="3403600"/>
                </a:lnTo>
                <a:close/>
              </a:path>
              <a:path w="4993005" h="4470400">
                <a:moveTo>
                  <a:pt x="4921201" y="3416300"/>
                </a:moveTo>
                <a:lnTo>
                  <a:pt x="4910174" y="3416300"/>
                </a:lnTo>
                <a:lnTo>
                  <a:pt x="4912727" y="3429000"/>
                </a:lnTo>
                <a:lnTo>
                  <a:pt x="4918124" y="3429000"/>
                </a:lnTo>
                <a:lnTo>
                  <a:pt x="4921201" y="3416300"/>
                </a:lnTo>
                <a:close/>
              </a:path>
              <a:path w="4993005" h="4470400">
                <a:moveTo>
                  <a:pt x="4984810" y="3416300"/>
                </a:moveTo>
                <a:lnTo>
                  <a:pt x="4980384" y="3416300"/>
                </a:lnTo>
                <a:lnTo>
                  <a:pt x="4982741" y="3429000"/>
                </a:lnTo>
                <a:lnTo>
                  <a:pt x="4984810" y="3416300"/>
                </a:lnTo>
                <a:close/>
              </a:path>
              <a:path w="4993005" h="4470400">
                <a:moveTo>
                  <a:pt x="4914253" y="3340100"/>
                </a:moveTo>
                <a:lnTo>
                  <a:pt x="4896753" y="3340100"/>
                </a:lnTo>
                <a:lnTo>
                  <a:pt x="4892223" y="3352800"/>
                </a:lnTo>
                <a:lnTo>
                  <a:pt x="4900491" y="3378200"/>
                </a:lnTo>
                <a:lnTo>
                  <a:pt x="4914043" y="3403600"/>
                </a:lnTo>
                <a:lnTo>
                  <a:pt x="4913695" y="3403600"/>
                </a:lnTo>
                <a:lnTo>
                  <a:pt x="4905226" y="3416300"/>
                </a:lnTo>
                <a:lnTo>
                  <a:pt x="4921378" y="3416300"/>
                </a:lnTo>
                <a:lnTo>
                  <a:pt x="4914888" y="3390900"/>
                </a:lnTo>
                <a:lnTo>
                  <a:pt x="4913779" y="3352800"/>
                </a:lnTo>
                <a:lnTo>
                  <a:pt x="4914253" y="3340100"/>
                </a:lnTo>
                <a:close/>
              </a:path>
              <a:path w="4993005" h="4470400">
                <a:moveTo>
                  <a:pt x="4926306" y="3327400"/>
                </a:moveTo>
                <a:lnTo>
                  <a:pt x="4895293" y="3327400"/>
                </a:lnTo>
                <a:lnTo>
                  <a:pt x="4911171" y="3340100"/>
                </a:lnTo>
                <a:lnTo>
                  <a:pt x="4918292" y="3340100"/>
                </a:lnTo>
                <a:lnTo>
                  <a:pt x="4921029" y="3365500"/>
                </a:lnTo>
                <a:lnTo>
                  <a:pt x="4923692" y="3378200"/>
                </a:lnTo>
                <a:lnTo>
                  <a:pt x="4925865" y="3390900"/>
                </a:lnTo>
                <a:lnTo>
                  <a:pt x="4927135" y="3416300"/>
                </a:lnTo>
                <a:lnTo>
                  <a:pt x="4974195" y="3416300"/>
                </a:lnTo>
                <a:lnTo>
                  <a:pt x="4989042" y="3390900"/>
                </a:lnTo>
                <a:lnTo>
                  <a:pt x="4975644" y="3365500"/>
                </a:lnTo>
                <a:lnTo>
                  <a:pt x="4963989" y="3352800"/>
                </a:lnTo>
                <a:lnTo>
                  <a:pt x="4953708" y="3352800"/>
                </a:lnTo>
                <a:lnTo>
                  <a:pt x="4935369" y="3340100"/>
                </a:lnTo>
                <a:lnTo>
                  <a:pt x="4926306" y="3327400"/>
                </a:lnTo>
                <a:close/>
              </a:path>
              <a:path w="4993005" h="4470400">
                <a:moveTo>
                  <a:pt x="4900627" y="3390900"/>
                </a:moveTo>
                <a:lnTo>
                  <a:pt x="4899655" y="3403600"/>
                </a:lnTo>
                <a:lnTo>
                  <a:pt x="4912719" y="3403600"/>
                </a:lnTo>
                <a:lnTo>
                  <a:pt x="4900627" y="3390900"/>
                </a:lnTo>
                <a:close/>
              </a:path>
              <a:path w="4993005" h="4470400">
                <a:moveTo>
                  <a:pt x="93011" y="3352800"/>
                </a:moveTo>
                <a:lnTo>
                  <a:pt x="72481" y="3352800"/>
                </a:lnTo>
                <a:lnTo>
                  <a:pt x="71287" y="3365500"/>
                </a:lnTo>
                <a:lnTo>
                  <a:pt x="92828" y="3365500"/>
                </a:lnTo>
                <a:lnTo>
                  <a:pt x="93011" y="3352800"/>
                </a:lnTo>
                <a:close/>
              </a:path>
              <a:path w="4993005" h="4470400">
                <a:moveTo>
                  <a:pt x="4901433" y="3266150"/>
                </a:moveTo>
                <a:lnTo>
                  <a:pt x="4904878" y="3276600"/>
                </a:lnTo>
                <a:lnTo>
                  <a:pt x="4899412" y="3276600"/>
                </a:lnTo>
                <a:lnTo>
                  <a:pt x="4917243" y="3314700"/>
                </a:lnTo>
                <a:lnTo>
                  <a:pt x="4935369" y="3340100"/>
                </a:lnTo>
                <a:lnTo>
                  <a:pt x="4953708" y="3352800"/>
                </a:lnTo>
                <a:lnTo>
                  <a:pt x="4960011" y="3348465"/>
                </a:lnTo>
                <a:lnTo>
                  <a:pt x="4952334" y="3340100"/>
                </a:lnTo>
                <a:lnTo>
                  <a:pt x="4937443" y="3327400"/>
                </a:lnTo>
                <a:lnTo>
                  <a:pt x="4981728" y="3327400"/>
                </a:lnTo>
                <a:lnTo>
                  <a:pt x="4973263" y="3302000"/>
                </a:lnTo>
                <a:lnTo>
                  <a:pt x="4971766" y="3289300"/>
                </a:lnTo>
                <a:lnTo>
                  <a:pt x="4918687" y="3289300"/>
                </a:lnTo>
                <a:lnTo>
                  <a:pt x="4912312" y="3276600"/>
                </a:lnTo>
                <a:lnTo>
                  <a:pt x="4901433" y="3266150"/>
                </a:lnTo>
                <a:close/>
              </a:path>
              <a:path w="4993005" h="4470400">
                <a:moveTo>
                  <a:pt x="4960011" y="3348465"/>
                </a:moveTo>
                <a:lnTo>
                  <a:pt x="4953708" y="3352800"/>
                </a:lnTo>
                <a:lnTo>
                  <a:pt x="4963989" y="3352800"/>
                </a:lnTo>
                <a:lnTo>
                  <a:pt x="4960011" y="3348465"/>
                </a:lnTo>
                <a:close/>
              </a:path>
              <a:path w="4993005" h="4470400">
                <a:moveTo>
                  <a:pt x="4983521" y="3340100"/>
                </a:moveTo>
                <a:lnTo>
                  <a:pt x="4972175" y="3340100"/>
                </a:lnTo>
                <a:lnTo>
                  <a:pt x="4985314" y="3352800"/>
                </a:lnTo>
                <a:lnTo>
                  <a:pt x="4983521" y="3340100"/>
                </a:lnTo>
                <a:close/>
              </a:path>
              <a:path w="4993005" h="4470400">
                <a:moveTo>
                  <a:pt x="4981728" y="3327400"/>
                </a:moveTo>
                <a:lnTo>
                  <a:pt x="4937443" y="3327400"/>
                </a:lnTo>
                <a:lnTo>
                  <a:pt x="4952334" y="3340100"/>
                </a:lnTo>
                <a:lnTo>
                  <a:pt x="4960011" y="3348465"/>
                </a:lnTo>
                <a:lnTo>
                  <a:pt x="4972175" y="3340100"/>
                </a:lnTo>
                <a:lnTo>
                  <a:pt x="4983521" y="3340100"/>
                </a:lnTo>
                <a:lnTo>
                  <a:pt x="4981728" y="3327400"/>
                </a:lnTo>
                <a:close/>
              </a:path>
              <a:path w="4993005" h="4470400">
                <a:moveTo>
                  <a:pt x="65455" y="3289300"/>
                </a:moveTo>
                <a:lnTo>
                  <a:pt x="32086" y="3289300"/>
                </a:lnTo>
                <a:lnTo>
                  <a:pt x="27922" y="3302000"/>
                </a:lnTo>
                <a:lnTo>
                  <a:pt x="25281" y="3327400"/>
                </a:lnTo>
                <a:lnTo>
                  <a:pt x="39702" y="3327400"/>
                </a:lnTo>
                <a:lnTo>
                  <a:pt x="37225" y="3340100"/>
                </a:lnTo>
                <a:lnTo>
                  <a:pt x="71580" y="3340100"/>
                </a:lnTo>
                <a:lnTo>
                  <a:pt x="79371" y="3327400"/>
                </a:lnTo>
                <a:lnTo>
                  <a:pt x="72109" y="3314700"/>
                </a:lnTo>
                <a:lnTo>
                  <a:pt x="64005" y="3314700"/>
                </a:lnTo>
                <a:lnTo>
                  <a:pt x="65455" y="3289300"/>
                </a:lnTo>
                <a:close/>
              </a:path>
              <a:path w="4993005" h="4470400">
                <a:moveTo>
                  <a:pt x="91685" y="3327400"/>
                </a:moveTo>
                <a:lnTo>
                  <a:pt x="81092" y="3340100"/>
                </a:lnTo>
                <a:lnTo>
                  <a:pt x="87140" y="3340100"/>
                </a:lnTo>
                <a:lnTo>
                  <a:pt x="91685" y="3327400"/>
                </a:lnTo>
                <a:close/>
              </a:path>
              <a:path w="4993005" h="4470400">
                <a:moveTo>
                  <a:pt x="8742" y="3314700"/>
                </a:moveTo>
                <a:lnTo>
                  <a:pt x="6651" y="3314700"/>
                </a:lnTo>
                <a:lnTo>
                  <a:pt x="6954" y="3327400"/>
                </a:lnTo>
                <a:lnTo>
                  <a:pt x="8742" y="3314700"/>
                </a:lnTo>
                <a:close/>
              </a:path>
              <a:path w="4993005" h="4470400">
                <a:moveTo>
                  <a:pt x="78467" y="3289300"/>
                </a:moveTo>
                <a:lnTo>
                  <a:pt x="75318" y="3302000"/>
                </a:lnTo>
                <a:lnTo>
                  <a:pt x="78146" y="3302000"/>
                </a:lnTo>
                <a:lnTo>
                  <a:pt x="78467" y="3289300"/>
                </a:lnTo>
                <a:close/>
              </a:path>
              <a:path w="4993005" h="4470400">
                <a:moveTo>
                  <a:pt x="4914208" y="3213100"/>
                </a:moveTo>
                <a:lnTo>
                  <a:pt x="4908257" y="3213100"/>
                </a:lnTo>
                <a:lnTo>
                  <a:pt x="4911178" y="3224769"/>
                </a:lnTo>
                <a:lnTo>
                  <a:pt x="4912250" y="3225800"/>
                </a:lnTo>
                <a:lnTo>
                  <a:pt x="4918856" y="3238500"/>
                </a:lnTo>
                <a:lnTo>
                  <a:pt x="4920935" y="3263900"/>
                </a:lnTo>
                <a:lnTo>
                  <a:pt x="4918687" y="3289300"/>
                </a:lnTo>
                <a:lnTo>
                  <a:pt x="4971766" y="3289300"/>
                </a:lnTo>
                <a:lnTo>
                  <a:pt x="4983905" y="3302000"/>
                </a:lnTo>
                <a:lnTo>
                  <a:pt x="4985766" y="3276600"/>
                </a:lnTo>
                <a:lnTo>
                  <a:pt x="4980221" y="3251200"/>
                </a:lnTo>
                <a:lnTo>
                  <a:pt x="4983251" y="3251200"/>
                </a:lnTo>
                <a:lnTo>
                  <a:pt x="4978605" y="3238500"/>
                </a:lnTo>
                <a:lnTo>
                  <a:pt x="4981022" y="3225800"/>
                </a:lnTo>
                <a:lnTo>
                  <a:pt x="4926061" y="3225800"/>
                </a:lnTo>
                <a:lnTo>
                  <a:pt x="4914208" y="3213100"/>
                </a:lnTo>
                <a:close/>
              </a:path>
              <a:path w="4993005" h="4470400">
                <a:moveTo>
                  <a:pt x="76955" y="3263900"/>
                </a:moveTo>
                <a:lnTo>
                  <a:pt x="39698" y="3263900"/>
                </a:lnTo>
                <a:lnTo>
                  <a:pt x="41204" y="3289300"/>
                </a:lnTo>
                <a:lnTo>
                  <a:pt x="71634" y="3289300"/>
                </a:lnTo>
                <a:lnTo>
                  <a:pt x="76955" y="3263900"/>
                </a:lnTo>
                <a:close/>
              </a:path>
              <a:path w="4993005" h="4470400">
                <a:moveTo>
                  <a:pt x="4900691" y="3263900"/>
                </a:moveTo>
                <a:lnTo>
                  <a:pt x="4899090" y="3263900"/>
                </a:lnTo>
                <a:lnTo>
                  <a:pt x="4901433" y="3266150"/>
                </a:lnTo>
                <a:lnTo>
                  <a:pt x="4900691" y="3263900"/>
                </a:lnTo>
                <a:close/>
              </a:path>
              <a:path w="4993005" h="4470400">
                <a:moveTo>
                  <a:pt x="76489" y="3200400"/>
                </a:moveTo>
                <a:lnTo>
                  <a:pt x="16619" y="3200400"/>
                </a:lnTo>
                <a:lnTo>
                  <a:pt x="15448" y="3213100"/>
                </a:lnTo>
                <a:lnTo>
                  <a:pt x="12437" y="3225800"/>
                </a:lnTo>
                <a:lnTo>
                  <a:pt x="9844" y="3238500"/>
                </a:lnTo>
                <a:lnTo>
                  <a:pt x="9928" y="3263900"/>
                </a:lnTo>
                <a:lnTo>
                  <a:pt x="11486" y="3251200"/>
                </a:lnTo>
                <a:lnTo>
                  <a:pt x="79616" y="3251200"/>
                </a:lnTo>
                <a:lnTo>
                  <a:pt x="82276" y="3238500"/>
                </a:lnTo>
                <a:lnTo>
                  <a:pt x="18957" y="3238500"/>
                </a:lnTo>
                <a:lnTo>
                  <a:pt x="16021" y="3225800"/>
                </a:lnTo>
                <a:lnTo>
                  <a:pt x="95760" y="3225800"/>
                </a:lnTo>
                <a:lnTo>
                  <a:pt x="99394" y="3213100"/>
                </a:lnTo>
                <a:lnTo>
                  <a:pt x="73769" y="3213100"/>
                </a:lnTo>
                <a:lnTo>
                  <a:pt x="76489" y="3200400"/>
                </a:lnTo>
                <a:close/>
              </a:path>
              <a:path w="4993005" h="4470400">
                <a:moveTo>
                  <a:pt x="4906549" y="3220321"/>
                </a:moveTo>
                <a:lnTo>
                  <a:pt x="4902250" y="3238500"/>
                </a:lnTo>
                <a:lnTo>
                  <a:pt x="4900020" y="3238500"/>
                </a:lnTo>
                <a:lnTo>
                  <a:pt x="4901274" y="3251200"/>
                </a:lnTo>
                <a:lnTo>
                  <a:pt x="4904400" y="3251200"/>
                </a:lnTo>
                <a:lnTo>
                  <a:pt x="4907789" y="3263900"/>
                </a:lnTo>
                <a:lnTo>
                  <a:pt x="4911406" y="3251200"/>
                </a:lnTo>
                <a:lnTo>
                  <a:pt x="4911436" y="3225800"/>
                </a:lnTo>
                <a:lnTo>
                  <a:pt x="4911178" y="3224769"/>
                </a:lnTo>
                <a:lnTo>
                  <a:pt x="4906549" y="3220321"/>
                </a:lnTo>
                <a:close/>
              </a:path>
              <a:path w="4993005" h="4470400">
                <a:moveTo>
                  <a:pt x="95760" y="3225800"/>
                </a:moveTo>
                <a:lnTo>
                  <a:pt x="21885" y="3225800"/>
                </a:lnTo>
                <a:lnTo>
                  <a:pt x="18957" y="3238500"/>
                </a:lnTo>
                <a:lnTo>
                  <a:pt x="82276" y="3238500"/>
                </a:lnTo>
                <a:lnTo>
                  <a:pt x="88491" y="3251200"/>
                </a:lnTo>
                <a:lnTo>
                  <a:pt x="95760" y="3225800"/>
                </a:lnTo>
                <a:close/>
              </a:path>
              <a:path w="4993005" h="4470400">
                <a:moveTo>
                  <a:pt x="4984268" y="3200400"/>
                </a:moveTo>
                <a:lnTo>
                  <a:pt x="4908397" y="3200400"/>
                </a:lnTo>
                <a:lnTo>
                  <a:pt x="4918236" y="3213100"/>
                </a:lnTo>
                <a:lnTo>
                  <a:pt x="4926061" y="3225800"/>
                </a:lnTo>
                <a:lnTo>
                  <a:pt x="4981022" y="3225800"/>
                </a:lnTo>
                <a:lnTo>
                  <a:pt x="4962049" y="3213100"/>
                </a:lnTo>
                <a:lnTo>
                  <a:pt x="4970706" y="3213100"/>
                </a:lnTo>
                <a:lnTo>
                  <a:pt x="4984268" y="3200400"/>
                </a:lnTo>
                <a:close/>
              </a:path>
              <a:path w="4993005" h="4470400">
                <a:moveTo>
                  <a:pt x="4978556" y="3136900"/>
                </a:moveTo>
                <a:lnTo>
                  <a:pt x="4972981" y="3136900"/>
                </a:lnTo>
                <a:lnTo>
                  <a:pt x="4974667" y="3149600"/>
                </a:lnTo>
                <a:lnTo>
                  <a:pt x="4908606" y="3149600"/>
                </a:lnTo>
                <a:lnTo>
                  <a:pt x="4915546" y="3175000"/>
                </a:lnTo>
                <a:lnTo>
                  <a:pt x="4906246" y="3200400"/>
                </a:lnTo>
                <a:lnTo>
                  <a:pt x="4899036" y="3213100"/>
                </a:lnTo>
                <a:lnTo>
                  <a:pt x="4906549" y="3220321"/>
                </a:lnTo>
                <a:lnTo>
                  <a:pt x="4908257" y="3213100"/>
                </a:lnTo>
                <a:lnTo>
                  <a:pt x="4914208" y="3213100"/>
                </a:lnTo>
                <a:lnTo>
                  <a:pt x="4908397" y="3200400"/>
                </a:lnTo>
                <a:lnTo>
                  <a:pt x="4984268" y="3200400"/>
                </a:lnTo>
                <a:lnTo>
                  <a:pt x="4980007" y="3175000"/>
                </a:lnTo>
                <a:lnTo>
                  <a:pt x="4985814" y="3162300"/>
                </a:lnTo>
                <a:lnTo>
                  <a:pt x="4984702" y="3162300"/>
                </a:lnTo>
                <a:lnTo>
                  <a:pt x="4980415" y="3149600"/>
                </a:lnTo>
                <a:lnTo>
                  <a:pt x="4978556" y="3136900"/>
                </a:lnTo>
                <a:close/>
              </a:path>
              <a:path w="4993005" h="4470400">
                <a:moveTo>
                  <a:pt x="85923" y="3136900"/>
                </a:moveTo>
                <a:lnTo>
                  <a:pt x="81244" y="3136900"/>
                </a:lnTo>
                <a:lnTo>
                  <a:pt x="79036" y="3149600"/>
                </a:lnTo>
                <a:lnTo>
                  <a:pt x="35417" y="3149600"/>
                </a:lnTo>
                <a:lnTo>
                  <a:pt x="16284" y="3175000"/>
                </a:lnTo>
                <a:lnTo>
                  <a:pt x="9994" y="3187700"/>
                </a:lnTo>
                <a:lnTo>
                  <a:pt x="10102" y="3200400"/>
                </a:lnTo>
                <a:lnTo>
                  <a:pt x="90386" y="3200400"/>
                </a:lnTo>
                <a:lnTo>
                  <a:pt x="90246" y="3187700"/>
                </a:lnTo>
                <a:lnTo>
                  <a:pt x="73513" y="3187700"/>
                </a:lnTo>
                <a:lnTo>
                  <a:pt x="73708" y="3175000"/>
                </a:lnTo>
                <a:lnTo>
                  <a:pt x="79845" y="3162300"/>
                </a:lnTo>
                <a:lnTo>
                  <a:pt x="89966" y="3162300"/>
                </a:lnTo>
                <a:lnTo>
                  <a:pt x="86770" y="3149600"/>
                </a:lnTo>
                <a:lnTo>
                  <a:pt x="40780" y="3149600"/>
                </a:lnTo>
                <a:lnTo>
                  <a:pt x="45284" y="3143053"/>
                </a:lnTo>
                <a:lnTo>
                  <a:pt x="86333" y="3143053"/>
                </a:lnTo>
                <a:lnTo>
                  <a:pt x="85923" y="3136900"/>
                </a:lnTo>
                <a:close/>
              </a:path>
              <a:path w="4993005" h="4470400">
                <a:moveTo>
                  <a:pt x="89966" y="3162300"/>
                </a:moveTo>
                <a:lnTo>
                  <a:pt x="79845" y="3162300"/>
                </a:lnTo>
                <a:lnTo>
                  <a:pt x="85590" y="3175000"/>
                </a:lnTo>
                <a:lnTo>
                  <a:pt x="73513" y="3187700"/>
                </a:lnTo>
                <a:lnTo>
                  <a:pt x="90246" y="3187700"/>
                </a:lnTo>
                <a:lnTo>
                  <a:pt x="89966" y="3162300"/>
                </a:lnTo>
                <a:close/>
              </a:path>
              <a:path w="4993005" h="4470400">
                <a:moveTo>
                  <a:pt x="4896823" y="3149600"/>
                </a:moveTo>
                <a:lnTo>
                  <a:pt x="4895607" y="3162300"/>
                </a:lnTo>
                <a:lnTo>
                  <a:pt x="4897174" y="3175000"/>
                </a:lnTo>
                <a:lnTo>
                  <a:pt x="4901171" y="3162300"/>
                </a:lnTo>
                <a:lnTo>
                  <a:pt x="4896823" y="3149600"/>
                </a:lnTo>
                <a:close/>
              </a:path>
              <a:path w="4993005" h="4470400">
                <a:moveTo>
                  <a:pt x="49518" y="3136900"/>
                </a:moveTo>
                <a:lnTo>
                  <a:pt x="20001" y="3136900"/>
                </a:lnTo>
                <a:lnTo>
                  <a:pt x="26477" y="3149600"/>
                </a:lnTo>
                <a:lnTo>
                  <a:pt x="35417" y="3149600"/>
                </a:lnTo>
                <a:lnTo>
                  <a:pt x="45284" y="3143053"/>
                </a:lnTo>
                <a:lnTo>
                  <a:pt x="49518" y="3136900"/>
                </a:lnTo>
                <a:close/>
              </a:path>
              <a:path w="4993005" h="4470400">
                <a:moveTo>
                  <a:pt x="66326" y="3129092"/>
                </a:moveTo>
                <a:lnTo>
                  <a:pt x="45284" y="3143053"/>
                </a:lnTo>
                <a:lnTo>
                  <a:pt x="40780" y="3149600"/>
                </a:lnTo>
                <a:lnTo>
                  <a:pt x="76214" y="3149600"/>
                </a:lnTo>
                <a:lnTo>
                  <a:pt x="78627" y="3136900"/>
                </a:lnTo>
                <a:lnTo>
                  <a:pt x="61476" y="3136900"/>
                </a:lnTo>
                <a:lnTo>
                  <a:pt x="66326" y="3129092"/>
                </a:lnTo>
                <a:close/>
              </a:path>
              <a:path w="4993005" h="4470400">
                <a:moveTo>
                  <a:pt x="4979509" y="3073400"/>
                </a:moveTo>
                <a:lnTo>
                  <a:pt x="4968425" y="3073400"/>
                </a:lnTo>
                <a:lnTo>
                  <a:pt x="4972999" y="3086100"/>
                </a:lnTo>
                <a:lnTo>
                  <a:pt x="4971350" y="3098800"/>
                </a:lnTo>
                <a:lnTo>
                  <a:pt x="4902721" y="3098800"/>
                </a:lnTo>
                <a:lnTo>
                  <a:pt x="4918227" y="3111500"/>
                </a:lnTo>
                <a:lnTo>
                  <a:pt x="4922540" y="3136900"/>
                </a:lnTo>
                <a:lnTo>
                  <a:pt x="4918415" y="3149600"/>
                </a:lnTo>
                <a:lnTo>
                  <a:pt x="4974667" y="3149600"/>
                </a:lnTo>
                <a:lnTo>
                  <a:pt x="4972981" y="3136900"/>
                </a:lnTo>
                <a:lnTo>
                  <a:pt x="4978556" y="3136900"/>
                </a:lnTo>
                <a:lnTo>
                  <a:pt x="4976698" y="3124200"/>
                </a:lnTo>
                <a:lnTo>
                  <a:pt x="4978540" y="3124200"/>
                </a:lnTo>
                <a:lnTo>
                  <a:pt x="4979423" y="3111500"/>
                </a:lnTo>
                <a:lnTo>
                  <a:pt x="4979521" y="3098800"/>
                </a:lnTo>
                <a:lnTo>
                  <a:pt x="4979509" y="3073400"/>
                </a:lnTo>
                <a:close/>
              </a:path>
              <a:path w="4993005" h="4470400">
                <a:moveTo>
                  <a:pt x="52420" y="2959100"/>
                </a:moveTo>
                <a:lnTo>
                  <a:pt x="24959" y="2959100"/>
                </a:lnTo>
                <a:lnTo>
                  <a:pt x="33508" y="2971800"/>
                </a:lnTo>
                <a:lnTo>
                  <a:pt x="26177" y="2971800"/>
                </a:lnTo>
                <a:lnTo>
                  <a:pt x="15094" y="2997200"/>
                </a:lnTo>
                <a:lnTo>
                  <a:pt x="8422" y="3009900"/>
                </a:lnTo>
                <a:lnTo>
                  <a:pt x="14325" y="3022600"/>
                </a:lnTo>
                <a:lnTo>
                  <a:pt x="11560" y="3035300"/>
                </a:lnTo>
                <a:lnTo>
                  <a:pt x="8920" y="3048000"/>
                </a:lnTo>
                <a:lnTo>
                  <a:pt x="8813" y="3060700"/>
                </a:lnTo>
                <a:lnTo>
                  <a:pt x="26885" y="3060700"/>
                </a:lnTo>
                <a:lnTo>
                  <a:pt x="18138" y="3073400"/>
                </a:lnTo>
                <a:lnTo>
                  <a:pt x="8985" y="3086100"/>
                </a:lnTo>
                <a:lnTo>
                  <a:pt x="21006" y="3098800"/>
                </a:lnTo>
                <a:lnTo>
                  <a:pt x="29076" y="3098800"/>
                </a:lnTo>
                <a:lnTo>
                  <a:pt x="20382" y="3111500"/>
                </a:lnTo>
                <a:lnTo>
                  <a:pt x="11748" y="3136900"/>
                </a:lnTo>
                <a:lnTo>
                  <a:pt x="54559" y="3136900"/>
                </a:lnTo>
                <a:lnTo>
                  <a:pt x="66326" y="3129092"/>
                </a:lnTo>
                <a:lnTo>
                  <a:pt x="77257" y="3111500"/>
                </a:lnTo>
                <a:lnTo>
                  <a:pt x="86396" y="3086100"/>
                </a:lnTo>
                <a:lnTo>
                  <a:pt x="78428" y="3048000"/>
                </a:lnTo>
                <a:lnTo>
                  <a:pt x="14607" y="3048000"/>
                </a:lnTo>
                <a:lnTo>
                  <a:pt x="18844" y="3035300"/>
                </a:lnTo>
                <a:lnTo>
                  <a:pt x="29025" y="3022600"/>
                </a:lnTo>
                <a:lnTo>
                  <a:pt x="75416" y="3022600"/>
                </a:lnTo>
                <a:lnTo>
                  <a:pt x="74572" y="3009900"/>
                </a:lnTo>
                <a:lnTo>
                  <a:pt x="87548" y="2997200"/>
                </a:lnTo>
                <a:lnTo>
                  <a:pt x="55236" y="2997200"/>
                </a:lnTo>
                <a:lnTo>
                  <a:pt x="48576" y="2971800"/>
                </a:lnTo>
                <a:lnTo>
                  <a:pt x="52420" y="2959100"/>
                </a:lnTo>
                <a:close/>
              </a:path>
              <a:path w="4993005" h="4470400">
                <a:moveTo>
                  <a:pt x="92752" y="3098800"/>
                </a:moveTo>
                <a:lnTo>
                  <a:pt x="73701" y="3124200"/>
                </a:lnTo>
                <a:lnTo>
                  <a:pt x="66326" y="3129092"/>
                </a:lnTo>
                <a:lnTo>
                  <a:pt x="61476" y="3136900"/>
                </a:lnTo>
                <a:lnTo>
                  <a:pt x="92553" y="3136900"/>
                </a:lnTo>
                <a:lnTo>
                  <a:pt x="86196" y="3124200"/>
                </a:lnTo>
                <a:lnTo>
                  <a:pt x="85391" y="3124200"/>
                </a:lnTo>
                <a:lnTo>
                  <a:pt x="83835" y="3111500"/>
                </a:lnTo>
                <a:lnTo>
                  <a:pt x="95252" y="3111500"/>
                </a:lnTo>
                <a:lnTo>
                  <a:pt x="92752" y="3098800"/>
                </a:lnTo>
                <a:close/>
              </a:path>
              <a:path w="4993005" h="4470400">
                <a:moveTo>
                  <a:pt x="4910175" y="3124200"/>
                </a:moveTo>
                <a:lnTo>
                  <a:pt x="4905683" y="3124200"/>
                </a:lnTo>
                <a:lnTo>
                  <a:pt x="4906983" y="3136900"/>
                </a:lnTo>
                <a:lnTo>
                  <a:pt x="4913071" y="3136900"/>
                </a:lnTo>
                <a:lnTo>
                  <a:pt x="4910175" y="3124200"/>
                </a:lnTo>
                <a:close/>
              </a:path>
              <a:path w="4993005" h="4470400">
                <a:moveTo>
                  <a:pt x="95252" y="3111500"/>
                </a:moveTo>
                <a:lnTo>
                  <a:pt x="87623" y="3111500"/>
                </a:lnTo>
                <a:lnTo>
                  <a:pt x="85391" y="3124200"/>
                </a:lnTo>
                <a:lnTo>
                  <a:pt x="90081" y="3124200"/>
                </a:lnTo>
                <a:lnTo>
                  <a:pt x="95252" y="3111500"/>
                </a:lnTo>
                <a:close/>
              </a:path>
              <a:path w="4993005" h="4470400">
                <a:moveTo>
                  <a:pt x="4906512" y="2984500"/>
                </a:moveTo>
                <a:lnTo>
                  <a:pt x="4898479" y="2997200"/>
                </a:lnTo>
                <a:lnTo>
                  <a:pt x="4897848" y="3022600"/>
                </a:lnTo>
                <a:lnTo>
                  <a:pt x="4902411" y="3048000"/>
                </a:lnTo>
                <a:lnTo>
                  <a:pt x="4909957" y="3048000"/>
                </a:lnTo>
                <a:lnTo>
                  <a:pt x="4915920" y="3060700"/>
                </a:lnTo>
                <a:lnTo>
                  <a:pt x="4911281" y="3073400"/>
                </a:lnTo>
                <a:lnTo>
                  <a:pt x="4905256" y="3082390"/>
                </a:lnTo>
                <a:lnTo>
                  <a:pt x="4905413" y="3086100"/>
                </a:lnTo>
                <a:lnTo>
                  <a:pt x="4903205" y="3098800"/>
                </a:lnTo>
                <a:lnTo>
                  <a:pt x="4950416" y="3098800"/>
                </a:lnTo>
                <a:lnTo>
                  <a:pt x="4949334" y="3086100"/>
                </a:lnTo>
                <a:lnTo>
                  <a:pt x="4953860" y="3073400"/>
                </a:lnTo>
                <a:lnTo>
                  <a:pt x="4979509" y="3073400"/>
                </a:lnTo>
                <a:lnTo>
                  <a:pt x="4979399" y="3060700"/>
                </a:lnTo>
                <a:lnTo>
                  <a:pt x="4982132" y="3060700"/>
                </a:lnTo>
                <a:lnTo>
                  <a:pt x="4985483" y="3035300"/>
                </a:lnTo>
                <a:lnTo>
                  <a:pt x="4904554" y="3035300"/>
                </a:lnTo>
                <a:lnTo>
                  <a:pt x="4918409" y="3022600"/>
                </a:lnTo>
                <a:lnTo>
                  <a:pt x="4981635" y="3022600"/>
                </a:lnTo>
                <a:lnTo>
                  <a:pt x="4983185" y="3009900"/>
                </a:lnTo>
                <a:lnTo>
                  <a:pt x="4903203" y="3009900"/>
                </a:lnTo>
                <a:lnTo>
                  <a:pt x="4905360" y="2997200"/>
                </a:lnTo>
                <a:lnTo>
                  <a:pt x="4919662" y="2997200"/>
                </a:lnTo>
                <a:lnTo>
                  <a:pt x="4918713" y="2994069"/>
                </a:lnTo>
                <a:lnTo>
                  <a:pt x="4906512" y="2984500"/>
                </a:lnTo>
                <a:close/>
              </a:path>
              <a:path w="4993005" h="4470400">
                <a:moveTo>
                  <a:pt x="94166" y="3073400"/>
                </a:moveTo>
                <a:lnTo>
                  <a:pt x="91798" y="3073400"/>
                </a:lnTo>
                <a:lnTo>
                  <a:pt x="91738" y="3086100"/>
                </a:lnTo>
                <a:lnTo>
                  <a:pt x="94166" y="3073400"/>
                </a:lnTo>
                <a:close/>
              </a:path>
              <a:path w="4993005" h="4470400">
                <a:moveTo>
                  <a:pt x="4897119" y="3060700"/>
                </a:moveTo>
                <a:lnTo>
                  <a:pt x="4902771" y="3086100"/>
                </a:lnTo>
                <a:lnTo>
                  <a:pt x="4905256" y="3082390"/>
                </a:lnTo>
                <a:lnTo>
                  <a:pt x="4904875" y="3073400"/>
                </a:lnTo>
                <a:lnTo>
                  <a:pt x="4897119" y="3060700"/>
                </a:lnTo>
                <a:close/>
              </a:path>
              <a:path w="4993005" h="4470400">
                <a:moveTo>
                  <a:pt x="4911953" y="3060700"/>
                </a:moveTo>
                <a:lnTo>
                  <a:pt x="4907789" y="3060700"/>
                </a:lnTo>
                <a:lnTo>
                  <a:pt x="4907324" y="3073400"/>
                </a:lnTo>
                <a:lnTo>
                  <a:pt x="4910255" y="3073400"/>
                </a:lnTo>
                <a:lnTo>
                  <a:pt x="4911953" y="3060700"/>
                </a:lnTo>
                <a:close/>
              </a:path>
              <a:path w="4993005" h="4470400">
                <a:moveTo>
                  <a:pt x="92857" y="3040751"/>
                </a:moveTo>
                <a:lnTo>
                  <a:pt x="90076" y="3043768"/>
                </a:lnTo>
                <a:lnTo>
                  <a:pt x="88700" y="3048000"/>
                </a:lnTo>
                <a:lnTo>
                  <a:pt x="90862" y="3060700"/>
                </a:lnTo>
                <a:lnTo>
                  <a:pt x="92894" y="3048000"/>
                </a:lnTo>
                <a:lnTo>
                  <a:pt x="92857" y="3040751"/>
                </a:lnTo>
                <a:close/>
              </a:path>
              <a:path w="4993005" h="4470400">
                <a:moveTo>
                  <a:pt x="75416" y="3022600"/>
                </a:moveTo>
                <a:lnTo>
                  <a:pt x="29025" y="3022600"/>
                </a:lnTo>
                <a:lnTo>
                  <a:pt x="30733" y="3035300"/>
                </a:lnTo>
                <a:lnTo>
                  <a:pt x="14607" y="3048000"/>
                </a:lnTo>
                <a:lnTo>
                  <a:pt x="66545" y="3048000"/>
                </a:lnTo>
                <a:lnTo>
                  <a:pt x="64266" y="3035300"/>
                </a:lnTo>
                <a:lnTo>
                  <a:pt x="76259" y="3035300"/>
                </a:lnTo>
                <a:lnTo>
                  <a:pt x="75416" y="3022600"/>
                </a:lnTo>
                <a:close/>
              </a:path>
              <a:path w="4993005" h="4470400">
                <a:moveTo>
                  <a:pt x="76259" y="3035300"/>
                </a:moveTo>
                <a:lnTo>
                  <a:pt x="66135" y="3035300"/>
                </a:lnTo>
                <a:lnTo>
                  <a:pt x="66545" y="3048000"/>
                </a:lnTo>
                <a:lnTo>
                  <a:pt x="78156" y="3048000"/>
                </a:lnTo>
                <a:lnTo>
                  <a:pt x="83246" y="3044249"/>
                </a:lnTo>
                <a:lnTo>
                  <a:pt x="76259" y="3035300"/>
                </a:lnTo>
                <a:close/>
              </a:path>
              <a:path w="4993005" h="4470400">
                <a:moveTo>
                  <a:pt x="92022" y="3037782"/>
                </a:moveTo>
                <a:lnTo>
                  <a:pt x="83246" y="3044249"/>
                </a:lnTo>
                <a:lnTo>
                  <a:pt x="86175" y="3048000"/>
                </a:lnTo>
                <a:lnTo>
                  <a:pt x="90076" y="3043768"/>
                </a:lnTo>
                <a:lnTo>
                  <a:pt x="92022" y="3037782"/>
                </a:lnTo>
                <a:close/>
              </a:path>
              <a:path w="4993005" h="4470400">
                <a:moveTo>
                  <a:pt x="92839" y="3037180"/>
                </a:moveTo>
                <a:lnTo>
                  <a:pt x="92022" y="3037782"/>
                </a:lnTo>
                <a:lnTo>
                  <a:pt x="90076" y="3043768"/>
                </a:lnTo>
                <a:lnTo>
                  <a:pt x="92857" y="3040751"/>
                </a:lnTo>
                <a:lnTo>
                  <a:pt x="92839" y="3037180"/>
                </a:lnTo>
                <a:close/>
              </a:path>
              <a:path w="4993005" h="4470400">
                <a:moveTo>
                  <a:pt x="97883" y="3035300"/>
                </a:moveTo>
                <a:lnTo>
                  <a:pt x="95391" y="3035300"/>
                </a:lnTo>
                <a:lnTo>
                  <a:pt x="92839" y="3037180"/>
                </a:lnTo>
                <a:lnTo>
                  <a:pt x="92857" y="3040751"/>
                </a:lnTo>
                <a:lnTo>
                  <a:pt x="97883" y="3035300"/>
                </a:lnTo>
                <a:close/>
              </a:path>
              <a:path w="4993005" h="4470400">
                <a:moveTo>
                  <a:pt x="92829" y="3035300"/>
                </a:moveTo>
                <a:lnTo>
                  <a:pt x="92022" y="3037782"/>
                </a:lnTo>
                <a:lnTo>
                  <a:pt x="92839" y="3037180"/>
                </a:lnTo>
                <a:lnTo>
                  <a:pt x="92829" y="3035300"/>
                </a:lnTo>
                <a:close/>
              </a:path>
              <a:path w="4993005" h="4470400">
                <a:moveTo>
                  <a:pt x="4981635" y="3022600"/>
                </a:moveTo>
                <a:lnTo>
                  <a:pt x="4918409" y="3022600"/>
                </a:lnTo>
                <a:lnTo>
                  <a:pt x="4923252" y="3035300"/>
                </a:lnTo>
                <a:lnTo>
                  <a:pt x="4985483" y="3035300"/>
                </a:lnTo>
                <a:lnTo>
                  <a:pt x="4981635" y="3022600"/>
                </a:lnTo>
                <a:close/>
              </a:path>
              <a:path w="4993005" h="4470400">
                <a:moveTo>
                  <a:pt x="84648" y="3009900"/>
                </a:moveTo>
                <a:lnTo>
                  <a:pt x="82768" y="3022600"/>
                </a:lnTo>
                <a:lnTo>
                  <a:pt x="85780" y="3022600"/>
                </a:lnTo>
                <a:lnTo>
                  <a:pt x="84648" y="3009900"/>
                </a:lnTo>
                <a:close/>
              </a:path>
              <a:path w="4993005" h="4470400">
                <a:moveTo>
                  <a:pt x="4984514" y="2984500"/>
                </a:moveTo>
                <a:lnTo>
                  <a:pt x="4980007" y="2984500"/>
                </a:lnTo>
                <a:lnTo>
                  <a:pt x="4966741" y="2997200"/>
                </a:lnTo>
                <a:lnTo>
                  <a:pt x="4905360" y="2997200"/>
                </a:lnTo>
                <a:lnTo>
                  <a:pt x="4909337" y="3009900"/>
                </a:lnTo>
                <a:lnTo>
                  <a:pt x="4983185" y="3009900"/>
                </a:lnTo>
                <a:lnTo>
                  <a:pt x="4984514" y="2984500"/>
                </a:lnTo>
                <a:close/>
              </a:path>
              <a:path w="4993005" h="4470400">
                <a:moveTo>
                  <a:pt x="81187" y="2819400"/>
                </a:moveTo>
                <a:lnTo>
                  <a:pt x="9928" y="2819400"/>
                </a:lnTo>
                <a:lnTo>
                  <a:pt x="21439" y="2832100"/>
                </a:lnTo>
                <a:lnTo>
                  <a:pt x="18420" y="2844800"/>
                </a:lnTo>
                <a:lnTo>
                  <a:pt x="16011" y="2844800"/>
                </a:lnTo>
                <a:lnTo>
                  <a:pt x="16072" y="2857500"/>
                </a:lnTo>
                <a:lnTo>
                  <a:pt x="9280" y="2870200"/>
                </a:lnTo>
                <a:lnTo>
                  <a:pt x="6141" y="2882900"/>
                </a:lnTo>
                <a:lnTo>
                  <a:pt x="17163" y="2882900"/>
                </a:lnTo>
                <a:lnTo>
                  <a:pt x="8005" y="2895600"/>
                </a:lnTo>
                <a:lnTo>
                  <a:pt x="12048" y="2895600"/>
                </a:lnTo>
                <a:lnTo>
                  <a:pt x="19036" y="2908300"/>
                </a:lnTo>
                <a:lnTo>
                  <a:pt x="18713" y="2921000"/>
                </a:lnTo>
                <a:lnTo>
                  <a:pt x="8473" y="2959100"/>
                </a:lnTo>
                <a:lnTo>
                  <a:pt x="55922" y="2959100"/>
                </a:lnTo>
                <a:lnTo>
                  <a:pt x="58517" y="2971800"/>
                </a:lnTo>
                <a:lnTo>
                  <a:pt x="59644" y="2984500"/>
                </a:lnTo>
                <a:lnTo>
                  <a:pt x="58738" y="2997200"/>
                </a:lnTo>
                <a:lnTo>
                  <a:pt x="87548" y="2997200"/>
                </a:lnTo>
                <a:lnTo>
                  <a:pt x="88215" y="2984500"/>
                </a:lnTo>
                <a:lnTo>
                  <a:pt x="72753" y="2984500"/>
                </a:lnTo>
                <a:lnTo>
                  <a:pt x="70749" y="2971800"/>
                </a:lnTo>
                <a:lnTo>
                  <a:pt x="88882" y="2971800"/>
                </a:lnTo>
                <a:lnTo>
                  <a:pt x="77063" y="2959100"/>
                </a:lnTo>
                <a:lnTo>
                  <a:pt x="71803" y="2946400"/>
                </a:lnTo>
                <a:lnTo>
                  <a:pt x="77350" y="2946400"/>
                </a:lnTo>
                <a:lnTo>
                  <a:pt x="78093" y="2933700"/>
                </a:lnTo>
                <a:lnTo>
                  <a:pt x="96021" y="2933700"/>
                </a:lnTo>
                <a:lnTo>
                  <a:pt x="99226" y="2921000"/>
                </a:lnTo>
                <a:lnTo>
                  <a:pt x="79716" y="2921000"/>
                </a:lnTo>
                <a:lnTo>
                  <a:pt x="75901" y="2908300"/>
                </a:lnTo>
                <a:lnTo>
                  <a:pt x="80638" y="2895600"/>
                </a:lnTo>
                <a:lnTo>
                  <a:pt x="88139" y="2870200"/>
                </a:lnTo>
                <a:lnTo>
                  <a:pt x="77547" y="2870200"/>
                </a:lnTo>
                <a:lnTo>
                  <a:pt x="78428" y="2857500"/>
                </a:lnTo>
                <a:lnTo>
                  <a:pt x="82185" y="2857500"/>
                </a:lnTo>
                <a:lnTo>
                  <a:pt x="75866" y="2844800"/>
                </a:lnTo>
                <a:lnTo>
                  <a:pt x="72481" y="2832100"/>
                </a:lnTo>
                <a:lnTo>
                  <a:pt x="75242" y="2832100"/>
                </a:lnTo>
                <a:lnTo>
                  <a:pt x="81187" y="2819400"/>
                </a:lnTo>
                <a:close/>
              </a:path>
              <a:path w="4993005" h="4470400">
                <a:moveTo>
                  <a:pt x="4918713" y="2994069"/>
                </a:moveTo>
                <a:lnTo>
                  <a:pt x="4919662" y="2997200"/>
                </a:lnTo>
                <a:lnTo>
                  <a:pt x="4922705" y="2997200"/>
                </a:lnTo>
                <a:lnTo>
                  <a:pt x="4918713" y="2994069"/>
                </a:lnTo>
                <a:close/>
              </a:path>
              <a:path w="4993005" h="4470400">
                <a:moveTo>
                  <a:pt x="4916744" y="2933700"/>
                </a:moveTo>
                <a:lnTo>
                  <a:pt x="4912938" y="2933700"/>
                </a:lnTo>
                <a:lnTo>
                  <a:pt x="4914208" y="2959100"/>
                </a:lnTo>
                <a:lnTo>
                  <a:pt x="4911967" y="2971800"/>
                </a:lnTo>
                <a:lnTo>
                  <a:pt x="4918713" y="2994069"/>
                </a:lnTo>
                <a:lnTo>
                  <a:pt x="4922705" y="2997200"/>
                </a:lnTo>
                <a:lnTo>
                  <a:pt x="4964677" y="2997200"/>
                </a:lnTo>
                <a:lnTo>
                  <a:pt x="4968810" y="2984500"/>
                </a:lnTo>
                <a:lnTo>
                  <a:pt x="4927022" y="2984500"/>
                </a:lnTo>
                <a:lnTo>
                  <a:pt x="4914752" y="2971800"/>
                </a:lnTo>
                <a:lnTo>
                  <a:pt x="4972770" y="2971800"/>
                </a:lnTo>
                <a:lnTo>
                  <a:pt x="4969926" y="2959100"/>
                </a:lnTo>
                <a:lnTo>
                  <a:pt x="4968829" y="2946400"/>
                </a:lnTo>
                <a:lnTo>
                  <a:pt x="4930082" y="2946400"/>
                </a:lnTo>
                <a:lnTo>
                  <a:pt x="4916744" y="2933700"/>
                </a:lnTo>
                <a:close/>
              </a:path>
              <a:path w="4993005" h="4470400">
                <a:moveTo>
                  <a:pt x="88882" y="2971800"/>
                </a:moveTo>
                <a:lnTo>
                  <a:pt x="70749" y="2971800"/>
                </a:lnTo>
                <a:lnTo>
                  <a:pt x="76746" y="2984500"/>
                </a:lnTo>
                <a:lnTo>
                  <a:pt x="88215" y="2984500"/>
                </a:lnTo>
                <a:lnTo>
                  <a:pt x="88882" y="2971800"/>
                </a:lnTo>
                <a:close/>
              </a:path>
              <a:path w="4993005" h="4470400">
                <a:moveTo>
                  <a:pt x="4907590" y="2971800"/>
                </a:moveTo>
                <a:lnTo>
                  <a:pt x="4907815" y="2984500"/>
                </a:lnTo>
                <a:lnTo>
                  <a:pt x="4910009" y="2984500"/>
                </a:lnTo>
                <a:lnTo>
                  <a:pt x="4907590" y="2971800"/>
                </a:lnTo>
                <a:close/>
              </a:path>
              <a:path w="4993005" h="4470400">
                <a:moveTo>
                  <a:pt x="4974133" y="2971800"/>
                </a:moveTo>
                <a:lnTo>
                  <a:pt x="4920947" y="2971800"/>
                </a:lnTo>
                <a:lnTo>
                  <a:pt x="4927062" y="2984500"/>
                </a:lnTo>
                <a:lnTo>
                  <a:pt x="4968810" y="2984500"/>
                </a:lnTo>
                <a:lnTo>
                  <a:pt x="4974133" y="2971800"/>
                </a:lnTo>
                <a:close/>
              </a:path>
              <a:path w="4993005" h="4470400">
                <a:moveTo>
                  <a:pt x="4898106" y="2946400"/>
                </a:moveTo>
                <a:lnTo>
                  <a:pt x="4895725" y="2959100"/>
                </a:lnTo>
                <a:lnTo>
                  <a:pt x="4896743" y="2971800"/>
                </a:lnTo>
                <a:lnTo>
                  <a:pt x="4902522" y="2959100"/>
                </a:lnTo>
                <a:lnTo>
                  <a:pt x="4898106" y="2946400"/>
                </a:lnTo>
                <a:close/>
              </a:path>
              <a:path w="4993005" h="4470400">
                <a:moveTo>
                  <a:pt x="4970837" y="2857500"/>
                </a:moveTo>
                <a:lnTo>
                  <a:pt x="4905632" y="2857500"/>
                </a:lnTo>
                <a:lnTo>
                  <a:pt x="4919347" y="2870200"/>
                </a:lnTo>
                <a:lnTo>
                  <a:pt x="4915284" y="2895600"/>
                </a:lnTo>
                <a:lnTo>
                  <a:pt x="4903768" y="2895600"/>
                </a:lnTo>
                <a:lnTo>
                  <a:pt x="4906236" y="2921000"/>
                </a:lnTo>
                <a:lnTo>
                  <a:pt x="4909349" y="2933700"/>
                </a:lnTo>
                <a:lnTo>
                  <a:pt x="4926021" y="2933700"/>
                </a:lnTo>
                <a:lnTo>
                  <a:pt x="4937329" y="2946400"/>
                </a:lnTo>
                <a:lnTo>
                  <a:pt x="4972709" y="2946400"/>
                </a:lnTo>
                <a:lnTo>
                  <a:pt x="4977776" y="2959100"/>
                </a:lnTo>
                <a:lnTo>
                  <a:pt x="4978719" y="2959100"/>
                </a:lnTo>
                <a:lnTo>
                  <a:pt x="4982164" y="2971800"/>
                </a:lnTo>
                <a:lnTo>
                  <a:pt x="4986901" y="2946400"/>
                </a:lnTo>
                <a:lnTo>
                  <a:pt x="4983664" y="2933700"/>
                </a:lnTo>
                <a:lnTo>
                  <a:pt x="4980438" y="2908300"/>
                </a:lnTo>
                <a:lnTo>
                  <a:pt x="4985211" y="2895600"/>
                </a:lnTo>
                <a:lnTo>
                  <a:pt x="4980194" y="2882900"/>
                </a:lnTo>
                <a:lnTo>
                  <a:pt x="4973172" y="2870200"/>
                </a:lnTo>
                <a:lnTo>
                  <a:pt x="4969028" y="2870200"/>
                </a:lnTo>
                <a:lnTo>
                  <a:pt x="4970837" y="2857500"/>
                </a:lnTo>
                <a:close/>
              </a:path>
              <a:path w="4993005" h="4470400">
                <a:moveTo>
                  <a:pt x="96021" y="2933700"/>
                </a:moveTo>
                <a:lnTo>
                  <a:pt x="86884" y="2933700"/>
                </a:lnTo>
                <a:lnTo>
                  <a:pt x="77350" y="2946400"/>
                </a:lnTo>
                <a:lnTo>
                  <a:pt x="92815" y="2946400"/>
                </a:lnTo>
                <a:lnTo>
                  <a:pt x="96021" y="2933700"/>
                </a:lnTo>
                <a:close/>
              </a:path>
              <a:path w="4993005" h="4470400">
                <a:moveTo>
                  <a:pt x="94237" y="2908300"/>
                </a:moveTo>
                <a:lnTo>
                  <a:pt x="85261" y="2908300"/>
                </a:lnTo>
                <a:lnTo>
                  <a:pt x="79716" y="2921000"/>
                </a:lnTo>
                <a:lnTo>
                  <a:pt x="99226" y="2921000"/>
                </a:lnTo>
                <a:lnTo>
                  <a:pt x="94237" y="2908300"/>
                </a:lnTo>
                <a:close/>
              </a:path>
              <a:path w="4993005" h="4470400">
                <a:moveTo>
                  <a:pt x="86293" y="2882900"/>
                </a:moveTo>
                <a:lnTo>
                  <a:pt x="85018" y="2895600"/>
                </a:lnTo>
                <a:lnTo>
                  <a:pt x="85312" y="2908300"/>
                </a:lnTo>
                <a:lnTo>
                  <a:pt x="88156" y="2895600"/>
                </a:lnTo>
                <a:lnTo>
                  <a:pt x="86293" y="2882900"/>
                </a:lnTo>
                <a:close/>
              </a:path>
              <a:path w="4993005" h="4470400">
                <a:moveTo>
                  <a:pt x="99506" y="2882900"/>
                </a:moveTo>
                <a:lnTo>
                  <a:pt x="99307" y="2882900"/>
                </a:lnTo>
                <a:lnTo>
                  <a:pt x="96742" y="2895600"/>
                </a:lnTo>
                <a:lnTo>
                  <a:pt x="99294" y="2895600"/>
                </a:lnTo>
                <a:lnTo>
                  <a:pt x="99506" y="2882900"/>
                </a:lnTo>
                <a:close/>
              </a:path>
              <a:path w="4993005" h="4470400">
                <a:moveTo>
                  <a:pt x="4900712" y="2882900"/>
                </a:moveTo>
                <a:lnTo>
                  <a:pt x="4895831" y="2895600"/>
                </a:lnTo>
                <a:lnTo>
                  <a:pt x="4903768" y="2895600"/>
                </a:lnTo>
                <a:lnTo>
                  <a:pt x="4900712" y="2882900"/>
                </a:lnTo>
                <a:close/>
              </a:path>
              <a:path w="4993005" h="4470400">
                <a:moveTo>
                  <a:pt x="92355" y="2870200"/>
                </a:moveTo>
                <a:lnTo>
                  <a:pt x="88139" y="2870200"/>
                </a:lnTo>
                <a:lnTo>
                  <a:pt x="92616" y="2882900"/>
                </a:lnTo>
                <a:lnTo>
                  <a:pt x="92355" y="2870200"/>
                </a:lnTo>
                <a:close/>
              </a:path>
              <a:path w="4993005" h="4470400">
                <a:moveTo>
                  <a:pt x="4913683" y="2870200"/>
                </a:moveTo>
                <a:lnTo>
                  <a:pt x="4909299" y="2870200"/>
                </a:lnTo>
                <a:lnTo>
                  <a:pt x="4910019" y="2882900"/>
                </a:lnTo>
                <a:lnTo>
                  <a:pt x="4916235" y="2882900"/>
                </a:lnTo>
                <a:lnTo>
                  <a:pt x="4913683" y="2870200"/>
                </a:lnTo>
                <a:close/>
              </a:path>
              <a:path w="4993005" h="4470400">
                <a:moveTo>
                  <a:pt x="87912" y="2857500"/>
                </a:moveTo>
                <a:lnTo>
                  <a:pt x="86668" y="2857500"/>
                </a:lnTo>
                <a:lnTo>
                  <a:pt x="86607" y="2870200"/>
                </a:lnTo>
                <a:lnTo>
                  <a:pt x="89035" y="2870200"/>
                </a:lnTo>
                <a:lnTo>
                  <a:pt x="87912" y="2857500"/>
                </a:lnTo>
                <a:close/>
              </a:path>
              <a:path w="4993005" h="4470400">
                <a:moveTo>
                  <a:pt x="4905695" y="2806700"/>
                </a:moveTo>
                <a:lnTo>
                  <a:pt x="4898408" y="2819400"/>
                </a:lnTo>
                <a:lnTo>
                  <a:pt x="4894323" y="2844800"/>
                </a:lnTo>
                <a:lnTo>
                  <a:pt x="4895909" y="2870200"/>
                </a:lnTo>
                <a:lnTo>
                  <a:pt x="4905632" y="2857500"/>
                </a:lnTo>
                <a:lnTo>
                  <a:pt x="4970837" y="2857500"/>
                </a:lnTo>
                <a:lnTo>
                  <a:pt x="4972646" y="2844800"/>
                </a:lnTo>
                <a:lnTo>
                  <a:pt x="4911614" y="2844800"/>
                </a:lnTo>
                <a:lnTo>
                  <a:pt x="4900292" y="2832100"/>
                </a:lnTo>
                <a:lnTo>
                  <a:pt x="4909730" y="2821210"/>
                </a:lnTo>
                <a:lnTo>
                  <a:pt x="4905695" y="2806700"/>
                </a:lnTo>
                <a:close/>
              </a:path>
              <a:path w="4993005" h="4470400">
                <a:moveTo>
                  <a:pt x="4985425" y="2768600"/>
                </a:moveTo>
                <a:lnTo>
                  <a:pt x="4915126" y="2768600"/>
                </a:lnTo>
                <a:lnTo>
                  <a:pt x="4919367" y="2781300"/>
                </a:lnTo>
                <a:lnTo>
                  <a:pt x="4921154" y="2794000"/>
                </a:lnTo>
                <a:lnTo>
                  <a:pt x="4920584" y="2819400"/>
                </a:lnTo>
                <a:lnTo>
                  <a:pt x="4917753" y="2832100"/>
                </a:lnTo>
                <a:lnTo>
                  <a:pt x="4915178" y="2832100"/>
                </a:lnTo>
                <a:lnTo>
                  <a:pt x="4911614" y="2844800"/>
                </a:lnTo>
                <a:lnTo>
                  <a:pt x="4972646" y="2844800"/>
                </a:lnTo>
                <a:lnTo>
                  <a:pt x="4977860" y="2870200"/>
                </a:lnTo>
                <a:lnTo>
                  <a:pt x="4983126" y="2857500"/>
                </a:lnTo>
                <a:lnTo>
                  <a:pt x="4986520" y="2832100"/>
                </a:lnTo>
                <a:lnTo>
                  <a:pt x="4986121" y="2806700"/>
                </a:lnTo>
                <a:lnTo>
                  <a:pt x="4980007" y="2806700"/>
                </a:lnTo>
                <a:lnTo>
                  <a:pt x="4977962" y="2794000"/>
                </a:lnTo>
                <a:lnTo>
                  <a:pt x="4983033" y="2781300"/>
                </a:lnTo>
                <a:lnTo>
                  <a:pt x="4985425" y="2768600"/>
                </a:lnTo>
                <a:close/>
              </a:path>
              <a:path w="4993005" h="4470400">
                <a:moveTo>
                  <a:pt x="2902" y="2819400"/>
                </a:moveTo>
                <a:lnTo>
                  <a:pt x="0" y="2832100"/>
                </a:lnTo>
                <a:lnTo>
                  <a:pt x="3784" y="2832100"/>
                </a:lnTo>
                <a:lnTo>
                  <a:pt x="2902" y="2819400"/>
                </a:lnTo>
                <a:close/>
              </a:path>
              <a:path w="4993005" h="4470400">
                <a:moveTo>
                  <a:pt x="4911299" y="2819400"/>
                </a:moveTo>
                <a:lnTo>
                  <a:pt x="4909730" y="2821210"/>
                </a:lnTo>
                <a:lnTo>
                  <a:pt x="4912757" y="2832100"/>
                </a:lnTo>
                <a:lnTo>
                  <a:pt x="4915178" y="2832100"/>
                </a:lnTo>
                <a:lnTo>
                  <a:pt x="4911299" y="2819400"/>
                </a:lnTo>
                <a:close/>
              </a:path>
              <a:path w="4993005" h="4470400">
                <a:moveTo>
                  <a:pt x="11278" y="2755900"/>
                </a:moveTo>
                <a:lnTo>
                  <a:pt x="7053" y="2806700"/>
                </a:lnTo>
                <a:lnTo>
                  <a:pt x="12983" y="2819400"/>
                </a:lnTo>
                <a:lnTo>
                  <a:pt x="88201" y="2819400"/>
                </a:lnTo>
                <a:lnTo>
                  <a:pt x="91183" y="2806700"/>
                </a:lnTo>
                <a:lnTo>
                  <a:pt x="39345" y="2806700"/>
                </a:lnTo>
                <a:lnTo>
                  <a:pt x="40775" y="2794000"/>
                </a:lnTo>
                <a:lnTo>
                  <a:pt x="43839" y="2781300"/>
                </a:lnTo>
                <a:lnTo>
                  <a:pt x="87684" y="2781300"/>
                </a:lnTo>
                <a:lnTo>
                  <a:pt x="90604" y="2768600"/>
                </a:lnTo>
                <a:lnTo>
                  <a:pt x="14853" y="2768600"/>
                </a:lnTo>
                <a:lnTo>
                  <a:pt x="11278" y="2755900"/>
                </a:lnTo>
                <a:close/>
              </a:path>
              <a:path w="4993005" h="4470400">
                <a:moveTo>
                  <a:pt x="89119" y="2781300"/>
                </a:moveTo>
                <a:lnTo>
                  <a:pt x="43839" y="2781300"/>
                </a:lnTo>
                <a:lnTo>
                  <a:pt x="44042" y="2794000"/>
                </a:lnTo>
                <a:lnTo>
                  <a:pt x="39345" y="2806700"/>
                </a:lnTo>
                <a:lnTo>
                  <a:pt x="91183" y="2806700"/>
                </a:lnTo>
                <a:lnTo>
                  <a:pt x="94166" y="2794000"/>
                </a:lnTo>
                <a:lnTo>
                  <a:pt x="98074" y="2794000"/>
                </a:lnTo>
                <a:lnTo>
                  <a:pt x="89119" y="2781300"/>
                </a:lnTo>
                <a:close/>
              </a:path>
              <a:path w="4993005" h="4470400">
                <a:moveTo>
                  <a:pt x="4897072" y="2781300"/>
                </a:moveTo>
                <a:lnTo>
                  <a:pt x="4898062" y="2794000"/>
                </a:lnTo>
                <a:lnTo>
                  <a:pt x="4900984" y="2794000"/>
                </a:lnTo>
                <a:lnTo>
                  <a:pt x="4897072" y="2781300"/>
                </a:lnTo>
                <a:close/>
              </a:path>
              <a:path w="4993005" h="4470400">
                <a:moveTo>
                  <a:pt x="4915126" y="2768600"/>
                </a:moveTo>
                <a:lnTo>
                  <a:pt x="4899232" y="2768600"/>
                </a:lnTo>
                <a:lnTo>
                  <a:pt x="4908334" y="2781300"/>
                </a:lnTo>
                <a:lnTo>
                  <a:pt x="4915126" y="2768600"/>
                </a:lnTo>
                <a:close/>
              </a:path>
              <a:path w="4993005" h="4470400">
                <a:moveTo>
                  <a:pt x="75890" y="2730500"/>
                </a:moveTo>
                <a:lnTo>
                  <a:pt x="20822" y="2730500"/>
                </a:lnTo>
                <a:lnTo>
                  <a:pt x="19539" y="2755900"/>
                </a:lnTo>
                <a:lnTo>
                  <a:pt x="14853" y="2768600"/>
                </a:lnTo>
                <a:lnTo>
                  <a:pt x="27425" y="2768600"/>
                </a:lnTo>
                <a:lnTo>
                  <a:pt x="25729" y="2755900"/>
                </a:lnTo>
                <a:lnTo>
                  <a:pt x="59747" y="2755900"/>
                </a:lnTo>
                <a:lnTo>
                  <a:pt x="67685" y="2743200"/>
                </a:lnTo>
                <a:lnTo>
                  <a:pt x="75890" y="2730500"/>
                </a:lnTo>
                <a:close/>
              </a:path>
              <a:path w="4993005" h="4470400">
                <a:moveTo>
                  <a:pt x="59747" y="2755900"/>
                </a:moveTo>
                <a:lnTo>
                  <a:pt x="31472" y="2755900"/>
                </a:lnTo>
                <a:lnTo>
                  <a:pt x="27969" y="2768600"/>
                </a:lnTo>
                <a:lnTo>
                  <a:pt x="68494" y="2768600"/>
                </a:lnTo>
                <a:lnTo>
                  <a:pt x="59747" y="2755900"/>
                </a:lnTo>
                <a:close/>
              </a:path>
              <a:path w="4993005" h="4470400">
                <a:moveTo>
                  <a:pt x="78502" y="2755900"/>
                </a:moveTo>
                <a:lnTo>
                  <a:pt x="75054" y="2755900"/>
                </a:lnTo>
                <a:lnTo>
                  <a:pt x="76829" y="2768600"/>
                </a:lnTo>
                <a:lnTo>
                  <a:pt x="78502" y="2755900"/>
                </a:lnTo>
                <a:close/>
              </a:path>
              <a:path w="4993005" h="4470400">
                <a:moveTo>
                  <a:pt x="91873" y="2743200"/>
                </a:moveTo>
                <a:lnTo>
                  <a:pt x="82884" y="2768600"/>
                </a:lnTo>
                <a:lnTo>
                  <a:pt x="90604" y="2768600"/>
                </a:lnTo>
                <a:lnTo>
                  <a:pt x="93523" y="2755900"/>
                </a:lnTo>
                <a:lnTo>
                  <a:pt x="87571" y="2755900"/>
                </a:lnTo>
                <a:lnTo>
                  <a:pt x="91873" y="2743200"/>
                </a:lnTo>
                <a:close/>
              </a:path>
              <a:path w="4993005" h="4470400">
                <a:moveTo>
                  <a:pt x="4976153" y="2717800"/>
                </a:moveTo>
                <a:lnTo>
                  <a:pt x="4919388" y="2717800"/>
                </a:lnTo>
                <a:lnTo>
                  <a:pt x="4921058" y="2730500"/>
                </a:lnTo>
                <a:lnTo>
                  <a:pt x="4916584" y="2743200"/>
                </a:lnTo>
                <a:lnTo>
                  <a:pt x="4909004" y="2743200"/>
                </a:lnTo>
                <a:lnTo>
                  <a:pt x="4902756" y="2768600"/>
                </a:lnTo>
                <a:lnTo>
                  <a:pt x="4935485" y="2768600"/>
                </a:lnTo>
                <a:lnTo>
                  <a:pt x="4926420" y="2755900"/>
                </a:lnTo>
                <a:lnTo>
                  <a:pt x="4928597" y="2743200"/>
                </a:lnTo>
                <a:lnTo>
                  <a:pt x="4936127" y="2730500"/>
                </a:lnTo>
                <a:lnTo>
                  <a:pt x="4977579" y="2730500"/>
                </a:lnTo>
                <a:lnTo>
                  <a:pt x="4976153" y="2717800"/>
                </a:lnTo>
                <a:close/>
              </a:path>
              <a:path w="4993005" h="4470400">
                <a:moveTo>
                  <a:pt x="4980608" y="2755900"/>
                </a:moveTo>
                <a:lnTo>
                  <a:pt x="4941991" y="2755900"/>
                </a:lnTo>
                <a:lnTo>
                  <a:pt x="4940310" y="2768600"/>
                </a:lnTo>
                <a:lnTo>
                  <a:pt x="4983667" y="2768600"/>
                </a:lnTo>
                <a:lnTo>
                  <a:pt x="4980608" y="2755900"/>
                </a:lnTo>
                <a:close/>
              </a:path>
              <a:path w="4993005" h="4470400">
                <a:moveTo>
                  <a:pt x="69804" y="2743200"/>
                </a:moveTo>
                <a:lnTo>
                  <a:pt x="68369" y="2743200"/>
                </a:lnTo>
                <a:lnTo>
                  <a:pt x="68701" y="2755900"/>
                </a:lnTo>
                <a:lnTo>
                  <a:pt x="70687" y="2755900"/>
                </a:lnTo>
                <a:lnTo>
                  <a:pt x="69804" y="2743200"/>
                </a:lnTo>
                <a:close/>
              </a:path>
              <a:path w="4993005" h="4470400">
                <a:moveTo>
                  <a:pt x="4904131" y="2743200"/>
                </a:moveTo>
                <a:lnTo>
                  <a:pt x="4898271" y="2743200"/>
                </a:lnTo>
                <a:lnTo>
                  <a:pt x="4897959" y="2755900"/>
                </a:lnTo>
                <a:lnTo>
                  <a:pt x="4901970" y="2755900"/>
                </a:lnTo>
                <a:lnTo>
                  <a:pt x="4904131" y="2743200"/>
                </a:lnTo>
                <a:close/>
              </a:path>
              <a:path w="4993005" h="4470400">
                <a:moveTo>
                  <a:pt x="4986613" y="2717800"/>
                </a:moveTo>
                <a:lnTo>
                  <a:pt x="4978454" y="2717800"/>
                </a:lnTo>
                <a:lnTo>
                  <a:pt x="4977579" y="2730500"/>
                </a:lnTo>
                <a:lnTo>
                  <a:pt x="4936127" y="2730500"/>
                </a:lnTo>
                <a:lnTo>
                  <a:pt x="4943118" y="2743200"/>
                </a:lnTo>
                <a:lnTo>
                  <a:pt x="4942327" y="2755900"/>
                </a:lnTo>
                <a:lnTo>
                  <a:pt x="4977805" y="2755900"/>
                </a:lnTo>
                <a:lnTo>
                  <a:pt x="4986897" y="2743200"/>
                </a:lnTo>
                <a:lnTo>
                  <a:pt x="4986613" y="2717800"/>
                </a:lnTo>
                <a:close/>
              </a:path>
              <a:path w="4993005" h="4470400">
                <a:moveTo>
                  <a:pt x="72617" y="2578100"/>
                </a:moveTo>
                <a:lnTo>
                  <a:pt x="17853" y="2578100"/>
                </a:lnTo>
                <a:lnTo>
                  <a:pt x="12293" y="2590800"/>
                </a:lnTo>
                <a:lnTo>
                  <a:pt x="7681" y="2603500"/>
                </a:lnTo>
                <a:lnTo>
                  <a:pt x="17027" y="2616200"/>
                </a:lnTo>
                <a:lnTo>
                  <a:pt x="27234" y="2616200"/>
                </a:lnTo>
                <a:lnTo>
                  <a:pt x="25864" y="2628900"/>
                </a:lnTo>
                <a:lnTo>
                  <a:pt x="18385" y="2654300"/>
                </a:lnTo>
                <a:lnTo>
                  <a:pt x="10263" y="2667000"/>
                </a:lnTo>
                <a:lnTo>
                  <a:pt x="12848" y="2692400"/>
                </a:lnTo>
                <a:lnTo>
                  <a:pt x="7770" y="2743200"/>
                </a:lnTo>
                <a:lnTo>
                  <a:pt x="14189" y="2743200"/>
                </a:lnTo>
                <a:lnTo>
                  <a:pt x="20822" y="2730500"/>
                </a:lnTo>
                <a:lnTo>
                  <a:pt x="87715" y="2730500"/>
                </a:lnTo>
                <a:lnTo>
                  <a:pt x="94998" y="2717800"/>
                </a:lnTo>
                <a:lnTo>
                  <a:pt x="92289" y="2705100"/>
                </a:lnTo>
                <a:lnTo>
                  <a:pt x="58094" y="2705100"/>
                </a:lnTo>
                <a:lnTo>
                  <a:pt x="59109" y="2692400"/>
                </a:lnTo>
                <a:lnTo>
                  <a:pt x="89580" y="2692400"/>
                </a:lnTo>
                <a:lnTo>
                  <a:pt x="99608" y="2679700"/>
                </a:lnTo>
                <a:lnTo>
                  <a:pt x="17833" y="2679700"/>
                </a:lnTo>
                <a:lnTo>
                  <a:pt x="17785" y="2667000"/>
                </a:lnTo>
                <a:lnTo>
                  <a:pt x="77566" y="2667000"/>
                </a:lnTo>
                <a:lnTo>
                  <a:pt x="74240" y="2654300"/>
                </a:lnTo>
                <a:lnTo>
                  <a:pt x="74707" y="2641600"/>
                </a:lnTo>
                <a:lnTo>
                  <a:pt x="83889" y="2628900"/>
                </a:lnTo>
                <a:lnTo>
                  <a:pt x="56617" y="2628900"/>
                </a:lnTo>
                <a:lnTo>
                  <a:pt x="52691" y="2603500"/>
                </a:lnTo>
                <a:lnTo>
                  <a:pt x="58607" y="2590800"/>
                </a:lnTo>
                <a:lnTo>
                  <a:pt x="73180" y="2590800"/>
                </a:lnTo>
                <a:lnTo>
                  <a:pt x="72617" y="2578100"/>
                </a:lnTo>
                <a:close/>
              </a:path>
              <a:path w="4993005" h="4470400">
                <a:moveTo>
                  <a:pt x="4972453" y="2616200"/>
                </a:moveTo>
                <a:lnTo>
                  <a:pt x="4961903" y="2628900"/>
                </a:lnTo>
                <a:lnTo>
                  <a:pt x="4907660" y="2628900"/>
                </a:lnTo>
                <a:lnTo>
                  <a:pt x="4904622" y="2641600"/>
                </a:lnTo>
                <a:lnTo>
                  <a:pt x="4901159" y="2654300"/>
                </a:lnTo>
                <a:lnTo>
                  <a:pt x="4907454" y="2667000"/>
                </a:lnTo>
                <a:lnTo>
                  <a:pt x="4921976" y="2692400"/>
                </a:lnTo>
                <a:lnTo>
                  <a:pt x="4912485" y="2705100"/>
                </a:lnTo>
                <a:lnTo>
                  <a:pt x="4900748" y="2705100"/>
                </a:lnTo>
                <a:lnTo>
                  <a:pt x="4908532" y="2717800"/>
                </a:lnTo>
                <a:lnTo>
                  <a:pt x="4983217" y="2717800"/>
                </a:lnTo>
                <a:lnTo>
                  <a:pt x="4980075" y="2705100"/>
                </a:lnTo>
                <a:lnTo>
                  <a:pt x="4980551" y="2679700"/>
                </a:lnTo>
                <a:lnTo>
                  <a:pt x="4985657" y="2667000"/>
                </a:lnTo>
                <a:lnTo>
                  <a:pt x="4971024" y="2667000"/>
                </a:lnTo>
                <a:lnTo>
                  <a:pt x="4969463" y="2641600"/>
                </a:lnTo>
                <a:lnTo>
                  <a:pt x="4988732" y="2641600"/>
                </a:lnTo>
                <a:lnTo>
                  <a:pt x="4985563" y="2628900"/>
                </a:lnTo>
                <a:lnTo>
                  <a:pt x="4972453" y="2616200"/>
                </a:lnTo>
                <a:close/>
              </a:path>
              <a:path w="4993005" h="4470400">
                <a:moveTo>
                  <a:pt x="78111" y="2692400"/>
                </a:moveTo>
                <a:lnTo>
                  <a:pt x="59109" y="2692400"/>
                </a:lnTo>
                <a:lnTo>
                  <a:pt x="66750" y="2705100"/>
                </a:lnTo>
                <a:lnTo>
                  <a:pt x="72938" y="2705100"/>
                </a:lnTo>
                <a:lnTo>
                  <a:pt x="78111" y="2692400"/>
                </a:lnTo>
                <a:close/>
              </a:path>
              <a:path w="4993005" h="4470400">
                <a:moveTo>
                  <a:pt x="89580" y="2692400"/>
                </a:moveTo>
                <a:lnTo>
                  <a:pt x="85401" y="2692400"/>
                </a:lnTo>
                <a:lnTo>
                  <a:pt x="82344" y="2705100"/>
                </a:lnTo>
                <a:lnTo>
                  <a:pt x="92289" y="2705100"/>
                </a:lnTo>
                <a:lnTo>
                  <a:pt x="89580" y="2692400"/>
                </a:lnTo>
                <a:close/>
              </a:path>
              <a:path w="4993005" h="4470400">
                <a:moveTo>
                  <a:pt x="77566" y="2667000"/>
                </a:moveTo>
                <a:lnTo>
                  <a:pt x="21869" y="2667000"/>
                </a:lnTo>
                <a:lnTo>
                  <a:pt x="17833" y="2679700"/>
                </a:lnTo>
                <a:lnTo>
                  <a:pt x="80736" y="2679700"/>
                </a:lnTo>
                <a:lnTo>
                  <a:pt x="80787" y="2679299"/>
                </a:lnTo>
                <a:lnTo>
                  <a:pt x="77566" y="2667000"/>
                </a:lnTo>
                <a:close/>
              </a:path>
              <a:path w="4993005" h="4470400">
                <a:moveTo>
                  <a:pt x="80807" y="2679373"/>
                </a:moveTo>
                <a:lnTo>
                  <a:pt x="80736" y="2679700"/>
                </a:lnTo>
                <a:lnTo>
                  <a:pt x="80892" y="2679700"/>
                </a:lnTo>
                <a:lnTo>
                  <a:pt x="80807" y="2679373"/>
                </a:lnTo>
                <a:close/>
              </a:path>
              <a:path w="4993005" h="4470400">
                <a:moveTo>
                  <a:pt x="83475" y="2667000"/>
                </a:moveTo>
                <a:lnTo>
                  <a:pt x="82344" y="2667000"/>
                </a:lnTo>
                <a:lnTo>
                  <a:pt x="80787" y="2679299"/>
                </a:lnTo>
                <a:lnTo>
                  <a:pt x="83475" y="2667000"/>
                </a:lnTo>
                <a:close/>
              </a:path>
              <a:path w="4993005" h="4470400">
                <a:moveTo>
                  <a:pt x="100738" y="2641600"/>
                </a:moveTo>
                <a:lnTo>
                  <a:pt x="93695" y="2654300"/>
                </a:lnTo>
                <a:lnTo>
                  <a:pt x="93773" y="2667000"/>
                </a:lnTo>
                <a:lnTo>
                  <a:pt x="98442" y="2654300"/>
                </a:lnTo>
                <a:lnTo>
                  <a:pt x="100738" y="2641600"/>
                </a:lnTo>
                <a:close/>
              </a:path>
              <a:path w="4993005" h="4470400">
                <a:moveTo>
                  <a:pt x="4897245" y="2628900"/>
                </a:moveTo>
                <a:lnTo>
                  <a:pt x="4895107" y="2628900"/>
                </a:lnTo>
                <a:lnTo>
                  <a:pt x="4897999" y="2641600"/>
                </a:lnTo>
                <a:lnTo>
                  <a:pt x="4899760" y="2641600"/>
                </a:lnTo>
                <a:lnTo>
                  <a:pt x="4897245" y="2628900"/>
                </a:lnTo>
                <a:close/>
              </a:path>
              <a:path w="4993005" h="4470400">
                <a:moveTo>
                  <a:pt x="73180" y="2590800"/>
                </a:moveTo>
                <a:lnTo>
                  <a:pt x="63725" y="2590800"/>
                </a:lnTo>
                <a:lnTo>
                  <a:pt x="61153" y="2616200"/>
                </a:lnTo>
                <a:lnTo>
                  <a:pt x="56617" y="2628900"/>
                </a:lnTo>
                <a:lnTo>
                  <a:pt x="68105" y="2628900"/>
                </a:lnTo>
                <a:lnTo>
                  <a:pt x="73742" y="2603500"/>
                </a:lnTo>
                <a:lnTo>
                  <a:pt x="73180" y="2590800"/>
                </a:lnTo>
                <a:close/>
              </a:path>
              <a:path w="4993005" h="4470400">
                <a:moveTo>
                  <a:pt x="4941365" y="2603500"/>
                </a:moveTo>
                <a:lnTo>
                  <a:pt x="4921438" y="2603500"/>
                </a:lnTo>
                <a:lnTo>
                  <a:pt x="4940566" y="2616200"/>
                </a:lnTo>
                <a:lnTo>
                  <a:pt x="4893947" y="2616200"/>
                </a:lnTo>
                <a:lnTo>
                  <a:pt x="4897789" y="2628900"/>
                </a:lnTo>
                <a:lnTo>
                  <a:pt x="4957738" y="2628900"/>
                </a:lnTo>
                <a:lnTo>
                  <a:pt x="4957515" y="2616200"/>
                </a:lnTo>
                <a:lnTo>
                  <a:pt x="4941365" y="2603500"/>
                </a:lnTo>
                <a:close/>
              </a:path>
              <a:path w="4993005" h="4470400">
                <a:moveTo>
                  <a:pt x="97943" y="2590800"/>
                </a:moveTo>
                <a:lnTo>
                  <a:pt x="93281" y="2603500"/>
                </a:lnTo>
                <a:lnTo>
                  <a:pt x="91564" y="2616200"/>
                </a:lnTo>
                <a:lnTo>
                  <a:pt x="99171" y="2603500"/>
                </a:lnTo>
                <a:lnTo>
                  <a:pt x="97943" y="2590800"/>
                </a:lnTo>
                <a:close/>
              </a:path>
              <a:path w="4993005" h="4470400">
                <a:moveTo>
                  <a:pt x="4921438" y="2603500"/>
                </a:moveTo>
                <a:lnTo>
                  <a:pt x="4909849" y="2603500"/>
                </a:lnTo>
                <a:lnTo>
                  <a:pt x="4894145" y="2616200"/>
                </a:lnTo>
                <a:lnTo>
                  <a:pt x="4940566" y="2616200"/>
                </a:lnTo>
                <a:lnTo>
                  <a:pt x="4921438" y="2603500"/>
                </a:lnTo>
                <a:close/>
              </a:path>
              <a:path w="4993005" h="4470400">
                <a:moveTo>
                  <a:pt x="4985145" y="2590800"/>
                </a:moveTo>
                <a:lnTo>
                  <a:pt x="4899886" y="2590800"/>
                </a:lnTo>
                <a:lnTo>
                  <a:pt x="4902386" y="2603500"/>
                </a:lnTo>
                <a:lnTo>
                  <a:pt x="4941365" y="2603500"/>
                </a:lnTo>
                <a:lnTo>
                  <a:pt x="4957515" y="2616200"/>
                </a:lnTo>
                <a:lnTo>
                  <a:pt x="4959721" y="2616200"/>
                </a:lnTo>
                <a:lnTo>
                  <a:pt x="4978855" y="2603500"/>
                </a:lnTo>
                <a:lnTo>
                  <a:pt x="4985145" y="2590800"/>
                </a:lnTo>
                <a:close/>
              </a:path>
              <a:path w="4993005" h="4470400">
                <a:moveTo>
                  <a:pt x="61762" y="2590800"/>
                </a:moveTo>
                <a:lnTo>
                  <a:pt x="58607" y="2590800"/>
                </a:lnTo>
                <a:lnTo>
                  <a:pt x="52691" y="2603500"/>
                </a:lnTo>
                <a:lnTo>
                  <a:pt x="61762" y="2590800"/>
                </a:lnTo>
                <a:close/>
              </a:path>
              <a:path w="4993005" h="4470400">
                <a:moveTo>
                  <a:pt x="83103" y="2590800"/>
                </a:moveTo>
                <a:lnTo>
                  <a:pt x="79915" y="2603500"/>
                </a:lnTo>
                <a:lnTo>
                  <a:pt x="85377" y="2603500"/>
                </a:lnTo>
                <a:lnTo>
                  <a:pt x="83103" y="2590800"/>
                </a:lnTo>
                <a:close/>
              </a:path>
              <a:path w="4993005" h="4470400">
                <a:moveTo>
                  <a:pt x="4981754" y="2578100"/>
                </a:moveTo>
                <a:lnTo>
                  <a:pt x="4902585" y="2578100"/>
                </a:lnTo>
                <a:lnTo>
                  <a:pt x="4908943" y="2590800"/>
                </a:lnTo>
                <a:lnTo>
                  <a:pt x="4985037" y="2590800"/>
                </a:lnTo>
                <a:lnTo>
                  <a:pt x="4981754" y="2578100"/>
                </a:lnTo>
                <a:close/>
              </a:path>
              <a:path w="4993005" h="4470400">
                <a:moveTo>
                  <a:pt x="69607" y="2400300"/>
                </a:moveTo>
                <a:lnTo>
                  <a:pt x="59445" y="2400300"/>
                </a:lnTo>
                <a:lnTo>
                  <a:pt x="48148" y="2413000"/>
                </a:lnTo>
                <a:lnTo>
                  <a:pt x="29410" y="2425700"/>
                </a:lnTo>
                <a:lnTo>
                  <a:pt x="13328" y="2438400"/>
                </a:lnTo>
                <a:lnTo>
                  <a:pt x="10001" y="2476500"/>
                </a:lnTo>
                <a:lnTo>
                  <a:pt x="11312" y="2501900"/>
                </a:lnTo>
                <a:lnTo>
                  <a:pt x="10693" y="2527300"/>
                </a:lnTo>
                <a:lnTo>
                  <a:pt x="12347" y="2540000"/>
                </a:lnTo>
                <a:lnTo>
                  <a:pt x="20472" y="2540000"/>
                </a:lnTo>
                <a:lnTo>
                  <a:pt x="18372" y="2552700"/>
                </a:lnTo>
                <a:lnTo>
                  <a:pt x="12896" y="2552700"/>
                </a:lnTo>
                <a:lnTo>
                  <a:pt x="8928" y="2565400"/>
                </a:lnTo>
                <a:lnTo>
                  <a:pt x="11352" y="2578100"/>
                </a:lnTo>
                <a:lnTo>
                  <a:pt x="87210" y="2578100"/>
                </a:lnTo>
                <a:lnTo>
                  <a:pt x="86365" y="2565400"/>
                </a:lnTo>
                <a:lnTo>
                  <a:pt x="84288" y="2552700"/>
                </a:lnTo>
                <a:lnTo>
                  <a:pt x="86205" y="2550464"/>
                </a:lnTo>
                <a:lnTo>
                  <a:pt x="80429" y="2540000"/>
                </a:lnTo>
                <a:lnTo>
                  <a:pt x="75902" y="2527300"/>
                </a:lnTo>
                <a:lnTo>
                  <a:pt x="14430" y="2527300"/>
                </a:lnTo>
                <a:lnTo>
                  <a:pt x="15195" y="2514600"/>
                </a:lnTo>
                <a:lnTo>
                  <a:pt x="21477" y="2514600"/>
                </a:lnTo>
                <a:lnTo>
                  <a:pt x="19808" y="2501900"/>
                </a:lnTo>
                <a:lnTo>
                  <a:pt x="69169" y="2501900"/>
                </a:lnTo>
                <a:lnTo>
                  <a:pt x="75973" y="2490735"/>
                </a:lnTo>
                <a:lnTo>
                  <a:pt x="75905" y="2489200"/>
                </a:lnTo>
                <a:lnTo>
                  <a:pt x="76909" y="2489200"/>
                </a:lnTo>
                <a:lnTo>
                  <a:pt x="84648" y="2476500"/>
                </a:lnTo>
                <a:lnTo>
                  <a:pt x="75677" y="2476500"/>
                </a:lnTo>
                <a:lnTo>
                  <a:pt x="75677" y="2463800"/>
                </a:lnTo>
                <a:lnTo>
                  <a:pt x="82121" y="2425700"/>
                </a:lnTo>
                <a:lnTo>
                  <a:pt x="81402" y="2413000"/>
                </a:lnTo>
                <a:lnTo>
                  <a:pt x="53774" y="2413000"/>
                </a:lnTo>
                <a:lnTo>
                  <a:pt x="69607" y="2400300"/>
                </a:lnTo>
                <a:close/>
              </a:path>
              <a:path w="4993005" h="4470400">
                <a:moveTo>
                  <a:pt x="98809" y="2565400"/>
                </a:moveTo>
                <a:lnTo>
                  <a:pt x="93104" y="2565400"/>
                </a:lnTo>
                <a:lnTo>
                  <a:pt x="94773" y="2578100"/>
                </a:lnTo>
                <a:lnTo>
                  <a:pt x="95391" y="2578100"/>
                </a:lnTo>
                <a:lnTo>
                  <a:pt x="98809" y="2565400"/>
                </a:lnTo>
                <a:close/>
              </a:path>
              <a:path w="4993005" h="4470400">
                <a:moveTo>
                  <a:pt x="4908804" y="2514600"/>
                </a:moveTo>
                <a:lnTo>
                  <a:pt x="4904752" y="2514600"/>
                </a:lnTo>
                <a:lnTo>
                  <a:pt x="4905172" y="2552700"/>
                </a:lnTo>
                <a:lnTo>
                  <a:pt x="4908369" y="2565400"/>
                </a:lnTo>
                <a:lnTo>
                  <a:pt x="4909216" y="2578100"/>
                </a:lnTo>
                <a:lnTo>
                  <a:pt x="4913894" y="2578100"/>
                </a:lnTo>
                <a:lnTo>
                  <a:pt x="4916103" y="2565400"/>
                </a:lnTo>
                <a:lnTo>
                  <a:pt x="4979686" y="2565400"/>
                </a:lnTo>
                <a:lnTo>
                  <a:pt x="4982698" y="2552700"/>
                </a:lnTo>
                <a:lnTo>
                  <a:pt x="4915294" y="2552700"/>
                </a:lnTo>
                <a:lnTo>
                  <a:pt x="4909548" y="2540000"/>
                </a:lnTo>
                <a:lnTo>
                  <a:pt x="4985293" y="2540000"/>
                </a:lnTo>
                <a:lnTo>
                  <a:pt x="4985252" y="2527300"/>
                </a:lnTo>
                <a:lnTo>
                  <a:pt x="4913949" y="2527300"/>
                </a:lnTo>
                <a:lnTo>
                  <a:pt x="4908804" y="2514600"/>
                </a:lnTo>
                <a:close/>
              </a:path>
              <a:path w="4993005" h="4470400">
                <a:moveTo>
                  <a:pt x="4979686" y="2565400"/>
                </a:moveTo>
                <a:lnTo>
                  <a:pt x="4916103" y="2565400"/>
                </a:lnTo>
                <a:lnTo>
                  <a:pt x="4918924" y="2578100"/>
                </a:lnTo>
                <a:lnTo>
                  <a:pt x="4978520" y="2578100"/>
                </a:lnTo>
                <a:lnTo>
                  <a:pt x="4979686" y="2565400"/>
                </a:lnTo>
                <a:close/>
              </a:path>
              <a:path w="4993005" h="4470400">
                <a:moveTo>
                  <a:pt x="89250" y="2546915"/>
                </a:moveTo>
                <a:lnTo>
                  <a:pt x="86205" y="2550464"/>
                </a:lnTo>
                <a:lnTo>
                  <a:pt x="87439" y="2552700"/>
                </a:lnTo>
                <a:lnTo>
                  <a:pt x="89250" y="2546915"/>
                </a:lnTo>
                <a:close/>
              </a:path>
              <a:path w="4993005" h="4470400">
                <a:moveTo>
                  <a:pt x="101808" y="2540000"/>
                </a:moveTo>
                <a:lnTo>
                  <a:pt x="95182" y="2540000"/>
                </a:lnTo>
                <a:lnTo>
                  <a:pt x="99875" y="2552700"/>
                </a:lnTo>
                <a:lnTo>
                  <a:pt x="101808" y="2540000"/>
                </a:lnTo>
                <a:close/>
              </a:path>
              <a:path w="4993005" h="4470400">
                <a:moveTo>
                  <a:pt x="4976182" y="2540000"/>
                </a:moveTo>
                <a:lnTo>
                  <a:pt x="4921625" y="2540000"/>
                </a:lnTo>
                <a:lnTo>
                  <a:pt x="4921430" y="2552700"/>
                </a:lnTo>
                <a:lnTo>
                  <a:pt x="4973253" y="2552700"/>
                </a:lnTo>
                <a:lnTo>
                  <a:pt x="4976182" y="2540000"/>
                </a:lnTo>
                <a:close/>
              </a:path>
              <a:path w="4993005" h="4470400">
                <a:moveTo>
                  <a:pt x="4985293" y="2540000"/>
                </a:moveTo>
                <a:lnTo>
                  <a:pt x="4979115" y="2540000"/>
                </a:lnTo>
                <a:lnTo>
                  <a:pt x="4979118" y="2552700"/>
                </a:lnTo>
                <a:lnTo>
                  <a:pt x="4982698" y="2552700"/>
                </a:lnTo>
                <a:lnTo>
                  <a:pt x="4985293" y="2540000"/>
                </a:lnTo>
                <a:close/>
              </a:path>
              <a:path w="4993005" h="4470400">
                <a:moveTo>
                  <a:pt x="100481" y="2527300"/>
                </a:moveTo>
                <a:lnTo>
                  <a:pt x="95391" y="2527300"/>
                </a:lnTo>
                <a:lnTo>
                  <a:pt x="89250" y="2546915"/>
                </a:lnTo>
                <a:lnTo>
                  <a:pt x="95182" y="2540000"/>
                </a:lnTo>
                <a:lnTo>
                  <a:pt x="101808" y="2540000"/>
                </a:lnTo>
                <a:lnTo>
                  <a:pt x="100481" y="2527300"/>
                </a:lnTo>
                <a:close/>
              </a:path>
              <a:path w="4993005" h="4470400">
                <a:moveTo>
                  <a:pt x="75398" y="2501900"/>
                </a:moveTo>
                <a:lnTo>
                  <a:pt x="25513" y="2501900"/>
                </a:lnTo>
                <a:lnTo>
                  <a:pt x="22095" y="2514600"/>
                </a:lnTo>
                <a:lnTo>
                  <a:pt x="15195" y="2514600"/>
                </a:lnTo>
                <a:lnTo>
                  <a:pt x="14430" y="2527300"/>
                </a:lnTo>
                <a:lnTo>
                  <a:pt x="75902" y="2527300"/>
                </a:lnTo>
                <a:lnTo>
                  <a:pt x="75398" y="2501900"/>
                </a:lnTo>
                <a:close/>
              </a:path>
              <a:path w="4993005" h="4470400">
                <a:moveTo>
                  <a:pt x="4898962" y="2514600"/>
                </a:moveTo>
                <a:lnTo>
                  <a:pt x="4895559" y="2514600"/>
                </a:lnTo>
                <a:lnTo>
                  <a:pt x="4893988" y="2527300"/>
                </a:lnTo>
                <a:lnTo>
                  <a:pt x="4896780" y="2527300"/>
                </a:lnTo>
                <a:lnTo>
                  <a:pt x="4898962" y="2514600"/>
                </a:lnTo>
                <a:close/>
              </a:path>
              <a:path w="4993005" h="4470400">
                <a:moveTo>
                  <a:pt x="4983613" y="2438400"/>
                </a:moveTo>
                <a:lnTo>
                  <a:pt x="4969853" y="2438400"/>
                </a:lnTo>
                <a:lnTo>
                  <a:pt x="4974394" y="2463800"/>
                </a:lnTo>
                <a:lnTo>
                  <a:pt x="4970885" y="2476500"/>
                </a:lnTo>
                <a:lnTo>
                  <a:pt x="4962829" y="2489200"/>
                </a:lnTo>
                <a:lnTo>
                  <a:pt x="4955441" y="2501900"/>
                </a:lnTo>
                <a:lnTo>
                  <a:pt x="4913938" y="2501900"/>
                </a:lnTo>
                <a:lnTo>
                  <a:pt x="4921370" y="2514600"/>
                </a:lnTo>
                <a:lnTo>
                  <a:pt x="4918650" y="2527300"/>
                </a:lnTo>
                <a:lnTo>
                  <a:pt x="4975615" y="2527300"/>
                </a:lnTo>
                <a:lnTo>
                  <a:pt x="4975075" y="2514600"/>
                </a:lnTo>
                <a:lnTo>
                  <a:pt x="4970543" y="2489200"/>
                </a:lnTo>
                <a:lnTo>
                  <a:pt x="4982052" y="2489200"/>
                </a:lnTo>
                <a:lnTo>
                  <a:pt x="4985483" y="2476500"/>
                </a:lnTo>
                <a:lnTo>
                  <a:pt x="4978444" y="2451100"/>
                </a:lnTo>
                <a:lnTo>
                  <a:pt x="4980355" y="2451100"/>
                </a:lnTo>
                <a:lnTo>
                  <a:pt x="4983613" y="2438400"/>
                </a:lnTo>
                <a:close/>
              </a:path>
              <a:path w="4993005" h="4470400">
                <a:moveTo>
                  <a:pt x="4985211" y="2514600"/>
                </a:moveTo>
                <a:lnTo>
                  <a:pt x="4983652" y="2527300"/>
                </a:lnTo>
                <a:lnTo>
                  <a:pt x="4985252" y="2527300"/>
                </a:lnTo>
                <a:lnTo>
                  <a:pt x="4985211" y="2514600"/>
                </a:lnTo>
                <a:close/>
              </a:path>
              <a:path w="4993005" h="4470400">
                <a:moveTo>
                  <a:pt x="95726" y="2451100"/>
                </a:moveTo>
                <a:lnTo>
                  <a:pt x="75677" y="2476500"/>
                </a:lnTo>
                <a:lnTo>
                  <a:pt x="84648" y="2476500"/>
                </a:lnTo>
                <a:lnTo>
                  <a:pt x="88877" y="2489200"/>
                </a:lnTo>
                <a:lnTo>
                  <a:pt x="83331" y="2495205"/>
                </a:lnTo>
                <a:lnTo>
                  <a:pt x="92616" y="2514600"/>
                </a:lnTo>
                <a:lnTo>
                  <a:pt x="99836" y="2476500"/>
                </a:lnTo>
                <a:lnTo>
                  <a:pt x="95534" y="2463800"/>
                </a:lnTo>
                <a:lnTo>
                  <a:pt x="90550" y="2463800"/>
                </a:lnTo>
                <a:lnTo>
                  <a:pt x="95726" y="2451100"/>
                </a:lnTo>
                <a:close/>
              </a:path>
              <a:path w="4993005" h="4470400">
                <a:moveTo>
                  <a:pt x="76362" y="2499478"/>
                </a:moveTo>
                <a:lnTo>
                  <a:pt x="75398" y="2501900"/>
                </a:lnTo>
                <a:lnTo>
                  <a:pt x="76470" y="2501900"/>
                </a:lnTo>
                <a:lnTo>
                  <a:pt x="76362" y="2499478"/>
                </a:lnTo>
                <a:close/>
              </a:path>
              <a:path w="4993005" h="4470400">
                <a:moveTo>
                  <a:pt x="80456" y="2489200"/>
                </a:moveTo>
                <a:lnTo>
                  <a:pt x="76362" y="2499478"/>
                </a:lnTo>
                <a:lnTo>
                  <a:pt x="76470" y="2501900"/>
                </a:lnTo>
                <a:lnTo>
                  <a:pt x="77148" y="2501900"/>
                </a:lnTo>
                <a:lnTo>
                  <a:pt x="83331" y="2495205"/>
                </a:lnTo>
                <a:lnTo>
                  <a:pt x="80456" y="2489200"/>
                </a:lnTo>
                <a:close/>
              </a:path>
              <a:path w="4993005" h="4470400">
                <a:moveTo>
                  <a:pt x="4906637" y="2463800"/>
                </a:moveTo>
                <a:lnTo>
                  <a:pt x="4900734" y="2477559"/>
                </a:lnTo>
                <a:lnTo>
                  <a:pt x="4907087" y="2489200"/>
                </a:lnTo>
                <a:lnTo>
                  <a:pt x="4895740" y="2489200"/>
                </a:lnTo>
                <a:lnTo>
                  <a:pt x="4901784" y="2501900"/>
                </a:lnTo>
                <a:lnTo>
                  <a:pt x="4955441" y="2501900"/>
                </a:lnTo>
                <a:lnTo>
                  <a:pt x="4954939" y="2489200"/>
                </a:lnTo>
                <a:lnTo>
                  <a:pt x="4900546" y="2489200"/>
                </a:lnTo>
                <a:lnTo>
                  <a:pt x="4900225" y="2478746"/>
                </a:lnTo>
                <a:lnTo>
                  <a:pt x="4954525" y="2478746"/>
                </a:lnTo>
                <a:lnTo>
                  <a:pt x="4954436" y="2476500"/>
                </a:lnTo>
                <a:lnTo>
                  <a:pt x="4912858" y="2476500"/>
                </a:lnTo>
                <a:lnTo>
                  <a:pt x="4906637" y="2463800"/>
                </a:lnTo>
                <a:close/>
              </a:path>
              <a:path w="4993005" h="4470400">
                <a:moveTo>
                  <a:pt x="76909" y="2489200"/>
                </a:moveTo>
                <a:lnTo>
                  <a:pt x="75905" y="2489200"/>
                </a:lnTo>
                <a:lnTo>
                  <a:pt x="75973" y="2490735"/>
                </a:lnTo>
                <a:lnTo>
                  <a:pt x="76909" y="2489200"/>
                </a:lnTo>
                <a:close/>
              </a:path>
              <a:path w="4993005" h="4470400">
                <a:moveTo>
                  <a:pt x="4900156" y="2476500"/>
                </a:moveTo>
                <a:lnTo>
                  <a:pt x="4900225" y="2478746"/>
                </a:lnTo>
                <a:lnTo>
                  <a:pt x="4900734" y="2477559"/>
                </a:lnTo>
                <a:lnTo>
                  <a:pt x="4900156" y="2476500"/>
                </a:lnTo>
                <a:close/>
              </a:path>
              <a:path w="4993005" h="4470400">
                <a:moveTo>
                  <a:pt x="4923500" y="2438400"/>
                </a:moveTo>
                <a:lnTo>
                  <a:pt x="4918187" y="2463800"/>
                </a:lnTo>
                <a:lnTo>
                  <a:pt x="4912858" y="2476500"/>
                </a:lnTo>
                <a:lnTo>
                  <a:pt x="4954436" y="2476500"/>
                </a:lnTo>
                <a:lnTo>
                  <a:pt x="4953934" y="2463800"/>
                </a:lnTo>
                <a:lnTo>
                  <a:pt x="4967215" y="2463800"/>
                </a:lnTo>
                <a:lnTo>
                  <a:pt x="4968534" y="2451100"/>
                </a:lnTo>
                <a:lnTo>
                  <a:pt x="4929673" y="2451100"/>
                </a:lnTo>
                <a:lnTo>
                  <a:pt x="4923500" y="2438400"/>
                </a:lnTo>
                <a:close/>
              </a:path>
              <a:path w="4993005" h="4470400">
                <a:moveTo>
                  <a:pt x="4967215" y="2463800"/>
                </a:moveTo>
                <a:lnTo>
                  <a:pt x="4953934" y="2463800"/>
                </a:lnTo>
                <a:lnTo>
                  <a:pt x="4963052" y="2476500"/>
                </a:lnTo>
                <a:lnTo>
                  <a:pt x="4967215" y="2463800"/>
                </a:lnTo>
                <a:close/>
              </a:path>
              <a:path w="4993005" h="4470400">
                <a:moveTo>
                  <a:pt x="4985351" y="2362200"/>
                </a:moveTo>
                <a:lnTo>
                  <a:pt x="4968792" y="2362200"/>
                </a:lnTo>
                <a:lnTo>
                  <a:pt x="4970478" y="2374900"/>
                </a:lnTo>
                <a:lnTo>
                  <a:pt x="4903453" y="2374900"/>
                </a:lnTo>
                <a:lnTo>
                  <a:pt x="4914045" y="2387600"/>
                </a:lnTo>
                <a:lnTo>
                  <a:pt x="4915757" y="2387600"/>
                </a:lnTo>
                <a:lnTo>
                  <a:pt x="4923025" y="2413000"/>
                </a:lnTo>
                <a:lnTo>
                  <a:pt x="4928531" y="2413000"/>
                </a:lnTo>
                <a:lnTo>
                  <a:pt x="4931128" y="2425700"/>
                </a:lnTo>
                <a:lnTo>
                  <a:pt x="4929673" y="2451100"/>
                </a:lnTo>
                <a:lnTo>
                  <a:pt x="4968534" y="2451100"/>
                </a:lnTo>
                <a:lnTo>
                  <a:pt x="4969853" y="2438400"/>
                </a:lnTo>
                <a:lnTo>
                  <a:pt x="4983613" y="2438400"/>
                </a:lnTo>
                <a:lnTo>
                  <a:pt x="4980614" y="2400300"/>
                </a:lnTo>
                <a:lnTo>
                  <a:pt x="4987379" y="2387600"/>
                </a:lnTo>
                <a:lnTo>
                  <a:pt x="4985351" y="2362200"/>
                </a:lnTo>
                <a:close/>
              </a:path>
              <a:path w="4993005" h="4470400">
                <a:moveTo>
                  <a:pt x="4918726" y="2413000"/>
                </a:moveTo>
                <a:lnTo>
                  <a:pt x="4916989" y="2425700"/>
                </a:lnTo>
                <a:lnTo>
                  <a:pt x="4919820" y="2425700"/>
                </a:lnTo>
                <a:lnTo>
                  <a:pt x="4918726" y="2413000"/>
                </a:lnTo>
                <a:close/>
              </a:path>
              <a:path w="4993005" h="4470400">
                <a:moveTo>
                  <a:pt x="81287" y="2336800"/>
                </a:moveTo>
                <a:lnTo>
                  <a:pt x="15064" y="2336800"/>
                </a:lnTo>
                <a:lnTo>
                  <a:pt x="14587" y="2362200"/>
                </a:lnTo>
                <a:lnTo>
                  <a:pt x="9482" y="2374900"/>
                </a:lnTo>
                <a:lnTo>
                  <a:pt x="24110" y="2374900"/>
                </a:lnTo>
                <a:lnTo>
                  <a:pt x="25665" y="2387600"/>
                </a:lnTo>
                <a:lnTo>
                  <a:pt x="6402" y="2413000"/>
                </a:lnTo>
                <a:lnTo>
                  <a:pt x="22685" y="2413000"/>
                </a:lnTo>
                <a:lnTo>
                  <a:pt x="33236" y="2400300"/>
                </a:lnTo>
                <a:lnTo>
                  <a:pt x="69607" y="2400300"/>
                </a:lnTo>
                <a:lnTo>
                  <a:pt x="85290" y="2387600"/>
                </a:lnTo>
                <a:lnTo>
                  <a:pt x="100993" y="2362200"/>
                </a:lnTo>
                <a:lnTo>
                  <a:pt x="87478" y="2362200"/>
                </a:lnTo>
                <a:lnTo>
                  <a:pt x="90517" y="2349500"/>
                </a:lnTo>
                <a:lnTo>
                  <a:pt x="73747" y="2349500"/>
                </a:lnTo>
                <a:lnTo>
                  <a:pt x="81287" y="2336800"/>
                </a:lnTo>
                <a:close/>
              </a:path>
              <a:path w="4993005" h="4470400">
                <a:moveTo>
                  <a:pt x="59445" y="2400300"/>
                </a:moveTo>
                <a:lnTo>
                  <a:pt x="37400" y="2400300"/>
                </a:lnTo>
                <a:lnTo>
                  <a:pt x="37623" y="2413000"/>
                </a:lnTo>
                <a:lnTo>
                  <a:pt x="48148" y="2413000"/>
                </a:lnTo>
                <a:lnTo>
                  <a:pt x="59445" y="2400300"/>
                </a:lnTo>
                <a:close/>
              </a:path>
              <a:path w="4993005" h="4470400">
                <a:moveTo>
                  <a:pt x="89235" y="2400300"/>
                </a:moveTo>
                <a:lnTo>
                  <a:pt x="69607" y="2400300"/>
                </a:lnTo>
                <a:lnTo>
                  <a:pt x="53774" y="2413000"/>
                </a:lnTo>
                <a:lnTo>
                  <a:pt x="96870" y="2413000"/>
                </a:lnTo>
                <a:lnTo>
                  <a:pt x="89235" y="2400300"/>
                </a:lnTo>
                <a:close/>
              </a:path>
              <a:path w="4993005" h="4470400">
                <a:moveTo>
                  <a:pt x="4899847" y="2387600"/>
                </a:moveTo>
                <a:lnTo>
                  <a:pt x="4896923" y="2387600"/>
                </a:lnTo>
                <a:lnTo>
                  <a:pt x="4898606" y="2400300"/>
                </a:lnTo>
                <a:lnTo>
                  <a:pt x="4899847" y="2387600"/>
                </a:lnTo>
                <a:close/>
              </a:path>
              <a:path w="4993005" h="4470400">
                <a:moveTo>
                  <a:pt x="4898890" y="2362200"/>
                </a:moveTo>
                <a:lnTo>
                  <a:pt x="4896302" y="2362200"/>
                </a:lnTo>
                <a:lnTo>
                  <a:pt x="4897408" y="2374900"/>
                </a:lnTo>
                <a:lnTo>
                  <a:pt x="4898764" y="2374900"/>
                </a:lnTo>
                <a:lnTo>
                  <a:pt x="4898890" y="2362200"/>
                </a:lnTo>
                <a:close/>
              </a:path>
              <a:path w="4993005" h="4470400">
                <a:moveTo>
                  <a:pt x="4908072" y="2336800"/>
                </a:moveTo>
                <a:lnTo>
                  <a:pt x="4902310" y="2336800"/>
                </a:lnTo>
                <a:lnTo>
                  <a:pt x="4902128" y="2362200"/>
                </a:lnTo>
                <a:lnTo>
                  <a:pt x="4907998" y="2374900"/>
                </a:lnTo>
                <a:lnTo>
                  <a:pt x="4970478" y="2374900"/>
                </a:lnTo>
                <a:lnTo>
                  <a:pt x="4968792" y="2362200"/>
                </a:lnTo>
                <a:lnTo>
                  <a:pt x="4985351" y="2362200"/>
                </a:lnTo>
                <a:lnTo>
                  <a:pt x="4978978" y="2349500"/>
                </a:lnTo>
                <a:lnTo>
                  <a:pt x="4918941" y="2349500"/>
                </a:lnTo>
                <a:lnTo>
                  <a:pt x="4908072" y="2336800"/>
                </a:lnTo>
                <a:close/>
              </a:path>
              <a:path w="4993005" h="4470400">
                <a:moveTo>
                  <a:pt x="4992656" y="2362200"/>
                </a:moveTo>
                <a:lnTo>
                  <a:pt x="4990069" y="2362200"/>
                </a:lnTo>
                <a:lnTo>
                  <a:pt x="4991187" y="2374900"/>
                </a:lnTo>
                <a:lnTo>
                  <a:pt x="4992539" y="2374900"/>
                </a:lnTo>
                <a:lnTo>
                  <a:pt x="4992656" y="2362200"/>
                </a:lnTo>
                <a:close/>
              </a:path>
              <a:path w="4993005" h="4470400">
                <a:moveTo>
                  <a:pt x="97349" y="2349500"/>
                </a:moveTo>
                <a:lnTo>
                  <a:pt x="95046" y="2362200"/>
                </a:lnTo>
                <a:lnTo>
                  <a:pt x="101192" y="2362200"/>
                </a:lnTo>
                <a:lnTo>
                  <a:pt x="97349" y="2349500"/>
                </a:lnTo>
                <a:close/>
              </a:path>
              <a:path w="4993005" h="4470400">
                <a:moveTo>
                  <a:pt x="94390" y="2273300"/>
                </a:moveTo>
                <a:lnTo>
                  <a:pt x="19791" y="2273300"/>
                </a:lnTo>
                <a:lnTo>
                  <a:pt x="11471" y="2286000"/>
                </a:lnTo>
                <a:lnTo>
                  <a:pt x="14531" y="2286000"/>
                </a:lnTo>
                <a:lnTo>
                  <a:pt x="17334" y="2298700"/>
                </a:lnTo>
                <a:lnTo>
                  <a:pt x="8242" y="2311400"/>
                </a:lnTo>
                <a:lnTo>
                  <a:pt x="8525" y="2324100"/>
                </a:lnTo>
                <a:lnTo>
                  <a:pt x="11921" y="2336800"/>
                </a:lnTo>
                <a:lnTo>
                  <a:pt x="88041" y="2336800"/>
                </a:lnTo>
                <a:lnTo>
                  <a:pt x="79716" y="2349500"/>
                </a:lnTo>
                <a:lnTo>
                  <a:pt x="90517" y="2349500"/>
                </a:lnTo>
                <a:lnTo>
                  <a:pt x="93979" y="2324100"/>
                </a:lnTo>
                <a:lnTo>
                  <a:pt x="16684" y="2324100"/>
                </a:lnTo>
                <a:lnTo>
                  <a:pt x="17560" y="2311400"/>
                </a:lnTo>
                <a:lnTo>
                  <a:pt x="73162" y="2311400"/>
                </a:lnTo>
                <a:lnTo>
                  <a:pt x="82653" y="2286000"/>
                </a:lnTo>
                <a:lnTo>
                  <a:pt x="94390" y="2273300"/>
                </a:lnTo>
                <a:close/>
              </a:path>
              <a:path w="4993005" h="4470400">
                <a:moveTo>
                  <a:pt x="4974142" y="2247900"/>
                </a:moveTo>
                <a:lnTo>
                  <a:pt x="4955590" y="2247900"/>
                </a:lnTo>
                <a:lnTo>
                  <a:pt x="4943118" y="2260600"/>
                </a:lnTo>
                <a:lnTo>
                  <a:pt x="4921470" y="2260600"/>
                </a:lnTo>
                <a:lnTo>
                  <a:pt x="4921098" y="2273300"/>
                </a:lnTo>
                <a:lnTo>
                  <a:pt x="4979028" y="2273300"/>
                </a:lnTo>
                <a:lnTo>
                  <a:pt x="4977025" y="2286000"/>
                </a:lnTo>
                <a:lnTo>
                  <a:pt x="4900803" y="2286000"/>
                </a:lnTo>
                <a:lnTo>
                  <a:pt x="4894816" y="2298700"/>
                </a:lnTo>
                <a:lnTo>
                  <a:pt x="4906068" y="2311400"/>
                </a:lnTo>
                <a:lnTo>
                  <a:pt x="4915446" y="2311400"/>
                </a:lnTo>
                <a:lnTo>
                  <a:pt x="4920540" y="2324100"/>
                </a:lnTo>
                <a:lnTo>
                  <a:pt x="4918941" y="2349500"/>
                </a:lnTo>
                <a:lnTo>
                  <a:pt x="4971426" y="2349500"/>
                </a:lnTo>
                <a:lnTo>
                  <a:pt x="4974436" y="2336800"/>
                </a:lnTo>
                <a:lnTo>
                  <a:pt x="4976397" y="2324100"/>
                </a:lnTo>
                <a:lnTo>
                  <a:pt x="4932261" y="2324100"/>
                </a:lnTo>
                <a:lnTo>
                  <a:pt x="4928156" y="2311400"/>
                </a:lnTo>
                <a:lnTo>
                  <a:pt x="4925223" y="2298700"/>
                </a:lnTo>
                <a:lnTo>
                  <a:pt x="4979808" y="2298700"/>
                </a:lnTo>
                <a:lnTo>
                  <a:pt x="4986354" y="2260600"/>
                </a:lnTo>
                <a:lnTo>
                  <a:pt x="4974142" y="2247900"/>
                </a:lnTo>
                <a:close/>
              </a:path>
              <a:path w="4993005" h="4470400">
                <a:moveTo>
                  <a:pt x="73162" y="2311400"/>
                </a:moveTo>
                <a:lnTo>
                  <a:pt x="17560" y="2311400"/>
                </a:lnTo>
                <a:lnTo>
                  <a:pt x="18985" y="2324100"/>
                </a:lnTo>
                <a:lnTo>
                  <a:pt x="87684" y="2324100"/>
                </a:lnTo>
                <a:lnTo>
                  <a:pt x="73162" y="2311400"/>
                </a:lnTo>
                <a:close/>
              </a:path>
              <a:path w="4993005" h="4470400">
                <a:moveTo>
                  <a:pt x="4979808" y="2298700"/>
                </a:moveTo>
                <a:lnTo>
                  <a:pt x="4936636" y="2298700"/>
                </a:lnTo>
                <a:lnTo>
                  <a:pt x="4935700" y="2311400"/>
                </a:lnTo>
                <a:lnTo>
                  <a:pt x="4932261" y="2324100"/>
                </a:lnTo>
                <a:lnTo>
                  <a:pt x="4976397" y="2324100"/>
                </a:lnTo>
                <a:lnTo>
                  <a:pt x="4978357" y="2311400"/>
                </a:lnTo>
                <a:lnTo>
                  <a:pt x="4979808" y="2298700"/>
                </a:lnTo>
                <a:close/>
              </a:path>
              <a:path w="4993005" h="4470400">
                <a:moveTo>
                  <a:pt x="4932259" y="2298700"/>
                </a:moveTo>
                <a:lnTo>
                  <a:pt x="4925223" y="2298700"/>
                </a:lnTo>
                <a:lnTo>
                  <a:pt x="4929474" y="2311400"/>
                </a:lnTo>
                <a:lnTo>
                  <a:pt x="4932259" y="2298700"/>
                </a:lnTo>
                <a:close/>
              </a:path>
              <a:path w="4993005" h="4470400">
                <a:moveTo>
                  <a:pt x="86805" y="2209800"/>
                </a:moveTo>
                <a:lnTo>
                  <a:pt x="80013" y="2235200"/>
                </a:lnTo>
                <a:lnTo>
                  <a:pt x="15132" y="2235200"/>
                </a:lnTo>
                <a:lnTo>
                  <a:pt x="17176" y="2247900"/>
                </a:lnTo>
                <a:lnTo>
                  <a:pt x="12106" y="2260600"/>
                </a:lnTo>
                <a:lnTo>
                  <a:pt x="9713" y="2286000"/>
                </a:lnTo>
                <a:lnTo>
                  <a:pt x="19791" y="2273300"/>
                </a:lnTo>
                <a:lnTo>
                  <a:pt x="52811" y="2273300"/>
                </a:lnTo>
                <a:lnTo>
                  <a:pt x="53148" y="2260600"/>
                </a:lnTo>
                <a:lnTo>
                  <a:pt x="54829" y="2247900"/>
                </a:lnTo>
                <a:lnTo>
                  <a:pt x="86135" y="2247900"/>
                </a:lnTo>
                <a:lnTo>
                  <a:pt x="92383" y="2222500"/>
                </a:lnTo>
                <a:lnTo>
                  <a:pt x="95906" y="2222500"/>
                </a:lnTo>
                <a:lnTo>
                  <a:pt x="86805" y="2209800"/>
                </a:lnTo>
                <a:close/>
              </a:path>
              <a:path w="4993005" h="4470400">
                <a:moveTo>
                  <a:pt x="4895861" y="2275330"/>
                </a:moveTo>
                <a:lnTo>
                  <a:pt x="4899634" y="2286000"/>
                </a:lnTo>
                <a:lnTo>
                  <a:pt x="4901684" y="2286000"/>
                </a:lnTo>
                <a:lnTo>
                  <a:pt x="4895861" y="2275330"/>
                </a:lnTo>
                <a:close/>
              </a:path>
              <a:path w="4993005" h="4470400">
                <a:moveTo>
                  <a:pt x="4919223" y="2260600"/>
                </a:moveTo>
                <a:lnTo>
                  <a:pt x="4901726" y="2260600"/>
                </a:lnTo>
                <a:lnTo>
                  <a:pt x="4906239" y="2286000"/>
                </a:lnTo>
                <a:lnTo>
                  <a:pt x="4977025" y="2286000"/>
                </a:lnTo>
                <a:lnTo>
                  <a:pt x="4972561" y="2273300"/>
                </a:lnTo>
                <a:lnTo>
                  <a:pt x="4921098" y="2273300"/>
                </a:lnTo>
                <a:lnTo>
                  <a:pt x="4919223" y="2260600"/>
                </a:lnTo>
                <a:close/>
              </a:path>
              <a:path w="4993005" h="4470400">
                <a:moveTo>
                  <a:pt x="4895143" y="2273300"/>
                </a:moveTo>
                <a:lnTo>
                  <a:pt x="4894753" y="2273300"/>
                </a:lnTo>
                <a:lnTo>
                  <a:pt x="4895861" y="2275330"/>
                </a:lnTo>
                <a:lnTo>
                  <a:pt x="4895143" y="2273300"/>
                </a:lnTo>
                <a:close/>
              </a:path>
              <a:path w="4993005" h="4470400">
                <a:moveTo>
                  <a:pt x="86135" y="2247900"/>
                </a:moveTo>
                <a:lnTo>
                  <a:pt x="68718" y="2247900"/>
                </a:lnTo>
                <a:lnTo>
                  <a:pt x="66541" y="2260600"/>
                </a:lnTo>
                <a:lnTo>
                  <a:pt x="59012" y="2273300"/>
                </a:lnTo>
                <a:lnTo>
                  <a:pt x="74080" y="2273300"/>
                </a:lnTo>
                <a:lnTo>
                  <a:pt x="78555" y="2260600"/>
                </a:lnTo>
                <a:lnTo>
                  <a:pt x="86135" y="2247900"/>
                </a:lnTo>
                <a:close/>
              </a:path>
              <a:path w="4993005" h="4470400">
                <a:moveTo>
                  <a:pt x="4905721" y="2082800"/>
                </a:moveTo>
                <a:lnTo>
                  <a:pt x="4896240" y="2082800"/>
                </a:lnTo>
                <a:lnTo>
                  <a:pt x="4900326" y="2108200"/>
                </a:lnTo>
                <a:lnTo>
                  <a:pt x="4918662" y="2108200"/>
                </a:lnTo>
                <a:lnTo>
                  <a:pt x="4923771" y="2120900"/>
                </a:lnTo>
                <a:lnTo>
                  <a:pt x="4920082" y="2159000"/>
                </a:lnTo>
                <a:lnTo>
                  <a:pt x="4905218" y="2159000"/>
                </a:lnTo>
                <a:lnTo>
                  <a:pt x="4914080" y="2171700"/>
                </a:lnTo>
                <a:lnTo>
                  <a:pt x="4970206" y="2171700"/>
                </a:lnTo>
                <a:lnTo>
                  <a:pt x="4973815" y="2184400"/>
                </a:lnTo>
                <a:lnTo>
                  <a:pt x="4921422" y="2184400"/>
                </a:lnTo>
                <a:lnTo>
                  <a:pt x="4920218" y="2197100"/>
                </a:lnTo>
                <a:lnTo>
                  <a:pt x="4919550" y="2197100"/>
                </a:lnTo>
                <a:lnTo>
                  <a:pt x="4922794" y="2235200"/>
                </a:lnTo>
                <a:lnTo>
                  <a:pt x="4908628" y="2235200"/>
                </a:lnTo>
                <a:lnTo>
                  <a:pt x="4906940" y="2247900"/>
                </a:lnTo>
                <a:lnTo>
                  <a:pt x="4896041" y="2247900"/>
                </a:lnTo>
                <a:lnTo>
                  <a:pt x="4907145" y="2260600"/>
                </a:lnTo>
                <a:lnTo>
                  <a:pt x="4943118" y="2260600"/>
                </a:lnTo>
                <a:lnTo>
                  <a:pt x="4941883" y="2235200"/>
                </a:lnTo>
                <a:lnTo>
                  <a:pt x="4948535" y="2222500"/>
                </a:lnTo>
                <a:lnTo>
                  <a:pt x="4986624" y="2222500"/>
                </a:lnTo>
                <a:lnTo>
                  <a:pt x="4975089" y="2209800"/>
                </a:lnTo>
                <a:lnTo>
                  <a:pt x="4980097" y="2197100"/>
                </a:lnTo>
                <a:lnTo>
                  <a:pt x="4985633" y="2171700"/>
                </a:lnTo>
                <a:lnTo>
                  <a:pt x="4975682" y="2159000"/>
                </a:lnTo>
                <a:lnTo>
                  <a:pt x="4920082" y="2159000"/>
                </a:lnTo>
                <a:lnTo>
                  <a:pt x="4899043" y="2146300"/>
                </a:lnTo>
                <a:lnTo>
                  <a:pt x="4978698" y="2146300"/>
                </a:lnTo>
                <a:lnTo>
                  <a:pt x="4984730" y="2120900"/>
                </a:lnTo>
                <a:lnTo>
                  <a:pt x="4977429" y="2120900"/>
                </a:lnTo>
                <a:lnTo>
                  <a:pt x="4969337" y="2108200"/>
                </a:lnTo>
                <a:lnTo>
                  <a:pt x="4974616" y="2095500"/>
                </a:lnTo>
                <a:lnTo>
                  <a:pt x="4912228" y="2095500"/>
                </a:lnTo>
                <a:lnTo>
                  <a:pt x="4905721" y="2082800"/>
                </a:lnTo>
                <a:close/>
              </a:path>
              <a:path w="4993005" h="4470400">
                <a:moveTo>
                  <a:pt x="18203" y="2171700"/>
                </a:moveTo>
                <a:lnTo>
                  <a:pt x="13655" y="2171700"/>
                </a:lnTo>
                <a:lnTo>
                  <a:pt x="9962" y="2197100"/>
                </a:lnTo>
                <a:lnTo>
                  <a:pt x="8235" y="2222500"/>
                </a:lnTo>
                <a:lnTo>
                  <a:pt x="9588" y="2247900"/>
                </a:lnTo>
                <a:lnTo>
                  <a:pt x="15132" y="2235200"/>
                </a:lnTo>
                <a:lnTo>
                  <a:pt x="80013" y="2235200"/>
                </a:lnTo>
                <a:lnTo>
                  <a:pt x="75771" y="2222500"/>
                </a:lnTo>
                <a:lnTo>
                  <a:pt x="73984" y="2209800"/>
                </a:lnTo>
                <a:lnTo>
                  <a:pt x="74269" y="2197100"/>
                </a:lnTo>
                <a:lnTo>
                  <a:pt x="22493" y="2197100"/>
                </a:lnTo>
                <a:lnTo>
                  <a:pt x="18203" y="2171700"/>
                </a:lnTo>
                <a:close/>
              </a:path>
              <a:path w="4993005" h="4470400">
                <a:moveTo>
                  <a:pt x="4949369" y="2235200"/>
                </a:moveTo>
                <a:lnTo>
                  <a:pt x="4945013" y="2235200"/>
                </a:lnTo>
                <a:lnTo>
                  <a:pt x="4946064" y="2247900"/>
                </a:lnTo>
                <a:lnTo>
                  <a:pt x="4948618" y="2247900"/>
                </a:lnTo>
                <a:lnTo>
                  <a:pt x="4949369" y="2235200"/>
                </a:lnTo>
                <a:close/>
              </a:path>
              <a:path w="4993005" h="4470400">
                <a:moveTo>
                  <a:pt x="4986624" y="2222500"/>
                </a:moveTo>
                <a:lnTo>
                  <a:pt x="4963588" y="2222500"/>
                </a:lnTo>
                <a:lnTo>
                  <a:pt x="4954037" y="2247900"/>
                </a:lnTo>
                <a:lnTo>
                  <a:pt x="4963676" y="2247900"/>
                </a:lnTo>
                <a:lnTo>
                  <a:pt x="4979030" y="2235200"/>
                </a:lnTo>
                <a:lnTo>
                  <a:pt x="4986624" y="2222500"/>
                </a:lnTo>
                <a:close/>
              </a:path>
              <a:path w="4993005" h="4470400">
                <a:moveTo>
                  <a:pt x="4919550" y="2197100"/>
                </a:moveTo>
                <a:lnTo>
                  <a:pt x="4912993" y="2197100"/>
                </a:lnTo>
                <a:lnTo>
                  <a:pt x="4906878" y="2209800"/>
                </a:lnTo>
                <a:lnTo>
                  <a:pt x="4911654" y="2209800"/>
                </a:lnTo>
                <a:lnTo>
                  <a:pt x="4919550" y="2197100"/>
                </a:lnTo>
                <a:close/>
              </a:path>
              <a:path w="4993005" h="4470400">
                <a:moveTo>
                  <a:pt x="77386" y="2159000"/>
                </a:moveTo>
                <a:lnTo>
                  <a:pt x="14945" y="2159000"/>
                </a:lnTo>
                <a:lnTo>
                  <a:pt x="21967" y="2171700"/>
                </a:lnTo>
                <a:lnTo>
                  <a:pt x="26110" y="2171700"/>
                </a:lnTo>
                <a:lnTo>
                  <a:pt x="22493" y="2197100"/>
                </a:lnTo>
                <a:lnTo>
                  <a:pt x="74269" y="2197100"/>
                </a:lnTo>
                <a:lnTo>
                  <a:pt x="74555" y="2184400"/>
                </a:lnTo>
                <a:lnTo>
                  <a:pt x="77386" y="2159000"/>
                </a:lnTo>
                <a:close/>
              </a:path>
              <a:path w="4993005" h="4470400">
                <a:moveTo>
                  <a:pt x="97077" y="2184400"/>
                </a:moveTo>
                <a:lnTo>
                  <a:pt x="96333" y="2184400"/>
                </a:lnTo>
                <a:lnTo>
                  <a:pt x="96333" y="2197100"/>
                </a:lnTo>
                <a:lnTo>
                  <a:pt x="98066" y="2197100"/>
                </a:lnTo>
                <a:lnTo>
                  <a:pt x="97077" y="2184400"/>
                </a:lnTo>
                <a:close/>
              </a:path>
              <a:path w="4993005" h="4470400">
                <a:moveTo>
                  <a:pt x="4942720" y="2171700"/>
                </a:moveTo>
                <a:lnTo>
                  <a:pt x="4901098" y="2171700"/>
                </a:lnTo>
                <a:lnTo>
                  <a:pt x="4893112" y="2184400"/>
                </a:lnTo>
                <a:lnTo>
                  <a:pt x="4898525" y="2197100"/>
                </a:lnTo>
                <a:lnTo>
                  <a:pt x="4920218" y="2197100"/>
                </a:lnTo>
                <a:lnTo>
                  <a:pt x="4919167" y="2184400"/>
                </a:lnTo>
                <a:lnTo>
                  <a:pt x="4942364" y="2184400"/>
                </a:lnTo>
                <a:lnTo>
                  <a:pt x="4942720" y="2171700"/>
                </a:lnTo>
                <a:close/>
              </a:path>
              <a:path w="4993005" h="4470400">
                <a:moveTo>
                  <a:pt x="98015" y="2108200"/>
                </a:moveTo>
                <a:lnTo>
                  <a:pt x="89506" y="2133600"/>
                </a:lnTo>
                <a:lnTo>
                  <a:pt x="87957" y="2133600"/>
                </a:lnTo>
                <a:lnTo>
                  <a:pt x="78137" y="2146300"/>
                </a:lnTo>
                <a:lnTo>
                  <a:pt x="83525" y="2146300"/>
                </a:lnTo>
                <a:lnTo>
                  <a:pt x="94847" y="2159000"/>
                </a:lnTo>
                <a:lnTo>
                  <a:pt x="85409" y="2169889"/>
                </a:lnTo>
                <a:lnTo>
                  <a:pt x="89444" y="2184400"/>
                </a:lnTo>
                <a:lnTo>
                  <a:pt x="95450" y="2171700"/>
                </a:lnTo>
                <a:lnTo>
                  <a:pt x="99723" y="2146300"/>
                </a:lnTo>
                <a:lnTo>
                  <a:pt x="100999" y="2120900"/>
                </a:lnTo>
                <a:lnTo>
                  <a:pt x="98015" y="2108200"/>
                </a:lnTo>
                <a:close/>
              </a:path>
              <a:path w="4993005" h="4470400">
                <a:moveTo>
                  <a:pt x="4967946" y="2171700"/>
                </a:moveTo>
                <a:lnTo>
                  <a:pt x="4946163" y="2171700"/>
                </a:lnTo>
                <a:lnTo>
                  <a:pt x="4944777" y="2184400"/>
                </a:lnTo>
                <a:lnTo>
                  <a:pt x="4973815" y="2184400"/>
                </a:lnTo>
                <a:lnTo>
                  <a:pt x="4967946" y="2171700"/>
                </a:lnTo>
                <a:close/>
              </a:path>
              <a:path w="4993005" h="4470400">
                <a:moveTo>
                  <a:pt x="82381" y="2159000"/>
                </a:moveTo>
                <a:lnTo>
                  <a:pt x="79961" y="2159000"/>
                </a:lnTo>
                <a:lnTo>
                  <a:pt x="83840" y="2171700"/>
                </a:lnTo>
                <a:lnTo>
                  <a:pt x="85409" y="2169889"/>
                </a:lnTo>
                <a:lnTo>
                  <a:pt x="82381" y="2159000"/>
                </a:lnTo>
                <a:close/>
              </a:path>
              <a:path w="4993005" h="4470400">
                <a:moveTo>
                  <a:pt x="16420" y="2082800"/>
                </a:moveTo>
                <a:lnTo>
                  <a:pt x="12975" y="2082800"/>
                </a:lnTo>
                <a:lnTo>
                  <a:pt x="8237" y="2095500"/>
                </a:lnTo>
                <a:lnTo>
                  <a:pt x="14700" y="2146300"/>
                </a:lnTo>
                <a:lnTo>
                  <a:pt x="9928" y="2159000"/>
                </a:lnTo>
                <a:lnTo>
                  <a:pt x="22910" y="2159000"/>
                </a:lnTo>
                <a:lnTo>
                  <a:pt x="22547" y="2146300"/>
                </a:lnTo>
                <a:lnTo>
                  <a:pt x="76732" y="2146300"/>
                </a:lnTo>
                <a:lnTo>
                  <a:pt x="87957" y="2133600"/>
                </a:lnTo>
                <a:lnTo>
                  <a:pt x="89506" y="2133600"/>
                </a:lnTo>
                <a:lnTo>
                  <a:pt x="75792" y="2120900"/>
                </a:lnTo>
                <a:lnTo>
                  <a:pt x="79271" y="2110025"/>
                </a:lnTo>
                <a:lnTo>
                  <a:pt x="78904" y="2108200"/>
                </a:lnTo>
                <a:lnTo>
                  <a:pt x="79855" y="2108200"/>
                </a:lnTo>
                <a:lnTo>
                  <a:pt x="85524" y="2095500"/>
                </a:lnTo>
                <a:lnTo>
                  <a:pt x="17362" y="2095500"/>
                </a:lnTo>
                <a:lnTo>
                  <a:pt x="16420" y="2082800"/>
                </a:lnTo>
                <a:close/>
              </a:path>
              <a:path w="4993005" h="4470400">
                <a:moveTo>
                  <a:pt x="83525" y="2146300"/>
                </a:moveTo>
                <a:lnTo>
                  <a:pt x="28105" y="2146300"/>
                </a:lnTo>
                <a:lnTo>
                  <a:pt x="25871" y="2159000"/>
                </a:lnTo>
                <a:lnTo>
                  <a:pt x="79961" y="2159000"/>
                </a:lnTo>
                <a:lnTo>
                  <a:pt x="83525" y="2146300"/>
                </a:lnTo>
                <a:close/>
              </a:path>
              <a:path w="4993005" h="4470400">
                <a:moveTo>
                  <a:pt x="4910974" y="2133600"/>
                </a:moveTo>
                <a:lnTo>
                  <a:pt x="4908805" y="2146300"/>
                </a:lnTo>
                <a:lnTo>
                  <a:pt x="4915547" y="2146300"/>
                </a:lnTo>
                <a:lnTo>
                  <a:pt x="4910974" y="2133600"/>
                </a:lnTo>
                <a:close/>
              </a:path>
              <a:path w="4993005" h="4470400">
                <a:moveTo>
                  <a:pt x="4988582" y="2133600"/>
                </a:moveTo>
                <a:lnTo>
                  <a:pt x="4986758" y="2146300"/>
                </a:lnTo>
                <a:lnTo>
                  <a:pt x="4991143" y="2146300"/>
                </a:lnTo>
                <a:lnTo>
                  <a:pt x="4988582" y="2133600"/>
                </a:lnTo>
                <a:close/>
              </a:path>
              <a:path w="4993005" h="4470400">
                <a:moveTo>
                  <a:pt x="85119" y="2108200"/>
                </a:moveTo>
                <a:lnTo>
                  <a:pt x="79855" y="2108200"/>
                </a:lnTo>
                <a:lnTo>
                  <a:pt x="79271" y="2110025"/>
                </a:lnTo>
                <a:lnTo>
                  <a:pt x="81456" y="2120900"/>
                </a:lnTo>
                <a:lnTo>
                  <a:pt x="85839" y="2120900"/>
                </a:lnTo>
                <a:lnTo>
                  <a:pt x="85119" y="2108200"/>
                </a:lnTo>
                <a:close/>
              </a:path>
              <a:path w="4993005" h="4470400">
                <a:moveTo>
                  <a:pt x="83171" y="2019300"/>
                </a:moveTo>
                <a:lnTo>
                  <a:pt x="68116" y="2019300"/>
                </a:lnTo>
                <a:lnTo>
                  <a:pt x="80386" y="2032000"/>
                </a:lnTo>
                <a:lnTo>
                  <a:pt x="30461" y="2032000"/>
                </a:lnTo>
                <a:lnTo>
                  <a:pt x="26328" y="2057400"/>
                </a:lnTo>
                <a:lnTo>
                  <a:pt x="21006" y="2070100"/>
                </a:lnTo>
                <a:lnTo>
                  <a:pt x="22368" y="2070100"/>
                </a:lnTo>
                <a:lnTo>
                  <a:pt x="25213" y="2082800"/>
                </a:lnTo>
                <a:lnTo>
                  <a:pt x="26310" y="2095500"/>
                </a:lnTo>
                <a:lnTo>
                  <a:pt x="85524" y="2095500"/>
                </a:lnTo>
                <a:lnTo>
                  <a:pt x="90325" y="2084745"/>
                </a:lnTo>
                <a:lnTo>
                  <a:pt x="88903" y="2070100"/>
                </a:lnTo>
                <a:lnTo>
                  <a:pt x="85789" y="2057400"/>
                </a:lnTo>
                <a:lnTo>
                  <a:pt x="82201" y="2057400"/>
                </a:lnTo>
                <a:lnTo>
                  <a:pt x="80931" y="2032000"/>
                </a:lnTo>
                <a:lnTo>
                  <a:pt x="83171" y="2019300"/>
                </a:lnTo>
                <a:close/>
              </a:path>
              <a:path w="4993005" h="4470400">
                <a:moveTo>
                  <a:pt x="99307" y="2082800"/>
                </a:moveTo>
                <a:lnTo>
                  <a:pt x="91194" y="2082800"/>
                </a:lnTo>
                <a:lnTo>
                  <a:pt x="90325" y="2084745"/>
                </a:lnTo>
                <a:lnTo>
                  <a:pt x="91370" y="2095500"/>
                </a:lnTo>
                <a:lnTo>
                  <a:pt x="94427" y="2095500"/>
                </a:lnTo>
                <a:lnTo>
                  <a:pt x="99307" y="2082800"/>
                </a:lnTo>
                <a:close/>
              </a:path>
              <a:path w="4993005" h="4470400">
                <a:moveTo>
                  <a:pt x="4976698" y="2057400"/>
                </a:moveTo>
                <a:lnTo>
                  <a:pt x="4908808" y="2057400"/>
                </a:lnTo>
                <a:lnTo>
                  <a:pt x="4915359" y="2095500"/>
                </a:lnTo>
                <a:lnTo>
                  <a:pt x="4974616" y="2095500"/>
                </a:lnTo>
                <a:lnTo>
                  <a:pt x="4981020" y="2082800"/>
                </a:lnTo>
                <a:lnTo>
                  <a:pt x="4983423" y="2070100"/>
                </a:lnTo>
                <a:lnTo>
                  <a:pt x="4976698" y="2057400"/>
                </a:lnTo>
                <a:close/>
              </a:path>
              <a:path w="4993005" h="4470400">
                <a:moveTo>
                  <a:pt x="4910974" y="2070100"/>
                </a:moveTo>
                <a:lnTo>
                  <a:pt x="4906030" y="2070100"/>
                </a:lnTo>
                <a:lnTo>
                  <a:pt x="4904195" y="2082800"/>
                </a:lnTo>
                <a:lnTo>
                  <a:pt x="4908103" y="2082800"/>
                </a:lnTo>
                <a:lnTo>
                  <a:pt x="4910974" y="2070100"/>
                </a:lnTo>
                <a:close/>
              </a:path>
              <a:path w="4993005" h="4470400">
                <a:moveTo>
                  <a:pt x="72433" y="1993900"/>
                </a:moveTo>
                <a:lnTo>
                  <a:pt x="13006" y="1993900"/>
                </a:lnTo>
                <a:lnTo>
                  <a:pt x="9655" y="2019300"/>
                </a:lnTo>
                <a:lnTo>
                  <a:pt x="13503" y="2032000"/>
                </a:lnTo>
                <a:lnTo>
                  <a:pt x="11954" y="2044700"/>
                </a:lnTo>
                <a:lnTo>
                  <a:pt x="10624" y="2057400"/>
                </a:lnTo>
                <a:lnTo>
                  <a:pt x="15132" y="2070100"/>
                </a:lnTo>
                <a:lnTo>
                  <a:pt x="28398" y="2032000"/>
                </a:lnTo>
                <a:lnTo>
                  <a:pt x="68076" y="2032000"/>
                </a:lnTo>
                <a:lnTo>
                  <a:pt x="68116" y="2019300"/>
                </a:lnTo>
                <a:lnTo>
                  <a:pt x="83171" y="2019300"/>
                </a:lnTo>
                <a:lnTo>
                  <a:pt x="75477" y="2006600"/>
                </a:lnTo>
                <a:lnTo>
                  <a:pt x="72433" y="1993900"/>
                </a:lnTo>
                <a:close/>
              </a:path>
              <a:path w="4993005" h="4470400">
                <a:moveTo>
                  <a:pt x="96399" y="2044700"/>
                </a:moveTo>
                <a:lnTo>
                  <a:pt x="91280" y="2044700"/>
                </a:lnTo>
                <a:lnTo>
                  <a:pt x="82201" y="2057400"/>
                </a:lnTo>
                <a:lnTo>
                  <a:pt x="85789" y="2057400"/>
                </a:lnTo>
                <a:lnTo>
                  <a:pt x="96399" y="2044700"/>
                </a:lnTo>
                <a:close/>
              </a:path>
              <a:path w="4993005" h="4470400">
                <a:moveTo>
                  <a:pt x="4921201" y="1981200"/>
                </a:moveTo>
                <a:lnTo>
                  <a:pt x="4905226" y="1981200"/>
                </a:lnTo>
                <a:lnTo>
                  <a:pt x="4894418" y="1993900"/>
                </a:lnTo>
                <a:lnTo>
                  <a:pt x="4900307" y="2006600"/>
                </a:lnTo>
                <a:lnTo>
                  <a:pt x="4919488" y="2006600"/>
                </a:lnTo>
                <a:lnTo>
                  <a:pt x="4920218" y="2044700"/>
                </a:lnTo>
                <a:lnTo>
                  <a:pt x="4906644" y="2057400"/>
                </a:lnTo>
                <a:lnTo>
                  <a:pt x="4984393" y="2057400"/>
                </a:lnTo>
                <a:lnTo>
                  <a:pt x="4984352" y="2044700"/>
                </a:lnTo>
                <a:lnTo>
                  <a:pt x="4976489" y="2019300"/>
                </a:lnTo>
                <a:lnTo>
                  <a:pt x="4985421" y="2006600"/>
                </a:lnTo>
                <a:lnTo>
                  <a:pt x="4979632" y="1993900"/>
                </a:lnTo>
                <a:lnTo>
                  <a:pt x="4918124" y="1993900"/>
                </a:lnTo>
                <a:lnTo>
                  <a:pt x="4921201" y="1981200"/>
                </a:lnTo>
                <a:close/>
              </a:path>
              <a:path w="4993005" h="4470400">
                <a:moveTo>
                  <a:pt x="99413" y="2019300"/>
                </a:moveTo>
                <a:lnTo>
                  <a:pt x="98396" y="2019300"/>
                </a:lnTo>
                <a:lnTo>
                  <a:pt x="92616" y="2032000"/>
                </a:lnTo>
                <a:lnTo>
                  <a:pt x="97032" y="2032000"/>
                </a:lnTo>
                <a:lnTo>
                  <a:pt x="99413" y="2019300"/>
                </a:lnTo>
                <a:close/>
              </a:path>
              <a:path w="4993005" h="4470400">
                <a:moveTo>
                  <a:pt x="87323" y="2006600"/>
                </a:moveTo>
                <a:lnTo>
                  <a:pt x="85129" y="2006600"/>
                </a:lnTo>
                <a:lnTo>
                  <a:pt x="87548" y="2019300"/>
                </a:lnTo>
                <a:lnTo>
                  <a:pt x="87323" y="2006600"/>
                </a:lnTo>
                <a:close/>
              </a:path>
              <a:path w="4993005" h="4470400">
                <a:moveTo>
                  <a:pt x="95006" y="1955800"/>
                </a:moveTo>
                <a:lnTo>
                  <a:pt x="90585" y="1955800"/>
                </a:lnTo>
                <a:lnTo>
                  <a:pt x="76729" y="1981200"/>
                </a:lnTo>
                <a:lnTo>
                  <a:pt x="91936" y="1981200"/>
                </a:lnTo>
                <a:lnTo>
                  <a:pt x="89779" y="1993900"/>
                </a:lnTo>
                <a:lnTo>
                  <a:pt x="72433" y="1993900"/>
                </a:lnTo>
                <a:lnTo>
                  <a:pt x="88627" y="2006600"/>
                </a:lnTo>
                <a:lnTo>
                  <a:pt x="96655" y="1993900"/>
                </a:lnTo>
                <a:lnTo>
                  <a:pt x="97286" y="1968500"/>
                </a:lnTo>
                <a:lnTo>
                  <a:pt x="95006" y="1955800"/>
                </a:lnTo>
                <a:close/>
              </a:path>
              <a:path w="4993005" h="4470400">
                <a:moveTo>
                  <a:pt x="92417" y="1879600"/>
                </a:moveTo>
                <a:lnTo>
                  <a:pt x="76912" y="1892300"/>
                </a:lnTo>
                <a:lnTo>
                  <a:pt x="10437" y="1892300"/>
                </a:lnTo>
                <a:lnTo>
                  <a:pt x="14724" y="1905000"/>
                </a:lnTo>
                <a:lnTo>
                  <a:pt x="18441" y="1917700"/>
                </a:lnTo>
                <a:lnTo>
                  <a:pt x="16599" y="1917700"/>
                </a:lnTo>
                <a:lnTo>
                  <a:pt x="15715" y="1943100"/>
                </a:lnTo>
                <a:lnTo>
                  <a:pt x="15629" y="1968500"/>
                </a:lnTo>
                <a:lnTo>
                  <a:pt x="15739" y="1981200"/>
                </a:lnTo>
                <a:lnTo>
                  <a:pt x="22625" y="1993900"/>
                </a:lnTo>
                <a:lnTo>
                  <a:pt x="89779" y="1993900"/>
                </a:lnTo>
                <a:lnTo>
                  <a:pt x="85802" y="1981200"/>
                </a:lnTo>
                <a:lnTo>
                  <a:pt x="76729" y="1981200"/>
                </a:lnTo>
                <a:lnTo>
                  <a:pt x="71887" y="1968500"/>
                </a:lnTo>
                <a:lnTo>
                  <a:pt x="26714" y="1968500"/>
                </a:lnTo>
                <a:lnTo>
                  <a:pt x="22139" y="1955800"/>
                </a:lnTo>
                <a:lnTo>
                  <a:pt x="23789" y="1943100"/>
                </a:lnTo>
                <a:lnTo>
                  <a:pt x="35466" y="1930400"/>
                </a:lnTo>
                <a:lnTo>
                  <a:pt x="79219" y="1930400"/>
                </a:lnTo>
                <a:lnTo>
                  <a:pt x="83857" y="1917700"/>
                </a:lnTo>
                <a:lnTo>
                  <a:pt x="91266" y="1906644"/>
                </a:lnTo>
                <a:lnTo>
                  <a:pt x="90262" y="1905000"/>
                </a:lnTo>
                <a:lnTo>
                  <a:pt x="89721" y="1905000"/>
                </a:lnTo>
                <a:lnTo>
                  <a:pt x="91929" y="1892300"/>
                </a:lnTo>
                <a:lnTo>
                  <a:pt x="92417" y="1879600"/>
                </a:lnTo>
                <a:close/>
              </a:path>
              <a:path w="4993005" h="4470400">
                <a:moveTo>
                  <a:pt x="4989042" y="1905000"/>
                </a:moveTo>
                <a:lnTo>
                  <a:pt x="4916492" y="1905000"/>
                </a:lnTo>
                <a:lnTo>
                  <a:pt x="4919270" y="1917700"/>
                </a:lnTo>
                <a:lnTo>
                  <a:pt x="4922274" y="1930400"/>
                </a:lnTo>
                <a:lnTo>
                  <a:pt x="4924964" y="1943100"/>
                </a:lnTo>
                <a:lnTo>
                  <a:pt x="4926804" y="1968500"/>
                </a:lnTo>
                <a:lnTo>
                  <a:pt x="4927254" y="1981200"/>
                </a:lnTo>
                <a:lnTo>
                  <a:pt x="4921201" y="1981200"/>
                </a:lnTo>
                <a:lnTo>
                  <a:pt x="4921563" y="1993900"/>
                </a:lnTo>
                <a:lnTo>
                  <a:pt x="4958793" y="1993900"/>
                </a:lnTo>
                <a:lnTo>
                  <a:pt x="4962320" y="1968500"/>
                </a:lnTo>
                <a:lnTo>
                  <a:pt x="4978444" y="1968500"/>
                </a:lnTo>
                <a:lnTo>
                  <a:pt x="4983043" y="1955800"/>
                </a:lnTo>
                <a:lnTo>
                  <a:pt x="4980324" y="1955800"/>
                </a:lnTo>
                <a:lnTo>
                  <a:pt x="4975910" y="1943100"/>
                </a:lnTo>
                <a:lnTo>
                  <a:pt x="4972851" y="1943100"/>
                </a:lnTo>
                <a:lnTo>
                  <a:pt x="4974195" y="1930400"/>
                </a:lnTo>
                <a:lnTo>
                  <a:pt x="4989042" y="1905000"/>
                </a:lnTo>
                <a:close/>
              </a:path>
              <a:path w="4993005" h="4470400">
                <a:moveTo>
                  <a:pt x="4912719" y="1968500"/>
                </a:moveTo>
                <a:lnTo>
                  <a:pt x="4900627" y="1968500"/>
                </a:lnTo>
                <a:lnTo>
                  <a:pt x="4899655" y="1981200"/>
                </a:lnTo>
                <a:lnTo>
                  <a:pt x="4908040" y="1981200"/>
                </a:lnTo>
                <a:lnTo>
                  <a:pt x="4912719" y="1968500"/>
                </a:lnTo>
                <a:close/>
              </a:path>
              <a:path w="4993005" h="4470400">
                <a:moveTo>
                  <a:pt x="4920259" y="1881713"/>
                </a:moveTo>
                <a:lnTo>
                  <a:pt x="4904379" y="1892300"/>
                </a:lnTo>
                <a:lnTo>
                  <a:pt x="4895293" y="1905000"/>
                </a:lnTo>
                <a:lnTo>
                  <a:pt x="4911171" y="1917700"/>
                </a:lnTo>
                <a:lnTo>
                  <a:pt x="4896753" y="1917700"/>
                </a:lnTo>
                <a:lnTo>
                  <a:pt x="4892223" y="1930400"/>
                </a:lnTo>
                <a:lnTo>
                  <a:pt x="4900491" y="1955800"/>
                </a:lnTo>
                <a:lnTo>
                  <a:pt x="4914043" y="1968500"/>
                </a:lnTo>
                <a:lnTo>
                  <a:pt x="4913695" y="1981200"/>
                </a:lnTo>
                <a:lnTo>
                  <a:pt x="4925777" y="1981200"/>
                </a:lnTo>
                <a:lnTo>
                  <a:pt x="4921834" y="1968500"/>
                </a:lnTo>
                <a:lnTo>
                  <a:pt x="4914888" y="1955800"/>
                </a:lnTo>
                <a:lnTo>
                  <a:pt x="4913763" y="1917700"/>
                </a:lnTo>
                <a:lnTo>
                  <a:pt x="4914477" y="1905000"/>
                </a:lnTo>
                <a:lnTo>
                  <a:pt x="4989042" y="1905000"/>
                </a:lnTo>
                <a:lnTo>
                  <a:pt x="4975644" y="1892300"/>
                </a:lnTo>
                <a:lnTo>
                  <a:pt x="4935369" y="1892300"/>
                </a:lnTo>
                <a:lnTo>
                  <a:pt x="4920259" y="1881713"/>
                </a:lnTo>
                <a:close/>
              </a:path>
              <a:path w="4993005" h="4470400">
                <a:moveTo>
                  <a:pt x="79219" y="1930400"/>
                </a:moveTo>
                <a:lnTo>
                  <a:pt x="45805" y="1930400"/>
                </a:lnTo>
                <a:lnTo>
                  <a:pt x="41278" y="1943100"/>
                </a:lnTo>
                <a:lnTo>
                  <a:pt x="33707" y="1968500"/>
                </a:lnTo>
                <a:lnTo>
                  <a:pt x="71887" y="1968500"/>
                </a:lnTo>
                <a:lnTo>
                  <a:pt x="76393" y="1955800"/>
                </a:lnTo>
                <a:lnTo>
                  <a:pt x="95006" y="1955800"/>
                </a:lnTo>
                <a:lnTo>
                  <a:pt x="92726" y="1943100"/>
                </a:lnTo>
                <a:lnTo>
                  <a:pt x="85182" y="1943100"/>
                </a:lnTo>
                <a:lnTo>
                  <a:pt x="79219" y="1930400"/>
                </a:lnTo>
                <a:close/>
              </a:path>
              <a:path w="4993005" h="4470400">
                <a:moveTo>
                  <a:pt x="4982164" y="1930400"/>
                </a:moveTo>
                <a:lnTo>
                  <a:pt x="4980384" y="1943100"/>
                </a:lnTo>
                <a:lnTo>
                  <a:pt x="4984810" y="1943100"/>
                </a:lnTo>
                <a:lnTo>
                  <a:pt x="4982164" y="1930400"/>
                </a:lnTo>
                <a:close/>
              </a:path>
              <a:path w="4993005" h="4470400">
                <a:moveTo>
                  <a:pt x="87815" y="1917700"/>
                </a:moveTo>
                <a:lnTo>
                  <a:pt x="84884" y="1917700"/>
                </a:lnTo>
                <a:lnTo>
                  <a:pt x="83185" y="1930400"/>
                </a:lnTo>
                <a:lnTo>
                  <a:pt x="87349" y="1930400"/>
                </a:lnTo>
                <a:lnTo>
                  <a:pt x="87815" y="1917700"/>
                </a:lnTo>
                <a:close/>
              </a:path>
              <a:path w="4993005" h="4470400">
                <a:moveTo>
                  <a:pt x="92368" y="1905000"/>
                </a:moveTo>
                <a:lnTo>
                  <a:pt x="91266" y="1906644"/>
                </a:lnTo>
                <a:lnTo>
                  <a:pt x="98019" y="1917700"/>
                </a:lnTo>
                <a:lnTo>
                  <a:pt x="92368" y="1905000"/>
                </a:lnTo>
                <a:close/>
              </a:path>
              <a:path w="4993005" h="4470400">
                <a:moveTo>
                  <a:pt x="90260" y="1701800"/>
                </a:moveTo>
                <a:lnTo>
                  <a:pt x="9824" y="1701800"/>
                </a:lnTo>
                <a:lnTo>
                  <a:pt x="13411" y="1727200"/>
                </a:lnTo>
                <a:lnTo>
                  <a:pt x="21876" y="1739900"/>
                </a:lnTo>
                <a:lnTo>
                  <a:pt x="23372" y="1752600"/>
                </a:lnTo>
                <a:lnTo>
                  <a:pt x="11234" y="1752600"/>
                </a:lnTo>
                <a:lnTo>
                  <a:pt x="9373" y="1778000"/>
                </a:lnTo>
                <a:lnTo>
                  <a:pt x="14917" y="1790700"/>
                </a:lnTo>
                <a:lnTo>
                  <a:pt x="24995" y="1790700"/>
                </a:lnTo>
                <a:lnTo>
                  <a:pt x="11075" y="1803400"/>
                </a:lnTo>
                <a:lnTo>
                  <a:pt x="11887" y="1803400"/>
                </a:lnTo>
                <a:lnTo>
                  <a:pt x="16533" y="1816100"/>
                </a:lnTo>
                <a:lnTo>
                  <a:pt x="14116" y="1828800"/>
                </a:lnTo>
                <a:lnTo>
                  <a:pt x="24432" y="1828800"/>
                </a:lnTo>
                <a:lnTo>
                  <a:pt x="10871" y="1854200"/>
                </a:lnTo>
                <a:lnTo>
                  <a:pt x="15132" y="1866900"/>
                </a:lnTo>
                <a:lnTo>
                  <a:pt x="9324" y="1892300"/>
                </a:lnTo>
                <a:lnTo>
                  <a:pt x="76912" y="1892300"/>
                </a:lnTo>
                <a:lnTo>
                  <a:pt x="72599" y="1866900"/>
                </a:lnTo>
                <a:lnTo>
                  <a:pt x="76724" y="1841500"/>
                </a:lnTo>
                <a:lnTo>
                  <a:pt x="86533" y="1841500"/>
                </a:lnTo>
                <a:lnTo>
                  <a:pt x="79592" y="1816100"/>
                </a:lnTo>
                <a:lnTo>
                  <a:pt x="88893" y="1790700"/>
                </a:lnTo>
                <a:lnTo>
                  <a:pt x="92497" y="1778000"/>
                </a:lnTo>
                <a:lnTo>
                  <a:pt x="86881" y="1778000"/>
                </a:lnTo>
                <a:lnTo>
                  <a:pt x="83703" y="1765300"/>
                </a:lnTo>
                <a:lnTo>
                  <a:pt x="76282" y="1765300"/>
                </a:lnTo>
                <a:lnTo>
                  <a:pt x="74203" y="1739900"/>
                </a:lnTo>
                <a:lnTo>
                  <a:pt x="76451" y="1714500"/>
                </a:lnTo>
                <a:lnTo>
                  <a:pt x="94447" y="1714500"/>
                </a:lnTo>
                <a:lnTo>
                  <a:pt x="90260" y="1701800"/>
                </a:lnTo>
                <a:close/>
              </a:path>
              <a:path w="4993005" h="4470400">
                <a:moveTo>
                  <a:pt x="4900899" y="1879600"/>
                </a:moveTo>
                <a:lnTo>
                  <a:pt x="4898496" y="1892300"/>
                </a:lnTo>
                <a:lnTo>
                  <a:pt x="4903561" y="1892300"/>
                </a:lnTo>
                <a:lnTo>
                  <a:pt x="4900899" y="1879600"/>
                </a:lnTo>
                <a:close/>
              </a:path>
              <a:path w="4993005" h="4470400">
                <a:moveTo>
                  <a:pt x="4952334" y="1879600"/>
                </a:moveTo>
                <a:lnTo>
                  <a:pt x="4923429" y="1879600"/>
                </a:lnTo>
                <a:lnTo>
                  <a:pt x="4920259" y="1881713"/>
                </a:lnTo>
                <a:lnTo>
                  <a:pt x="4935369" y="1892300"/>
                </a:lnTo>
                <a:lnTo>
                  <a:pt x="4953708" y="1892300"/>
                </a:lnTo>
                <a:lnTo>
                  <a:pt x="4963404" y="1885631"/>
                </a:lnTo>
                <a:lnTo>
                  <a:pt x="4952334" y="1879600"/>
                </a:lnTo>
                <a:close/>
              </a:path>
              <a:path w="4993005" h="4470400">
                <a:moveTo>
                  <a:pt x="4963404" y="1885631"/>
                </a:moveTo>
                <a:lnTo>
                  <a:pt x="4953708" y="1892300"/>
                </a:lnTo>
                <a:lnTo>
                  <a:pt x="4975644" y="1892300"/>
                </a:lnTo>
                <a:lnTo>
                  <a:pt x="4963404" y="1885631"/>
                </a:lnTo>
                <a:close/>
              </a:path>
              <a:path w="4993005" h="4470400">
                <a:moveTo>
                  <a:pt x="4972175" y="1879600"/>
                </a:moveTo>
                <a:lnTo>
                  <a:pt x="4952334" y="1879600"/>
                </a:lnTo>
                <a:lnTo>
                  <a:pt x="4963404" y="1885631"/>
                </a:lnTo>
                <a:lnTo>
                  <a:pt x="4972175" y="1879600"/>
                </a:lnTo>
                <a:close/>
              </a:path>
              <a:path w="4993005" h="4470400">
                <a:moveTo>
                  <a:pt x="4980221" y="1778000"/>
                </a:moveTo>
                <a:lnTo>
                  <a:pt x="4908257" y="1778000"/>
                </a:lnTo>
                <a:lnTo>
                  <a:pt x="4911436" y="1790700"/>
                </a:lnTo>
                <a:lnTo>
                  <a:pt x="4918856" y="1790700"/>
                </a:lnTo>
                <a:lnTo>
                  <a:pt x="4920935" y="1816100"/>
                </a:lnTo>
                <a:lnTo>
                  <a:pt x="4918687" y="1841500"/>
                </a:lnTo>
                <a:lnTo>
                  <a:pt x="4900691" y="1841500"/>
                </a:lnTo>
                <a:lnTo>
                  <a:pt x="4904878" y="1854200"/>
                </a:lnTo>
                <a:lnTo>
                  <a:pt x="4899412" y="1854200"/>
                </a:lnTo>
                <a:lnTo>
                  <a:pt x="4917243" y="1879600"/>
                </a:lnTo>
                <a:lnTo>
                  <a:pt x="4920259" y="1881713"/>
                </a:lnTo>
                <a:lnTo>
                  <a:pt x="4923429" y="1879600"/>
                </a:lnTo>
                <a:lnTo>
                  <a:pt x="4972175" y="1879600"/>
                </a:lnTo>
                <a:lnTo>
                  <a:pt x="4985314" y="1866900"/>
                </a:lnTo>
                <a:lnTo>
                  <a:pt x="4981728" y="1854200"/>
                </a:lnTo>
                <a:lnTo>
                  <a:pt x="4977495" y="1841500"/>
                </a:lnTo>
                <a:lnTo>
                  <a:pt x="4912312" y="1841500"/>
                </a:lnTo>
                <a:lnTo>
                  <a:pt x="4899090" y="1828800"/>
                </a:lnTo>
                <a:lnTo>
                  <a:pt x="4973263" y="1828800"/>
                </a:lnTo>
                <a:lnTo>
                  <a:pt x="4971766" y="1816100"/>
                </a:lnTo>
                <a:lnTo>
                  <a:pt x="4983905" y="1816100"/>
                </a:lnTo>
                <a:lnTo>
                  <a:pt x="4985766" y="1803400"/>
                </a:lnTo>
                <a:lnTo>
                  <a:pt x="4980221" y="1778000"/>
                </a:lnTo>
                <a:close/>
              </a:path>
              <a:path w="4993005" h="4470400">
                <a:moveTo>
                  <a:pt x="88156" y="1854200"/>
                </a:moveTo>
                <a:lnTo>
                  <a:pt x="82067" y="1854200"/>
                </a:lnTo>
                <a:lnTo>
                  <a:pt x="84963" y="1866900"/>
                </a:lnTo>
                <a:lnTo>
                  <a:pt x="89456" y="1866900"/>
                </a:lnTo>
                <a:lnTo>
                  <a:pt x="88156" y="1854200"/>
                </a:lnTo>
                <a:close/>
              </a:path>
              <a:path w="4993005" h="4470400">
                <a:moveTo>
                  <a:pt x="97965" y="1803400"/>
                </a:moveTo>
                <a:lnTo>
                  <a:pt x="93967" y="1816100"/>
                </a:lnTo>
                <a:lnTo>
                  <a:pt x="98315" y="1828800"/>
                </a:lnTo>
                <a:lnTo>
                  <a:pt x="99531" y="1816100"/>
                </a:lnTo>
                <a:lnTo>
                  <a:pt x="97965" y="1803400"/>
                </a:lnTo>
                <a:close/>
              </a:path>
              <a:path w="4993005" h="4470400">
                <a:moveTo>
                  <a:pt x="4911436" y="1790700"/>
                </a:moveTo>
                <a:lnTo>
                  <a:pt x="4906255" y="1790700"/>
                </a:lnTo>
                <a:lnTo>
                  <a:pt x="4902250" y="1816100"/>
                </a:lnTo>
                <a:lnTo>
                  <a:pt x="4896240" y="1816100"/>
                </a:lnTo>
                <a:lnTo>
                  <a:pt x="4903810" y="1828800"/>
                </a:lnTo>
                <a:lnTo>
                  <a:pt x="4907789" y="1828800"/>
                </a:lnTo>
                <a:lnTo>
                  <a:pt x="4911406" y="1816100"/>
                </a:lnTo>
                <a:lnTo>
                  <a:pt x="4911436" y="1790700"/>
                </a:lnTo>
                <a:close/>
              </a:path>
              <a:path w="4993005" h="4470400">
                <a:moveTo>
                  <a:pt x="4968829" y="1473200"/>
                </a:moveTo>
                <a:lnTo>
                  <a:pt x="4903768" y="1473200"/>
                </a:lnTo>
                <a:lnTo>
                  <a:pt x="4906236" y="1485900"/>
                </a:lnTo>
                <a:lnTo>
                  <a:pt x="4909349" y="1498600"/>
                </a:lnTo>
                <a:lnTo>
                  <a:pt x="4898739" y="1511300"/>
                </a:lnTo>
                <a:lnTo>
                  <a:pt x="4912938" y="1511300"/>
                </a:lnTo>
                <a:lnTo>
                  <a:pt x="4914208" y="1524000"/>
                </a:lnTo>
                <a:lnTo>
                  <a:pt x="4911967" y="1536700"/>
                </a:lnTo>
                <a:lnTo>
                  <a:pt x="4919662" y="1549400"/>
                </a:lnTo>
                <a:lnTo>
                  <a:pt x="4922705" y="1562100"/>
                </a:lnTo>
                <a:lnTo>
                  <a:pt x="4906512" y="1562100"/>
                </a:lnTo>
                <a:lnTo>
                  <a:pt x="4898479" y="1574800"/>
                </a:lnTo>
                <a:lnTo>
                  <a:pt x="4897848" y="1587500"/>
                </a:lnTo>
                <a:lnTo>
                  <a:pt x="4902411" y="1612900"/>
                </a:lnTo>
                <a:lnTo>
                  <a:pt x="4909957" y="1625600"/>
                </a:lnTo>
                <a:lnTo>
                  <a:pt x="4915920" y="1625600"/>
                </a:lnTo>
                <a:lnTo>
                  <a:pt x="4911281" y="1651000"/>
                </a:lnTo>
                <a:lnTo>
                  <a:pt x="4905256" y="1659990"/>
                </a:lnTo>
                <a:lnTo>
                  <a:pt x="4905413" y="1663700"/>
                </a:lnTo>
                <a:lnTo>
                  <a:pt x="4903205" y="1663700"/>
                </a:lnTo>
                <a:lnTo>
                  <a:pt x="4902721" y="1676400"/>
                </a:lnTo>
                <a:lnTo>
                  <a:pt x="4918227" y="1676400"/>
                </a:lnTo>
                <a:lnTo>
                  <a:pt x="4922540" y="1689100"/>
                </a:lnTo>
                <a:lnTo>
                  <a:pt x="4918415" y="1714500"/>
                </a:lnTo>
                <a:lnTo>
                  <a:pt x="4908606" y="1714500"/>
                </a:lnTo>
                <a:lnTo>
                  <a:pt x="4915546" y="1739900"/>
                </a:lnTo>
                <a:lnTo>
                  <a:pt x="4906246" y="1765300"/>
                </a:lnTo>
                <a:lnTo>
                  <a:pt x="4899036" y="1790700"/>
                </a:lnTo>
                <a:lnTo>
                  <a:pt x="4906255" y="1790700"/>
                </a:lnTo>
                <a:lnTo>
                  <a:pt x="4908257" y="1778000"/>
                </a:lnTo>
                <a:lnTo>
                  <a:pt x="4914208" y="1778000"/>
                </a:lnTo>
                <a:lnTo>
                  <a:pt x="4908397" y="1765300"/>
                </a:lnTo>
                <a:lnTo>
                  <a:pt x="4978605" y="1765300"/>
                </a:lnTo>
                <a:lnTo>
                  <a:pt x="4981022" y="1752600"/>
                </a:lnTo>
                <a:lnTo>
                  <a:pt x="4962049" y="1739900"/>
                </a:lnTo>
                <a:lnTo>
                  <a:pt x="4970706" y="1739900"/>
                </a:lnTo>
                <a:lnTo>
                  <a:pt x="4984268" y="1727200"/>
                </a:lnTo>
                <a:lnTo>
                  <a:pt x="4980007" y="1701800"/>
                </a:lnTo>
                <a:lnTo>
                  <a:pt x="4985814" y="1689100"/>
                </a:lnTo>
                <a:lnTo>
                  <a:pt x="4984702" y="1676400"/>
                </a:lnTo>
                <a:lnTo>
                  <a:pt x="4980415" y="1663700"/>
                </a:lnTo>
                <a:lnTo>
                  <a:pt x="4976698" y="1651000"/>
                </a:lnTo>
                <a:lnTo>
                  <a:pt x="4978540" y="1651000"/>
                </a:lnTo>
                <a:lnTo>
                  <a:pt x="4979423" y="1638300"/>
                </a:lnTo>
                <a:lnTo>
                  <a:pt x="4949334" y="1638300"/>
                </a:lnTo>
                <a:lnTo>
                  <a:pt x="4953860" y="1612900"/>
                </a:lnTo>
                <a:lnTo>
                  <a:pt x="4961431" y="1600200"/>
                </a:lnTo>
                <a:lnTo>
                  <a:pt x="4904554" y="1600200"/>
                </a:lnTo>
                <a:lnTo>
                  <a:pt x="4918409" y="1587500"/>
                </a:lnTo>
                <a:lnTo>
                  <a:pt x="4906573" y="1587500"/>
                </a:lnTo>
                <a:lnTo>
                  <a:pt x="4903203" y="1574800"/>
                </a:lnTo>
                <a:lnTo>
                  <a:pt x="4982132" y="1574800"/>
                </a:lnTo>
                <a:lnTo>
                  <a:pt x="4985483" y="1549400"/>
                </a:lnTo>
                <a:lnTo>
                  <a:pt x="4981635" y="1549400"/>
                </a:lnTo>
                <a:lnTo>
                  <a:pt x="4982410" y="1536700"/>
                </a:lnTo>
                <a:lnTo>
                  <a:pt x="4914752" y="1536700"/>
                </a:lnTo>
                <a:lnTo>
                  <a:pt x="4920947" y="1524000"/>
                </a:lnTo>
                <a:lnTo>
                  <a:pt x="4966744" y="1524000"/>
                </a:lnTo>
                <a:lnTo>
                  <a:pt x="4968810" y="1511300"/>
                </a:lnTo>
                <a:lnTo>
                  <a:pt x="4974133" y="1498600"/>
                </a:lnTo>
                <a:lnTo>
                  <a:pt x="4972770" y="1498600"/>
                </a:lnTo>
                <a:lnTo>
                  <a:pt x="4969926" y="1485900"/>
                </a:lnTo>
                <a:lnTo>
                  <a:pt x="4968829" y="1473200"/>
                </a:lnTo>
                <a:close/>
              </a:path>
              <a:path w="4993005" h="4470400">
                <a:moveTo>
                  <a:pt x="96102" y="1765300"/>
                </a:moveTo>
                <a:lnTo>
                  <a:pt x="89885" y="1765300"/>
                </a:lnTo>
                <a:lnTo>
                  <a:pt x="86881" y="1778000"/>
                </a:lnTo>
                <a:lnTo>
                  <a:pt x="92497" y="1778000"/>
                </a:lnTo>
                <a:lnTo>
                  <a:pt x="96102" y="1765300"/>
                </a:lnTo>
                <a:close/>
              </a:path>
              <a:path w="4993005" h="4470400">
                <a:moveTo>
                  <a:pt x="4984063" y="1765300"/>
                </a:moveTo>
                <a:lnTo>
                  <a:pt x="4918236" y="1765300"/>
                </a:lnTo>
                <a:lnTo>
                  <a:pt x="4926061" y="1778000"/>
                </a:lnTo>
                <a:lnTo>
                  <a:pt x="4970143" y="1778000"/>
                </a:lnTo>
                <a:lnTo>
                  <a:pt x="4984063" y="1765300"/>
                </a:lnTo>
                <a:close/>
              </a:path>
              <a:path w="4993005" h="4470400">
                <a:moveTo>
                  <a:pt x="87349" y="1727200"/>
                </a:moveTo>
                <a:lnTo>
                  <a:pt x="83733" y="1739900"/>
                </a:lnTo>
                <a:lnTo>
                  <a:pt x="83703" y="1765300"/>
                </a:lnTo>
                <a:lnTo>
                  <a:pt x="89885" y="1765300"/>
                </a:lnTo>
                <a:lnTo>
                  <a:pt x="92889" y="1752600"/>
                </a:lnTo>
                <a:lnTo>
                  <a:pt x="98899" y="1739900"/>
                </a:lnTo>
                <a:lnTo>
                  <a:pt x="91328" y="1739900"/>
                </a:lnTo>
                <a:lnTo>
                  <a:pt x="87349" y="1727200"/>
                </a:lnTo>
                <a:close/>
              </a:path>
              <a:path w="4993005" h="4470400">
                <a:moveTo>
                  <a:pt x="4896823" y="1727200"/>
                </a:moveTo>
                <a:lnTo>
                  <a:pt x="4895607" y="1739900"/>
                </a:lnTo>
                <a:lnTo>
                  <a:pt x="4897174" y="1752600"/>
                </a:lnTo>
                <a:lnTo>
                  <a:pt x="4901171" y="1739900"/>
                </a:lnTo>
                <a:lnTo>
                  <a:pt x="4896823" y="1727200"/>
                </a:lnTo>
                <a:close/>
              </a:path>
              <a:path w="4993005" h="4470400">
                <a:moveTo>
                  <a:pt x="94447" y="1714500"/>
                </a:moveTo>
                <a:lnTo>
                  <a:pt x="82826" y="1714500"/>
                </a:lnTo>
                <a:lnTo>
                  <a:pt x="96049" y="1727200"/>
                </a:lnTo>
                <a:lnTo>
                  <a:pt x="94447" y="1714500"/>
                </a:lnTo>
                <a:close/>
              </a:path>
              <a:path w="4993005" h="4470400">
                <a:moveTo>
                  <a:pt x="35207" y="1684960"/>
                </a:moveTo>
                <a:lnTo>
                  <a:pt x="22964" y="1701800"/>
                </a:lnTo>
                <a:lnTo>
                  <a:pt x="95726" y="1701800"/>
                </a:lnTo>
                <a:lnTo>
                  <a:pt x="86813" y="1689100"/>
                </a:lnTo>
                <a:lnTo>
                  <a:pt x="42805" y="1689100"/>
                </a:lnTo>
                <a:lnTo>
                  <a:pt x="35207" y="1684960"/>
                </a:lnTo>
                <a:close/>
              </a:path>
              <a:path w="4993005" h="4470400">
                <a:moveTo>
                  <a:pt x="4905683" y="1689100"/>
                </a:moveTo>
                <a:lnTo>
                  <a:pt x="4906983" y="1701800"/>
                </a:lnTo>
                <a:lnTo>
                  <a:pt x="4910175" y="1701800"/>
                </a:lnTo>
                <a:lnTo>
                  <a:pt x="4905683" y="1689100"/>
                </a:lnTo>
                <a:close/>
              </a:path>
              <a:path w="4993005" h="4470400">
                <a:moveTo>
                  <a:pt x="71709" y="1676400"/>
                </a:moveTo>
                <a:lnTo>
                  <a:pt x="41432" y="1676400"/>
                </a:lnTo>
                <a:lnTo>
                  <a:pt x="35207" y="1684960"/>
                </a:lnTo>
                <a:lnTo>
                  <a:pt x="42805" y="1689100"/>
                </a:lnTo>
                <a:lnTo>
                  <a:pt x="57696" y="1689100"/>
                </a:lnTo>
                <a:lnTo>
                  <a:pt x="71709" y="1676400"/>
                </a:lnTo>
                <a:close/>
              </a:path>
              <a:path w="4993005" h="4470400">
                <a:moveTo>
                  <a:pt x="77900" y="1676400"/>
                </a:moveTo>
                <a:lnTo>
                  <a:pt x="71709" y="1676400"/>
                </a:lnTo>
                <a:lnTo>
                  <a:pt x="57696" y="1689100"/>
                </a:lnTo>
                <a:lnTo>
                  <a:pt x="86813" y="1689100"/>
                </a:lnTo>
                <a:lnTo>
                  <a:pt x="77900" y="1676400"/>
                </a:lnTo>
                <a:close/>
              </a:path>
              <a:path w="4993005" h="4470400">
                <a:moveTo>
                  <a:pt x="24935" y="1600200"/>
                </a:moveTo>
                <a:lnTo>
                  <a:pt x="16694" y="1600200"/>
                </a:lnTo>
                <a:lnTo>
                  <a:pt x="12095" y="1612900"/>
                </a:lnTo>
                <a:lnTo>
                  <a:pt x="14813" y="1625600"/>
                </a:lnTo>
                <a:lnTo>
                  <a:pt x="22283" y="1625600"/>
                </a:lnTo>
                <a:lnTo>
                  <a:pt x="20943" y="1638300"/>
                </a:lnTo>
                <a:lnTo>
                  <a:pt x="6096" y="1663700"/>
                </a:lnTo>
                <a:lnTo>
                  <a:pt x="19494" y="1676400"/>
                </a:lnTo>
                <a:lnTo>
                  <a:pt x="35207" y="1684960"/>
                </a:lnTo>
                <a:lnTo>
                  <a:pt x="41432" y="1676400"/>
                </a:lnTo>
                <a:lnTo>
                  <a:pt x="71709" y="1676400"/>
                </a:lnTo>
                <a:lnTo>
                  <a:pt x="90759" y="1663700"/>
                </a:lnTo>
                <a:lnTo>
                  <a:pt x="95302" y="1651000"/>
                </a:lnTo>
                <a:lnTo>
                  <a:pt x="77869" y="1651000"/>
                </a:lnTo>
                <a:lnTo>
                  <a:pt x="71447" y="1625600"/>
                </a:lnTo>
                <a:lnTo>
                  <a:pt x="70190" y="1612900"/>
                </a:lnTo>
                <a:lnTo>
                  <a:pt x="32819" y="1612900"/>
                </a:lnTo>
                <a:lnTo>
                  <a:pt x="24935" y="1600200"/>
                </a:lnTo>
                <a:close/>
              </a:path>
              <a:path w="4993005" h="4470400">
                <a:moveTo>
                  <a:pt x="96642" y="1663700"/>
                </a:moveTo>
                <a:lnTo>
                  <a:pt x="91577" y="1663700"/>
                </a:lnTo>
                <a:lnTo>
                  <a:pt x="94239" y="1676400"/>
                </a:lnTo>
                <a:lnTo>
                  <a:pt x="96642" y="1663700"/>
                </a:lnTo>
                <a:close/>
              </a:path>
              <a:path w="4993005" h="4470400">
                <a:moveTo>
                  <a:pt x="4897119" y="1638300"/>
                </a:moveTo>
                <a:lnTo>
                  <a:pt x="4902771" y="1663700"/>
                </a:lnTo>
                <a:lnTo>
                  <a:pt x="4905256" y="1659990"/>
                </a:lnTo>
                <a:lnTo>
                  <a:pt x="4904875" y="1651000"/>
                </a:lnTo>
                <a:lnTo>
                  <a:pt x="4897119" y="1638300"/>
                </a:lnTo>
                <a:close/>
              </a:path>
              <a:path w="4993005" h="4470400">
                <a:moveTo>
                  <a:pt x="81444" y="1587500"/>
                </a:moveTo>
                <a:lnTo>
                  <a:pt x="72784" y="1587500"/>
                </a:lnTo>
                <a:lnTo>
                  <a:pt x="80250" y="1612900"/>
                </a:lnTo>
                <a:lnTo>
                  <a:pt x="81378" y="1638300"/>
                </a:lnTo>
                <a:lnTo>
                  <a:pt x="80346" y="1651000"/>
                </a:lnTo>
                <a:lnTo>
                  <a:pt x="83967" y="1651000"/>
                </a:lnTo>
                <a:lnTo>
                  <a:pt x="89317" y="1638300"/>
                </a:lnTo>
                <a:lnTo>
                  <a:pt x="98386" y="1638300"/>
                </a:lnTo>
                <a:lnTo>
                  <a:pt x="102915" y="1625600"/>
                </a:lnTo>
                <a:lnTo>
                  <a:pt x="94648" y="1600200"/>
                </a:lnTo>
                <a:lnTo>
                  <a:pt x="81096" y="1600200"/>
                </a:lnTo>
                <a:lnTo>
                  <a:pt x="81444" y="1587500"/>
                </a:lnTo>
                <a:close/>
              </a:path>
              <a:path w="4993005" h="4470400">
                <a:moveTo>
                  <a:pt x="99845" y="1638300"/>
                </a:moveTo>
                <a:lnTo>
                  <a:pt x="83967" y="1651000"/>
                </a:lnTo>
                <a:lnTo>
                  <a:pt x="95302" y="1651000"/>
                </a:lnTo>
                <a:lnTo>
                  <a:pt x="99845" y="1638300"/>
                </a:lnTo>
                <a:close/>
              </a:path>
              <a:path w="4993005" h="4470400">
                <a:moveTo>
                  <a:pt x="14755" y="1625600"/>
                </a:moveTo>
                <a:lnTo>
                  <a:pt x="12398" y="1625600"/>
                </a:lnTo>
                <a:lnTo>
                  <a:pt x="10329" y="1638300"/>
                </a:lnTo>
                <a:lnTo>
                  <a:pt x="12975" y="1638300"/>
                </a:lnTo>
                <a:lnTo>
                  <a:pt x="14755" y="1625600"/>
                </a:lnTo>
                <a:close/>
              </a:path>
              <a:path w="4993005" h="4470400">
                <a:moveTo>
                  <a:pt x="4911953" y="1625600"/>
                </a:moveTo>
                <a:lnTo>
                  <a:pt x="4907789" y="1625600"/>
                </a:lnTo>
                <a:lnTo>
                  <a:pt x="4907324" y="1638300"/>
                </a:lnTo>
                <a:lnTo>
                  <a:pt x="4910255" y="1638300"/>
                </a:lnTo>
                <a:lnTo>
                  <a:pt x="4911953" y="1625600"/>
                </a:lnTo>
                <a:close/>
              </a:path>
              <a:path w="4993005" h="4470400">
                <a:moveTo>
                  <a:pt x="4979399" y="1587500"/>
                </a:moveTo>
                <a:lnTo>
                  <a:pt x="4923252" y="1587500"/>
                </a:lnTo>
                <a:lnTo>
                  <a:pt x="4918745" y="1600200"/>
                </a:lnTo>
                <a:lnTo>
                  <a:pt x="4968425" y="1600200"/>
                </a:lnTo>
                <a:lnTo>
                  <a:pt x="4972999" y="1612900"/>
                </a:lnTo>
                <a:lnTo>
                  <a:pt x="4971350" y="1625600"/>
                </a:lnTo>
                <a:lnTo>
                  <a:pt x="4959672" y="1638300"/>
                </a:lnTo>
                <a:lnTo>
                  <a:pt x="4979423" y="1638300"/>
                </a:lnTo>
                <a:lnTo>
                  <a:pt x="4979521" y="1625600"/>
                </a:lnTo>
                <a:lnTo>
                  <a:pt x="4979399" y="1587500"/>
                </a:lnTo>
                <a:close/>
              </a:path>
              <a:path w="4993005" h="4470400">
                <a:moveTo>
                  <a:pt x="100721" y="1562100"/>
                </a:moveTo>
                <a:lnTo>
                  <a:pt x="74933" y="1562100"/>
                </a:lnTo>
                <a:lnTo>
                  <a:pt x="77015" y="1574800"/>
                </a:lnTo>
                <a:lnTo>
                  <a:pt x="36346" y="1574800"/>
                </a:lnTo>
                <a:lnTo>
                  <a:pt x="32819" y="1612900"/>
                </a:lnTo>
                <a:lnTo>
                  <a:pt x="70190" y="1612900"/>
                </a:lnTo>
                <a:lnTo>
                  <a:pt x="68934" y="1600200"/>
                </a:lnTo>
                <a:lnTo>
                  <a:pt x="67842" y="1587500"/>
                </a:lnTo>
                <a:lnTo>
                  <a:pt x="81444" y="1587500"/>
                </a:lnTo>
                <a:lnTo>
                  <a:pt x="89912" y="1574800"/>
                </a:lnTo>
                <a:lnTo>
                  <a:pt x="100721" y="1562100"/>
                </a:lnTo>
                <a:close/>
              </a:path>
              <a:path w="4993005" h="4470400">
                <a:moveTo>
                  <a:pt x="95483" y="1574800"/>
                </a:moveTo>
                <a:lnTo>
                  <a:pt x="87098" y="1587500"/>
                </a:lnTo>
                <a:lnTo>
                  <a:pt x="94512" y="1587500"/>
                </a:lnTo>
                <a:lnTo>
                  <a:pt x="95483" y="1574800"/>
                </a:lnTo>
                <a:close/>
              </a:path>
              <a:path w="4993005" h="4470400">
                <a:moveTo>
                  <a:pt x="4982132" y="1574800"/>
                </a:moveTo>
                <a:lnTo>
                  <a:pt x="4909337" y="1574800"/>
                </a:lnTo>
                <a:lnTo>
                  <a:pt x="4906573" y="1587500"/>
                </a:lnTo>
                <a:lnTo>
                  <a:pt x="4975617" y="1587500"/>
                </a:lnTo>
                <a:lnTo>
                  <a:pt x="4982132" y="1574800"/>
                </a:lnTo>
                <a:close/>
              </a:path>
              <a:path w="4993005" h="4470400">
                <a:moveTo>
                  <a:pt x="94831" y="1549400"/>
                </a:moveTo>
                <a:lnTo>
                  <a:pt x="18639" y="1549400"/>
                </a:lnTo>
                <a:lnTo>
                  <a:pt x="9713" y="1574800"/>
                </a:lnTo>
                <a:lnTo>
                  <a:pt x="73575" y="1574800"/>
                </a:lnTo>
                <a:lnTo>
                  <a:pt x="74933" y="1562100"/>
                </a:lnTo>
                <a:lnTo>
                  <a:pt x="100721" y="1562100"/>
                </a:lnTo>
                <a:lnTo>
                  <a:pt x="94831" y="1549400"/>
                </a:lnTo>
                <a:close/>
              </a:path>
              <a:path w="4993005" h="4470400">
                <a:moveTo>
                  <a:pt x="82911" y="1460500"/>
                </a:moveTo>
                <a:lnTo>
                  <a:pt x="25802" y="1460500"/>
                </a:lnTo>
                <a:lnTo>
                  <a:pt x="20523" y="1473200"/>
                </a:lnTo>
                <a:lnTo>
                  <a:pt x="14119" y="1498600"/>
                </a:lnTo>
                <a:lnTo>
                  <a:pt x="11716" y="1511300"/>
                </a:lnTo>
                <a:lnTo>
                  <a:pt x="18441" y="1524000"/>
                </a:lnTo>
                <a:lnTo>
                  <a:pt x="10785" y="1524000"/>
                </a:lnTo>
                <a:lnTo>
                  <a:pt x="14702" y="1549400"/>
                </a:lnTo>
                <a:lnTo>
                  <a:pt x="75651" y="1549400"/>
                </a:lnTo>
                <a:lnTo>
                  <a:pt x="74920" y="1511300"/>
                </a:lnTo>
                <a:lnTo>
                  <a:pt x="88495" y="1498600"/>
                </a:lnTo>
                <a:lnTo>
                  <a:pt x="86331" y="1498600"/>
                </a:lnTo>
                <a:lnTo>
                  <a:pt x="79779" y="1473200"/>
                </a:lnTo>
                <a:lnTo>
                  <a:pt x="82911" y="1460500"/>
                </a:lnTo>
                <a:close/>
              </a:path>
              <a:path w="4993005" h="4470400">
                <a:moveTo>
                  <a:pt x="83306" y="1536700"/>
                </a:moveTo>
                <a:lnTo>
                  <a:pt x="78250" y="1536700"/>
                </a:lnTo>
                <a:lnTo>
                  <a:pt x="80857" y="1549400"/>
                </a:lnTo>
                <a:lnTo>
                  <a:pt x="83306" y="1536700"/>
                </a:lnTo>
                <a:close/>
              </a:path>
              <a:path w="4993005" h="4470400">
                <a:moveTo>
                  <a:pt x="4898106" y="1524000"/>
                </a:moveTo>
                <a:lnTo>
                  <a:pt x="4895725" y="1536700"/>
                </a:lnTo>
                <a:lnTo>
                  <a:pt x="4896743" y="1549400"/>
                </a:lnTo>
                <a:lnTo>
                  <a:pt x="4902522" y="1536700"/>
                </a:lnTo>
                <a:lnTo>
                  <a:pt x="4898106" y="1524000"/>
                </a:lnTo>
                <a:close/>
              </a:path>
              <a:path w="4993005" h="4470400">
                <a:moveTo>
                  <a:pt x="4907590" y="1536700"/>
                </a:moveTo>
                <a:lnTo>
                  <a:pt x="4907815" y="1549400"/>
                </a:lnTo>
                <a:lnTo>
                  <a:pt x="4910009" y="1549400"/>
                </a:lnTo>
                <a:lnTo>
                  <a:pt x="4907590" y="1536700"/>
                </a:lnTo>
                <a:close/>
              </a:path>
              <a:path w="4993005" h="4470400">
                <a:moveTo>
                  <a:pt x="4966744" y="1524000"/>
                </a:moveTo>
                <a:lnTo>
                  <a:pt x="4920947" y="1524000"/>
                </a:lnTo>
                <a:lnTo>
                  <a:pt x="4927062" y="1536700"/>
                </a:lnTo>
                <a:lnTo>
                  <a:pt x="4964677" y="1536700"/>
                </a:lnTo>
                <a:lnTo>
                  <a:pt x="4966744" y="1524000"/>
                </a:lnTo>
                <a:close/>
              </a:path>
              <a:path w="4993005" h="4470400">
                <a:moveTo>
                  <a:pt x="4980007" y="1498600"/>
                </a:moveTo>
                <a:lnTo>
                  <a:pt x="4966741" y="1536700"/>
                </a:lnTo>
                <a:lnTo>
                  <a:pt x="4982410" y="1536700"/>
                </a:lnTo>
                <a:lnTo>
                  <a:pt x="4983185" y="1524000"/>
                </a:lnTo>
                <a:lnTo>
                  <a:pt x="4984514" y="1511300"/>
                </a:lnTo>
                <a:lnTo>
                  <a:pt x="4980007" y="1498600"/>
                </a:lnTo>
                <a:close/>
              </a:path>
              <a:path w="4993005" h="4470400">
                <a:moveTo>
                  <a:pt x="90943" y="1473200"/>
                </a:moveTo>
                <a:lnTo>
                  <a:pt x="87035" y="1473200"/>
                </a:lnTo>
                <a:lnTo>
                  <a:pt x="84164" y="1485900"/>
                </a:lnTo>
                <a:lnTo>
                  <a:pt x="89109" y="1485900"/>
                </a:lnTo>
                <a:lnTo>
                  <a:pt x="90943" y="1473200"/>
                </a:lnTo>
                <a:close/>
              </a:path>
              <a:path w="4993005" h="4470400">
                <a:moveTo>
                  <a:pt x="4935327" y="1435100"/>
                </a:moveTo>
                <a:lnTo>
                  <a:pt x="4919347" y="1435100"/>
                </a:lnTo>
                <a:lnTo>
                  <a:pt x="4915284" y="1460500"/>
                </a:lnTo>
                <a:lnTo>
                  <a:pt x="4903945" y="1473200"/>
                </a:lnTo>
                <a:lnTo>
                  <a:pt x="4977776" y="1473200"/>
                </a:lnTo>
                <a:lnTo>
                  <a:pt x="4978719" y="1485900"/>
                </a:lnTo>
                <a:lnTo>
                  <a:pt x="4982164" y="1485900"/>
                </a:lnTo>
                <a:lnTo>
                  <a:pt x="4986901" y="1473200"/>
                </a:lnTo>
                <a:lnTo>
                  <a:pt x="4983670" y="1447800"/>
                </a:lnTo>
                <a:lnTo>
                  <a:pt x="4933862" y="1447800"/>
                </a:lnTo>
                <a:lnTo>
                  <a:pt x="4935327" y="1435100"/>
                </a:lnTo>
                <a:close/>
              </a:path>
              <a:path w="4993005" h="4470400">
                <a:moveTo>
                  <a:pt x="41101" y="1320800"/>
                </a:moveTo>
                <a:lnTo>
                  <a:pt x="31462" y="1320800"/>
                </a:lnTo>
                <a:lnTo>
                  <a:pt x="16108" y="1346200"/>
                </a:lnTo>
                <a:lnTo>
                  <a:pt x="8514" y="1358900"/>
                </a:lnTo>
                <a:lnTo>
                  <a:pt x="20050" y="1371600"/>
                </a:lnTo>
                <a:lnTo>
                  <a:pt x="15041" y="1384300"/>
                </a:lnTo>
                <a:lnTo>
                  <a:pt x="9505" y="1397000"/>
                </a:lnTo>
                <a:lnTo>
                  <a:pt x="19456" y="1409700"/>
                </a:lnTo>
                <a:lnTo>
                  <a:pt x="10408" y="1447800"/>
                </a:lnTo>
                <a:lnTo>
                  <a:pt x="11203" y="1460500"/>
                </a:lnTo>
                <a:lnTo>
                  <a:pt x="82911" y="1460500"/>
                </a:lnTo>
                <a:lnTo>
                  <a:pt x="89417" y="1473200"/>
                </a:lnTo>
                <a:lnTo>
                  <a:pt x="95885" y="1473200"/>
                </a:lnTo>
                <a:lnTo>
                  <a:pt x="98899" y="1460500"/>
                </a:lnTo>
                <a:lnTo>
                  <a:pt x="94813" y="1447800"/>
                </a:lnTo>
                <a:lnTo>
                  <a:pt x="71367" y="1447800"/>
                </a:lnTo>
                <a:lnTo>
                  <a:pt x="75057" y="1409700"/>
                </a:lnTo>
                <a:lnTo>
                  <a:pt x="65896" y="1409700"/>
                </a:lnTo>
                <a:lnTo>
                  <a:pt x="62078" y="1397000"/>
                </a:lnTo>
                <a:lnTo>
                  <a:pt x="24031" y="1397000"/>
                </a:lnTo>
                <a:lnTo>
                  <a:pt x="21319" y="1384300"/>
                </a:lnTo>
                <a:lnTo>
                  <a:pt x="94030" y="1384300"/>
                </a:lnTo>
                <a:lnTo>
                  <a:pt x="98026" y="1371600"/>
                </a:lnTo>
                <a:lnTo>
                  <a:pt x="73712" y="1371600"/>
                </a:lnTo>
                <a:lnTo>
                  <a:pt x="74920" y="1358900"/>
                </a:lnTo>
                <a:lnTo>
                  <a:pt x="75593" y="1358900"/>
                </a:lnTo>
                <a:lnTo>
                  <a:pt x="73974" y="1346200"/>
                </a:lnTo>
                <a:lnTo>
                  <a:pt x="31550" y="1346200"/>
                </a:lnTo>
                <a:lnTo>
                  <a:pt x="41101" y="1320800"/>
                </a:lnTo>
                <a:close/>
              </a:path>
              <a:path w="4993005" h="4470400">
                <a:moveTo>
                  <a:pt x="4900712" y="1460500"/>
                </a:moveTo>
                <a:lnTo>
                  <a:pt x="4895831" y="1473200"/>
                </a:lnTo>
                <a:lnTo>
                  <a:pt x="4903768" y="1473200"/>
                </a:lnTo>
                <a:lnTo>
                  <a:pt x="4900712" y="1460500"/>
                </a:lnTo>
                <a:close/>
              </a:path>
              <a:path w="4993005" h="4470400">
                <a:moveTo>
                  <a:pt x="4913683" y="1435100"/>
                </a:moveTo>
                <a:lnTo>
                  <a:pt x="4909299" y="1435100"/>
                </a:lnTo>
                <a:lnTo>
                  <a:pt x="4910019" y="1460500"/>
                </a:lnTo>
                <a:lnTo>
                  <a:pt x="4916235" y="1447800"/>
                </a:lnTo>
                <a:lnTo>
                  <a:pt x="4913683" y="1435100"/>
                </a:lnTo>
                <a:close/>
              </a:path>
              <a:path w="4993005" h="4470400">
                <a:moveTo>
                  <a:pt x="4905695" y="1384300"/>
                </a:moveTo>
                <a:lnTo>
                  <a:pt x="4898408" y="1397000"/>
                </a:lnTo>
                <a:lnTo>
                  <a:pt x="4894323" y="1422400"/>
                </a:lnTo>
                <a:lnTo>
                  <a:pt x="4895909" y="1447800"/>
                </a:lnTo>
                <a:lnTo>
                  <a:pt x="4905632" y="1435100"/>
                </a:lnTo>
                <a:lnTo>
                  <a:pt x="4982054" y="1435100"/>
                </a:lnTo>
                <a:lnTo>
                  <a:pt x="4980438" y="1422400"/>
                </a:lnTo>
                <a:lnTo>
                  <a:pt x="4907182" y="1422400"/>
                </a:lnTo>
                <a:lnTo>
                  <a:pt x="4917002" y="1409700"/>
                </a:lnTo>
                <a:lnTo>
                  <a:pt x="4911614" y="1409700"/>
                </a:lnTo>
                <a:lnTo>
                  <a:pt x="4900292" y="1397000"/>
                </a:lnTo>
                <a:lnTo>
                  <a:pt x="4907885" y="1388238"/>
                </a:lnTo>
                <a:lnTo>
                  <a:pt x="4905695" y="1384300"/>
                </a:lnTo>
                <a:close/>
              </a:path>
              <a:path w="4993005" h="4470400">
                <a:moveTo>
                  <a:pt x="4982054" y="1435100"/>
                </a:moveTo>
                <a:lnTo>
                  <a:pt x="4935327" y="1435100"/>
                </a:lnTo>
                <a:lnTo>
                  <a:pt x="4933862" y="1447800"/>
                </a:lnTo>
                <a:lnTo>
                  <a:pt x="4983670" y="1447800"/>
                </a:lnTo>
                <a:lnTo>
                  <a:pt x="4982054" y="1435100"/>
                </a:lnTo>
                <a:close/>
              </a:path>
              <a:path w="4993005" h="4470400">
                <a:moveTo>
                  <a:pt x="86334" y="1409700"/>
                </a:moveTo>
                <a:lnTo>
                  <a:pt x="78390" y="1409700"/>
                </a:lnTo>
                <a:lnTo>
                  <a:pt x="79592" y="1422400"/>
                </a:lnTo>
                <a:lnTo>
                  <a:pt x="84165" y="1422400"/>
                </a:lnTo>
                <a:lnTo>
                  <a:pt x="86334" y="1409700"/>
                </a:lnTo>
                <a:close/>
              </a:path>
              <a:path w="4993005" h="4470400">
                <a:moveTo>
                  <a:pt x="4969267" y="1409700"/>
                </a:moveTo>
                <a:lnTo>
                  <a:pt x="4921211" y="1409700"/>
                </a:lnTo>
                <a:lnTo>
                  <a:pt x="4918406" y="1422400"/>
                </a:lnTo>
                <a:lnTo>
                  <a:pt x="4967033" y="1422400"/>
                </a:lnTo>
                <a:lnTo>
                  <a:pt x="4969267" y="1409700"/>
                </a:lnTo>
                <a:close/>
              </a:path>
              <a:path w="4993005" h="4470400">
                <a:moveTo>
                  <a:pt x="4985211" y="1409700"/>
                </a:moveTo>
                <a:lnTo>
                  <a:pt x="4972592" y="1409700"/>
                </a:lnTo>
                <a:lnTo>
                  <a:pt x="4967033" y="1422400"/>
                </a:lnTo>
                <a:lnTo>
                  <a:pt x="4980438" y="1422400"/>
                </a:lnTo>
                <a:lnTo>
                  <a:pt x="4985211" y="1409700"/>
                </a:lnTo>
                <a:close/>
              </a:path>
              <a:path w="4993005" h="4470400">
                <a:moveTo>
                  <a:pt x="96096" y="1397000"/>
                </a:moveTo>
                <a:lnTo>
                  <a:pt x="68429" y="1397000"/>
                </a:lnTo>
                <a:lnTo>
                  <a:pt x="70980" y="1409700"/>
                </a:lnTo>
                <a:lnTo>
                  <a:pt x="75057" y="1409700"/>
                </a:lnTo>
                <a:lnTo>
                  <a:pt x="96096" y="1397000"/>
                </a:lnTo>
                <a:close/>
              </a:path>
              <a:path w="4993005" h="4470400">
                <a:moveTo>
                  <a:pt x="4973172" y="1397000"/>
                </a:moveTo>
                <a:lnTo>
                  <a:pt x="4915178" y="1397000"/>
                </a:lnTo>
                <a:lnTo>
                  <a:pt x="4911614" y="1409700"/>
                </a:lnTo>
                <a:lnTo>
                  <a:pt x="4980194" y="1409700"/>
                </a:lnTo>
                <a:lnTo>
                  <a:pt x="4973172" y="1397000"/>
                </a:lnTo>
                <a:close/>
              </a:path>
              <a:path w="4993005" h="4470400">
                <a:moveTo>
                  <a:pt x="21319" y="1384300"/>
                </a:moveTo>
                <a:lnTo>
                  <a:pt x="24031" y="1397000"/>
                </a:lnTo>
                <a:lnTo>
                  <a:pt x="24922" y="1397000"/>
                </a:lnTo>
                <a:lnTo>
                  <a:pt x="21319" y="1384300"/>
                </a:lnTo>
                <a:close/>
              </a:path>
              <a:path w="4993005" h="4470400">
                <a:moveTo>
                  <a:pt x="50361" y="1384300"/>
                </a:moveTo>
                <a:lnTo>
                  <a:pt x="21319" y="1384300"/>
                </a:lnTo>
                <a:lnTo>
                  <a:pt x="24922" y="1397000"/>
                </a:lnTo>
                <a:lnTo>
                  <a:pt x="48976" y="1397000"/>
                </a:lnTo>
                <a:lnTo>
                  <a:pt x="50361" y="1384300"/>
                </a:lnTo>
                <a:close/>
              </a:path>
              <a:path w="4993005" h="4470400">
                <a:moveTo>
                  <a:pt x="81054" y="1384300"/>
                </a:moveTo>
                <a:lnTo>
                  <a:pt x="52419" y="1384300"/>
                </a:lnTo>
                <a:lnTo>
                  <a:pt x="48976" y="1397000"/>
                </a:lnTo>
                <a:lnTo>
                  <a:pt x="89919" y="1397000"/>
                </a:lnTo>
                <a:lnTo>
                  <a:pt x="81054" y="1384300"/>
                </a:lnTo>
                <a:close/>
              </a:path>
              <a:path w="4993005" h="4470400">
                <a:moveTo>
                  <a:pt x="4911299" y="1384300"/>
                </a:moveTo>
                <a:lnTo>
                  <a:pt x="4907885" y="1388238"/>
                </a:lnTo>
                <a:lnTo>
                  <a:pt x="4912757" y="1397000"/>
                </a:lnTo>
                <a:lnTo>
                  <a:pt x="4915178" y="1397000"/>
                </a:lnTo>
                <a:lnTo>
                  <a:pt x="4911299" y="1384300"/>
                </a:lnTo>
                <a:close/>
              </a:path>
              <a:path w="4993005" h="4470400">
                <a:moveTo>
                  <a:pt x="4985551" y="1320800"/>
                </a:moveTo>
                <a:lnTo>
                  <a:pt x="4980007" y="1333500"/>
                </a:lnTo>
                <a:lnTo>
                  <a:pt x="4919367" y="1333500"/>
                </a:lnTo>
                <a:lnTo>
                  <a:pt x="4921154" y="1358900"/>
                </a:lnTo>
                <a:lnTo>
                  <a:pt x="4920584" y="1384300"/>
                </a:lnTo>
                <a:lnTo>
                  <a:pt x="4917753" y="1397000"/>
                </a:lnTo>
                <a:lnTo>
                  <a:pt x="4969028" y="1397000"/>
                </a:lnTo>
                <a:lnTo>
                  <a:pt x="4972646" y="1371600"/>
                </a:lnTo>
                <a:lnTo>
                  <a:pt x="4985177" y="1371600"/>
                </a:lnTo>
                <a:lnTo>
                  <a:pt x="4986903" y="1346200"/>
                </a:lnTo>
                <a:lnTo>
                  <a:pt x="4985551" y="1320800"/>
                </a:lnTo>
                <a:close/>
              </a:path>
              <a:path w="4993005" h="4470400">
                <a:moveTo>
                  <a:pt x="4985177" y="1371600"/>
                </a:moveTo>
                <a:lnTo>
                  <a:pt x="4972646" y="1371600"/>
                </a:lnTo>
                <a:lnTo>
                  <a:pt x="4976936" y="1397000"/>
                </a:lnTo>
                <a:lnTo>
                  <a:pt x="4981484" y="1397000"/>
                </a:lnTo>
                <a:lnTo>
                  <a:pt x="4985177" y="1371600"/>
                </a:lnTo>
                <a:close/>
              </a:path>
              <a:path w="4993005" h="4470400">
                <a:moveTo>
                  <a:pt x="102022" y="1358900"/>
                </a:moveTo>
                <a:lnTo>
                  <a:pt x="74920" y="1358900"/>
                </a:lnTo>
                <a:lnTo>
                  <a:pt x="75970" y="1371600"/>
                </a:lnTo>
                <a:lnTo>
                  <a:pt x="98026" y="1371600"/>
                </a:lnTo>
                <a:lnTo>
                  <a:pt x="102022" y="1358900"/>
                </a:lnTo>
                <a:close/>
              </a:path>
              <a:path w="4993005" h="4470400">
                <a:moveTo>
                  <a:pt x="4900984" y="1358900"/>
                </a:moveTo>
                <a:lnTo>
                  <a:pt x="4897072" y="1358900"/>
                </a:lnTo>
                <a:lnTo>
                  <a:pt x="4898062" y="1371600"/>
                </a:lnTo>
                <a:lnTo>
                  <a:pt x="4903909" y="1371600"/>
                </a:lnTo>
                <a:lnTo>
                  <a:pt x="4900984" y="1358900"/>
                </a:lnTo>
                <a:close/>
              </a:path>
              <a:path w="4993005" h="4470400">
                <a:moveTo>
                  <a:pt x="88261" y="1346200"/>
                </a:moveTo>
                <a:lnTo>
                  <a:pt x="83486" y="1346200"/>
                </a:lnTo>
                <a:lnTo>
                  <a:pt x="75593" y="1358900"/>
                </a:lnTo>
                <a:lnTo>
                  <a:pt x="82145" y="1358900"/>
                </a:lnTo>
                <a:lnTo>
                  <a:pt x="88261" y="1346200"/>
                </a:lnTo>
                <a:close/>
              </a:path>
              <a:path w="4993005" h="4470400">
                <a:moveTo>
                  <a:pt x="4936127" y="1282700"/>
                </a:moveTo>
                <a:lnTo>
                  <a:pt x="4919388" y="1282700"/>
                </a:lnTo>
                <a:lnTo>
                  <a:pt x="4921058" y="1295400"/>
                </a:lnTo>
                <a:lnTo>
                  <a:pt x="4916584" y="1308100"/>
                </a:lnTo>
                <a:lnTo>
                  <a:pt x="4909004" y="1308100"/>
                </a:lnTo>
                <a:lnTo>
                  <a:pt x="4902756" y="1333500"/>
                </a:lnTo>
                <a:lnTo>
                  <a:pt x="4898436" y="1346200"/>
                </a:lnTo>
                <a:lnTo>
                  <a:pt x="4899232" y="1346200"/>
                </a:lnTo>
                <a:lnTo>
                  <a:pt x="4908334" y="1358900"/>
                </a:lnTo>
                <a:lnTo>
                  <a:pt x="4915126" y="1333500"/>
                </a:lnTo>
                <a:lnTo>
                  <a:pt x="4980007" y="1333500"/>
                </a:lnTo>
                <a:lnTo>
                  <a:pt x="4977962" y="1320800"/>
                </a:lnTo>
                <a:lnTo>
                  <a:pt x="4926420" y="1320800"/>
                </a:lnTo>
                <a:lnTo>
                  <a:pt x="4928597" y="1295400"/>
                </a:lnTo>
                <a:lnTo>
                  <a:pt x="4936127" y="1282700"/>
                </a:lnTo>
                <a:close/>
              </a:path>
              <a:path w="4993005" h="4470400">
                <a:moveTo>
                  <a:pt x="86512" y="1308100"/>
                </a:moveTo>
                <a:lnTo>
                  <a:pt x="52021" y="1308100"/>
                </a:lnTo>
                <a:lnTo>
                  <a:pt x="53254" y="1333500"/>
                </a:lnTo>
                <a:lnTo>
                  <a:pt x="46599" y="1346200"/>
                </a:lnTo>
                <a:lnTo>
                  <a:pt x="73974" y="1346200"/>
                </a:lnTo>
                <a:lnTo>
                  <a:pt x="72355" y="1333500"/>
                </a:lnTo>
                <a:lnTo>
                  <a:pt x="84432" y="1320800"/>
                </a:lnTo>
                <a:lnTo>
                  <a:pt x="86512" y="1308100"/>
                </a:lnTo>
                <a:close/>
              </a:path>
              <a:path w="4993005" h="4470400">
                <a:moveTo>
                  <a:pt x="49074" y="1320800"/>
                </a:moveTo>
                <a:lnTo>
                  <a:pt x="46521" y="1320800"/>
                </a:lnTo>
                <a:lnTo>
                  <a:pt x="45770" y="1333500"/>
                </a:lnTo>
                <a:lnTo>
                  <a:pt x="50125" y="1333500"/>
                </a:lnTo>
                <a:lnTo>
                  <a:pt x="49074" y="1320800"/>
                </a:lnTo>
                <a:close/>
              </a:path>
              <a:path w="4993005" h="4470400">
                <a:moveTo>
                  <a:pt x="4901970" y="1320800"/>
                </a:moveTo>
                <a:lnTo>
                  <a:pt x="4898271" y="1320800"/>
                </a:lnTo>
                <a:lnTo>
                  <a:pt x="4897959" y="1333500"/>
                </a:lnTo>
                <a:lnTo>
                  <a:pt x="4901970" y="1320800"/>
                </a:lnTo>
                <a:close/>
              </a:path>
              <a:path w="4993005" h="4470400">
                <a:moveTo>
                  <a:pt x="75665" y="1219200"/>
                </a:moveTo>
                <a:lnTo>
                  <a:pt x="22430" y="1219200"/>
                </a:lnTo>
                <a:lnTo>
                  <a:pt x="23712" y="1231900"/>
                </a:lnTo>
                <a:lnTo>
                  <a:pt x="20702" y="1244600"/>
                </a:lnTo>
                <a:lnTo>
                  <a:pt x="16782" y="1257300"/>
                </a:lnTo>
                <a:lnTo>
                  <a:pt x="15331" y="1270000"/>
                </a:lnTo>
                <a:lnTo>
                  <a:pt x="8785" y="1320800"/>
                </a:lnTo>
                <a:lnTo>
                  <a:pt x="39548" y="1320800"/>
                </a:lnTo>
                <a:lnTo>
                  <a:pt x="52021" y="1308100"/>
                </a:lnTo>
                <a:lnTo>
                  <a:pt x="23037" y="1308100"/>
                </a:lnTo>
                <a:lnTo>
                  <a:pt x="16111" y="1295400"/>
                </a:lnTo>
                <a:lnTo>
                  <a:pt x="73668" y="1295400"/>
                </a:lnTo>
                <a:lnTo>
                  <a:pt x="74041" y="1282700"/>
                </a:lnTo>
                <a:lnTo>
                  <a:pt x="91156" y="1282700"/>
                </a:lnTo>
                <a:lnTo>
                  <a:pt x="88899" y="1270000"/>
                </a:lnTo>
                <a:lnTo>
                  <a:pt x="58502" y="1270000"/>
                </a:lnTo>
                <a:lnTo>
                  <a:pt x="59439" y="1244600"/>
                </a:lnTo>
                <a:lnTo>
                  <a:pt x="73119" y="1244600"/>
                </a:lnTo>
                <a:lnTo>
                  <a:pt x="74104" y="1231900"/>
                </a:lnTo>
                <a:lnTo>
                  <a:pt x="75132" y="1231900"/>
                </a:lnTo>
                <a:lnTo>
                  <a:pt x="75665" y="1219200"/>
                </a:lnTo>
                <a:close/>
              </a:path>
              <a:path w="4993005" h="4470400">
                <a:moveTo>
                  <a:pt x="4985425" y="1282700"/>
                </a:moveTo>
                <a:lnTo>
                  <a:pt x="4975347" y="1295400"/>
                </a:lnTo>
                <a:lnTo>
                  <a:pt x="4942327" y="1295400"/>
                </a:lnTo>
                <a:lnTo>
                  <a:pt x="4941991" y="1308100"/>
                </a:lnTo>
                <a:lnTo>
                  <a:pt x="4940310" y="1308100"/>
                </a:lnTo>
                <a:lnTo>
                  <a:pt x="4935485" y="1320800"/>
                </a:lnTo>
                <a:lnTo>
                  <a:pt x="4977962" y="1320800"/>
                </a:lnTo>
                <a:lnTo>
                  <a:pt x="4983033" y="1308100"/>
                </a:lnTo>
                <a:lnTo>
                  <a:pt x="4985425" y="1282700"/>
                </a:lnTo>
                <a:close/>
              </a:path>
              <a:path w="4993005" h="4470400">
                <a:moveTo>
                  <a:pt x="99098" y="1295400"/>
                </a:moveTo>
                <a:lnTo>
                  <a:pt x="22578" y="1295400"/>
                </a:lnTo>
                <a:lnTo>
                  <a:pt x="23037" y="1308100"/>
                </a:lnTo>
                <a:lnTo>
                  <a:pt x="88199" y="1308100"/>
                </a:lnTo>
                <a:lnTo>
                  <a:pt x="99098" y="1295400"/>
                </a:lnTo>
                <a:close/>
              </a:path>
              <a:path w="4993005" h="4470400">
                <a:moveTo>
                  <a:pt x="91156" y="1282700"/>
                </a:moveTo>
                <a:lnTo>
                  <a:pt x="74041" y="1282700"/>
                </a:lnTo>
                <a:lnTo>
                  <a:pt x="75915" y="1295400"/>
                </a:lnTo>
                <a:lnTo>
                  <a:pt x="93413" y="1295400"/>
                </a:lnTo>
                <a:lnTo>
                  <a:pt x="91156" y="1282700"/>
                </a:lnTo>
                <a:close/>
              </a:path>
              <a:path w="4993005" h="4470400">
                <a:moveTo>
                  <a:pt x="4983667" y="1282700"/>
                </a:moveTo>
                <a:lnTo>
                  <a:pt x="4936127" y="1282700"/>
                </a:lnTo>
                <a:lnTo>
                  <a:pt x="4943118" y="1295400"/>
                </a:lnTo>
                <a:lnTo>
                  <a:pt x="4975347" y="1295400"/>
                </a:lnTo>
                <a:lnTo>
                  <a:pt x="4983667" y="1282700"/>
                </a:lnTo>
                <a:close/>
              </a:path>
              <a:path w="4993005" h="4470400">
                <a:moveTo>
                  <a:pt x="99995" y="1270000"/>
                </a:moveTo>
                <a:lnTo>
                  <a:pt x="93455" y="1270000"/>
                </a:lnTo>
                <a:lnTo>
                  <a:pt x="100386" y="1282700"/>
                </a:lnTo>
                <a:lnTo>
                  <a:pt x="99995" y="1270000"/>
                </a:lnTo>
                <a:close/>
              </a:path>
              <a:path w="4993005" h="4470400">
                <a:moveTo>
                  <a:pt x="4985657" y="1193800"/>
                </a:moveTo>
                <a:lnTo>
                  <a:pt x="4907660" y="1193800"/>
                </a:lnTo>
                <a:lnTo>
                  <a:pt x="4904622" y="1219200"/>
                </a:lnTo>
                <a:lnTo>
                  <a:pt x="4901159" y="1231900"/>
                </a:lnTo>
                <a:lnTo>
                  <a:pt x="4907454" y="1244600"/>
                </a:lnTo>
                <a:lnTo>
                  <a:pt x="4921976" y="1257300"/>
                </a:lnTo>
                <a:lnTo>
                  <a:pt x="4912485" y="1270000"/>
                </a:lnTo>
                <a:lnTo>
                  <a:pt x="4900748" y="1282700"/>
                </a:lnTo>
                <a:lnTo>
                  <a:pt x="4980608" y="1282700"/>
                </a:lnTo>
                <a:lnTo>
                  <a:pt x="4977805" y="1270000"/>
                </a:lnTo>
                <a:lnTo>
                  <a:pt x="4986897" y="1257300"/>
                </a:lnTo>
                <a:lnTo>
                  <a:pt x="4977579" y="1257300"/>
                </a:lnTo>
                <a:lnTo>
                  <a:pt x="4976153" y="1244600"/>
                </a:lnTo>
                <a:lnTo>
                  <a:pt x="4978180" y="1231900"/>
                </a:lnTo>
                <a:lnTo>
                  <a:pt x="4907097" y="1231900"/>
                </a:lnTo>
                <a:lnTo>
                  <a:pt x="4913852" y="1219200"/>
                </a:lnTo>
                <a:lnTo>
                  <a:pt x="4980313" y="1219200"/>
                </a:lnTo>
                <a:lnTo>
                  <a:pt x="4980551" y="1206500"/>
                </a:lnTo>
                <a:lnTo>
                  <a:pt x="4985657" y="1193800"/>
                </a:lnTo>
                <a:close/>
              </a:path>
              <a:path w="4993005" h="4470400">
                <a:moveTo>
                  <a:pt x="100312" y="1244600"/>
                </a:moveTo>
                <a:lnTo>
                  <a:pt x="66982" y="1244600"/>
                </a:lnTo>
                <a:lnTo>
                  <a:pt x="69915" y="1257300"/>
                </a:lnTo>
                <a:lnTo>
                  <a:pt x="65664" y="1257300"/>
                </a:lnTo>
                <a:lnTo>
                  <a:pt x="62868" y="1270000"/>
                </a:lnTo>
                <a:lnTo>
                  <a:pt x="94331" y="1270000"/>
                </a:lnTo>
                <a:lnTo>
                  <a:pt x="100312" y="1244600"/>
                </a:lnTo>
                <a:close/>
              </a:path>
              <a:path w="4993005" h="4470400">
                <a:moveTo>
                  <a:pt x="4983217" y="1231900"/>
                </a:moveTo>
                <a:lnTo>
                  <a:pt x="4978180" y="1231900"/>
                </a:lnTo>
                <a:lnTo>
                  <a:pt x="4978454" y="1244600"/>
                </a:lnTo>
                <a:lnTo>
                  <a:pt x="4977579" y="1257300"/>
                </a:lnTo>
                <a:lnTo>
                  <a:pt x="4986897" y="1257300"/>
                </a:lnTo>
                <a:lnTo>
                  <a:pt x="4986613" y="1244600"/>
                </a:lnTo>
                <a:lnTo>
                  <a:pt x="4983217" y="1231900"/>
                </a:lnTo>
                <a:close/>
              </a:path>
              <a:path w="4993005" h="4470400">
                <a:moveTo>
                  <a:pt x="14451" y="1231900"/>
                </a:moveTo>
                <a:lnTo>
                  <a:pt x="13292" y="1244600"/>
                </a:lnTo>
                <a:lnTo>
                  <a:pt x="15545" y="1244600"/>
                </a:lnTo>
                <a:lnTo>
                  <a:pt x="14451" y="1231900"/>
                </a:lnTo>
                <a:close/>
              </a:path>
              <a:path w="4993005" h="4470400">
                <a:moveTo>
                  <a:pt x="75132" y="1231900"/>
                </a:moveTo>
                <a:lnTo>
                  <a:pt x="74104" y="1231900"/>
                </a:lnTo>
                <a:lnTo>
                  <a:pt x="73119" y="1244600"/>
                </a:lnTo>
                <a:lnTo>
                  <a:pt x="74599" y="1244600"/>
                </a:lnTo>
                <a:lnTo>
                  <a:pt x="75132" y="1231900"/>
                </a:lnTo>
                <a:close/>
              </a:path>
              <a:path w="4993005" h="4470400">
                <a:moveTo>
                  <a:pt x="90102" y="1054100"/>
                </a:moveTo>
                <a:lnTo>
                  <a:pt x="19524" y="1054100"/>
                </a:lnTo>
                <a:lnTo>
                  <a:pt x="20064" y="1066800"/>
                </a:lnTo>
                <a:lnTo>
                  <a:pt x="24594" y="1079500"/>
                </a:lnTo>
                <a:lnTo>
                  <a:pt x="20164" y="1092200"/>
                </a:lnTo>
                <a:lnTo>
                  <a:pt x="13083" y="1092200"/>
                </a:lnTo>
                <a:lnTo>
                  <a:pt x="9655" y="1104900"/>
                </a:lnTo>
                <a:lnTo>
                  <a:pt x="16695" y="1117600"/>
                </a:lnTo>
                <a:lnTo>
                  <a:pt x="14784" y="1130300"/>
                </a:lnTo>
                <a:lnTo>
                  <a:pt x="11525" y="1143000"/>
                </a:lnTo>
                <a:lnTo>
                  <a:pt x="14524" y="1181100"/>
                </a:lnTo>
                <a:lnTo>
                  <a:pt x="7760" y="1181100"/>
                </a:lnTo>
                <a:lnTo>
                  <a:pt x="9788" y="1206500"/>
                </a:lnTo>
                <a:lnTo>
                  <a:pt x="16160" y="1231900"/>
                </a:lnTo>
                <a:lnTo>
                  <a:pt x="22430" y="1219200"/>
                </a:lnTo>
                <a:lnTo>
                  <a:pt x="75665" y="1219200"/>
                </a:lnTo>
                <a:lnTo>
                  <a:pt x="76198" y="1206500"/>
                </a:lnTo>
                <a:lnTo>
                  <a:pt x="92828" y="1206500"/>
                </a:lnTo>
                <a:lnTo>
                  <a:pt x="93011" y="1193800"/>
                </a:lnTo>
                <a:lnTo>
                  <a:pt x="87140" y="1181100"/>
                </a:lnTo>
                <a:lnTo>
                  <a:pt x="91685" y="1168400"/>
                </a:lnTo>
                <a:lnTo>
                  <a:pt x="79371" y="1168400"/>
                </a:lnTo>
                <a:lnTo>
                  <a:pt x="72109" y="1155700"/>
                </a:lnTo>
                <a:lnTo>
                  <a:pt x="32098" y="1155700"/>
                </a:lnTo>
                <a:lnTo>
                  <a:pt x="35458" y="1143000"/>
                </a:lnTo>
                <a:lnTo>
                  <a:pt x="64005" y="1143000"/>
                </a:lnTo>
                <a:lnTo>
                  <a:pt x="64730" y="1130300"/>
                </a:lnTo>
                <a:lnTo>
                  <a:pt x="25281" y="1130300"/>
                </a:lnTo>
                <a:lnTo>
                  <a:pt x="20734" y="1117600"/>
                </a:lnTo>
                <a:lnTo>
                  <a:pt x="24249" y="1104900"/>
                </a:lnTo>
                <a:lnTo>
                  <a:pt x="32308" y="1079500"/>
                </a:lnTo>
                <a:lnTo>
                  <a:pt x="39698" y="1066800"/>
                </a:lnTo>
                <a:lnTo>
                  <a:pt x="88052" y="1066800"/>
                </a:lnTo>
                <a:lnTo>
                  <a:pt x="90102" y="1054100"/>
                </a:lnTo>
                <a:close/>
              </a:path>
              <a:path w="4993005" h="4470400">
                <a:moveTo>
                  <a:pt x="4915422" y="1219200"/>
                </a:moveTo>
                <a:lnTo>
                  <a:pt x="4913852" y="1219200"/>
                </a:lnTo>
                <a:lnTo>
                  <a:pt x="4907097" y="1231900"/>
                </a:lnTo>
                <a:lnTo>
                  <a:pt x="4915422" y="1219200"/>
                </a:lnTo>
                <a:close/>
              </a:path>
              <a:path w="4993005" h="4470400">
                <a:moveTo>
                  <a:pt x="4980313" y="1219200"/>
                </a:moveTo>
                <a:lnTo>
                  <a:pt x="4915422" y="1219200"/>
                </a:lnTo>
                <a:lnTo>
                  <a:pt x="4907097" y="1231900"/>
                </a:lnTo>
                <a:lnTo>
                  <a:pt x="4980075" y="1231900"/>
                </a:lnTo>
                <a:lnTo>
                  <a:pt x="4980313" y="1219200"/>
                </a:lnTo>
                <a:close/>
              </a:path>
              <a:path w="4993005" h="4470400">
                <a:moveTo>
                  <a:pt x="5069" y="1206500"/>
                </a:moveTo>
                <a:lnTo>
                  <a:pt x="2599" y="1206500"/>
                </a:lnTo>
                <a:lnTo>
                  <a:pt x="2482" y="1219200"/>
                </a:lnTo>
                <a:lnTo>
                  <a:pt x="5069" y="1206500"/>
                </a:lnTo>
                <a:close/>
              </a:path>
              <a:path w="4993005" h="4470400">
                <a:moveTo>
                  <a:pt x="92828" y="1206500"/>
                </a:moveTo>
                <a:lnTo>
                  <a:pt x="76198" y="1206500"/>
                </a:lnTo>
                <a:lnTo>
                  <a:pt x="87066" y="1219200"/>
                </a:lnTo>
                <a:lnTo>
                  <a:pt x="92828" y="1206500"/>
                </a:lnTo>
                <a:close/>
              </a:path>
              <a:path w="4993005" h="4470400">
                <a:moveTo>
                  <a:pt x="4899760" y="1206500"/>
                </a:moveTo>
                <a:lnTo>
                  <a:pt x="4895107" y="1206500"/>
                </a:lnTo>
                <a:lnTo>
                  <a:pt x="4897999" y="1219200"/>
                </a:lnTo>
                <a:lnTo>
                  <a:pt x="4899760" y="1206500"/>
                </a:lnTo>
                <a:close/>
              </a:path>
              <a:path w="4993005" h="4470400">
                <a:moveTo>
                  <a:pt x="4957738" y="1155700"/>
                </a:moveTo>
                <a:lnTo>
                  <a:pt x="4940579" y="1155700"/>
                </a:lnTo>
                <a:lnTo>
                  <a:pt x="4915069" y="1172645"/>
                </a:lnTo>
                <a:lnTo>
                  <a:pt x="4909849" y="1181100"/>
                </a:lnTo>
                <a:lnTo>
                  <a:pt x="4894145" y="1193800"/>
                </a:lnTo>
                <a:lnTo>
                  <a:pt x="4893947" y="1206500"/>
                </a:lnTo>
                <a:lnTo>
                  <a:pt x="4900093" y="1206500"/>
                </a:lnTo>
                <a:lnTo>
                  <a:pt x="4907660" y="1193800"/>
                </a:lnTo>
                <a:lnTo>
                  <a:pt x="4971024" y="1193800"/>
                </a:lnTo>
                <a:lnTo>
                  <a:pt x="4969463" y="1168400"/>
                </a:lnTo>
                <a:lnTo>
                  <a:pt x="4950301" y="1168400"/>
                </a:lnTo>
                <a:lnTo>
                  <a:pt x="4957738" y="1155700"/>
                </a:lnTo>
                <a:close/>
              </a:path>
              <a:path w="4993005" h="4470400">
                <a:moveTo>
                  <a:pt x="4925532" y="1155700"/>
                </a:moveTo>
                <a:lnTo>
                  <a:pt x="4905057" y="1155700"/>
                </a:lnTo>
                <a:lnTo>
                  <a:pt x="4899886" y="1168400"/>
                </a:lnTo>
                <a:lnTo>
                  <a:pt x="4902386" y="1181100"/>
                </a:lnTo>
                <a:lnTo>
                  <a:pt x="4915069" y="1172645"/>
                </a:lnTo>
                <a:lnTo>
                  <a:pt x="4925532" y="1155700"/>
                </a:lnTo>
                <a:close/>
              </a:path>
              <a:path w="4993005" h="4470400">
                <a:moveTo>
                  <a:pt x="4978520" y="1092200"/>
                </a:moveTo>
                <a:lnTo>
                  <a:pt x="4904752" y="1092200"/>
                </a:lnTo>
                <a:lnTo>
                  <a:pt x="4905172" y="1117600"/>
                </a:lnTo>
                <a:lnTo>
                  <a:pt x="4908369" y="1130300"/>
                </a:lnTo>
                <a:lnTo>
                  <a:pt x="4909216" y="1143000"/>
                </a:lnTo>
                <a:lnTo>
                  <a:pt x="4902585" y="1155700"/>
                </a:lnTo>
                <a:lnTo>
                  <a:pt x="4925532" y="1155700"/>
                </a:lnTo>
                <a:lnTo>
                  <a:pt x="4915069" y="1172645"/>
                </a:lnTo>
                <a:lnTo>
                  <a:pt x="4959721" y="1143000"/>
                </a:lnTo>
                <a:lnTo>
                  <a:pt x="4913894" y="1143000"/>
                </a:lnTo>
                <a:lnTo>
                  <a:pt x="4916103" y="1130300"/>
                </a:lnTo>
                <a:lnTo>
                  <a:pt x="4969288" y="1130300"/>
                </a:lnTo>
                <a:lnTo>
                  <a:pt x="4978855" y="1117600"/>
                </a:lnTo>
                <a:lnTo>
                  <a:pt x="4915294" y="1117600"/>
                </a:lnTo>
                <a:lnTo>
                  <a:pt x="4909548" y="1104900"/>
                </a:lnTo>
                <a:lnTo>
                  <a:pt x="4981754" y="1104900"/>
                </a:lnTo>
                <a:lnTo>
                  <a:pt x="4978520" y="1092200"/>
                </a:lnTo>
                <a:close/>
              </a:path>
              <a:path w="4993005" h="4470400">
                <a:moveTo>
                  <a:pt x="98215" y="1155700"/>
                </a:moveTo>
                <a:lnTo>
                  <a:pt x="96532" y="1155700"/>
                </a:lnTo>
                <a:lnTo>
                  <a:pt x="95291" y="1168400"/>
                </a:lnTo>
                <a:lnTo>
                  <a:pt x="96827" y="1168400"/>
                </a:lnTo>
                <a:lnTo>
                  <a:pt x="98215" y="1155700"/>
                </a:lnTo>
                <a:close/>
              </a:path>
              <a:path w="4993005" h="4470400">
                <a:moveTo>
                  <a:pt x="4985563" y="1143000"/>
                </a:moveTo>
                <a:lnTo>
                  <a:pt x="4972453" y="1143000"/>
                </a:lnTo>
                <a:lnTo>
                  <a:pt x="4961903" y="1168400"/>
                </a:lnTo>
                <a:lnTo>
                  <a:pt x="4969463" y="1168400"/>
                </a:lnTo>
                <a:lnTo>
                  <a:pt x="4988732" y="1155700"/>
                </a:lnTo>
                <a:lnTo>
                  <a:pt x="4985563" y="1143000"/>
                </a:lnTo>
                <a:close/>
              </a:path>
              <a:path w="4993005" h="4470400">
                <a:moveTo>
                  <a:pt x="66605" y="1143000"/>
                </a:moveTo>
                <a:lnTo>
                  <a:pt x="37225" y="1143000"/>
                </a:lnTo>
                <a:lnTo>
                  <a:pt x="32098" y="1155700"/>
                </a:lnTo>
                <a:lnTo>
                  <a:pt x="72109" y="1155700"/>
                </a:lnTo>
                <a:lnTo>
                  <a:pt x="66605" y="1143000"/>
                </a:lnTo>
                <a:close/>
              </a:path>
              <a:path w="4993005" h="4470400">
                <a:moveTo>
                  <a:pt x="78146" y="1130300"/>
                </a:moveTo>
                <a:lnTo>
                  <a:pt x="75318" y="1130300"/>
                </a:lnTo>
                <a:lnTo>
                  <a:pt x="76411" y="1143000"/>
                </a:lnTo>
                <a:lnTo>
                  <a:pt x="78146" y="1130300"/>
                </a:lnTo>
                <a:close/>
              </a:path>
              <a:path w="4993005" h="4470400">
                <a:moveTo>
                  <a:pt x="4969288" y="1130300"/>
                </a:moveTo>
                <a:lnTo>
                  <a:pt x="4916103" y="1130300"/>
                </a:lnTo>
                <a:lnTo>
                  <a:pt x="4918924" y="1143000"/>
                </a:lnTo>
                <a:lnTo>
                  <a:pt x="4959721" y="1143000"/>
                </a:lnTo>
                <a:lnTo>
                  <a:pt x="4969288" y="1130300"/>
                </a:lnTo>
                <a:close/>
              </a:path>
              <a:path w="4993005" h="4470400">
                <a:moveTo>
                  <a:pt x="32086" y="1092200"/>
                </a:moveTo>
                <a:lnTo>
                  <a:pt x="27922" y="1117600"/>
                </a:lnTo>
                <a:lnTo>
                  <a:pt x="25281" y="1130300"/>
                </a:lnTo>
                <a:lnTo>
                  <a:pt x="64730" y="1130300"/>
                </a:lnTo>
                <a:lnTo>
                  <a:pt x="65455" y="1117600"/>
                </a:lnTo>
                <a:lnTo>
                  <a:pt x="71634" y="1117600"/>
                </a:lnTo>
                <a:lnTo>
                  <a:pt x="74292" y="1104900"/>
                </a:lnTo>
                <a:lnTo>
                  <a:pt x="41204" y="1104900"/>
                </a:lnTo>
                <a:lnTo>
                  <a:pt x="32086" y="1092200"/>
                </a:lnTo>
                <a:close/>
              </a:path>
              <a:path w="4993005" h="4470400">
                <a:moveTo>
                  <a:pt x="4985037" y="1104900"/>
                </a:moveTo>
                <a:lnTo>
                  <a:pt x="4921625" y="1104900"/>
                </a:lnTo>
                <a:lnTo>
                  <a:pt x="4921430" y="1117600"/>
                </a:lnTo>
                <a:lnTo>
                  <a:pt x="4985145" y="1117600"/>
                </a:lnTo>
                <a:lnTo>
                  <a:pt x="4985037" y="1104900"/>
                </a:lnTo>
                <a:close/>
              </a:path>
              <a:path w="4993005" h="4470400">
                <a:moveTo>
                  <a:pt x="93942" y="1066800"/>
                </a:moveTo>
                <a:lnTo>
                  <a:pt x="39698" y="1066800"/>
                </a:lnTo>
                <a:lnTo>
                  <a:pt x="41204" y="1104900"/>
                </a:lnTo>
                <a:lnTo>
                  <a:pt x="74292" y="1104900"/>
                </a:lnTo>
                <a:lnTo>
                  <a:pt x="76949" y="1092200"/>
                </a:lnTo>
                <a:lnTo>
                  <a:pt x="82276" y="1079500"/>
                </a:lnTo>
                <a:lnTo>
                  <a:pt x="88491" y="1079500"/>
                </a:lnTo>
                <a:lnTo>
                  <a:pt x="93942" y="1066800"/>
                </a:lnTo>
                <a:close/>
              </a:path>
              <a:path w="4993005" h="4470400">
                <a:moveTo>
                  <a:pt x="4898962" y="1092200"/>
                </a:moveTo>
                <a:lnTo>
                  <a:pt x="4895559" y="1092200"/>
                </a:lnTo>
                <a:lnTo>
                  <a:pt x="4893988" y="1104900"/>
                </a:lnTo>
                <a:lnTo>
                  <a:pt x="4896780" y="1104900"/>
                </a:lnTo>
                <a:lnTo>
                  <a:pt x="4898962" y="1092200"/>
                </a:lnTo>
                <a:close/>
              </a:path>
              <a:path w="4993005" h="4470400">
                <a:moveTo>
                  <a:pt x="4976182" y="1066800"/>
                </a:moveTo>
                <a:lnTo>
                  <a:pt x="4913938" y="1066800"/>
                </a:lnTo>
                <a:lnTo>
                  <a:pt x="4921370" y="1079500"/>
                </a:lnTo>
                <a:lnTo>
                  <a:pt x="4918650" y="1092200"/>
                </a:lnTo>
                <a:lnTo>
                  <a:pt x="4979686" y="1092200"/>
                </a:lnTo>
                <a:lnTo>
                  <a:pt x="4982698" y="1079500"/>
                </a:lnTo>
                <a:lnTo>
                  <a:pt x="4973253" y="1079500"/>
                </a:lnTo>
                <a:lnTo>
                  <a:pt x="4976182" y="1066800"/>
                </a:lnTo>
                <a:close/>
              </a:path>
              <a:path w="4993005" h="4470400">
                <a:moveTo>
                  <a:pt x="4985211" y="1041400"/>
                </a:moveTo>
                <a:lnTo>
                  <a:pt x="4983652" y="1041400"/>
                </a:lnTo>
                <a:lnTo>
                  <a:pt x="4979464" y="1054100"/>
                </a:lnTo>
                <a:lnTo>
                  <a:pt x="4955128" y="1054100"/>
                </a:lnTo>
                <a:lnTo>
                  <a:pt x="4953725" y="1066800"/>
                </a:lnTo>
                <a:lnTo>
                  <a:pt x="4979115" y="1066800"/>
                </a:lnTo>
                <a:lnTo>
                  <a:pt x="4979118" y="1079500"/>
                </a:lnTo>
                <a:lnTo>
                  <a:pt x="4982698" y="1079500"/>
                </a:lnTo>
                <a:lnTo>
                  <a:pt x="4985185" y="1055159"/>
                </a:lnTo>
                <a:lnTo>
                  <a:pt x="4985211" y="1041400"/>
                </a:lnTo>
                <a:close/>
              </a:path>
              <a:path w="4993005" h="4470400">
                <a:moveTo>
                  <a:pt x="94299" y="1065969"/>
                </a:moveTo>
                <a:lnTo>
                  <a:pt x="93942" y="1066800"/>
                </a:lnTo>
                <a:lnTo>
                  <a:pt x="94592" y="1066800"/>
                </a:lnTo>
                <a:lnTo>
                  <a:pt x="94299" y="1065969"/>
                </a:lnTo>
                <a:close/>
              </a:path>
              <a:path w="4993005" h="4470400">
                <a:moveTo>
                  <a:pt x="4900225" y="1056346"/>
                </a:moveTo>
                <a:lnTo>
                  <a:pt x="4895740" y="1066800"/>
                </a:lnTo>
                <a:lnTo>
                  <a:pt x="4900546" y="1066800"/>
                </a:lnTo>
                <a:lnTo>
                  <a:pt x="4900225" y="1056346"/>
                </a:lnTo>
                <a:close/>
              </a:path>
              <a:path w="4993005" h="4470400">
                <a:moveTo>
                  <a:pt x="4978444" y="977900"/>
                </a:moveTo>
                <a:lnTo>
                  <a:pt x="4969853" y="977900"/>
                </a:lnTo>
                <a:lnTo>
                  <a:pt x="4974394" y="990600"/>
                </a:lnTo>
                <a:lnTo>
                  <a:pt x="4970885" y="1003300"/>
                </a:lnTo>
                <a:lnTo>
                  <a:pt x="4962829" y="1028700"/>
                </a:lnTo>
                <a:lnTo>
                  <a:pt x="4955441" y="1041400"/>
                </a:lnTo>
                <a:lnTo>
                  <a:pt x="4906637" y="1041400"/>
                </a:lnTo>
                <a:lnTo>
                  <a:pt x="4900734" y="1055159"/>
                </a:lnTo>
                <a:lnTo>
                  <a:pt x="4907087" y="1066800"/>
                </a:lnTo>
                <a:lnTo>
                  <a:pt x="4953725" y="1066800"/>
                </a:lnTo>
                <a:lnTo>
                  <a:pt x="4955128" y="1054100"/>
                </a:lnTo>
                <a:lnTo>
                  <a:pt x="4975615" y="1054100"/>
                </a:lnTo>
                <a:lnTo>
                  <a:pt x="4975075" y="1041400"/>
                </a:lnTo>
                <a:lnTo>
                  <a:pt x="4970543" y="1016000"/>
                </a:lnTo>
                <a:lnTo>
                  <a:pt x="4982052" y="1016000"/>
                </a:lnTo>
                <a:lnTo>
                  <a:pt x="4985483" y="990600"/>
                </a:lnTo>
                <a:lnTo>
                  <a:pt x="4978444" y="977900"/>
                </a:lnTo>
                <a:close/>
              </a:path>
              <a:path w="4993005" h="4470400">
                <a:moveTo>
                  <a:pt x="99394" y="1054100"/>
                </a:moveTo>
                <a:lnTo>
                  <a:pt x="90102" y="1054100"/>
                </a:lnTo>
                <a:lnTo>
                  <a:pt x="94299" y="1065969"/>
                </a:lnTo>
                <a:lnTo>
                  <a:pt x="99394" y="1054100"/>
                </a:lnTo>
                <a:close/>
              </a:path>
              <a:path w="4993005" h="4470400">
                <a:moveTo>
                  <a:pt x="4900156" y="1054100"/>
                </a:moveTo>
                <a:lnTo>
                  <a:pt x="4900225" y="1056346"/>
                </a:lnTo>
                <a:lnTo>
                  <a:pt x="4900734" y="1055159"/>
                </a:lnTo>
                <a:lnTo>
                  <a:pt x="4900156" y="1054100"/>
                </a:lnTo>
                <a:close/>
              </a:path>
              <a:path w="4993005" h="4470400">
                <a:moveTo>
                  <a:pt x="79845" y="990600"/>
                </a:moveTo>
                <a:lnTo>
                  <a:pt x="10102" y="990600"/>
                </a:lnTo>
                <a:lnTo>
                  <a:pt x="13384" y="1003300"/>
                </a:lnTo>
                <a:lnTo>
                  <a:pt x="16619" y="1003300"/>
                </a:lnTo>
                <a:lnTo>
                  <a:pt x="15448" y="1016000"/>
                </a:lnTo>
                <a:lnTo>
                  <a:pt x="12437" y="1028700"/>
                </a:lnTo>
                <a:lnTo>
                  <a:pt x="9844" y="1041400"/>
                </a:lnTo>
                <a:lnTo>
                  <a:pt x="9928" y="1054100"/>
                </a:lnTo>
                <a:lnTo>
                  <a:pt x="40011" y="1054100"/>
                </a:lnTo>
                <a:lnTo>
                  <a:pt x="41414" y="1041400"/>
                </a:lnTo>
                <a:lnTo>
                  <a:pt x="18957" y="1041400"/>
                </a:lnTo>
                <a:lnTo>
                  <a:pt x="16021" y="1028700"/>
                </a:lnTo>
                <a:lnTo>
                  <a:pt x="90246" y="1028700"/>
                </a:lnTo>
                <a:lnTo>
                  <a:pt x="90106" y="1016000"/>
                </a:lnTo>
                <a:lnTo>
                  <a:pt x="73513" y="1016000"/>
                </a:lnTo>
                <a:lnTo>
                  <a:pt x="73708" y="1003300"/>
                </a:lnTo>
                <a:lnTo>
                  <a:pt x="79845" y="990600"/>
                </a:lnTo>
                <a:close/>
              </a:path>
              <a:path w="4993005" h="4470400">
                <a:moveTo>
                  <a:pt x="76489" y="1028700"/>
                </a:moveTo>
                <a:lnTo>
                  <a:pt x="21885" y="1028700"/>
                </a:lnTo>
                <a:lnTo>
                  <a:pt x="18957" y="1041400"/>
                </a:lnTo>
                <a:lnTo>
                  <a:pt x="41414" y="1041400"/>
                </a:lnTo>
                <a:lnTo>
                  <a:pt x="40011" y="1054100"/>
                </a:lnTo>
                <a:lnTo>
                  <a:pt x="81201" y="1054100"/>
                </a:lnTo>
                <a:lnTo>
                  <a:pt x="73769" y="1041400"/>
                </a:lnTo>
                <a:lnTo>
                  <a:pt x="76489" y="1028700"/>
                </a:lnTo>
                <a:close/>
              </a:path>
              <a:path w="4993005" h="4470400">
                <a:moveTo>
                  <a:pt x="90246" y="1028700"/>
                </a:moveTo>
                <a:lnTo>
                  <a:pt x="86335" y="1028700"/>
                </a:lnTo>
                <a:lnTo>
                  <a:pt x="90386" y="1041400"/>
                </a:lnTo>
                <a:lnTo>
                  <a:pt x="90246" y="1028700"/>
                </a:lnTo>
                <a:close/>
              </a:path>
              <a:path w="4993005" h="4470400">
                <a:moveTo>
                  <a:pt x="101151" y="1028700"/>
                </a:moveTo>
                <a:lnTo>
                  <a:pt x="96177" y="1028700"/>
                </a:lnTo>
                <a:lnTo>
                  <a:pt x="99579" y="1041400"/>
                </a:lnTo>
                <a:lnTo>
                  <a:pt x="101151" y="1028700"/>
                </a:lnTo>
                <a:close/>
              </a:path>
              <a:path w="4993005" h="4470400">
                <a:moveTo>
                  <a:pt x="4953934" y="1003300"/>
                </a:moveTo>
                <a:lnTo>
                  <a:pt x="4923500" y="1003300"/>
                </a:lnTo>
                <a:lnTo>
                  <a:pt x="4918187" y="1016000"/>
                </a:lnTo>
                <a:lnTo>
                  <a:pt x="4912858" y="1041400"/>
                </a:lnTo>
                <a:lnTo>
                  <a:pt x="4955441" y="1041400"/>
                </a:lnTo>
                <a:lnTo>
                  <a:pt x="4953934" y="1003300"/>
                </a:lnTo>
                <a:close/>
              </a:path>
              <a:path w="4993005" h="4470400">
                <a:moveTo>
                  <a:pt x="85923" y="977900"/>
                </a:moveTo>
                <a:lnTo>
                  <a:pt x="81244" y="977900"/>
                </a:lnTo>
                <a:lnTo>
                  <a:pt x="79036" y="990600"/>
                </a:lnTo>
                <a:lnTo>
                  <a:pt x="79845" y="990600"/>
                </a:lnTo>
                <a:lnTo>
                  <a:pt x="85590" y="1016000"/>
                </a:lnTo>
                <a:lnTo>
                  <a:pt x="90106" y="1016000"/>
                </a:lnTo>
                <a:lnTo>
                  <a:pt x="89966" y="1003300"/>
                </a:lnTo>
                <a:lnTo>
                  <a:pt x="86770" y="990600"/>
                </a:lnTo>
                <a:lnTo>
                  <a:pt x="85923" y="977900"/>
                </a:lnTo>
                <a:close/>
              </a:path>
              <a:path w="4993005" h="4470400">
                <a:moveTo>
                  <a:pt x="4978978" y="863600"/>
                </a:moveTo>
                <a:lnTo>
                  <a:pt x="4972709" y="876300"/>
                </a:lnTo>
                <a:lnTo>
                  <a:pt x="4920540" y="876300"/>
                </a:lnTo>
                <a:lnTo>
                  <a:pt x="4918941" y="914400"/>
                </a:lnTo>
                <a:lnTo>
                  <a:pt x="4902310" y="914400"/>
                </a:lnTo>
                <a:lnTo>
                  <a:pt x="4902128" y="927100"/>
                </a:lnTo>
                <a:lnTo>
                  <a:pt x="4907998" y="939800"/>
                </a:lnTo>
                <a:lnTo>
                  <a:pt x="4903453" y="952500"/>
                </a:lnTo>
                <a:lnTo>
                  <a:pt x="4963040" y="952500"/>
                </a:lnTo>
                <a:lnTo>
                  <a:pt x="4959680" y="965200"/>
                </a:lnTo>
                <a:lnTo>
                  <a:pt x="4928531" y="965200"/>
                </a:lnTo>
                <a:lnTo>
                  <a:pt x="4931128" y="977900"/>
                </a:lnTo>
                <a:lnTo>
                  <a:pt x="4929673" y="1003300"/>
                </a:lnTo>
                <a:lnTo>
                  <a:pt x="4963052" y="1003300"/>
                </a:lnTo>
                <a:lnTo>
                  <a:pt x="4967215" y="990600"/>
                </a:lnTo>
                <a:lnTo>
                  <a:pt x="4969853" y="977900"/>
                </a:lnTo>
                <a:lnTo>
                  <a:pt x="4978444" y="977900"/>
                </a:lnTo>
                <a:lnTo>
                  <a:pt x="4980355" y="965200"/>
                </a:lnTo>
                <a:lnTo>
                  <a:pt x="4983613" y="952500"/>
                </a:lnTo>
                <a:lnTo>
                  <a:pt x="4980614" y="927100"/>
                </a:lnTo>
                <a:lnTo>
                  <a:pt x="4987379" y="914400"/>
                </a:lnTo>
                <a:lnTo>
                  <a:pt x="4918941" y="914400"/>
                </a:lnTo>
                <a:lnTo>
                  <a:pt x="4908072" y="901700"/>
                </a:lnTo>
                <a:lnTo>
                  <a:pt x="4986365" y="901700"/>
                </a:lnTo>
                <a:lnTo>
                  <a:pt x="4985351" y="889000"/>
                </a:lnTo>
                <a:lnTo>
                  <a:pt x="4978978" y="863600"/>
                </a:lnTo>
                <a:close/>
              </a:path>
              <a:path w="4993005" h="4470400">
                <a:moveTo>
                  <a:pt x="61476" y="952500"/>
                </a:moveTo>
                <a:lnTo>
                  <a:pt x="54573" y="952500"/>
                </a:lnTo>
                <a:lnTo>
                  <a:pt x="16284" y="977900"/>
                </a:lnTo>
                <a:lnTo>
                  <a:pt x="9994" y="990600"/>
                </a:lnTo>
                <a:lnTo>
                  <a:pt x="79036" y="990600"/>
                </a:lnTo>
                <a:lnTo>
                  <a:pt x="76214" y="977900"/>
                </a:lnTo>
                <a:lnTo>
                  <a:pt x="85923" y="977900"/>
                </a:lnTo>
                <a:lnTo>
                  <a:pt x="92553" y="965200"/>
                </a:lnTo>
                <a:lnTo>
                  <a:pt x="49518" y="965200"/>
                </a:lnTo>
                <a:lnTo>
                  <a:pt x="61476" y="952500"/>
                </a:lnTo>
                <a:close/>
              </a:path>
              <a:path w="4993005" h="4470400">
                <a:moveTo>
                  <a:pt x="4918726" y="977900"/>
                </a:moveTo>
                <a:lnTo>
                  <a:pt x="4916989" y="990600"/>
                </a:lnTo>
                <a:lnTo>
                  <a:pt x="4919820" y="990600"/>
                </a:lnTo>
                <a:lnTo>
                  <a:pt x="4918726" y="977900"/>
                </a:lnTo>
                <a:close/>
              </a:path>
              <a:path w="4993005" h="4470400">
                <a:moveTo>
                  <a:pt x="4988184" y="977900"/>
                </a:moveTo>
                <a:lnTo>
                  <a:pt x="4986397" y="977900"/>
                </a:lnTo>
                <a:lnTo>
                  <a:pt x="4987195" y="990600"/>
                </a:lnTo>
                <a:lnTo>
                  <a:pt x="4988488" y="990600"/>
                </a:lnTo>
                <a:lnTo>
                  <a:pt x="4988184" y="977900"/>
                </a:lnTo>
                <a:close/>
              </a:path>
              <a:path w="4993005" h="4470400">
                <a:moveTo>
                  <a:pt x="100472" y="965200"/>
                </a:moveTo>
                <a:lnTo>
                  <a:pt x="98763" y="965200"/>
                </a:lnTo>
                <a:lnTo>
                  <a:pt x="97530" y="977900"/>
                </a:lnTo>
                <a:lnTo>
                  <a:pt x="99081" y="977900"/>
                </a:lnTo>
                <a:lnTo>
                  <a:pt x="100472" y="965200"/>
                </a:lnTo>
                <a:close/>
              </a:path>
              <a:path w="4993005" h="4470400">
                <a:moveTo>
                  <a:pt x="4899847" y="965200"/>
                </a:moveTo>
                <a:lnTo>
                  <a:pt x="4896923" y="965200"/>
                </a:lnTo>
                <a:lnTo>
                  <a:pt x="4898606" y="977900"/>
                </a:lnTo>
                <a:lnTo>
                  <a:pt x="4899847" y="965200"/>
                </a:lnTo>
                <a:close/>
              </a:path>
              <a:path w="4993005" h="4470400">
                <a:moveTo>
                  <a:pt x="54573" y="952500"/>
                </a:moveTo>
                <a:lnTo>
                  <a:pt x="26477" y="952500"/>
                </a:lnTo>
                <a:lnTo>
                  <a:pt x="33252" y="965200"/>
                </a:lnTo>
                <a:lnTo>
                  <a:pt x="35428" y="965200"/>
                </a:lnTo>
                <a:lnTo>
                  <a:pt x="54573" y="952500"/>
                </a:lnTo>
                <a:close/>
              </a:path>
              <a:path w="4993005" h="4470400">
                <a:moveTo>
                  <a:pt x="92752" y="939800"/>
                </a:moveTo>
                <a:lnTo>
                  <a:pt x="78379" y="949381"/>
                </a:lnTo>
                <a:lnTo>
                  <a:pt x="77257" y="952500"/>
                </a:lnTo>
                <a:lnTo>
                  <a:pt x="61476" y="952500"/>
                </a:lnTo>
                <a:lnTo>
                  <a:pt x="49518" y="965200"/>
                </a:lnTo>
                <a:lnTo>
                  <a:pt x="90081" y="965200"/>
                </a:lnTo>
                <a:lnTo>
                  <a:pt x="95252" y="952500"/>
                </a:lnTo>
                <a:lnTo>
                  <a:pt x="92752" y="939800"/>
                </a:lnTo>
                <a:close/>
              </a:path>
              <a:path w="4993005" h="4470400">
                <a:moveTo>
                  <a:pt x="4957913" y="952500"/>
                </a:moveTo>
                <a:lnTo>
                  <a:pt x="4915757" y="952500"/>
                </a:lnTo>
                <a:lnTo>
                  <a:pt x="4923025" y="965200"/>
                </a:lnTo>
                <a:lnTo>
                  <a:pt x="4955436" y="965200"/>
                </a:lnTo>
                <a:lnTo>
                  <a:pt x="4957913" y="952500"/>
                </a:lnTo>
                <a:close/>
              </a:path>
              <a:path w="4993005" h="4470400">
                <a:moveTo>
                  <a:pt x="52420" y="774700"/>
                </a:moveTo>
                <a:lnTo>
                  <a:pt x="33508" y="774700"/>
                </a:lnTo>
                <a:lnTo>
                  <a:pt x="26177" y="787400"/>
                </a:lnTo>
                <a:lnTo>
                  <a:pt x="15094" y="800100"/>
                </a:lnTo>
                <a:lnTo>
                  <a:pt x="8422" y="812800"/>
                </a:lnTo>
                <a:lnTo>
                  <a:pt x="14325" y="825500"/>
                </a:lnTo>
                <a:lnTo>
                  <a:pt x="11560" y="838200"/>
                </a:lnTo>
                <a:lnTo>
                  <a:pt x="8920" y="850900"/>
                </a:lnTo>
                <a:lnTo>
                  <a:pt x="8813" y="863600"/>
                </a:lnTo>
                <a:lnTo>
                  <a:pt x="26885" y="863600"/>
                </a:lnTo>
                <a:lnTo>
                  <a:pt x="18138" y="876300"/>
                </a:lnTo>
                <a:lnTo>
                  <a:pt x="8985" y="889000"/>
                </a:lnTo>
                <a:lnTo>
                  <a:pt x="21006" y="901700"/>
                </a:lnTo>
                <a:lnTo>
                  <a:pt x="29076" y="914400"/>
                </a:lnTo>
                <a:lnTo>
                  <a:pt x="20382" y="927100"/>
                </a:lnTo>
                <a:lnTo>
                  <a:pt x="11748" y="939800"/>
                </a:lnTo>
                <a:lnTo>
                  <a:pt x="20001" y="952500"/>
                </a:lnTo>
                <a:lnTo>
                  <a:pt x="73701" y="952500"/>
                </a:lnTo>
                <a:lnTo>
                  <a:pt x="78379" y="949381"/>
                </a:lnTo>
                <a:lnTo>
                  <a:pt x="86396" y="927100"/>
                </a:lnTo>
                <a:lnTo>
                  <a:pt x="82412" y="901700"/>
                </a:lnTo>
                <a:lnTo>
                  <a:pt x="28241" y="901700"/>
                </a:lnTo>
                <a:lnTo>
                  <a:pt x="27445" y="889000"/>
                </a:lnTo>
                <a:lnTo>
                  <a:pt x="80420" y="889000"/>
                </a:lnTo>
                <a:lnTo>
                  <a:pt x="78428" y="876300"/>
                </a:lnTo>
                <a:lnTo>
                  <a:pt x="86175" y="876300"/>
                </a:lnTo>
                <a:lnTo>
                  <a:pt x="76259" y="863600"/>
                </a:lnTo>
                <a:lnTo>
                  <a:pt x="75416" y="850900"/>
                </a:lnTo>
                <a:lnTo>
                  <a:pt x="14607" y="850900"/>
                </a:lnTo>
                <a:lnTo>
                  <a:pt x="18844" y="838200"/>
                </a:lnTo>
                <a:lnTo>
                  <a:pt x="74572" y="838200"/>
                </a:lnTo>
                <a:lnTo>
                  <a:pt x="87548" y="825500"/>
                </a:lnTo>
                <a:lnTo>
                  <a:pt x="55236" y="825500"/>
                </a:lnTo>
                <a:lnTo>
                  <a:pt x="48576" y="800100"/>
                </a:lnTo>
                <a:lnTo>
                  <a:pt x="52420" y="774700"/>
                </a:lnTo>
                <a:close/>
              </a:path>
              <a:path w="4993005" h="4470400">
                <a:moveTo>
                  <a:pt x="78379" y="949381"/>
                </a:moveTo>
                <a:lnTo>
                  <a:pt x="73701" y="952500"/>
                </a:lnTo>
                <a:lnTo>
                  <a:pt x="77257" y="952500"/>
                </a:lnTo>
                <a:lnTo>
                  <a:pt x="78379" y="949381"/>
                </a:lnTo>
                <a:close/>
              </a:path>
              <a:path w="4993005" h="4470400">
                <a:moveTo>
                  <a:pt x="4898764" y="939800"/>
                </a:moveTo>
                <a:lnTo>
                  <a:pt x="4896302" y="939800"/>
                </a:lnTo>
                <a:lnTo>
                  <a:pt x="4897408" y="952500"/>
                </a:lnTo>
                <a:lnTo>
                  <a:pt x="4898764" y="939800"/>
                </a:lnTo>
                <a:close/>
              </a:path>
              <a:path w="4993005" h="4470400">
                <a:moveTo>
                  <a:pt x="94166" y="914400"/>
                </a:moveTo>
                <a:lnTo>
                  <a:pt x="91798" y="914400"/>
                </a:lnTo>
                <a:lnTo>
                  <a:pt x="91738" y="927100"/>
                </a:lnTo>
                <a:lnTo>
                  <a:pt x="94166" y="914400"/>
                </a:lnTo>
                <a:close/>
              </a:path>
              <a:path w="4993005" h="4470400">
                <a:moveTo>
                  <a:pt x="80420" y="889000"/>
                </a:moveTo>
                <a:lnTo>
                  <a:pt x="27445" y="889000"/>
                </a:lnTo>
                <a:lnTo>
                  <a:pt x="28241" y="901700"/>
                </a:lnTo>
                <a:lnTo>
                  <a:pt x="82412" y="901700"/>
                </a:lnTo>
                <a:lnTo>
                  <a:pt x="80420" y="889000"/>
                </a:lnTo>
                <a:close/>
              </a:path>
              <a:path w="4993005" h="4470400">
                <a:moveTo>
                  <a:pt x="92829" y="876300"/>
                </a:moveTo>
                <a:lnTo>
                  <a:pt x="88700" y="889000"/>
                </a:lnTo>
                <a:lnTo>
                  <a:pt x="90862" y="901700"/>
                </a:lnTo>
                <a:lnTo>
                  <a:pt x="92894" y="889000"/>
                </a:lnTo>
                <a:lnTo>
                  <a:pt x="92829" y="876300"/>
                </a:lnTo>
                <a:close/>
              </a:path>
              <a:path w="4993005" h="4470400">
                <a:moveTo>
                  <a:pt x="4992656" y="876300"/>
                </a:moveTo>
                <a:lnTo>
                  <a:pt x="4990069" y="876300"/>
                </a:lnTo>
                <a:lnTo>
                  <a:pt x="4991187" y="889000"/>
                </a:lnTo>
                <a:lnTo>
                  <a:pt x="4992539" y="889000"/>
                </a:lnTo>
                <a:lnTo>
                  <a:pt x="4992656" y="876300"/>
                </a:lnTo>
                <a:close/>
              </a:path>
              <a:path w="4993005" h="4470400">
                <a:moveTo>
                  <a:pt x="4925223" y="850900"/>
                </a:moveTo>
                <a:lnTo>
                  <a:pt x="4913226" y="850900"/>
                </a:lnTo>
                <a:lnTo>
                  <a:pt x="4900803" y="863600"/>
                </a:lnTo>
                <a:lnTo>
                  <a:pt x="4894816" y="876300"/>
                </a:lnTo>
                <a:lnTo>
                  <a:pt x="4932261" y="876300"/>
                </a:lnTo>
                <a:lnTo>
                  <a:pt x="4928156" y="863600"/>
                </a:lnTo>
                <a:lnTo>
                  <a:pt x="4925223" y="850900"/>
                </a:lnTo>
                <a:close/>
              </a:path>
              <a:path w="4993005" h="4470400">
                <a:moveTo>
                  <a:pt x="4948535" y="762000"/>
                </a:moveTo>
                <a:lnTo>
                  <a:pt x="4920820" y="762000"/>
                </a:lnTo>
                <a:lnTo>
                  <a:pt x="4922794" y="787400"/>
                </a:lnTo>
                <a:lnTo>
                  <a:pt x="4910711" y="800100"/>
                </a:lnTo>
                <a:lnTo>
                  <a:pt x="4908628" y="812800"/>
                </a:lnTo>
                <a:lnTo>
                  <a:pt x="4906940" y="825500"/>
                </a:lnTo>
                <a:lnTo>
                  <a:pt x="4907145" y="825500"/>
                </a:lnTo>
                <a:lnTo>
                  <a:pt x="4905534" y="838200"/>
                </a:lnTo>
                <a:lnTo>
                  <a:pt x="4901726" y="838200"/>
                </a:lnTo>
                <a:lnTo>
                  <a:pt x="4906239" y="850900"/>
                </a:lnTo>
                <a:lnTo>
                  <a:pt x="4936636" y="850900"/>
                </a:lnTo>
                <a:lnTo>
                  <a:pt x="4935700" y="863600"/>
                </a:lnTo>
                <a:lnTo>
                  <a:pt x="4932261" y="876300"/>
                </a:lnTo>
                <a:lnTo>
                  <a:pt x="4971426" y="876300"/>
                </a:lnTo>
                <a:lnTo>
                  <a:pt x="4974436" y="850900"/>
                </a:lnTo>
                <a:lnTo>
                  <a:pt x="4978357" y="838200"/>
                </a:lnTo>
                <a:lnTo>
                  <a:pt x="4979808" y="825500"/>
                </a:lnTo>
                <a:lnTo>
                  <a:pt x="4983081" y="800100"/>
                </a:lnTo>
                <a:lnTo>
                  <a:pt x="4943118" y="800100"/>
                </a:lnTo>
                <a:lnTo>
                  <a:pt x="4941883" y="774700"/>
                </a:lnTo>
                <a:lnTo>
                  <a:pt x="4948535" y="762000"/>
                </a:lnTo>
                <a:close/>
              </a:path>
              <a:path w="4993005" h="4470400">
                <a:moveTo>
                  <a:pt x="4901684" y="850900"/>
                </a:moveTo>
                <a:lnTo>
                  <a:pt x="4895143" y="850900"/>
                </a:lnTo>
                <a:lnTo>
                  <a:pt x="4899634" y="863600"/>
                </a:lnTo>
                <a:lnTo>
                  <a:pt x="4901684" y="850900"/>
                </a:lnTo>
                <a:close/>
              </a:path>
              <a:path w="4993005" h="4470400">
                <a:moveTo>
                  <a:pt x="4932259" y="850900"/>
                </a:moveTo>
                <a:lnTo>
                  <a:pt x="4925223" y="850900"/>
                </a:lnTo>
                <a:lnTo>
                  <a:pt x="4929474" y="863600"/>
                </a:lnTo>
                <a:lnTo>
                  <a:pt x="4932259" y="850900"/>
                </a:lnTo>
                <a:close/>
              </a:path>
              <a:path w="4993005" h="4470400">
                <a:moveTo>
                  <a:pt x="4981842" y="850900"/>
                </a:moveTo>
                <a:lnTo>
                  <a:pt x="4979589" y="850900"/>
                </a:lnTo>
                <a:lnTo>
                  <a:pt x="4980677" y="863600"/>
                </a:lnTo>
                <a:lnTo>
                  <a:pt x="4981842" y="850900"/>
                </a:lnTo>
                <a:close/>
              </a:path>
              <a:path w="4993005" h="4470400">
                <a:moveTo>
                  <a:pt x="74572" y="838200"/>
                </a:moveTo>
                <a:lnTo>
                  <a:pt x="30733" y="838200"/>
                </a:lnTo>
                <a:lnTo>
                  <a:pt x="14607" y="850900"/>
                </a:lnTo>
                <a:lnTo>
                  <a:pt x="75416" y="850900"/>
                </a:lnTo>
                <a:lnTo>
                  <a:pt x="74572" y="838200"/>
                </a:lnTo>
                <a:close/>
              </a:path>
              <a:path w="4993005" h="4470400">
                <a:moveTo>
                  <a:pt x="94237" y="749300"/>
                </a:moveTo>
                <a:lnTo>
                  <a:pt x="85261" y="749300"/>
                </a:lnTo>
                <a:lnTo>
                  <a:pt x="79716" y="762000"/>
                </a:lnTo>
                <a:lnTo>
                  <a:pt x="84202" y="762000"/>
                </a:lnTo>
                <a:lnTo>
                  <a:pt x="86884" y="774700"/>
                </a:lnTo>
                <a:lnTo>
                  <a:pt x="55922" y="774700"/>
                </a:lnTo>
                <a:lnTo>
                  <a:pt x="58517" y="787400"/>
                </a:lnTo>
                <a:lnTo>
                  <a:pt x="59644" y="812800"/>
                </a:lnTo>
                <a:lnTo>
                  <a:pt x="58738" y="825500"/>
                </a:lnTo>
                <a:lnTo>
                  <a:pt x="80747" y="825500"/>
                </a:lnTo>
                <a:lnTo>
                  <a:pt x="72753" y="812800"/>
                </a:lnTo>
                <a:lnTo>
                  <a:pt x="70749" y="800100"/>
                </a:lnTo>
                <a:lnTo>
                  <a:pt x="77063" y="800100"/>
                </a:lnTo>
                <a:lnTo>
                  <a:pt x="71803" y="787400"/>
                </a:lnTo>
                <a:lnTo>
                  <a:pt x="92815" y="774700"/>
                </a:lnTo>
                <a:lnTo>
                  <a:pt x="99226" y="762000"/>
                </a:lnTo>
                <a:lnTo>
                  <a:pt x="94237" y="749300"/>
                </a:lnTo>
                <a:close/>
              </a:path>
              <a:path w="4993005" h="4470400">
                <a:moveTo>
                  <a:pt x="77063" y="800100"/>
                </a:moveTo>
                <a:lnTo>
                  <a:pt x="70749" y="800100"/>
                </a:lnTo>
                <a:lnTo>
                  <a:pt x="76746" y="812800"/>
                </a:lnTo>
                <a:lnTo>
                  <a:pt x="80747" y="825500"/>
                </a:lnTo>
                <a:lnTo>
                  <a:pt x="87548" y="825500"/>
                </a:lnTo>
                <a:lnTo>
                  <a:pt x="88882" y="812800"/>
                </a:lnTo>
                <a:lnTo>
                  <a:pt x="77063" y="800100"/>
                </a:lnTo>
                <a:close/>
              </a:path>
              <a:path w="4993005" h="4470400">
                <a:moveTo>
                  <a:pt x="4986354" y="774700"/>
                </a:moveTo>
                <a:lnTo>
                  <a:pt x="4974142" y="774700"/>
                </a:lnTo>
                <a:lnTo>
                  <a:pt x="4955590" y="787400"/>
                </a:lnTo>
                <a:lnTo>
                  <a:pt x="4943118" y="800100"/>
                </a:lnTo>
                <a:lnTo>
                  <a:pt x="4983081" y="800100"/>
                </a:lnTo>
                <a:lnTo>
                  <a:pt x="4986354" y="774700"/>
                </a:lnTo>
                <a:close/>
              </a:path>
              <a:path w="4993005" h="4470400">
                <a:moveTo>
                  <a:pt x="4949369" y="774700"/>
                </a:moveTo>
                <a:lnTo>
                  <a:pt x="4945013" y="774700"/>
                </a:lnTo>
                <a:lnTo>
                  <a:pt x="4946064" y="787400"/>
                </a:lnTo>
                <a:lnTo>
                  <a:pt x="4948618" y="787400"/>
                </a:lnTo>
                <a:lnTo>
                  <a:pt x="4949369" y="774700"/>
                </a:lnTo>
                <a:close/>
              </a:path>
              <a:path w="4993005" h="4470400">
                <a:moveTo>
                  <a:pt x="4979030" y="762000"/>
                </a:moveTo>
                <a:lnTo>
                  <a:pt x="4963588" y="762000"/>
                </a:lnTo>
                <a:lnTo>
                  <a:pt x="4954037" y="787400"/>
                </a:lnTo>
                <a:lnTo>
                  <a:pt x="4963676" y="774700"/>
                </a:lnTo>
                <a:lnTo>
                  <a:pt x="4979030" y="762000"/>
                </a:lnTo>
                <a:close/>
              </a:path>
              <a:path w="4993005" h="4470400">
                <a:moveTo>
                  <a:pt x="60535" y="685800"/>
                </a:moveTo>
                <a:lnTo>
                  <a:pt x="8005" y="685800"/>
                </a:lnTo>
                <a:lnTo>
                  <a:pt x="12048" y="698500"/>
                </a:lnTo>
                <a:lnTo>
                  <a:pt x="19036" y="711200"/>
                </a:lnTo>
                <a:lnTo>
                  <a:pt x="18713" y="723900"/>
                </a:lnTo>
                <a:lnTo>
                  <a:pt x="8473" y="749300"/>
                </a:lnTo>
                <a:lnTo>
                  <a:pt x="13585" y="762000"/>
                </a:lnTo>
                <a:lnTo>
                  <a:pt x="24959" y="774700"/>
                </a:lnTo>
                <a:lnTo>
                  <a:pt x="77350" y="774700"/>
                </a:lnTo>
                <a:lnTo>
                  <a:pt x="78093" y="762000"/>
                </a:lnTo>
                <a:lnTo>
                  <a:pt x="79716" y="762000"/>
                </a:lnTo>
                <a:lnTo>
                  <a:pt x="75901" y="749300"/>
                </a:lnTo>
                <a:lnTo>
                  <a:pt x="80638" y="723900"/>
                </a:lnTo>
                <a:lnTo>
                  <a:pt x="88139" y="711200"/>
                </a:lnTo>
                <a:lnTo>
                  <a:pt x="84760" y="711200"/>
                </a:lnTo>
                <a:lnTo>
                  <a:pt x="77547" y="698500"/>
                </a:lnTo>
                <a:lnTo>
                  <a:pt x="60460" y="698500"/>
                </a:lnTo>
                <a:lnTo>
                  <a:pt x="60535" y="685800"/>
                </a:lnTo>
                <a:close/>
              </a:path>
              <a:path w="4993005" h="4470400">
                <a:moveTo>
                  <a:pt x="4986624" y="736600"/>
                </a:moveTo>
                <a:lnTo>
                  <a:pt x="4914080" y="736600"/>
                </a:lnTo>
                <a:lnTo>
                  <a:pt x="4901098" y="749300"/>
                </a:lnTo>
                <a:lnTo>
                  <a:pt x="4893112" y="774700"/>
                </a:lnTo>
                <a:lnTo>
                  <a:pt x="4906981" y="774700"/>
                </a:lnTo>
                <a:lnTo>
                  <a:pt x="4912993" y="762000"/>
                </a:lnTo>
                <a:lnTo>
                  <a:pt x="4979030" y="762000"/>
                </a:lnTo>
                <a:lnTo>
                  <a:pt x="4986624" y="736600"/>
                </a:lnTo>
                <a:close/>
              </a:path>
              <a:path w="4993005" h="4470400">
                <a:moveTo>
                  <a:pt x="4912993" y="762000"/>
                </a:moveTo>
                <a:lnTo>
                  <a:pt x="4906981" y="774700"/>
                </a:lnTo>
                <a:lnTo>
                  <a:pt x="4908198" y="774700"/>
                </a:lnTo>
                <a:lnTo>
                  <a:pt x="4912993" y="762000"/>
                </a:lnTo>
                <a:close/>
              </a:path>
              <a:path w="4993005" h="4470400">
                <a:moveTo>
                  <a:pt x="4914873" y="762000"/>
                </a:moveTo>
                <a:lnTo>
                  <a:pt x="4912993" y="762000"/>
                </a:lnTo>
                <a:lnTo>
                  <a:pt x="4908198" y="774700"/>
                </a:lnTo>
                <a:lnTo>
                  <a:pt x="4908934" y="774700"/>
                </a:lnTo>
                <a:lnTo>
                  <a:pt x="4914873" y="762000"/>
                </a:lnTo>
                <a:close/>
              </a:path>
              <a:path w="4993005" h="4470400">
                <a:moveTo>
                  <a:pt x="86293" y="723900"/>
                </a:moveTo>
                <a:lnTo>
                  <a:pt x="85018" y="736600"/>
                </a:lnTo>
                <a:lnTo>
                  <a:pt x="88156" y="736600"/>
                </a:lnTo>
                <a:lnTo>
                  <a:pt x="86293" y="723900"/>
                </a:lnTo>
                <a:close/>
              </a:path>
              <a:path w="4993005" h="4470400">
                <a:moveTo>
                  <a:pt x="99506" y="723900"/>
                </a:moveTo>
                <a:lnTo>
                  <a:pt x="99307" y="723900"/>
                </a:lnTo>
                <a:lnTo>
                  <a:pt x="96742" y="736600"/>
                </a:lnTo>
                <a:lnTo>
                  <a:pt x="99294" y="736600"/>
                </a:lnTo>
                <a:lnTo>
                  <a:pt x="99506" y="723900"/>
                </a:lnTo>
                <a:close/>
              </a:path>
              <a:path w="4993005" h="4470400">
                <a:moveTo>
                  <a:pt x="4978698" y="673100"/>
                </a:moveTo>
                <a:lnTo>
                  <a:pt x="4923771" y="673100"/>
                </a:lnTo>
                <a:lnTo>
                  <a:pt x="4920082" y="711200"/>
                </a:lnTo>
                <a:lnTo>
                  <a:pt x="4899043" y="723900"/>
                </a:lnTo>
                <a:lnTo>
                  <a:pt x="4905218" y="736600"/>
                </a:lnTo>
                <a:lnTo>
                  <a:pt x="4942364" y="736600"/>
                </a:lnTo>
                <a:lnTo>
                  <a:pt x="4942720" y="723900"/>
                </a:lnTo>
                <a:lnTo>
                  <a:pt x="4926710" y="723900"/>
                </a:lnTo>
                <a:lnTo>
                  <a:pt x="4924160" y="711200"/>
                </a:lnTo>
                <a:lnTo>
                  <a:pt x="4970206" y="711200"/>
                </a:lnTo>
                <a:lnTo>
                  <a:pt x="4967946" y="698500"/>
                </a:lnTo>
                <a:lnTo>
                  <a:pt x="4985633" y="698500"/>
                </a:lnTo>
                <a:lnTo>
                  <a:pt x="4975682" y="685800"/>
                </a:lnTo>
                <a:lnTo>
                  <a:pt x="4978698" y="673100"/>
                </a:lnTo>
                <a:close/>
              </a:path>
              <a:path w="4993005" h="4470400">
                <a:moveTo>
                  <a:pt x="4985633" y="698500"/>
                </a:moveTo>
                <a:lnTo>
                  <a:pt x="4967946" y="698500"/>
                </a:lnTo>
                <a:lnTo>
                  <a:pt x="4971105" y="711200"/>
                </a:lnTo>
                <a:lnTo>
                  <a:pt x="4933065" y="711200"/>
                </a:lnTo>
                <a:lnTo>
                  <a:pt x="4926710" y="723900"/>
                </a:lnTo>
                <a:lnTo>
                  <a:pt x="4944777" y="723900"/>
                </a:lnTo>
                <a:lnTo>
                  <a:pt x="4942364" y="736600"/>
                </a:lnTo>
                <a:lnTo>
                  <a:pt x="4975089" y="736600"/>
                </a:lnTo>
                <a:lnTo>
                  <a:pt x="4980097" y="711200"/>
                </a:lnTo>
                <a:lnTo>
                  <a:pt x="4985633" y="698500"/>
                </a:lnTo>
                <a:close/>
              </a:path>
              <a:path w="4993005" h="4470400">
                <a:moveTo>
                  <a:pt x="92355" y="711200"/>
                </a:moveTo>
                <a:lnTo>
                  <a:pt x="88139" y="711200"/>
                </a:lnTo>
                <a:lnTo>
                  <a:pt x="92616" y="723900"/>
                </a:lnTo>
                <a:lnTo>
                  <a:pt x="92355" y="711200"/>
                </a:lnTo>
                <a:close/>
              </a:path>
              <a:path w="4993005" h="4470400">
                <a:moveTo>
                  <a:pt x="89035" y="698500"/>
                </a:moveTo>
                <a:lnTo>
                  <a:pt x="86668" y="698500"/>
                </a:lnTo>
                <a:lnTo>
                  <a:pt x="86607" y="711200"/>
                </a:lnTo>
                <a:lnTo>
                  <a:pt x="89035" y="698500"/>
                </a:lnTo>
                <a:close/>
              </a:path>
              <a:path w="4993005" h="4470400">
                <a:moveTo>
                  <a:pt x="4910974" y="698500"/>
                </a:moveTo>
                <a:lnTo>
                  <a:pt x="4908805" y="711200"/>
                </a:lnTo>
                <a:lnTo>
                  <a:pt x="4915547" y="711200"/>
                </a:lnTo>
                <a:lnTo>
                  <a:pt x="4910974" y="698500"/>
                </a:lnTo>
                <a:close/>
              </a:path>
              <a:path w="4993005" h="4470400">
                <a:moveTo>
                  <a:pt x="4967946" y="698500"/>
                </a:moveTo>
                <a:lnTo>
                  <a:pt x="4970206" y="711200"/>
                </a:lnTo>
                <a:lnTo>
                  <a:pt x="4971105" y="711200"/>
                </a:lnTo>
                <a:lnTo>
                  <a:pt x="4967946" y="698500"/>
                </a:lnTo>
                <a:close/>
              </a:path>
              <a:path w="4993005" h="4470400">
                <a:moveTo>
                  <a:pt x="85138" y="685800"/>
                </a:moveTo>
                <a:lnTo>
                  <a:pt x="60535" y="685800"/>
                </a:lnTo>
                <a:lnTo>
                  <a:pt x="65231" y="698500"/>
                </a:lnTo>
                <a:lnTo>
                  <a:pt x="78428" y="698500"/>
                </a:lnTo>
                <a:lnTo>
                  <a:pt x="85138" y="685800"/>
                </a:lnTo>
                <a:close/>
              </a:path>
              <a:path w="4993005" h="4470400">
                <a:moveTo>
                  <a:pt x="94166" y="635000"/>
                </a:moveTo>
                <a:lnTo>
                  <a:pt x="81189" y="635000"/>
                </a:lnTo>
                <a:lnTo>
                  <a:pt x="77214" y="647700"/>
                </a:lnTo>
                <a:lnTo>
                  <a:pt x="16011" y="647700"/>
                </a:lnTo>
                <a:lnTo>
                  <a:pt x="16072" y="660400"/>
                </a:lnTo>
                <a:lnTo>
                  <a:pt x="9280" y="673100"/>
                </a:lnTo>
                <a:lnTo>
                  <a:pt x="6141" y="685800"/>
                </a:lnTo>
                <a:lnTo>
                  <a:pt x="75866" y="685800"/>
                </a:lnTo>
                <a:lnTo>
                  <a:pt x="72481" y="660400"/>
                </a:lnTo>
                <a:lnTo>
                  <a:pt x="81187" y="660400"/>
                </a:lnTo>
                <a:lnTo>
                  <a:pt x="88201" y="647700"/>
                </a:lnTo>
                <a:lnTo>
                  <a:pt x="94166" y="635000"/>
                </a:lnTo>
                <a:close/>
              </a:path>
              <a:path w="4993005" h="4470400">
                <a:moveTo>
                  <a:pt x="4976698" y="571500"/>
                </a:moveTo>
                <a:lnTo>
                  <a:pt x="4919488" y="571500"/>
                </a:lnTo>
                <a:lnTo>
                  <a:pt x="4920218" y="609600"/>
                </a:lnTo>
                <a:lnTo>
                  <a:pt x="4906644" y="622300"/>
                </a:lnTo>
                <a:lnTo>
                  <a:pt x="4908808" y="622300"/>
                </a:lnTo>
                <a:lnTo>
                  <a:pt x="4915359" y="660400"/>
                </a:lnTo>
                <a:lnTo>
                  <a:pt x="4896240" y="660400"/>
                </a:lnTo>
                <a:lnTo>
                  <a:pt x="4900326" y="685800"/>
                </a:lnTo>
                <a:lnTo>
                  <a:pt x="4909323" y="673100"/>
                </a:lnTo>
                <a:lnTo>
                  <a:pt x="4978698" y="673100"/>
                </a:lnTo>
                <a:lnTo>
                  <a:pt x="4984730" y="647700"/>
                </a:lnTo>
                <a:lnTo>
                  <a:pt x="4983936" y="635000"/>
                </a:lnTo>
                <a:lnTo>
                  <a:pt x="4969337" y="635000"/>
                </a:lnTo>
                <a:lnTo>
                  <a:pt x="4974616" y="622300"/>
                </a:lnTo>
                <a:lnTo>
                  <a:pt x="4981020" y="596900"/>
                </a:lnTo>
                <a:lnTo>
                  <a:pt x="4983423" y="584200"/>
                </a:lnTo>
                <a:lnTo>
                  <a:pt x="4976698" y="571500"/>
                </a:lnTo>
                <a:close/>
              </a:path>
              <a:path w="4993005" h="4470400">
                <a:moveTo>
                  <a:pt x="11278" y="558800"/>
                </a:moveTo>
                <a:lnTo>
                  <a:pt x="7053" y="596900"/>
                </a:lnTo>
                <a:lnTo>
                  <a:pt x="12983" y="622300"/>
                </a:lnTo>
                <a:lnTo>
                  <a:pt x="9928" y="622300"/>
                </a:lnTo>
                <a:lnTo>
                  <a:pt x="21439" y="635000"/>
                </a:lnTo>
                <a:lnTo>
                  <a:pt x="18420" y="647700"/>
                </a:lnTo>
                <a:lnTo>
                  <a:pt x="77214" y="647700"/>
                </a:lnTo>
                <a:lnTo>
                  <a:pt x="75924" y="635000"/>
                </a:lnTo>
                <a:lnTo>
                  <a:pt x="98074" y="635000"/>
                </a:lnTo>
                <a:lnTo>
                  <a:pt x="89119" y="622300"/>
                </a:lnTo>
                <a:lnTo>
                  <a:pt x="81067" y="609600"/>
                </a:lnTo>
                <a:lnTo>
                  <a:pt x="40775" y="609600"/>
                </a:lnTo>
                <a:lnTo>
                  <a:pt x="43839" y="596900"/>
                </a:lnTo>
                <a:lnTo>
                  <a:pt x="68494" y="596900"/>
                </a:lnTo>
                <a:lnTo>
                  <a:pt x="59747" y="584200"/>
                </a:lnTo>
                <a:lnTo>
                  <a:pt x="67685" y="571500"/>
                </a:lnTo>
                <a:lnTo>
                  <a:pt x="14853" y="571500"/>
                </a:lnTo>
                <a:lnTo>
                  <a:pt x="11278" y="558800"/>
                </a:lnTo>
                <a:close/>
              </a:path>
              <a:path w="4993005" h="4470400">
                <a:moveTo>
                  <a:pt x="104058" y="622300"/>
                </a:moveTo>
                <a:lnTo>
                  <a:pt x="101740" y="622300"/>
                </a:lnTo>
                <a:lnTo>
                  <a:pt x="102071" y="635000"/>
                </a:lnTo>
                <a:lnTo>
                  <a:pt x="104058" y="622300"/>
                </a:lnTo>
                <a:close/>
              </a:path>
              <a:path w="4993005" h="4470400">
                <a:moveTo>
                  <a:pt x="93523" y="596900"/>
                </a:moveTo>
                <a:lnTo>
                  <a:pt x="43839" y="596900"/>
                </a:lnTo>
                <a:lnTo>
                  <a:pt x="44042" y="609600"/>
                </a:lnTo>
                <a:lnTo>
                  <a:pt x="87684" y="609600"/>
                </a:lnTo>
                <a:lnTo>
                  <a:pt x="93523" y="596900"/>
                </a:lnTo>
                <a:close/>
              </a:path>
              <a:path w="4993005" h="4470400">
                <a:moveTo>
                  <a:pt x="78502" y="584200"/>
                </a:moveTo>
                <a:lnTo>
                  <a:pt x="75054" y="584200"/>
                </a:lnTo>
                <a:lnTo>
                  <a:pt x="76829" y="596900"/>
                </a:lnTo>
                <a:lnTo>
                  <a:pt x="78502" y="584200"/>
                </a:lnTo>
                <a:close/>
              </a:path>
              <a:path w="4993005" h="4470400">
                <a:moveTo>
                  <a:pt x="91873" y="584200"/>
                </a:moveTo>
                <a:lnTo>
                  <a:pt x="82884" y="596900"/>
                </a:lnTo>
                <a:lnTo>
                  <a:pt x="87571" y="596900"/>
                </a:lnTo>
                <a:lnTo>
                  <a:pt x="91873" y="584200"/>
                </a:lnTo>
                <a:close/>
              </a:path>
              <a:path w="4993005" h="4470400">
                <a:moveTo>
                  <a:pt x="69804" y="571500"/>
                </a:moveTo>
                <a:lnTo>
                  <a:pt x="68369" y="571500"/>
                </a:lnTo>
                <a:lnTo>
                  <a:pt x="68701" y="584200"/>
                </a:lnTo>
                <a:lnTo>
                  <a:pt x="70687" y="584200"/>
                </a:lnTo>
                <a:lnTo>
                  <a:pt x="69804" y="571500"/>
                </a:lnTo>
                <a:close/>
              </a:path>
              <a:path w="4993005" h="4470400">
                <a:moveTo>
                  <a:pt x="4983043" y="469900"/>
                </a:moveTo>
                <a:lnTo>
                  <a:pt x="4917270" y="469900"/>
                </a:lnTo>
                <a:lnTo>
                  <a:pt x="4923692" y="495300"/>
                </a:lnTo>
                <a:lnTo>
                  <a:pt x="4926204" y="508000"/>
                </a:lnTo>
                <a:lnTo>
                  <a:pt x="4927297" y="533400"/>
                </a:lnTo>
                <a:lnTo>
                  <a:pt x="4914043" y="533400"/>
                </a:lnTo>
                <a:lnTo>
                  <a:pt x="4913695" y="546100"/>
                </a:lnTo>
                <a:lnTo>
                  <a:pt x="4905226" y="558800"/>
                </a:lnTo>
                <a:lnTo>
                  <a:pt x="4894418" y="571500"/>
                </a:lnTo>
                <a:lnTo>
                  <a:pt x="4900307" y="584200"/>
                </a:lnTo>
                <a:lnTo>
                  <a:pt x="4910758" y="571500"/>
                </a:lnTo>
                <a:lnTo>
                  <a:pt x="4907182" y="571500"/>
                </a:lnTo>
                <a:lnTo>
                  <a:pt x="4906124" y="558800"/>
                </a:lnTo>
                <a:lnTo>
                  <a:pt x="4920206" y="558800"/>
                </a:lnTo>
                <a:lnTo>
                  <a:pt x="4918124" y="546100"/>
                </a:lnTo>
                <a:lnTo>
                  <a:pt x="4976489" y="546100"/>
                </a:lnTo>
                <a:lnTo>
                  <a:pt x="4985421" y="520700"/>
                </a:lnTo>
                <a:lnTo>
                  <a:pt x="4958793" y="520700"/>
                </a:lnTo>
                <a:lnTo>
                  <a:pt x="4962320" y="495300"/>
                </a:lnTo>
                <a:lnTo>
                  <a:pt x="4978444" y="495300"/>
                </a:lnTo>
                <a:lnTo>
                  <a:pt x="4983043" y="469900"/>
                </a:lnTo>
                <a:close/>
              </a:path>
              <a:path w="4993005" h="4470400">
                <a:moveTo>
                  <a:pt x="78111" y="520700"/>
                </a:moveTo>
                <a:lnTo>
                  <a:pt x="59109" y="520700"/>
                </a:lnTo>
                <a:lnTo>
                  <a:pt x="66750" y="533400"/>
                </a:lnTo>
                <a:lnTo>
                  <a:pt x="14189" y="533400"/>
                </a:lnTo>
                <a:lnTo>
                  <a:pt x="20822" y="546100"/>
                </a:lnTo>
                <a:lnTo>
                  <a:pt x="19539" y="558800"/>
                </a:lnTo>
                <a:lnTo>
                  <a:pt x="14853" y="571500"/>
                </a:lnTo>
                <a:lnTo>
                  <a:pt x="27425" y="571500"/>
                </a:lnTo>
                <a:lnTo>
                  <a:pt x="25729" y="558800"/>
                </a:lnTo>
                <a:lnTo>
                  <a:pt x="94998" y="558800"/>
                </a:lnTo>
                <a:lnTo>
                  <a:pt x="92289" y="546100"/>
                </a:lnTo>
                <a:lnTo>
                  <a:pt x="82344" y="546100"/>
                </a:lnTo>
                <a:lnTo>
                  <a:pt x="72938" y="533400"/>
                </a:lnTo>
                <a:lnTo>
                  <a:pt x="78111" y="520700"/>
                </a:lnTo>
                <a:close/>
              </a:path>
              <a:path w="4993005" h="4470400">
                <a:moveTo>
                  <a:pt x="75890" y="558800"/>
                </a:moveTo>
                <a:lnTo>
                  <a:pt x="28902" y="558800"/>
                </a:lnTo>
                <a:lnTo>
                  <a:pt x="31472" y="571500"/>
                </a:lnTo>
                <a:lnTo>
                  <a:pt x="67685" y="571500"/>
                </a:lnTo>
                <a:lnTo>
                  <a:pt x="75890" y="558800"/>
                </a:lnTo>
                <a:close/>
              </a:path>
              <a:path w="4993005" h="4470400">
                <a:moveTo>
                  <a:pt x="94998" y="558800"/>
                </a:moveTo>
                <a:lnTo>
                  <a:pt x="75890" y="558800"/>
                </a:lnTo>
                <a:lnTo>
                  <a:pt x="87715" y="571500"/>
                </a:lnTo>
                <a:lnTo>
                  <a:pt x="94998" y="558800"/>
                </a:lnTo>
                <a:close/>
              </a:path>
              <a:path w="4993005" h="4470400">
                <a:moveTo>
                  <a:pt x="4984352" y="558800"/>
                </a:moveTo>
                <a:lnTo>
                  <a:pt x="4912727" y="558800"/>
                </a:lnTo>
                <a:lnTo>
                  <a:pt x="4907182" y="571500"/>
                </a:lnTo>
                <a:lnTo>
                  <a:pt x="4984393" y="571500"/>
                </a:lnTo>
                <a:lnTo>
                  <a:pt x="4984352" y="558800"/>
                </a:lnTo>
                <a:close/>
              </a:path>
              <a:path w="4993005" h="4470400">
                <a:moveTo>
                  <a:pt x="4976489" y="546100"/>
                </a:moveTo>
                <a:lnTo>
                  <a:pt x="4921563" y="546100"/>
                </a:lnTo>
                <a:lnTo>
                  <a:pt x="4920206" y="558800"/>
                </a:lnTo>
                <a:lnTo>
                  <a:pt x="4980432" y="558800"/>
                </a:lnTo>
                <a:lnTo>
                  <a:pt x="4976489" y="546100"/>
                </a:lnTo>
                <a:close/>
              </a:path>
              <a:path w="4993005" h="4470400">
                <a:moveTo>
                  <a:pt x="22723" y="368300"/>
                </a:moveTo>
                <a:lnTo>
                  <a:pt x="11352" y="368300"/>
                </a:lnTo>
                <a:lnTo>
                  <a:pt x="17853" y="381000"/>
                </a:lnTo>
                <a:lnTo>
                  <a:pt x="12293" y="393700"/>
                </a:lnTo>
                <a:lnTo>
                  <a:pt x="7681" y="406400"/>
                </a:lnTo>
                <a:lnTo>
                  <a:pt x="17027" y="419100"/>
                </a:lnTo>
                <a:lnTo>
                  <a:pt x="27234" y="419100"/>
                </a:lnTo>
                <a:lnTo>
                  <a:pt x="25864" y="444500"/>
                </a:lnTo>
                <a:lnTo>
                  <a:pt x="18385" y="457200"/>
                </a:lnTo>
                <a:lnTo>
                  <a:pt x="10263" y="469900"/>
                </a:lnTo>
                <a:lnTo>
                  <a:pt x="12848" y="495300"/>
                </a:lnTo>
                <a:lnTo>
                  <a:pt x="7770" y="546100"/>
                </a:lnTo>
                <a:lnTo>
                  <a:pt x="14189" y="533400"/>
                </a:lnTo>
                <a:lnTo>
                  <a:pt x="53523" y="533400"/>
                </a:lnTo>
                <a:lnTo>
                  <a:pt x="58148" y="520921"/>
                </a:lnTo>
                <a:lnTo>
                  <a:pt x="58094" y="520700"/>
                </a:lnTo>
                <a:lnTo>
                  <a:pt x="93030" y="520700"/>
                </a:lnTo>
                <a:lnTo>
                  <a:pt x="80892" y="508000"/>
                </a:lnTo>
                <a:lnTo>
                  <a:pt x="80736" y="508000"/>
                </a:lnTo>
                <a:lnTo>
                  <a:pt x="80787" y="507599"/>
                </a:lnTo>
                <a:lnTo>
                  <a:pt x="74240" y="482600"/>
                </a:lnTo>
                <a:lnTo>
                  <a:pt x="17833" y="482600"/>
                </a:lnTo>
                <a:lnTo>
                  <a:pt x="17785" y="469900"/>
                </a:lnTo>
                <a:lnTo>
                  <a:pt x="87943" y="469900"/>
                </a:lnTo>
                <a:lnTo>
                  <a:pt x="73025" y="457200"/>
                </a:lnTo>
                <a:lnTo>
                  <a:pt x="68105" y="457200"/>
                </a:lnTo>
                <a:lnTo>
                  <a:pt x="73742" y="444500"/>
                </a:lnTo>
                <a:lnTo>
                  <a:pt x="56617" y="444500"/>
                </a:lnTo>
                <a:lnTo>
                  <a:pt x="52691" y="431800"/>
                </a:lnTo>
                <a:lnTo>
                  <a:pt x="61762" y="406400"/>
                </a:lnTo>
                <a:lnTo>
                  <a:pt x="86365" y="406400"/>
                </a:lnTo>
                <a:lnTo>
                  <a:pt x="84288" y="393700"/>
                </a:lnTo>
                <a:lnTo>
                  <a:pt x="81936" y="393700"/>
                </a:lnTo>
                <a:lnTo>
                  <a:pt x="74104" y="381000"/>
                </a:lnTo>
                <a:lnTo>
                  <a:pt x="22828" y="381000"/>
                </a:lnTo>
                <a:lnTo>
                  <a:pt x="22723" y="368300"/>
                </a:lnTo>
                <a:close/>
              </a:path>
              <a:path w="4993005" h="4470400">
                <a:moveTo>
                  <a:pt x="99608" y="520700"/>
                </a:moveTo>
                <a:lnTo>
                  <a:pt x="78111" y="520700"/>
                </a:lnTo>
                <a:lnTo>
                  <a:pt x="85401" y="533400"/>
                </a:lnTo>
                <a:lnTo>
                  <a:pt x="82344" y="546100"/>
                </a:lnTo>
                <a:lnTo>
                  <a:pt x="92289" y="546100"/>
                </a:lnTo>
                <a:lnTo>
                  <a:pt x="89580" y="533400"/>
                </a:lnTo>
                <a:lnTo>
                  <a:pt x="99608" y="520700"/>
                </a:lnTo>
                <a:close/>
              </a:path>
              <a:path w="4993005" h="4470400">
                <a:moveTo>
                  <a:pt x="4912719" y="533400"/>
                </a:moveTo>
                <a:lnTo>
                  <a:pt x="4900627" y="546100"/>
                </a:lnTo>
                <a:lnTo>
                  <a:pt x="4908040" y="546100"/>
                </a:lnTo>
                <a:lnTo>
                  <a:pt x="4912719" y="533400"/>
                </a:lnTo>
                <a:close/>
              </a:path>
              <a:path w="4993005" h="4470400">
                <a:moveTo>
                  <a:pt x="58230" y="520700"/>
                </a:moveTo>
                <a:lnTo>
                  <a:pt x="58148" y="520921"/>
                </a:lnTo>
                <a:lnTo>
                  <a:pt x="61204" y="533400"/>
                </a:lnTo>
                <a:lnTo>
                  <a:pt x="58230" y="520700"/>
                </a:lnTo>
                <a:close/>
              </a:path>
              <a:path w="4993005" h="4470400">
                <a:moveTo>
                  <a:pt x="4943725" y="426441"/>
                </a:moveTo>
                <a:lnTo>
                  <a:pt x="4937443" y="431800"/>
                </a:lnTo>
                <a:lnTo>
                  <a:pt x="4923429" y="444500"/>
                </a:lnTo>
                <a:lnTo>
                  <a:pt x="4904379" y="469900"/>
                </a:lnTo>
                <a:lnTo>
                  <a:pt x="4895293" y="482600"/>
                </a:lnTo>
                <a:lnTo>
                  <a:pt x="4905821" y="482600"/>
                </a:lnTo>
                <a:lnTo>
                  <a:pt x="4896753" y="495300"/>
                </a:lnTo>
                <a:lnTo>
                  <a:pt x="4892223" y="508000"/>
                </a:lnTo>
                <a:lnTo>
                  <a:pt x="4900491" y="533400"/>
                </a:lnTo>
                <a:lnTo>
                  <a:pt x="4922355" y="533400"/>
                </a:lnTo>
                <a:lnTo>
                  <a:pt x="4914888" y="520700"/>
                </a:lnTo>
                <a:lnTo>
                  <a:pt x="4896766" y="520700"/>
                </a:lnTo>
                <a:lnTo>
                  <a:pt x="4899140" y="508000"/>
                </a:lnTo>
                <a:lnTo>
                  <a:pt x="4914512" y="508000"/>
                </a:lnTo>
                <a:lnTo>
                  <a:pt x="4913760" y="482600"/>
                </a:lnTo>
                <a:lnTo>
                  <a:pt x="4914793" y="469900"/>
                </a:lnTo>
                <a:lnTo>
                  <a:pt x="4972851" y="469900"/>
                </a:lnTo>
                <a:lnTo>
                  <a:pt x="4974195" y="457200"/>
                </a:lnTo>
                <a:lnTo>
                  <a:pt x="4981619" y="444500"/>
                </a:lnTo>
                <a:lnTo>
                  <a:pt x="4935694" y="444500"/>
                </a:lnTo>
                <a:lnTo>
                  <a:pt x="4943725" y="426441"/>
                </a:lnTo>
                <a:close/>
              </a:path>
              <a:path w="4993005" h="4470400">
                <a:moveTo>
                  <a:pt x="4914512" y="508000"/>
                </a:moveTo>
                <a:lnTo>
                  <a:pt x="4904117" y="508000"/>
                </a:lnTo>
                <a:lnTo>
                  <a:pt x="4900876" y="520700"/>
                </a:lnTo>
                <a:lnTo>
                  <a:pt x="4914888" y="520700"/>
                </a:lnTo>
                <a:lnTo>
                  <a:pt x="4914512" y="508000"/>
                </a:lnTo>
                <a:close/>
              </a:path>
              <a:path w="4993005" h="4470400">
                <a:moveTo>
                  <a:pt x="82344" y="495300"/>
                </a:moveTo>
                <a:lnTo>
                  <a:pt x="80787" y="507599"/>
                </a:lnTo>
                <a:lnTo>
                  <a:pt x="80892" y="508000"/>
                </a:lnTo>
                <a:lnTo>
                  <a:pt x="85649" y="508000"/>
                </a:lnTo>
                <a:lnTo>
                  <a:pt x="82344" y="495300"/>
                </a:lnTo>
                <a:close/>
              </a:path>
              <a:path w="4993005" h="4470400">
                <a:moveTo>
                  <a:pt x="98442" y="495300"/>
                </a:moveTo>
                <a:lnTo>
                  <a:pt x="93695" y="495300"/>
                </a:lnTo>
                <a:lnTo>
                  <a:pt x="93773" y="508000"/>
                </a:lnTo>
                <a:lnTo>
                  <a:pt x="98442" y="495300"/>
                </a:lnTo>
                <a:close/>
              </a:path>
              <a:path w="4993005" h="4470400">
                <a:moveTo>
                  <a:pt x="74707" y="469900"/>
                </a:moveTo>
                <a:lnTo>
                  <a:pt x="21869" y="469900"/>
                </a:lnTo>
                <a:lnTo>
                  <a:pt x="17833" y="482600"/>
                </a:lnTo>
                <a:lnTo>
                  <a:pt x="74240" y="482600"/>
                </a:lnTo>
                <a:lnTo>
                  <a:pt x="74707" y="469900"/>
                </a:lnTo>
                <a:close/>
              </a:path>
              <a:path w="4993005" h="4470400">
                <a:moveTo>
                  <a:pt x="4903561" y="457200"/>
                </a:moveTo>
                <a:lnTo>
                  <a:pt x="4900899" y="457200"/>
                </a:lnTo>
                <a:lnTo>
                  <a:pt x="4898496" y="469900"/>
                </a:lnTo>
                <a:lnTo>
                  <a:pt x="4901072" y="469900"/>
                </a:lnTo>
                <a:lnTo>
                  <a:pt x="4903561" y="457200"/>
                </a:lnTo>
                <a:close/>
              </a:path>
              <a:path w="4993005" h="4470400">
                <a:moveTo>
                  <a:pt x="4984810" y="457200"/>
                </a:moveTo>
                <a:lnTo>
                  <a:pt x="4982164" y="457200"/>
                </a:lnTo>
                <a:lnTo>
                  <a:pt x="4980384" y="469900"/>
                </a:lnTo>
                <a:lnTo>
                  <a:pt x="4982741" y="469900"/>
                </a:lnTo>
                <a:lnTo>
                  <a:pt x="4984810" y="457200"/>
                </a:lnTo>
                <a:close/>
              </a:path>
              <a:path w="4993005" h="4470400">
                <a:moveTo>
                  <a:pt x="97943" y="431800"/>
                </a:moveTo>
                <a:lnTo>
                  <a:pt x="93281" y="444500"/>
                </a:lnTo>
                <a:lnTo>
                  <a:pt x="91564" y="457200"/>
                </a:lnTo>
                <a:lnTo>
                  <a:pt x="99171" y="444500"/>
                </a:lnTo>
                <a:lnTo>
                  <a:pt x="97943" y="431800"/>
                </a:lnTo>
                <a:close/>
              </a:path>
              <a:path w="4993005" h="4470400">
                <a:moveTo>
                  <a:pt x="72617" y="406400"/>
                </a:moveTo>
                <a:lnTo>
                  <a:pt x="61762" y="406400"/>
                </a:lnTo>
                <a:lnTo>
                  <a:pt x="63725" y="419100"/>
                </a:lnTo>
                <a:lnTo>
                  <a:pt x="61153" y="444500"/>
                </a:lnTo>
                <a:lnTo>
                  <a:pt x="73742" y="444500"/>
                </a:lnTo>
                <a:lnTo>
                  <a:pt x="72617" y="406400"/>
                </a:lnTo>
                <a:close/>
              </a:path>
              <a:path w="4993005" h="4470400">
                <a:moveTo>
                  <a:pt x="85377" y="431800"/>
                </a:moveTo>
                <a:lnTo>
                  <a:pt x="83103" y="431800"/>
                </a:lnTo>
                <a:lnTo>
                  <a:pt x="79915" y="444500"/>
                </a:lnTo>
                <a:lnTo>
                  <a:pt x="84920" y="444500"/>
                </a:lnTo>
                <a:lnTo>
                  <a:pt x="85377" y="431800"/>
                </a:lnTo>
                <a:close/>
              </a:path>
              <a:path w="4993005" h="4470400">
                <a:moveTo>
                  <a:pt x="4983474" y="368300"/>
                </a:moveTo>
                <a:lnTo>
                  <a:pt x="4919461" y="368300"/>
                </a:lnTo>
                <a:lnTo>
                  <a:pt x="4919461" y="381000"/>
                </a:lnTo>
                <a:lnTo>
                  <a:pt x="4913018" y="419100"/>
                </a:lnTo>
                <a:lnTo>
                  <a:pt x="4913737" y="431800"/>
                </a:lnTo>
                <a:lnTo>
                  <a:pt x="4898268" y="444500"/>
                </a:lnTo>
                <a:lnTo>
                  <a:pt x="4923429" y="444500"/>
                </a:lnTo>
                <a:lnTo>
                  <a:pt x="4937443" y="431800"/>
                </a:lnTo>
                <a:lnTo>
                  <a:pt x="4943725" y="426441"/>
                </a:lnTo>
                <a:lnTo>
                  <a:pt x="4946990" y="419100"/>
                </a:lnTo>
                <a:lnTo>
                  <a:pt x="4965728" y="406400"/>
                </a:lnTo>
                <a:lnTo>
                  <a:pt x="4981810" y="393700"/>
                </a:lnTo>
                <a:lnTo>
                  <a:pt x="4983474" y="368300"/>
                </a:lnTo>
                <a:close/>
              </a:path>
              <a:path w="4993005" h="4470400">
                <a:moveTo>
                  <a:pt x="4975644" y="419100"/>
                </a:moveTo>
                <a:lnTo>
                  <a:pt x="4952334" y="419100"/>
                </a:lnTo>
                <a:lnTo>
                  <a:pt x="4943725" y="426441"/>
                </a:lnTo>
                <a:lnTo>
                  <a:pt x="4935694" y="444500"/>
                </a:lnTo>
                <a:lnTo>
                  <a:pt x="4981619" y="444500"/>
                </a:lnTo>
                <a:lnTo>
                  <a:pt x="4989042" y="431800"/>
                </a:lnTo>
                <a:lnTo>
                  <a:pt x="4975644" y="419100"/>
                </a:lnTo>
                <a:close/>
              </a:path>
              <a:path w="4993005" h="4470400">
                <a:moveTo>
                  <a:pt x="86365" y="406400"/>
                </a:moveTo>
                <a:lnTo>
                  <a:pt x="72617" y="406400"/>
                </a:lnTo>
                <a:lnTo>
                  <a:pt x="87210" y="419100"/>
                </a:lnTo>
                <a:lnTo>
                  <a:pt x="86365" y="406400"/>
                </a:lnTo>
                <a:close/>
              </a:path>
              <a:path w="4993005" h="4470400">
                <a:moveTo>
                  <a:pt x="96248" y="406400"/>
                </a:moveTo>
                <a:lnTo>
                  <a:pt x="93104" y="406400"/>
                </a:lnTo>
                <a:lnTo>
                  <a:pt x="94773" y="419100"/>
                </a:lnTo>
                <a:lnTo>
                  <a:pt x="98809" y="419100"/>
                </a:lnTo>
                <a:lnTo>
                  <a:pt x="96248" y="406400"/>
                </a:lnTo>
                <a:close/>
              </a:path>
              <a:path w="4993005" h="4470400">
                <a:moveTo>
                  <a:pt x="95182" y="381000"/>
                </a:moveTo>
                <a:lnTo>
                  <a:pt x="77987" y="381000"/>
                </a:lnTo>
                <a:lnTo>
                  <a:pt x="81936" y="393700"/>
                </a:lnTo>
                <a:lnTo>
                  <a:pt x="84288" y="393700"/>
                </a:lnTo>
                <a:lnTo>
                  <a:pt x="95182" y="381000"/>
                </a:lnTo>
                <a:close/>
              </a:path>
              <a:path w="4993005" h="4470400">
                <a:moveTo>
                  <a:pt x="95391" y="368300"/>
                </a:moveTo>
                <a:lnTo>
                  <a:pt x="88553" y="381000"/>
                </a:lnTo>
                <a:lnTo>
                  <a:pt x="95182" y="381000"/>
                </a:lnTo>
                <a:lnTo>
                  <a:pt x="99875" y="393700"/>
                </a:lnTo>
                <a:lnTo>
                  <a:pt x="101808" y="393700"/>
                </a:lnTo>
                <a:lnTo>
                  <a:pt x="100481" y="381000"/>
                </a:lnTo>
                <a:lnTo>
                  <a:pt x="95391" y="368300"/>
                </a:lnTo>
                <a:close/>
              </a:path>
              <a:path w="4993005" h="4470400">
                <a:moveTo>
                  <a:pt x="4902522" y="342900"/>
                </a:moveTo>
                <a:lnTo>
                  <a:pt x="4895303" y="381000"/>
                </a:lnTo>
                <a:lnTo>
                  <a:pt x="4904588" y="381000"/>
                </a:lnTo>
                <a:lnTo>
                  <a:pt x="4899412" y="393700"/>
                </a:lnTo>
                <a:lnTo>
                  <a:pt x="4910178" y="380061"/>
                </a:lnTo>
                <a:lnTo>
                  <a:pt x="4906262" y="368300"/>
                </a:lnTo>
                <a:lnTo>
                  <a:pt x="4912958" y="353798"/>
                </a:lnTo>
                <a:lnTo>
                  <a:pt x="4902522" y="342900"/>
                </a:lnTo>
                <a:close/>
              </a:path>
              <a:path w="4993005" h="4470400">
                <a:moveTo>
                  <a:pt x="21808" y="228935"/>
                </a:moveTo>
                <a:lnTo>
                  <a:pt x="11319" y="241300"/>
                </a:lnTo>
                <a:lnTo>
                  <a:pt x="10001" y="279400"/>
                </a:lnTo>
                <a:lnTo>
                  <a:pt x="11312" y="304800"/>
                </a:lnTo>
                <a:lnTo>
                  <a:pt x="10693" y="330200"/>
                </a:lnTo>
                <a:lnTo>
                  <a:pt x="12347" y="342900"/>
                </a:lnTo>
                <a:lnTo>
                  <a:pt x="20472" y="342900"/>
                </a:lnTo>
                <a:lnTo>
                  <a:pt x="18372" y="355600"/>
                </a:lnTo>
                <a:lnTo>
                  <a:pt x="12896" y="355600"/>
                </a:lnTo>
                <a:lnTo>
                  <a:pt x="8928" y="368300"/>
                </a:lnTo>
                <a:lnTo>
                  <a:pt x="22723" y="368300"/>
                </a:lnTo>
                <a:lnTo>
                  <a:pt x="22828" y="381000"/>
                </a:lnTo>
                <a:lnTo>
                  <a:pt x="82246" y="381000"/>
                </a:lnTo>
                <a:lnTo>
                  <a:pt x="77439" y="368300"/>
                </a:lnTo>
                <a:lnTo>
                  <a:pt x="75104" y="342900"/>
                </a:lnTo>
                <a:lnTo>
                  <a:pt x="76208" y="330200"/>
                </a:lnTo>
                <a:lnTo>
                  <a:pt x="69169" y="330200"/>
                </a:lnTo>
                <a:lnTo>
                  <a:pt x="76909" y="317500"/>
                </a:lnTo>
                <a:lnTo>
                  <a:pt x="21477" y="317500"/>
                </a:lnTo>
                <a:lnTo>
                  <a:pt x="19808" y="304800"/>
                </a:lnTo>
                <a:lnTo>
                  <a:pt x="75677" y="304800"/>
                </a:lnTo>
                <a:lnTo>
                  <a:pt x="75677" y="292100"/>
                </a:lnTo>
                <a:lnTo>
                  <a:pt x="78899" y="279400"/>
                </a:lnTo>
                <a:lnTo>
                  <a:pt x="25324" y="279400"/>
                </a:lnTo>
                <a:lnTo>
                  <a:pt x="17498" y="266700"/>
                </a:lnTo>
                <a:lnTo>
                  <a:pt x="82121" y="266700"/>
                </a:lnTo>
                <a:lnTo>
                  <a:pt x="81402" y="254000"/>
                </a:lnTo>
                <a:lnTo>
                  <a:pt x="96870" y="254000"/>
                </a:lnTo>
                <a:lnTo>
                  <a:pt x="89235" y="241300"/>
                </a:lnTo>
                <a:lnTo>
                  <a:pt x="30953" y="241300"/>
                </a:lnTo>
                <a:lnTo>
                  <a:pt x="21808" y="228935"/>
                </a:lnTo>
                <a:close/>
              </a:path>
              <a:path w="4993005" h="4470400">
                <a:moveTo>
                  <a:pt x="4911608" y="378249"/>
                </a:moveTo>
                <a:lnTo>
                  <a:pt x="4910178" y="380061"/>
                </a:lnTo>
                <a:lnTo>
                  <a:pt x="4910491" y="381000"/>
                </a:lnTo>
                <a:lnTo>
                  <a:pt x="4911608" y="378249"/>
                </a:lnTo>
                <a:close/>
              </a:path>
              <a:path w="4993005" h="4470400">
                <a:moveTo>
                  <a:pt x="4935407" y="215900"/>
                </a:moveTo>
                <a:lnTo>
                  <a:pt x="4927033" y="215900"/>
                </a:lnTo>
                <a:lnTo>
                  <a:pt x="4921396" y="241300"/>
                </a:lnTo>
                <a:lnTo>
                  <a:pt x="4922522" y="266700"/>
                </a:lnTo>
                <a:lnTo>
                  <a:pt x="4907929" y="266700"/>
                </a:lnTo>
                <a:lnTo>
                  <a:pt x="4908773" y="279400"/>
                </a:lnTo>
                <a:lnTo>
                  <a:pt x="4910851" y="292100"/>
                </a:lnTo>
                <a:lnTo>
                  <a:pt x="4899957" y="304800"/>
                </a:lnTo>
                <a:lnTo>
                  <a:pt x="4914713" y="304800"/>
                </a:lnTo>
                <a:lnTo>
                  <a:pt x="4919238" y="317500"/>
                </a:lnTo>
                <a:lnTo>
                  <a:pt x="4919741" y="342900"/>
                </a:lnTo>
                <a:lnTo>
                  <a:pt x="4925969" y="342900"/>
                </a:lnTo>
                <a:lnTo>
                  <a:pt x="4911608" y="378249"/>
                </a:lnTo>
                <a:lnTo>
                  <a:pt x="4919461" y="368300"/>
                </a:lnTo>
                <a:lnTo>
                  <a:pt x="4983474" y="368300"/>
                </a:lnTo>
                <a:lnTo>
                  <a:pt x="4985137" y="342900"/>
                </a:lnTo>
                <a:lnTo>
                  <a:pt x="4984482" y="330200"/>
                </a:lnTo>
                <a:lnTo>
                  <a:pt x="4969630" y="330200"/>
                </a:lnTo>
                <a:lnTo>
                  <a:pt x="4973054" y="317500"/>
                </a:lnTo>
                <a:lnTo>
                  <a:pt x="4983827" y="317500"/>
                </a:lnTo>
                <a:lnTo>
                  <a:pt x="4984445" y="304800"/>
                </a:lnTo>
                <a:lnTo>
                  <a:pt x="4982792" y="292100"/>
                </a:lnTo>
                <a:lnTo>
                  <a:pt x="4974667" y="292100"/>
                </a:lnTo>
                <a:lnTo>
                  <a:pt x="4976770" y="279400"/>
                </a:lnTo>
                <a:lnTo>
                  <a:pt x="4982246" y="266700"/>
                </a:lnTo>
                <a:lnTo>
                  <a:pt x="4986212" y="254000"/>
                </a:lnTo>
                <a:lnTo>
                  <a:pt x="4931437" y="254000"/>
                </a:lnTo>
                <a:lnTo>
                  <a:pt x="4932294" y="228600"/>
                </a:lnTo>
                <a:lnTo>
                  <a:pt x="4935407" y="215900"/>
                </a:lnTo>
                <a:close/>
              </a:path>
              <a:path w="4993005" h="4470400">
                <a:moveTo>
                  <a:pt x="4919741" y="342900"/>
                </a:moveTo>
                <a:lnTo>
                  <a:pt x="4917990" y="342900"/>
                </a:lnTo>
                <a:lnTo>
                  <a:pt x="4912958" y="353798"/>
                </a:lnTo>
                <a:lnTo>
                  <a:pt x="4914683" y="355600"/>
                </a:lnTo>
                <a:lnTo>
                  <a:pt x="4919741" y="342900"/>
                </a:lnTo>
                <a:close/>
              </a:path>
              <a:path w="4993005" h="4470400">
                <a:moveTo>
                  <a:pt x="95534" y="304800"/>
                </a:moveTo>
                <a:lnTo>
                  <a:pt x="84648" y="304800"/>
                </a:lnTo>
                <a:lnTo>
                  <a:pt x="88877" y="330200"/>
                </a:lnTo>
                <a:lnTo>
                  <a:pt x="81722" y="330200"/>
                </a:lnTo>
                <a:lnTo>
                  <a:pt x="92616" y="342900"/>
                </a:lnTo>
                <a:lnTo>
                  <a:pt x="99836" y="317500"/>
                </a:lnTo>
                <a:lnTo>
                  <a:pt x="95534" y="304800"/>
                </a:lnTo>
                <a:close/>
              </a:path>
              <a:path w="4993005" h="4470400">
                <a:moveTo>
                  <a:pt x="4907706" y="304800"/>
                </a:moveTo>
                <a:lnTo>
                  <a:pt x="4895264" y="304800"/>
                </a:lnTo>
                <a:lnTo>
                  <a:pt x="4893331" y="317500"/>
                </a:lnTo>
                <a:lnTo>
                  <a:pt x="4894662" y="317500"/>
                </a:lnTo>
                <a:lnTo>
                  <a:pt x="4899758" y="330200"/>
                </a:lnTo>
                <a:lnTo>
                  <a:pt x="4907706" y="304800"/>
                </a:lnTo>
                <a:close/>
              </a:path>
              <a:path w="4993005" h="4470400">
                <a:moveTo>
                  <a:pt x="4983827" y="317500"/>
                </a:moveTo>
                <a:lnTo>
                  <a:pt x="4973651" y="317500"/>
                </a:lnTo>
                <a:lnTo>
                  <a:pt x="4975326" y="330200"/>
                </a:lnTo>
                <a:lnTo>
                  <a:pt x="4984482" y="330200"/>
                </a:lnTo>
                <a:lnTo>
                  <a:pt x="4983827" y="317500"/>
                </a:lnTo>
                <a:close/>
              </a:path>
              <a:path w="4993005" h="4470400">
                <a:moveTo>
                  <a:pt x="55685" y="304800"/>
                </a:moveTo>
                <a:lnTo>
                  <a:pt x="22952" y="304800"/>
                </a:lnTo>
                <a:lnTo>
                  <a:pt x="25513" y="317500"/>
                </a:lnTo>
                <a:lnTo>
                  <a:pt x="56607" y="317500"/>
                </a:lnTo>
                <a:lnTo>
                  <a:pt x="55685" y="304800"/>
                </a:lnTo>
                <a:close/>
              </a:path>
              <a:path w="4993005" h="4470400">
                <a:moveTo>
                  <a:pt x="84648" y="304800"/>
                </a:moveTo>
                <a:lnTo>
                  <a:pt x="55685" y="304800"/>
                </a:lnTo>
                <a:lnTo>
                  <a:pt x="56607" y="317500"/>
                </a:lnTo>
                <a:lnTo>
                  <a:pt x="76909" y="317500"/>
                </a:lnTo>
                <a:lnTo>
                  <a:pt x="84648" y="304800"/>
                </a:lnTo>
                <a:close/>
              </a:path>
              <a:path w="4993005" h="4470400">
                <a:moveTo>
                  <a:pt x="95726" y="292100"/>
                </a:moveTo>
                <a:lnTo>
                  <a:pt x="75677" y="304800"/>
                </a:lnTo>
                <a:lnTo>
                  <a:pt x="90550" y="304800"/>
                </a:lnTo>
                <a:lnTo>
                  <a:pt x="95726" y="292100"/>
                </a:lnTo>
                <a:close/>
              </a:path>
              <a:path w="4993005" h="4470400">
                <a:moveTo>
                  <a:pt x="4902030" y="279400"/>
                </a:moveTo>
                <a:lnTo>
                  <a:pt x="4896333" y="279400"/>
                </a:lnTo>
                <a:lnTo>
                  <a:pt x="4898890" y="292100"/>
                </a:lnTo>
                <a:lnTo>
                  <a:pt x="4902030" y="279400"/>
                </a:lnTo>
                <a:close/>
              </a:path>
              <a:path w="4993005" h="4470400">
                <a:moveTo>
                  <a:pt x="82121" y="266700"/>
                </a:moveTo>
                <a:lnTo>
                  <a:pt x="21397" y="266700"/>
                </a:lnTo>
                <a:lnTo>
                  <a:pt x="25324" y="279400"/>
                </a:lnTo>
                <a:lnTo>
                  <a:pt x="78899" y="279400"/>
                </a:lnTo>
                <a:lnTo>
                  <a:pt x="82121" y="266700"/>
                </a:lnTo>
                <a:close/>
              </a:path>
              <a:path w="4993005" h="4470400">
                <a:moveTo>
                  <a:pt x="4903574" y="241300"/>
                </a:moveTo>
                <a:lnTo>
                  <a:pt x="4895967" y="254000"/>
                </a:lnTo>
                <a:lnTo>
                  <a:pt x="4897195" y="266700"/>
                </a:lnTo>
                <a:lnTo>
                  <a:pt x="4901857" y="254000"/>
                </a:lnTo>
                <a:lnTo>
                  <a:pt x="4903574" y="241300"/>
                </a:lnTo>
                <a:close/>
              </a:path>
              <a:path w="4993005" h="4470400">
                <a:moveTo>
                  <a:pt x="4915223" y="241300"/>
                </a:moveTo>
                <a:lnTo>
                  <a:pt x="4910218" y="241300"/>
                </a:lnTo>
                <a:lnTo>
                  <a:pt x="4909761" y="254000"/>
                </a:lnTo>
                <a:lnTo>
                  <a:pt x="4912035" y="254000"/>
                </a:lnTo>
                <a:lnTo>
                  <a:pt x="4915223" y="241300"/>
                </a:lnTo>
                <a:close/>
              </a:path>
              <a:path w="4993005" h="4470400">
                <a:moveTo>
                  <a:pt x="4942448" y="228600"/>
                </a:moveTo>
                <a:lnTo>
                  <a:pt x="4934325" y="254000"/>
                </a:lnTo>
                <a:lnTo>
                  <a:pt x="4977281" y="254000"/>
                </a:lnTo>
                <a:lnTo>
                  <a:pt x="4982842" y="241300"/>
                </a:lnTo>
                <a:lnTo>
                  <a:pt x="4939846" y="241300"/>
                </a:lnTo>
                <a:lnTo>
                  <a:pt x="4942448" y="228600"/>
                </a:lnTo>
                <a:close/>
              </a:path>
              <a:path w="4993005" h="4470400">
                <a:moveTo>
                  <a:pt x="60915" y="228600"/>
                </a:moveTo>
                <a:lnTo>
                  <a:pt x="22093" y="228600"/>
                </a:lnTo>
                <a:lnTo>
                  <a:pt x="21808" y="228935"/>
                </a:lnTo>
                <a:lnTo>
                  <a:pt x="30953" y="241300"/>
                </a:lnTo>
                <a:lnTo>
                  <a:pt x="48701" y="241300"/>
                </a:lnTo>
                <a:lnTo>
                  <a:pt x="60915" y="228600"/>
                </a:lnTo>
                <a:close/>
              </a:path>
              <a:path w="4993005" h="4470400">
                <a:moveTo>
                  <a:pt x="60915" y="228600"/>
                </a:moveTo>
                <a:lnTo>
                  <a:pt x="48701" y="241300"/>
                </a:lnTo>
                <a:lnTo>
                  <a:pt x="70436" y="241300"/>
                </a:lnTo>
                <a:lnTo>
                  <a:pt x="60915" y="228600"/>
                </a:lnTo>
                <a:close/>
              </a:path>
              <a:path w="4993005" h="4470400">
                <a:moveTo>
                  <a:pt x="72195" y="228600"/>
                </a:moveTo>
                <a:lnTo>
                  <a:pt x="60915" y="228600"/>
                </a:lnTo>
                <a:lnTo>
                  <a:pt x="70436" y="241300"/>
                </a:lnTo>
                <a:lnTo>
                  <a:pt x="77300" y="241300"/>
                </a:lnTo>
                <a:lnTo>
                  <a:pt x="79677" y="234176"/>
                </a:lnTo>
                <a:lnTo>
                  <a:pt x="72195" y="228600"/>
                </a:lnTo>
                <a:close/>
              </a:path>
              <a:path w="4993005" h="4470400">
                <a:moveTo>
                  <a:pt x="79677" y="234176"/>
                </a:moveTo>
                <a:lnTo>
                  <a:pt x="77300" y="241300"/>
                </a:lnTo>
                <a:lnTo>
                  <a:pt x="89235" y="241300"/>
                </a:lnTo>
                <a:lnTo>
                  <a:pt x="79677" y="234176"/>
                </a:lnTo>
                <a:close/>
              </a:path>
              <a:path w="4993005" h="4470400">
                <a:moveTo>
                  <a:pt x="4978112" y="203200"/>
                </a:moveTo>
                <a:lnTo>
                  <a:pt x="4967904" y="215900"/>
                </a:lnTo>
                <a:lnTo>
                  <a:pt x="4939287" y="215900"/>
                </a:lnTo>
                <a:lnTo>
                  <a:pt x="4942448" y="228600"/>
                </a:lnTo>
                <a:lnTo>
                  <a:pt x="4939846" y="241300"/>
                </a:lnTo>
                <a:lnTo>
                  <a:pt x="4982842" y="241300"/>
                </a:lnTo>
                <a:lnTo>
                  <a:pt x="4987456" y="215900"/>
                </a:lnTo>
                <a:lnTo>
                  <a:pt x="4978112" y="203200"/>
                </a:lnTo>
                <a:close/>
              </a:path>
              <a:path w="4993005" h="4470400">
                <a:moveTo>
                  <a:pt x="92536" y="177800"/>
                </a:moveTo>
                <a:lnTo>
                  <a:pt x="75524" y="177800"/>
                </a:lnTo>
                <a:lnTo>
                  <a:pt x="82789" y="190500"/>
                </a:lnTo>
                <a:lnTo>
                  <a:pt x="92488" y="190500"/>
                </a:lnTo>
                <a:lnTo>
                  <a:pt x="89656" y="203200"/>
                </a:lnTo>
                <a:lnTo>
                  <a:pt x="5640" y="203200"/>
                </a:lnTo>
                <a:lnTo>
                  <a:pt x="7310" y="215900"/>
                </a:lnTo>
                <a:lnTo>
                  <a:pt x="11219" y="228600"/>
                </a:lnTo>
                <a:lnTo>
                  <a:pt x="72195" y="228600"/>
                </a:lnTo>
                <a:lnTo>
                  <a:pt x="79677" y="234176"/>
                </a:lnTo>
                <a:lnTo>
                  <a:pt x="81538" y="228600"/>
                </a:lnTo>
                <a:lnTo>
                  <a:pt x="88318" y="215900"/>
                </a:lnTo>
                <a:lnTo>
                  <a:pt x="101035" y="215900"/>
                </a:lnTo>
                <a:lnTo>
                  <a:pt x="99053" y="190500"/>
                </a:lnTo>
                <a:lnTo>
                  <a:pt x="92536" y="177800"/>
                </a:lnTo>
                <a:close/>
              </a:path>
              <a:path w="4993005" h="4470400">
                <a:moveTo>
                  <a:pt x="22093" y="228600"/>
                </a:moveTo>
                <a:lnTo>
                  <a:pt x="21560" y="228600"/>
                </a:lnTo>
                <a:lnTo>
                  <a:pt x="21808" y="228935"/>
                </a:lnTo>
                <a:lnTo>
                  <a:pt x="22093" y="228600"/>
                </a:lnTo>
                <a:close/>
              </a:path>
              <a:path w="4993005" h="4470400">
                <a:moveTo>
                  <a:pt x="101035" y="215900"/>
                </a:moveTo>
                <a:lnTo>
                  <a:pt x="90063" y="215900"/>
                </a:lnTo>
                <a:lnTo>
                  <a:pt x="91582" y="228600"/>
                </a:lnTo>
                <a:lnTo>
                  <a:pt x="97684" y="228600"/>
                </a:lnTo>
                <a:lnTo>
                  <a:pt x="101035" y="215900"/>
                </a:lnTo>
                <a:close/>
              </a:path>
              <a:path w="4993005" h="4470400">
                <a:moveTo>
                  <a:pt x="4901361" y="190500"/>
                </a:moveTo>
                <a:lnTo>
                  <a:pt x="4896693" y="203200"/>
                </a:lnTo>
                <a:lnTo>
                  <a:pt x="4894399" y="215900"/>
                </a:lnTo>
                <a:lnTo>
                  <a:pt x="4901444" y="203200"/>
                </a:lnTo>
                <a:lnTo>
                  <a:pt x="4901361" y="190500"/>
                </a:lnTo>
                <a:close/>
              </a:path>
              <a:path w="4993005" h="4470400">
                <a:moveTo>
                  <a:pt x="4984865" y="152400"/>
                </a:moveTo>
                <a:lnTo>
                  <a:pt x="4977305" y="152400"/>
                </a:lnTo>
                <a:lnTo>
                  <a:pt x="4977354" y="165100"/>
                </a:lnTo>
                <a:lnTo>
                  <a:pt x="4916369" y="165100"/>
                </a:lnTo>
                <a:lnTo>
                  <a:pt x="4920899" y="190500"/>
                </a:lnTo>
                <a:lnTo>
                  <a:pt x="4920432" y="203200"/>
                </a:lnTo>
                <a:lnTo>
                  <a:pt x="4911250" y="215900"/>
                </a:lnTo>
                <a:lnTo>
                  <a:pt x="4967904" y="215900"/>
                </a:lnTo>
                <a:lnTo>
                  <a:pt x="4969273" y="203200"/>
                </a:lnTo>
                <a:lnTo>
                  <a:pt x="4976749" y="177800"/>
                </a:lnTo>
                <a:lnTo>
                  <a:pt x="4984865" y="152400"/>
                </a:lnTo>
                <a:close/>
              </a:path>
              <a:path w="4993005" h="4470400">
                <a:moveTo>
                  <a:pt x="75524" y="177800"/>
                </a:moveTo>
                <a:lnTo>
                  <a:pt x="8303" y="177800"/>
                </a:lnTo>
                <a:lnTo>
                  <a:pt x="10823" y="190500"/>
                </a:lnTo>
                <a:lnTo>
                  <a:pt x="15243" y="203200"/>
                </a:lnTo>
                <a:lnTo>
                  <a:pt x="79036" y="203200"/>
                </a:lnTo>
                <a:lnTo>
                  <a:pt x="72871" y="190500"/>
                </a:lnTo>
                <a:lnTo>
                  <a:pt x="75524" y="177800"/>
                </a:lnTo>
                <a:close/>
              </a:path>
              <a:path w="4993005" h="4470400">
                <a:moveTo>
                  <a:pt x="25236" y="101600"/>
                </a:moveTo>
                <a:lnTo>
                  <a:pt x="16210" y="101600"/>
                </a:lnTo>
                <a:lnTo>
                  <a:pt x="9886" y="114300"/>
                </a:lnTo>
                <a:lnTo>
                  <a:pt x="15688" y="127000"/>
                </a:lnTo>
                <a:lnTo>
                  <a:pt x="5069" y="127000"/>
                </a:lnTo>
                <a:lnTo>
                  <a:pt x="8043" y="139700"/>
                </a:lnTo>
                <a:lnTo>
                  <a:pt x="14051" y="139700"/>
                </a:lnTo>
                <a:lnTo>
                  <a:pt x="14019" y="152400"/>
                </a:lnTo>
                <a:lnTo>
                  <a:pt x="13497" y="165100"/>
                </a:lnTo>
                <a:lnTo>
                  <a:pt x="18032" y="177800"/>
                </a:lnTo>
                <a:lnTo>
                  <a:pt x="82282" y="177800"/>
                </a:lnTo>
                <a:lnTo>
                  <a:pt x="87859" y="165100"/>
                </a:lnTo>
                <a:lnTo>
                  <a:pt x="83161" y="165100"/>
                </a:lnTo>
                <a:lnTo>
                  <a:pt x="82344" y="152400"/>
                </a:lnTo>
                <a:lnTo>
                  <a:pt x="77276" y="152400"/>
                </a:lnTo>
                <a:lnTo>
                  <a:pt x="73054" y="139700"/>
                </a:lnTo>
                <a:lnTo>
                  <a:pt x="76618" y="114300"/>
                </a:lnTo>
                <a:lnTo>
                  <a:pt x="22262" y="114300"/>
                </a:lnTo>
                <a:lnTo>
                  <a:pt x="25236" y="101600"/>
                </a:lnTo>
                <a:close/>
              </a:path>
              <a:path w="4993005" h="4470400">
                <a:moveTo>
                  <a:pt x="101164" y="165100"/>
                </a:moveTo>
                <a:lnTo>
                  <a:pt x="94909" y="165100"/>
                </a:lnTo>
                <a:lnTo>
                  <a:pt x="92671" y="177800"/>
                </a:lnTo>
                <a:lnTo>
                  <a:pt x="97587" y="177800"/>
                </a:lnTo>
                <a:lnTo>
                  <a:pt x="101164" y="165100"/>
                </a:lnTo>
                <a:close/>
              </a:path>
              <a:path w="4993005" h="4470400">
                <a:moveTo>
                  <a:pt x="4980285" y="50800"/>
                </a:moveTo>
                <a:lnTo>
                  <a:pt x="4771017" y="50800"/>
                </a:lnTo>
                <a:lnTo>
                  <a:pt x="4765123" y="63500"/>
                </a:lnTo>
                <a:lnTo>
                  <a:pt x="4967714" y="63500"/>
                </a:lnTo>
                <a:lnTo>
                  <a:pt x="4969409" y="76200"/>
                </a:lnTo>
                <a:lnTo>
                  <a:pt x="4935037" y="76200"/>
                </a:lnTo>
                <a:lnTo>
                  <a:pt x="4934585" y="88900"/>
                </a:lnTo>
                <a:lnTo>
                  <a:pt x="4927453" y="101600"/>
                </a:lnTo>
                <a:lnTo>
                  <a:pt x="4919248" y="114300"/>
                </a:lnTo>
                <a:lnTo>
                  <a:pt x="4907424" y="127000"/>
                </a:lnTo>
                <a:lnTo>
                  <a:pt x="4900141" y="139700"/>
                </a:lnTo>
                <a:lnTo>
                  <a:pt x="4905559" y="152400"/>
                </a:lnTo>
                <a:lnTo>
                  <a:pt x="4895855" y="177800"/>
                </a:lnTo>
                <a:lnTo>
                  <a:pt x="4898192" y="177800"/>
                </a:lnTo>
                <a:lnTo>
                  <a:pt x="4906915" y="165100"/>
                </a:lnTo>
                <a:lnTo>
                  <a:pt x="4909737" y="165100"/>
                </a:lnTo>
                <a:lnTo>
                  <a:pt x="4912794" y="139700"/>
                </a:lnTo>
                <a:lnTo>
                  <a:pt x="4934513" y="139700"/>
                </a:lnTo>
                <a:lnTo>
                  <a:pt x="4941616" y="127000"/>
                </a:lnTo>
                <a:lnTo>
                  <a:pt x="4982286" y="127000"/>
                </a:lnTo>
                <a:lnTo>
                  <a:pt x="4986098" y="88900"/>
                </a:lnTo>
                <a:lnTo>
                  <a:pt x="4974317" y="88900"/>
                </a:lnTo>
                <a:lnTo>
                  <a:pt x="4975600" y="76200"/>
                </a:lnTo>
                <a:lnTo>
                  <a:pt x="4980285" y="50800"/>
                </a:lnTo>
                <a:close/>
              </a:path>
              <a:path w="4993005" h="4470400">
                <a:moveTo>
                  <a:pt x="90159" y="152400"/>
                </a:moveTo>
                <a:lnTo>
                  <a:pt x="86446" y="152400"/>
                </a:lnTo>
                <a:lnTo>
                  <a:pt x="83161" y="165100"/>
                </a:lnTo>
                <a:lnTo>
                  <a:pt x="90171" y="165100"/>
                </a:lnTo>
                <a:lnTo>
                  <a:pt x="90159" y="152400"/>
                </a:lnTo>
                <a:close/>
              </a:path>
              <a:path w="4993005" h="4470400">
                <a:moveTo>
                  <a:pt x="4982286" y="127000"/>
                </a:moveTo>
                <a:lnTo>
                  <a:pt x="4941616" y="127000"/>
                </a:lnTo>
                <a:lnTo>
                  <a:pt x="4936909" y="139700"/>
                </a:lnTo>
                <a:lnTo>
                  <a:pt x="4922200" y="139700"/>
                </a:lnTo>
                <a:lnTo>
                  <a:pt x="4917027" y="152400"/>
                </a:lnTo>
                <a:lnTo>
                  <a:pt x="4909737" y="165100"/>
                </a:lnTo>
                <a:lnTo>
                  <a:pt x="4974647" y="165100"/>
                </a:lnTo>
                <a:lnTo>
                  <a:pt x="4973269" y="152400"/>
                </a:lnTo>
                <a:lnTo>
                  <a:pt x="4984865" y="152400"/>
                </a:lnTo>
                <a:lnTo>
                  <a:pt x="4982286" y="127000"/>
                </a:lnTo>
                <a:close/>
              </a:path>
              <a:path w="4993005" h="4470400">
                <a:moveTo>
                  <a:pt x="6447" y="139700"/>
                </a:moveTo>
                <a:lnTo>
                  <a:pt x="2902" y="139700"/>
                </a:lnTo>
                <a:lnTo>
                  <a:pt x="3644" y="152400"/>
                </a:lnTo>
                <a:lnTo>
                  <a:pt x="5760" y="152400"/>
                </a:lnTo>
                <a:lnTo>
                  <a:pt x="6447" y="139700"/>
                </a:lnTo>
                <a:close/>
              </a:path>
              <a:path w="4993005" h="4470400">
                <a:moveTo>
                  <a:pt x="89439" y="127000"/>
                </a:moveTo>
                <a:lnTo>
                  <a:pt x="76213" y="127000"/>
                </a:lnTo>
                <a:lnTo>
                  <a:pt x="85255" y="139700"/>
                </a:lnTo>
                <a:lnTo>
                  <a:pt x="89439" y="127000"/>
                </a:lnTo>
                <a:close/>
              </a:path>
              <a:path w="4993005" h="4470400">
                <a:moveTo>
                  <a:pt x="94095" y="88900"/>
                </a:moveTo>
                <a:lnTo>
                  <a:pt x="72743" y="88900"/>
                </a:lnTo>
                <a:lnTo>
                  <a:pt x="74777" y="101600"/>
                </a:lnTo>
                <a:lnTo>
                  <a:pt x="86177" y="101600"/>
                </a:lnTo>
                <a:lnTo>
                  <a:pt x="80187" y="114300"/>
                </a:lnTo>
                <a:lnTo>
                  <a:pt x="88491" y="114300"/>
                </a:lnTo>
                <a:lnTo>
                  <a:pt x="100013" y="127000"/>
                </a:lnTo>
                <a:lnTo>
                  <a:pt x="99806" y="101550"/>
                </a:lnTo>
                <a:lnTo>
                  <a:pt x="94095" y="88900"/>
                </a:lnTo>
                <a:close/>
              </a:path>
              <a:path w="4993005" h="4470400">
                <a:moveTo>
                  <a:pt x="78996" y="101600"/>
                </a:moveTo>
                <a:lnTo>
                  <a:pt x="26545" y="101600"/>
                </a:lnTo>
                <a:lnTo>
                  <a:pt x="25058" y="114300"/>
                </a:lnTo>
                <a:lnTo>
                  <a:pt x="78292" y="114300"/>
                </a:lnTo>
                <a:lnTo>
                  <a:pt x="78996" y="101600"/>
                </a:lnTo>
                <a:close/>
              </a:path>
              <a:path w="4993005" h="4470400">
                <a:moveTo>
                  <a:pt x="125441" y="88900"/>
                </a:moveTo>
                <a:lnTo>
                  <a:pt x="94095" y="88900"/>
                </a:lnTo>
                <a:lnTo>
                  <a:pt x="99828" y="101600"/>
                </a:lnTo>
                <a:lnTo>
                  <a:pt x="111215" y="101600"/>
                </a:lnTo>
                <a:lnTo>
                  <a:pt x="128092" y="114300"/>
                </a:lnTo>
                <a:lnTo>
                  <a:pt x="125441" y="88900"/>
                </a:lnTo>
                <a:close/>
              </a:path>
              <a:path w="4993005" h="4470400">
                <a:moveTo>
                  <a:pt x="549119" y="101600"/>
                </a:moveTo>
                <a:lnTo>
                  <a:pt x="542644" y="101600"/>
                </a:lnTo>
                <a:lnTo>
                  <a:pt x="546036" y="114300"/>
                </a:lnTo>
                <a:lnTo>
                  <a:pt x="549119" y="101600"/>
                </a:lnTo>
                <a:close/>
              </a:path>
              <a:path w="4993005" h="4470400">
                <a:moveTo>
                  <a:pt x="4863667" y="101600"/>
                </a:moveTo>
                <a:lnTo>
                  <a:pt x="4858178" y="101600"/>
                </a:lnTo>
                <a:lnTo>
                  <a:pt x="4859798" y="114300"/>
                </a:lnTo>
                <a:lnTo>
                  <a:pt x="4863667" y="101600"/>
                </a:lnTo>
                <a:close/>
              </a:path>
              <a:path w="4993005" h="4470400">
                <a:moveTo>
                  <a:pt x="4909820" y="88900"/>
                </a:moveTo>
                <a:lnTo>
                  <a:pt x="4907402" y="88900"/>
                </a:lnTo>
                <a:lnTo>
                  <a:pt x="4905297" y="101600"/>
                </a:lnTo>
                <a:lnTo>
                  <a:pt x="4903789" y="101600"/>
                </a:lnTo>
                <a:lnTo>
                  <a:pt x="4903266" y="114300"/>
                </a:lnTo>
                <a:lnTo>
                  <a:pt x="4909820" y="88900"/>
                </a:lnTo>
                <a:close/>
              </a:path>
              <a:path w="4993005" h="4470400">
                <a:moveTo>
                  <a:pt x="16119" y="88900"/>
                </a:moveTo>
                <a:lnTo>
                  <a:pt x="13166" y="88900"/>
                </a:lnTo>
                <a:lnTo>
                  <a:pt x="13138" y="101600"/>
                </a:lnTo>
                <a:lnTo>
                  <a:pt x="21823" y="101600"/>
                </a:lnTo>
                <a:lnTo>
                  <a:pt x="16119" y="88900"/>
                </a:lnTo>
                <a:close/>
              </a:path>
              <a:path w="4993005" h="4470400">
                <a:moveTo>
                  <a:pt x="37361" y="63500"/>
                </a:moveTo>
                <a:lnTo>
                  <a:pt x="20321" y="63500"/>
                </a:lnTo>
                <a:lnTo>
                  <a:pt x="20366" y="89544"/>
                </a:lnTo>
                <a:lnTo>
                  <a:pt x="21823" y="101600"/>
                </a:lnTo>
                <a:lnTo>
                  <a:pt x="74777" y="101600"/>
                </a:lnTo>
                <a:lnTo>
                  <a:pt x="72743" y="88900"/>
                </a:lnTo>
                <a:lnTo>
                  <a:pt x="56009" y="88900"/>
                </a:lnTo>
                <a:lnTo>
                  <a:pt x="55193" y="76200"/>
                </a:lnTo>
                <a:lnTo>
                  <a:pt x="45647" y="76200"/>
                </a:lnTo>
                <a:lnTo>
                  <a:pt x="37361" y="63500"/>
                </a:lnTo>
                <a:close/>
              </a:path>
              <a:path w="4993005" h="4470400">
                <a:moveTo>
                  <a:pt x="146971" y="88900"/>
                </a:moveTo>
                <a:lnTo>
                  <a:pt x="132615" y="88900"/>
                </a:lnTo>
                <a:lnTo>
                  <a:pt x="142343" y="101600"/>
                </a:lnTo>
                <a:lnTo>
                  <a:pt x="146971" y="88900"/>
                </a:lnTo>
                <a:close/>
              </a:path>
              <a:path w="4993005" h="4470400">
                <a:moveTo>
                  <a:pt x="213136" y="76200"/>
                </a:moveTo>
                <a:lnTo>
                  <a:pt x="165682" y="76200"/>
                </a:lnTo>
                <a:lnTo>
                  <a:pt x="162981" y="88900"/>
                </a:lnTo>
                <a:lnTo>
                  <a:pt x="155845" y="101600"/>
                </a:lnTo>
                <a:lnTo>
                  <a:pt x="184017" y="101600"/>
                </a:lnTo>
                <a:lnTo>
                  <a:pt x="180585" y="88900"/>
                </a:lnTo>
                <a:lnTo>
                  <a:pt x="216811" y="88900"/>
                </a:lnTo>
                <a:lnTo>
                  <a:pt x="213136" y="76200"/>
                </a:lnTo>
                <a:close/>
              </a:path>
              <a:path w="4993005" h="4470400">
                <a:moveTo>
                  <a:pt x="222672" y="88900"/>
                </a:moveTo>
                <a:lnTo>
                  <a:pt x="200981" y="88900"/>
                </a:lnTo>
                <a:lnTo>
                  <a:pt x="196864" y="101600"/>
                </a:lnTo>
                <a:lnTo>
                  <a:pt x="207605" y="101600"/>
                </a:lnTo>
                <a:lnTo>
                  <a:pt x="222672" y="88900"/>
                </a:lnTo>
                <a:close/>
              </a:path>
              <a:path w="4993005" h="4470400">
                <a:moveTo>
                  <a:pt x="284883" y="88900"/>
                </a:moveTo>
                <a:lnTo>
                  <a:pt x="279426" y="88900"/>
                </a:lnTo>
                <a:lnTo>
                  <a:pt x="287513" y="101600"/>
                </a:lnTo>
                <a:lnTo>
                  <a:pt x="294286" y="101600"/>
                </a:lnTo>
                <a:lnTo>
                  <a:pt x="284883" y="88900"/>
                </a:lnTo>
                <a:close/>
              </a:path>
              <a:path w="4993005" h="4470400">
                <a:moveTo>
                  <a:pt x="299745" y="98091"/>
                </a:moveTo>
                <a:lnTo>
                  <a:pt x="299134" y="101600"/>
                </a:lnTo>
                <a:lnTo>
                  <a:pt x="301280" y="101600"/>
                </a:lnTo>
                <a:lnTo>
                  <a:pt x="299745" y="98091"/>
                </a:lnTo>
                <a:close/>
              </a:path>
              <a:path w="4993005" h="4470400">
                <a:moveTo>
                  <a:pt x="402910" y="76200"/>
                </a:moveTo>
                <a:lnTo>
                  <a:pt x="398059" y="76200"/>
                </a:lnTo>
                <a:lnTo>
                  <a:pt x="394031" y="101600"/>
                </a:lnTo>
                <a:lnTo>
                  <a:pt x="420805" y="101600"/>
                </a:lnTo>
                <a:lnTo>
                  <a:pt x="428060" y="88900"/>
                </a:lnTo>
                <a:lnTo>
                  <a:pt x="400839" y="88900"/>
                </a:lnTo>
                <a:lnTo>
                  <a:pt x="402910" y="76200"/>
                </a:lnTo>
                <a:close/>
              </a:path>
              <a:path w="4993005" h="4470400">
                <a:moveTo>
                  <a:pt x="477776" y="76200"/>
                </a:moveTo>
                <a:lnTo>
                  <a:pt x="433406" y="76200"/>
                </a:lnTo>
                <a:lnTo>
                  <a:pt x="453264" y="88900"/>
                </a:lnTo>
                <a:lnTo>
                  <a:pt x="465227" y="88900"/>
                </a:lnTo>
                <a:lnTo>
                  <a:pt x="454040" y="101600"/>
                </a:lnTo>
                <a:lnTo>
                  <a:pt x="459623" y="101600"/>
                </a:lnTo>
                <a:lnTo>
                  <a:pt x="468403" y="88900"/>
                </a:lnTo>
                <a:lnTo>
                  <a:pt x="477776" y="76200"/>
                </a:lnTo>
                <a:close/>
              </a:path>
              <a:path w="4993005" h="4470400">
                <a:moveTo>
                  <a:pt x="553049" y="88900"/>
                </a:moveTo>
                <a:lnTo>
                  <a:pt x="523292" y="88900"/>
                </a:lnTo>
                <a:lnTo>
                  <a:pt x="534823" y="101600"/>
                </a:lnTo>
                <a:lnTo>
                  <a:pt x="537949" y="101600"/>
                </a:lnTo>
                <a:lnTo>
                  <a:pt x="553049" y="88900"/>
                </a:lnTo>
                <a:close/>
              </a:path>
              <a:path w="4993005" h="4470400">
                <a:moveTo>
                  <a:pt x="600381" y="63500"/>
                </a:moveTo>
                <a:lnTo>
                  <a:pt x="486713" y="63500"/>
                </a:lnTo>
                <a:lnTo>
                  <a:pt x="477401" y="76200"/>
                </a:lnTo>
                <a:lnTo>
                  <a:pt x="544617" y="76200"/>
                </a:lnTo>
                <a:lnTo>
                  <a:pt x="542828" y="88900"/>
                </a:lnTo>
                <a:lnTo>
                  <a:pt x="562173" y="88900"/>
                </a:lnTo>
                <a:lnTo>
                  <a:pt x="574251" y="101600"/>
                </a:lnTo>
                <a:lnTo>
                  <a:pt x="577948" y="90186"/>
                </a:lnTo>
                <a:lnTo>
                  <a:pt x="576300" y="88900"/>
                </a:lnTo>
                <a:lnTo>
                  <a:pt x="583938" y="76200"/>
                </a:lnTo>
                <a:lnTo>
                  <a:pt x="600381" y="63500"/>
                </a:lnTo>
                <a:close/>
              </a:path>
              <a:path w="4993005" h="4470400">
                <a:moveTo>
                  <a:pt x="581982" y="88900"/>
                </a:moveTo>
                <a:lnTo>
                  <a:pt x="578365" y="88900"/>
                </a:lnTo>
                <a:lnTo>
                  <a:pt x="577953" y="90190"/>
                </a:lnTo>
                <a:lnTo>
                  <a:pt x="592570" y="101600"/>
                </a:lnTo>
                <a:lnTo>
                  <a:pt x="581982" y="88900"/>
                </a:lnTo>
                <a:close/>
              </a:path>
              <a:path w="4993005" h="4470400">
                <a:moveTo>
                  <a:pt x="647285" y="76200"/>
                </a:moveTo>
                <a:lnTo>
                  <a:pt x="615187" y="76200"/>
                </a:lnTo>
                <a:lnTo>
                  <a:pt x="610590" y="88900"/>
                </a:lnTo>
                <a:lnTo>
                  <a:pt x="613634" y="101600"/>
                </a:lnTo>
                <a:lnTo>
                  <a:pt x="641217" y="88900"/>
                </a:lnTo>
                <a:lnTo>
                  <a:pt x="634788" y="88900"/>
                </a:lnTo>
                <a:lnTo>
                  <a:pt x="647285" y="76200"/>
                </a:lnTo>
                <a:close/>
              </a:path>
              <a:path w="4993005" h="4470400">
                <a:moveTo>
                  <a:pt x="693090" y="76200"/>
                </a:moveTo>
                <a:lnTo>
                  <a:pt x="653145" y="76200"/>
                </a:lnTo>
                <a:lnTo>
                  <a:pt x="649827" y="88900"/>
                </a:lnTo>
                <a:lnTo>
                  <a:pt x="641217" y="88900"/>
                </a:lnTo>
                <a:lnTo>
                  <a:pt x="654582" y="101600"/>
                </a:lnTo>
                <a:lnTo>
                  <a:pt x="656780" y="101600"/>
                </a:lnTo>
                <a:lnTo>
                  <a:pt x="664164" y="88900"/>
                </a:lnTo>
                <a:lnTo>
                  <a:pt x="693090" y="76200"/>
                </a:lnTo>
                <a:close/>
              </a:path>
              <a:path w="4993005" h="4470400">
                <a:moveTo>
                  <a:pt x="792561" y="88900"/>
                </a:moveTo>
                <a:lnTo>
                  <a:pt x="786267" y="88900"/>
                </a:lnTo>
                <a:lnTo>
                  <a:pt x="789003" y="101600"/>
                </a:lnTo>
                <a:lnTo>
                  <a:pt x="811369" y="101600"/>
                </a:lnTo>
                <a:lnTo>
                  <a:pt x="792561" y="88900"/>
                </a:lnTo>
                <a:close/>
              </a:path>
              <a:path w="4993005" h="4470400">
                <a:moveTo>
                  <a:pt x="848838" y="76200"/>
                </a:moveTo>
                <a:lnTo>
                  <a:pt x="848575" y="76200"/>
                </a:lnTo>
                <a:lnTo>
                  <a:pt x="849312" y="88900"/>
                </a:lnTo>
                <a:lnTo>
                  <a:pt x="826311" y="101600"/>
                </a:lnTo>
                <a:lnTo>
                  <a:pt x="864158" y="101600"/>
                </a:lnTo>
                <a:lnTo>
                  <a:pt x="868009" y="88900"/>
                </a:lnTo>
                <a:lnTo>
                  <a:pt x="852149" y="88900"/>
                </a:lnTo>
                <a:lnTo>
                  <a:pt x="848838" y="76200"/>
                </a:lnTo>
                <a:close/>
              </a:path>
              <a:path w="4993005" h="4470400">
                <a:moveTo>
                  <a:pt x="872844" y="76200"/>
                </a:moveTo>
                <a:lnTo>
                  <a:pt x="855703" y="76200"/>
                </a:lnTo>
                <a:lnTo>
                  <a:pt x="869189" y="88900"/>
                </a:lnTo>
                <a:lnTo>
                  <a:pt x="868009" y="88900"/>
                </a:lnTo>
                <a:lnTo>
                  <a:pt x="879828" y="101600"/>
                </a:lnTo>
                <a:lnTo>
                  <a:pt x="872844" y="76200"/>
                </a:lnTo>
                <a:close/>
              </a:path>
              <a:path w="4993005" h="4470400">
                <a:moveTo>
                  <a:pt x="955509" y="12700"/>
                </a:moveTo>
                <a:lnTo>
                  <a:pt x="869546" y="12700"/>
                </a:lnTo>
                <a:lnTo>
                  <a:pt x="870865" y="25400"/>
                </a:lnTo>
                <a:lnTo>
                  <a:pt x="626445" y="25400"/>
                </a:lnTo>
                <a:lnTo>
                  <a:pt x="625173" y="38100"/>
                </a:lnTo>
                <a:lnTo>
                  <a:pt x="572406" y="38100"/>
                </a:lnTo>
                <a:lnTo>
                  <a:pt x="583084" y="50800"/>
                </a:lnTo>
                <a:lnTo>
                  <a:pt x="757088" y="50800"/>
                </a:lnTo>
                <a:lnTo>
                  <a:pt x="770425" y="63500"/>
                </a:lnTo>
                <a:lnTo>
                  <a:pt x="724744" y="63500"/>
                </a:lnTo>
                <a:lnTo>
                  <a:pt x="729492" y="76200"/>
                </a:lnTo>
                <a:lnTo>
                  <a:pt x="889032" y="76200"/>
                </a:lnTo>
                <a:lnTo>
                  <a:pt x="912876" y="88900"/>
                </a:lnTo>
                <a:lnTo>
                  <a:pt x="928863" y="88900"/>
                </a:lnTo>
                <a:lnTo>
                  <a:pt x="922079" y="101600"/>
                </a:lnTo>
                <a:lnTo>
                  <a:pt x="934919" y="88900"/>
                </a:lnTo>
                <a:lnTo>
                  <a:pt x="949384" y="78352"/>
                </a:lnTo>
                <a:lnTo>
                  <a:pt x="948671" y="76200"/>
                </a:lnTo>
                <a:lnTo>
                  <a:pt x="952204" y="63500"/>
                </a:lnTo>
                <a:lnTo>
                  <a:pt x="954725" y="56943"/>
                </a:lnTo>
                <a:lnTo>
                  <a:pt x="950456" y="50800"/>
                </a:lnTo>
                <a:lnTo>
                  <a:pt x="957196" y="38100"/>
                </a:lnTo>
                <a:lnTo>
                  <a:pt x="964036" y="25400"/>
                </a:lnTo>
                <a:lnTo>
                  <a:pt x="955509" y="12700"/>
                </a:lnTo>
                <a:close/>
              </a:path>
              <a:path w="4993005" h="4470400">
                <a:moveTo>
                  <a:pt x="970096" y="38100"/>
                </a:moveTo>
                <a:lnTo>
                  <a:pt x="961972" y="38100"/>
                </a:lnTo>
                <a:lnTo>
                  <a:pt x="954725" y="56943"/>
                </a:lnTo>
                <a:lnTo>
                  <a:pt x="959281" y="63500"/>
                </a:lnTo>
                <a:lnTo>
                  <a:pt x="952336" y="76200"/>
                </a:lnTo>
                <a:lnTo>
                  <a:pt x="949384" y="78352"/>
                </a:lnTo>
                <a:lnTo>
                  <a:pt x="952878" y="88900"/>
                </a:lnTo>
                <a:lnTo>
                  <a:pt x="966328" y="101600"/>
                </a:lnTo>
                <a:lnTo>
                  <a:pt x="976474" y="101600"/>
                </a:lnTo>
                <a:lnTo>
                  <a:pt x="973806" y="88900"/>
                </a:lnTo>
                <a:lnTo>
                  <a:pt x="997426" y="88900"/>
                </a:lnTo>
                <a:lnTo>
                  <a:pt x="1001273" y="76200"/>
                </a:lnTo>
                <a:lnTo>
                  <a:pt x="1091427" y="76200"/>
                </a:lnTo>
                <a:lnTo>
                  <a:pt x="1083035" y="63500"/>
                </a:lnTo>
                <a:lnTo>
                  <a:pt x="1091497" y="50800"/>
                </a:lnTo>
                <a:lnTo>
                  <a:pt x="972805" y="50800"/>
                </a:lnTo>
                <a:lnTo>
                  <a:pt x="970096" y="38100"/>
                </a:lnTo>
                <a:close/>
              </a:path>
              <a:path w="4993005" h="4470400">
                <a:moveTo>
                  <a:pt x="1041650" y="76200"/>
                </a:moveTo>
                <a:lnTo>
                  <a:pt x="1001273" y="76200"/>
                </a:lnTo>
                <a:lnTo>
                  <a:pt x="1004903" y="88900"/>
                </a:lnTo>
                <a:lnTo>
                  <a:pt x="987247" y="88900"/>
                </a:lnTo>
                <a:lnTo>
                  <a:pt x="1005878" y="101600"/>
                </a:lnTo>
                <a:lnTo>
                  <a:pt x="1018777" y="88900"/>
                </a:lnTo>
                <a:lnTo>
                  <a:pt x="1041650" y="76200"/>
                </a:lnTo>
                <a:close/>
              </a:path>
              <a:path w="4993005" h="4470400">
                <a:moveTo>
                  <a:pt x="1068914" y="76200"/>
                </a:moveTo>
                <a:lnTo>
                  <a:pt x="1041650" y="76200"/>
                </a:lnTo>
                <a:lnTo>
                  <a:pt x="1052358" y="88900"/>
                </a:lnTo>
                <a:lnTo>
                  <a:pt x="1058081" y="101600"/>
                </a:lnTo>
                <a:lnTo>
                  <a:pt x="1066000" y="88900"/>
                </a:lnTo>
                <a:lnTo>
                  <a:pt x="1068914" y="76200"/>
                </a:lnTo>
                <a:close/>
              </a:path>
              <a:path w="4993005" h="4470400">
                <a:moveTo>
                  <a:pt x="1095474" y="91877"/>
                </a:moveTo>
                <a:lnTo>
                  <a:pt x="1092460" y="101600"/>
                </a:lnTo>
                <a:lnTo>
                  <a:pt x="1100510" y="101600"/>
                </a:lnTo>
                <a:lnTo>
                  <a:pt x="1097813" y="93272"/>
                </a:lnTo>
                <a:lnTo>
                  <a:pt x="1095474" y="91877"/>
                </a:lnTo>
                <a:close/>
              </a:path>
              <a:path w="4993005" h="4470400">
                <a:moveTo>
                  <a:pt x="1130710" y="88900"/>
                </a:moveTo>
                <a:lnTo>
                  <a:pt x="1096398" y="88900"/>
                </a:lnTo>
                <a:lnTo>
                  <a:pt x="1097813" y="93272"/>
                </a:lnTo>
                <a:lnTo>
                  <a:pt x="1111779" y="101600"/>
                </a:lnTo>
                <a:lnTo>
                  <a:pt x="1130710" y="88900"/>
                </a:lnTo>
                <a:close/>
              </a:path>
              <a:path w="4993005" h="4470400">
                <a:moveTo>
                  <a:pt x="1170353" y="88900"/>
                </a:moveTo>
                <a:lnTo>
                  <a:pt x="1156636" y="88900"/>
                </a:lnTo>
                <a:lnTo>
                  <a:pt x="1162719" y="101600"/>
                </a:lnTo>
                <a:lnTo>
                  <a:pt x="1174992" y="101600"/>
                </a:lnTo>
                <a:lnTo>
                  <a:pt x="1170353" y="88900"/>
                </a:lnTo>
                <a:close/>
              </a:path>
              <a:path w="4993005" h="4470400">
                <a:moveTo>
                  <a:pt x="1221371" y="76200"/>
                </a:moveTo>
                <a:lnTo>
                  <a:pt x="1202355" y="76200"/>
                </a:lnTo>
                <a:lnTo>
                  <a:pt x="1200090" y="88900"/>
                </a:lnTo>
                <a:lnTo>
                  <a:pt x="1192823" y="88900"/>
                </a:lnTo>
                <a:lnTo>
                  <a:pt x="1174992" y="101600"/>
                </a:lnTo>
                <a:lnTo>
                  <a:pt x="1220178" y="101600"/>
                </a:lnTo>
                <a:lnTo>
                  <a:pt x="1207148" y="88900"/>
                </a:lnTo>
                <a:lnTo>
                  <a:pt x="1221371" y="76200"/>
                </a:lnTo>
                <a:close/>
              </a:path>
              <a:path w="4993005" h="4470400">
                <a:moveTo>
                  <a:pt x="1245574" y="101550"/>
                </a:moveTo>
                <a:close/>
              </a:path>
              <a:path w="4993005" h="4470400">
                <a:moveTo>
                  <a:pt x="1286522" y="99601"/>
                </a:moveTo>
                <a:lnTo>
                  <a:pt x="1286292" y="101600"/>
                </a:lnTo>
                <a:lnTo>
                  <a:pt x="1287922" y="101600"/>
                </a:lnTo>
                <a:lnTo>
                  <a:pt x="1286522" y="99601"/>
                </a:lnTo>
                <a:close/>
              </a:path>
              <a:path w="4993005" h="4470400">
                <a:moveTo>
                  <a:pt x="1370137" y="76200"/>
                </a:moveTo>
                <a:lnTo>
                  <a:pt x="1350935" y="76200"/>
                </a:lnTo>
                <a:lnTo>
                  <a:pt x="1338348" y="88900"/>
                </a:lnTo>
                <a:lnTo>
                  <a:pt x="1343698" y="101600"/>
                </a:lnTo>
                <a:lnTo>
                  <a:pt x="1355914" y="101600"/>
                </a:lnTo>
                <a:lnTo>
                  <a:pt x="1349688" y="88900"/>
                </a:lnTo>
                <a:lnTo>
                  <a:pt x="1378787" y="88900"/>
                </a:lnTo>
                <a:lnTo>
                  <a:pt x="1370137" y="76200"/>
                </a:lnTo>
                <a:close/>
              </a:path>
              <a:path w="4993005" h="4470400">
                <a:moveTo>
                  <a:pt x="1401498" y="88900"/>
                </a:moveTo>
                <a:lnTo>
                  <a:pt x="1360957" y="88900"/>
                </a:lnTo>
                <a:lnTo>
                  <a:pt x="1355914" y="101600"/>
                </a:lnTo>
                <a:lnTo>
                  <a:pt x="1392343" y="101600"/>
                </a:lnTo>
                <a:lnTo>
                  <a:pt x="1401498" y="88900"/>
                </a:lnTo>
                <a:close/>
              </a:path>
              <a:path w="4993005" h="4470400">
                <a:moveTo>
                  <a:pt x="1429090" y="88900"/>
                </a:moveTo>
                <a:lnTo>
                  <a:pt x="1428539" y="88900"/>
                </a:lnTo>
                <a:lnTo>
                  <a:pt x="1415037" y="101600"/>
                </a:lnTo>
                <a:lnTo>
                  <a:pt x="1435881" y="101600"/>
                </a:lnTo>
                <a:lnTo>
                  <a:pt x="1429090" y="88900"/>
                </a:lnTo>
                <a:close/>
              </a:path>
              <a:path w="4993005" h="4470400">
                <a:moveTo>
                  <a:pt x="1458104" y="76200"/>
                </a:moveTo>
                <a:lnTo>
                  <a:pt x="1389132" y="76200"/>
                </a:lnTo>
                <a:lnTo>
                  <a:pt x="1378787" y="88900"/>
                </a:lnTo>
                <a:lnTo>
                  <a:pt x="1437168" y="88900"/>
                </a:lnTo>
                <a:lnTo>
                  <a:pt x="1444723" y="101600"/>
                </a:lnTo>
                <a:lnTo>
                  <a:pt x="1455004" y="101600"/>
                </a:lnTo>
                <a:lnTo>
                  <a:pt x="1458104" y="76200"/>
                </a:lnTo>
                <a:close/>
              </a:path>
              <a:path w="4993005" h="4470400">
                <a:moveTo>
                  <a:pt x="1561537" y="88900"/>
                </a:moveTo>
                <a:lnTo>
                  <a:pt x="1548830" y="88900"/>
                </a:lnTo>
                <a:lnTo>
                  <a:pt x="1567629" y="101600"/>
                </a:lnTo>
                <a:lnTo>
                  <a:pt x="1572339" y="93939"/>
                </a:lnTo>
                <a:lnTo>
                  <a:pt x="1561537" y="88900"/>
                </a:lnTo>
                <a:close/>
              </a:path>
              <a:path w="4993005" h="4470400">
                <a:moveTo>
                  <a:pt x="1604220" y="88900"/>
                </a:moveTo>
                <a:lnTo>
                  <a:pt x="1575437" y="88900"/>
                </a:lnTo>
                <a:lnTo>
                  <a:pt x="1572339" y="93939"/>
                </a:lnTo>
                <a:lnTo>
                  <a:pt x="1588759" y="101600"/>
                </a:lnTo>
                <a:lnTo>
                  <a:pt x="1598772" y="101600"/>
                </a:lnTo>
                <a:lnTo>
                  <a:pt x="1604220" y="88900"/>
                </a:lnTo>
                <a:close/>
              </a:path>
              <a:path w="4993005" h="4470400">
                <a:moveTo>
                  <a:pt x="1568781" y="12700"/>
                </a:moveTo>
                <a:lnTo>
                  <a:pt x="1554431" y="38100"/>
                </a:lnTo>
                <a:lnTo>
                  <a:pt x="1638789" y="38100"/>
                </a:lnTo>
                <a:lnTo>
                  <a:pt x="1637072" y="50800"/>
                </a:lnTo>
                <a:lnTo>
                  <a:pt x="1096547" y="50800"/>
                </a:lnTo>
                <a:lnTo>
                  <a:pt x="1104582" y="63500"/>
                </a:lnTo>
                <a:lnTo>
                  <a:pt x="1291264" y="63500"/>
                </a:lnTo>
                <a:lnTo>
                  <a:pt x="1281979" y="76200"/>
                </a:lnTo>
                <a:lnTo>
                  <a:pt x="1633451" y="76200"/>
                </a:lnTo>
                <a:lnTo>
                  <a:pt x="1625784" y="88900"/>
                </a:lnTo>
                <a:lnTo>
                  <a:pt x="1610291" y="101600"/>
                </a:lnTo>
                <a:lnTo>
                  <a:pt x="1618311" y="101600"/>
                </a:lnTo>
                <a:lnTo>
                  <a:pt x="1632499" y="88900"/>
                </a:lnTo>
                <a:lnTo>
                  <a:pt x="1651545" y="88900"/>
                </a:lnTo>
                <a:lnTo>
                  <a:pt x="1667579" y="76200"/>
                </a:lnTo>
                <a:lnTo>
                  <a:pt x="1672279" y="72947"/>
                </a:lnTo>
                <a:lnTo>
                  <a:pt x="1674495" y="63500"/>
                </a:lnTo>
                <a:lnTo>
                  <a:pt x="1684502" y="50800"/>
                </a:lnTo>
                <a:lnTo>
                  <a:pt x="1690805" y="43755"/>
                </a:lnTo>
                <a:lnTo>
                  <a:pt x="1687500" y="25400"/>
                </a:lnTo>
                <a:lnTo>
                  <a:pt x="1577512" y="25400"/>
                </a:lnTo>
                <a:lnTo>
                  <a:pt x="1568781" y="12700"/>
                </a:lnTo>
                <a:close/>
              </a:path>
              <a:path w="4993005" h="4470400">
                <a:moveTo>
                  <a:pt x="1651545" y="88900"/>
                </a:moveTo>
                <a:lnTo>
                  <a:pt x="1632499" y="88900"/>
                </a:lnTo>
                <a:lnTo>
                  <a:pt x="1635512" y="101600"/>
                </a:lnTo>
                <a:lnTo>
                  <a:pt x="1651545" y="88900"/>
                </a:lnTo>
                <a:close/>
              </a:path>
              <a:path w="4993005" h="4470400">
                <a:moveTo>
                  <a:pt x="1732862" y="12700"/>
                </a:moveTo>
                <a:lnTo>
                  <a:pt x="1707260" y="25400"/>
                </a:lnTo>
                <a:lnTo>
                  <a:pt x="1690806" y="43763"/>
                </a:lnTo>
                <a:lnTo>
                  <a:pt x="1692074" y="50800"/>
                </a:lnTo>
                <a:lnTo>
                  <a:pt x="1685933" y="63500"/>
                </a:lnTo>
                <a:lnTo>
                  <a:pt x="1672279" y="72947"/>
                </a:lnTo>
                <a:lnTo>
                  <a:pt x="1671516" y="76200"/>
                </a:lnTo>
                <a:lnTo>
                  <a:pt x="1677237" y="88900"/>
                </a:lnTo>
                <a:lnTo>
                  <a:pt x="1687095" y="101600"/>
                </a:lnTo>
                <a:lnTo>
                  <a:pt x="1695567" y="90190"/>
                </a:lnTo>
                <a:lnTo>
                  <a:pt x="1695382" y="88900"/>
                </a:lnTo>
                <a:lnTo>
                  <a:pt x="1689407" y="88900"/>
                </a:lnTo>
                <a:lnTo>
                  <a:pt x="1699582" y="76200"/>
                </a:lnTo>
                <a:lnTo>
                  <a:pt x="1949880" y="76200"/>
                </a:lnTo>
                <a:lnTo>
                  <a:pt x="1954590" y="63500"/>
                </a:lnTo>
                <a:lnTo>
                  <a:pt x="2031917" y="63500"/>
                </a:lnTo>
                <a:lnTo>
                  <a:pt x="2027040" y="50800"/>
                </a:lnTo>
                <a:lnTo>
                  <a:pt x="1863609" y="50800"/>
                </a:lnTo>
                <a:lnTo>
                  <a:pt x="1862803" y="38100"/>
                </a:lnTo>
                <a:lnTo>
                  <a:pt x="1771043" y="38100"/>
                </a:lnTo>
                <a:lnTo>
                  <a:pt x="1779841" y="25400"/>
                </a:lnTo>
                <a:lnTo>
                  <a:pt x="1751403" y="25400"/>
                </a:lnTo>
                <a:lnTo>
                  <a:pt x="1732862" y="12700"/>
                </a:lnTo>
                <a:close/>
              </a:path>
              <a:path w="4993005" h="4470400">
                <a:moveTo>
                  <a:pt x="1722264" y="88900"/>
                </a:moveTo>
                <a:lnTo>
                  <a:pt x="1696526" y="88900"/>
                </a:lnTo>
                <a:lnTo>
                  <a:pt x="1695570" y="90186"/>
                </a:lnTo>
                <a:lnTo>
                  <a:pt x="1697207" y="101600"/>
                </a:lnTo>
                <a:lnTo>
                  <a:pt x="1715541" y="101600"/>
                </a:lnTo>
                <a:lnTo>
                  <a:pt x="1722264" y="88900"/>
                </a:lnTo>
                <a:close/>
              </a:path>
              <a:path w="4993005" h="4470400">
                <a:moveTo>
                  <a:pt x="1749663" y="88900"/>
                </a:moveTo>
                <a:lnTo>
                  <a:pt x="1722264" y="88900"/>
                </a:lnTo>
                <a:lnTo>
                  <a:pt x="1725475" y="101600"/>
                </a:lnTo>
                <a:lnTo>
                  <a:pt x="1737163" y="101600"/>
                </a:lnTo>
                <a:lnTo>
                  <a:pt x="1749663" y="88900"/>
                </a:lnTo>
                <a:close/>
              </a:path>
              <a:path w="4993005" h="4470400">
                <a:moveTo>
                  <a:pt x="1758737" y="88900"/>
                </a:moveTo>
                <a:lnTo>
                  <a:pt x="1756986" y="88900"/>
                </a:lnTo>
                <a:lnTo>
                  <a:pt x="1746733" y="101600"/>
                </a:lnTo>
                <a:lnTo>
                  <a:pt x="1754486" y="101600"/>
                </a:lnTo>
                <a:lnTo>
                  <a:pt x="1758737" y="88900"/>
                </a:lnTo>
                <a:close/>
              </a:path>
              <a:path w="4993005" h="4470400">
                <a:moveTo>
                  <a:pt x="1799617" y="76200"/>
                </a:moveTo>
                <a:lnTo>
                  <a:pt x="1762570" y="76200"/>
                </a:lnTo>
                <a:lnTo>
                  <a:pt x="1737132" y="88900"/>
                </a:lnTo>
                <a:lnTo>
                  <a:pt x="1768422" y="88900"/>
                </a:lnTo>
                <a:lnTo>
                  <a:pt x="1770314" y="101600"/>
                </a:lnTo>
                <a:lnTo>
                  <a:pt x="1784932" y="101600"/>
                </a:lnTo>
                <a:lnTo>
                  <a:pt x="1789372" y="88900"/>
                </a:lnTo>
                <a:lnTo>
                  <a:pt x="1799617" y="76200"/>
                </a:lnTo>
                <a:close/>
              </a:path>
              <a:path w="4993005" h="4470400">
                <a:moveTo>
                  <a:pt x="1901983" y="76200"/>
                </a:moveTo>
                <a:lnTo>
                  <a:pt x="1831652" y="76200"/>
                </a:lnTo>
                <a:lnTo>
                  <a:pt x="1839368" y="88900"/>
                </a:lnTo>
                <a:lnTo>
                  <a:pt x="1871389" y="88900"/>
                </a:lnTo>
                <a:lnTo>
                  <a:pt x="1864645" y="101600"/>
                </a:lnTo>
                <a:lnTo>
                  <a:pt x="1888653" y="101600"/>
                </a:lnTo>
                <a:lnTo>
                  <a:pt x="1891817" y="88900"/>
                </a:lnTo>
                <a:lnTo>
                  <a:pt x="1901983" y="76200"/>
                </a:lnTo>
                <a:close/>
              </a:path>
              <a:path w="4993005" h="4470400">
                <a:moveTo>
                  <a:pt x="1993235" y="76200"/>
                </a:moveTo>
                <a:lnTo>
                  <a:pt x="1944549" y="76200"/>
                </a:lnTo>
                <a:lnTo>
                  <a:pt x="1931755" y="101600"/>
                </a:lnTo>
                <a:lnTo>
                  <a:pt x="1937746" y="101600"/>
                </a:lnTo>
                <a:lnTo>
                  <a:pt x="1951094" y="88900"/>
                </a:lnTo>
                <a:lnTo>
                  <a:pt x="1990913" y="88900"/>
                </a:lnTo>
                <a:lnTo>
                  <a:pt x="1993235" y="76200"/>
                </a:lnTo>
                <a:close/>
              </a:path>
              <a:path w="4993005" h="4470400">
                <a:moveTo>
                  <a:pt x="1984687" y="88900"/>
                </a:moveTo>
                <a:lnTo>
                  <a:pt x="1960372" y="88900"/>
                </a:lnTo>
                <a:lnTo>
                  <a:pt x="1954151" y="101600"/>
                </a:lnTo>
                <a:lnTo>
                  <a:pt x="1980025" y="101600"/>
                </a:lnTo>
                <a:lnTo>
                  <a:pt x="1984687" y="88900"/>
                </a:lnTo>
                <a:close/>
              </a:path>
              <a:path w="4993005" h="4470400">
                <a:moveTo>
                  <a:pt x="2045613" y="88900"/>
                </a:moveTo>
                <a:lnTo>
                  <a:pt x="2035966" y="88900"/>
                </a:lnTo>
                <a:lnTo>
                  <a:pt x="2030432" y="101600"/>
                </a:lnTo>
                <a:lnTo>
                  <a:pt x="2045613" y="89555"/>
                </a:lnTo>
                <a:lnTo>
                  <a:pt x="2045613" y="88900"/>
                </a:lnTo>
                <a:close/>
              </a:path>
              <a:path w="4993005" h="4470400">
                <a:moveTo>
                  <a:pt x="2077836" y="76200"/>
                </a:moveTo>
                <a:lnTo>
                  <a:pt x="2022882" y="76200"/>
                </a:lnTo>
                <a:lnTo>
                  <a:pt x="2018089" y="88900"/>
                </a:lnTo>
                <a:lnTo>
                  <a:pt x="2046439" y="88900"/>
                </a:lnTo>
                <a:lnTo>
                  <a:pt x="2045628" y="89544"/>
                </a:lnTo>
                <a:lnTo>
                  <a:pt x="2045900" y="101600"/>
                </a:lnTo>
                <a:lnTo>
                  <a:pt x="2065247" y="88900"/>
                </a:lnTo>
                <a:lnTo>
                  <a:pt x="2077836" y="76200"/>
                </a:lnTo>
                <a:close/>
              </a:path>
              <a:path w="4993005" h="4470400">
                <a:moveTo>
                  <a:pt x="2108770" y="76200"/>
                </a:moveTo>
                <a:lnTo>
                  <a:pt x="2077836" y="76200"/>
                </a:lnTo>
                <a:lnTo>
                  <a:pt x="2074490" y="89117"/>
                </a:lnTo>
                <a:lnTo>
                  <a:pt x="2070800" y="101600"/>
                </a:lnTo>
                <a:lnTo>
                  <a:pt x="2081969" y="101600"/>
                </a:lnTo>
                <a:lnTo>
                  <a:pt x="2094891" y="88900"/>
                </a:lnTo>
                <a:lnTo>
                  <a:pt x="2098706" y="88900"/>
                </a:lnTo>
                <a:lnTo>
                  <a:pt x="2108770" y="76200"/>
                </a:lnTo>
                <a:close/>
              </a:path>
              <a:path w="4993005" h="4470400">
                <a:moveTo>
                  <a:pt x="2183116" y="76200"/>
                </a:moveTo>
                <a:lnTo>
                  <a:pt x="2140439" y="76200"/>
                </a:lnTo>
                <a:lnTo>
                  <a:pt x="2119308" y="88900"/>
                </a:lnTo>
                <a:lnTo>
                  <a:pt x="2125630" y="101600"/>
                </a:lnTo>
                <a:lnTo>
                  <a:pt x="2143658" y="101600"/>
                </a:lnTo>
                <a:lnTo>
                  <a:pt x="2157642" y="88900"/>
                </a:lnTo>
                <a:lnTo>
                  <a:pt x="2176116" y="88900"/>
                </a:lnTo>
                <a:lnTo>
                  <a:pt x="2183116" y="76200"/>
                </a:lnTo>
                <a:close/>
              </a:path>
              <a:path w="4993005" h="4470400">
                <a:moveTo>
                  <a:pt x="2176116" y="88900"/>
                </a:moveTo>
                <a:lnTo>
                  <a:pt x="2157642" y="88900"/>
                </a:lnTo>
                <a:lnTo>
                  <a:pt x="2165334" y="101600"/>
                </a:lnTo>
                <a:lnTo>
                  <a:pt x="2176116" y="88900"/>
                </a:lnTo>
                <a:close/>
              </a:path>
              <a:path w="4993005" h="4470400">
                <a:moveTo>
                  <a:pt x="2268249" y="98843"/>
                </a:moveTo>
                <a:lnTo>
                  <a:pt x="2265576" y="101600"/>
                </a:lnTo>
                <a:lnTo>
                  <a:pt x="2271812" y="101600"/>
                </a:lnTo>
                <a:lnTo>
                  <a:pt x="2268249" y="98843"/>
                </a:lnTo>
                <a:close/>
              </a:path>
              <a:path w="4993005" h="4470400">
                <a:moveTo>
                  <a:pt x="2310716" y="76200"/>
                </a:moveTo>
                <a:lnTo>
                  <a:pt x="2250417" y="76200"/>
                </a:lnTo>
                <a:lnTo>
                  <a:pt x="2268817" y="88900"/>
                </a:lnTo>
                <a:lnTo>
                  <a:pt x="2278137" y="88900"/>
                </a:lnTo>
                <a:lnTo>
                  <a:pt x="2272104" y="101600"/>
                </a:lnTo>
                <a:lnTo>
                  <a:pt x="2283501" y="101600"/>
                </a:lnTo>
                <a:lnTo>
                  <a:pt x="2294968" y="88900"/>
                </a:lnTo>
                <a:lnTo>
                  <a:pt x="2310716" y="76200"/>
                </a:lnTo>
                <a:close/>
              </a:path>
              <a:path w="4993005" h="4470400">
                <a:moveTo>
                  <a:pt x="2376863" y="88900"/>
                </a:moveTo>
                <a:lnTo>
                  <a:pt x="2363135" y="88900"/>
                </a:lnTo>
                <a:lnTo>
                  <a:pt x="2366222" y="101600"/>
                </a:lnTo>
                <a:lnTo>
                  <a:pt x="2376863" y="88900"/>
                </a:lnTo>
                <a:close/>
              </a:path>
              <a:path w="4993005" h="4470400">
                <a:moveTo>
                  <a:pt x="2078720" y="12700"/>
                </a:moveTo>
                <a:lnTo>
                  <a:pt x="2060335" y="25400"/>
                </a:lnTo>
                <a:lnTo>
                  <a:pt x="2055802" y="38100"/>
                </a:lnTo>
                <a:lnTo>
                  <a:pt x="2058033" y="50800"/>
                </a:lnTo>
                <a:lnTo>
                  <a:pt x="2031917" y="63500"/>
                </a:lnTo>
                <a:lnTo>
                  <a:pt x="2242875" y="63500"/>
                </a:lnTo>
                <a:lnTo>
                  <a:pt x="2231377" y="76200"/>
                </a:lnTo>
                <a:lnTo>
                  <a:pt x="2368048" y="76200"/>
                </a:lnTo>
                <a:lnTo>
                  <a:pt x="2370644" y="88900"/>
                </a:lnTo>
                <a:lnTo>
                  <a:pt x="2377802" y="88900"/>
                </a:lnTo>
                <a:lnTo>
                  <a:pt x="2379556" y="101600"/>
                </a:lnTo>
                <a:lnTo>
                  <a:pt x="2392640" y="101600"/>
                </a:lnTo>
                <a:lnTo>
                  <a:pt x="2396673" y="80667"/>
                </a:lnTo>
                <a:lnTo>
                  <a:pt x="2396834" y="76200"/>
                </a:lnTo>
                <a:lnTo>
                  <a:pt x="2405074" y="63500"/>
                </a:lnTo>
                <a:lnTo>
                  <a:pt x="2412359" y="50800"/>
                </a:lnTo>
                <a:lnTo>
                  <a:pt x="2269827" y="50800"/>
                </a:lnTo>
                <a:lnTo>
                  <a:pt x="2281229" y="38100"/>
                </a:lnTo>
                <a:lnTo>
                  <a:pt x="2266201" y="38100"/>
                </a:lnTo>
                <a:lnTo>
                  <a:pt x="2253113" y="25400"/>
                </a:lnTo>
                <a:lnTo>
                  <a:pt x="2118042" y="25400"/>
                </a:lnTo>
                <a:lnTo>
                  <a:pt x="2078720" y="12700"/>
                </a:lnTo>
                <a:close/>
              </a:path>
              <a:path w="4993005" h="4470400">
                <a:moveTo>
                  <a:pt x="2427833" y="38100"/>
                </a:moveTo>
                <a:lnTo>
                  <a:pt x="2419645" y="38100"/>
                </a:lnTo>
                <a:lnTo>
                  <a:pt x="2414278" y="47456"/>
                </a:lnTo>
                <a:lnTo>
                  <a:pt x="2409077" y="63500"/>
                </a:lnTo>
                <a:lnTo>
                  <a:pt x="2397534" y="76200"/>
                </a:lnTo>
                <a:lnTo>
                  <a:pt x="2396673" y="80667"/>
                </a:lnTo>
                <a:lnTo>
                  <a:pt x="2396377" y="88900"/>
                </a:lnTo>
                <a:lnTo>
                  <a:pt x="2405153" y="101600"/>
                </a:lnTo>
                <a:lnTo>
                  <a:pt x="2417069" y="101600"/>
                </a:lnTo>
                <a:lnTo>
                  <a:pt x="2416654" y="88900"/>
                </a:lnTo>
                <a:lnTo>
                  <a:pt x="2442587" y="88900"/>
                </a:lnTo>
                <a:lnTo>
                  <a:pt x="2448203" y="76200"/>
                </a:lnTo>
                <a:lnTo>
                  <a:pt x="2540505" y="76200"/>
                </a:lnTo>
                <a:lnTo>
                  <a:pt x="2534349" y="63500"/>
                </a:lnTo>
                <a:lnTo>
                  <a:pt x="2544887" y="50800"/>
                </a:lnTo>
                <a:lnTo>
                  <a:pt x="2428332" y="50800"/>
                </a:lnTo>
                <a:lnTo>
                  <a:pt x="2427833" y="38100"/>
                </a:lnTo>
                <a:close/>
              </a:path>
              <a:path w="4993005" h="4470400">
                <a:moveTo>
                  <a:pt x="2488757" y="76200"/>
                </a:moveTo>
                <a:lnTo>
                  <a:pt x="2448203" y="76200"/>
                </a:lnTo>
                <a:lnTo>
                  <a:pt x="2449592" y="88900"/>
                </a:lnTo>
                <a:lnTo>
                  <a:pt x="2429197" y="88900"/>
                </a:lnTo>
                <a:lnTo>
                  <a:pt x="2446801" y="101600"/>
                </a:lnTo>
                <a:lnTo>
                  <a:pt x="2461570" y="88900"/>
                </a:lnTo>
                <a:lnTo>
                  <a:pt x="2488757" y="76200"/>
                </a:lnTo>
                <a:close/>
              </a:path>
              <a:path w="4993005" h="4470400">
                <a:moveTo>
                  <a:pt x="2515252" y="76200"/>
                </a:moveTo>
                <a:lnTo>
                  <a:pt x="2488757" y="76200"/>
                </a:lnTo>
                <a:lnTo>
                  <a:pt x="2496645" y="88900"/>
                </a:lnTo>
                <a:lnTo>
                  <a:pt x="2498883" y="101600"/>
                </a:lnTo>
                <a:lnTo>
                  <a:pt x="2509119" y="88900"/>
                </a:lnTo>
                <a:lnTo>
                  <a:pt x="2515252" y="76200"/>
                </a:lnTo>
                <a:close/>
              </a:path>
              <a:path w="4993005" h="4470400">
                <a:moveTo>
                  <a:pt x="2537190" y="91156"/>
                </a:moveTo>
                <a:lnTo>
                  <a:pt x="2532521" y="101600"/>
                </a:lnTo>
                <a:lnTo>
                  <a:pt x="2541670" y="101600"/>
                </a:lnTo>
                <a:lnTo>
                  <a:pt x="2539169" y="92450"/>
                </a:lnTo>
                <a:lnTo>
                  <a:pt x="2537190" y="91156"/>
                </a:lnTo>
                <a:close/>
              </a:path>
              <a:path w="4993005" h="4470400">
                <a:moveTo>
                  <a:pt x="2552729" y="101309"/>
                </a:moveTo>
                <a:lnTo>
                  <a:pt x="2552237" y="101600"/>
                </a:lnTo>
                <a:lnTo>
                  <a:pt x="2553173" y="101600"/>
                </a:lnTo>
                <a:lnTo>
                  <a:pt x="2552729" y="101309"/>
                </a:lnTo>
                <a:close/>
              </a:path>
              <a:path w="4993005" h="4470400">
                <a:moveTo>
                  <a:pt x="2614284" y="88900"/>
                </a:moveTo>
                <a:lnTo>
                  <a:pt x="2598896" y="88900"/>
                </a:lnTo>
                <a:lnTo>
                  <a:pt x="2602816" y="101600"/>
                </a:lnTo>
                <a:lnTo>
                  <a:pt x="2615649" y="101600"/>
                </a:lnTo>
                <a:lnTo>
                  <a:pt x="2614284" y="88900"/>
                </a:lnTo>
                <a:close/>
              </a:path>
              <a:path w="4993005" h="4470400">
                <a:moveTo>
                  <a:pt x="2667693" y="76200"/>
                </a:moveTo>
                <a:lnTo>
                  <a:pt x="2648397" y="76200"/>
                </a:lnTo>
                <a:lnTo>
                  <a:pt x="2642790" y="88900"/>
                </a:lnTo>
                <a:lnTo>
                  <a:pt x="2636846" y="88900"/>
                </a:lnTo>
                <a:lnTo>
                  <a:pt x="2615649" y="101600"/>
                </a:lnTo>
                <a:lnTo>
                  <a:pt x="2659537" y="101600"/>
                </a:lnTo>
                <a:lnTo>
                  <a:pt x="2649397" y="88900"/>
                </a:lnTo>
                <a:lnTo>
                  <a:pt x="2667693" y="76200"/>
                </a:lnTo>
                <a:close/>
              </a:path>
              <a:path w="4993005" h="4470400">
                <a:moveTo>
                  <a:pt x="2707116" y="88900"/>
                </a:moveTo>
                <a:lnTo>
                  <a:pt x="2689620" y="88900"/>
                </a:lnTo>
                <a:lnTo>
                  <a:pt x="2684893" y="101600"/>
                </a:lnTo>
                <a:lnTo>
                  <a:pt x="2687192" y="101600"/>
                </a:lnTo>
                <a:lnTo>
                  <a:pt x="2707116" y="88900"/>
                </a:lnTo>
                <a:close/>
              </a:path>
              <a:path w="4993005" h="4470400">
                <a:moveTo>
                  <a:pt x="2728057" y="101460"/>
                </a:moveTo>
                <a:lnTo>
                  <a:pt x="2728011" y="101600"/>
                </a:lnTo>
                <a:lnTo>
                  <a:pt x="2728057" y="101460"/>
                </a:lnTo>
                <a:close/>
              </a:path>
              <a:path w="4993005" h="4470400">
                <a:moveTo>
                  <a:pt x="2816182" y="76200"/>
                </a:moveTo>
                <a:lnTo>
                  <a:pt x="2798254" y="76200"/>
                </a:lnTo>
                <a:lnTo>
                  <a:pt x="2780859" y="88900"/>
                </a:lnTo>
                <a:lnTo>
                  <a:pt x="2783820" y="101600"/>
                </a:lnTo>
                <a:lnTo>
                  <a:pt x="2797445" y="101600"/>
                </a:lnTo>
                <a:lnTo>
                  <a:pt x="2791864" y="88900"/>
                </a:lnTo>
                <a:lnTo>
                  <a:pt x="2820711" y="88900"/>
                </a:lnTo>
                <a:lnTo>
                  <a:pt x="2816182" y="76200"/>
                </a:lnTo>
                <a:close/>
              </a:path>
              <a:path w="4993005" h="4470400">
                <a:moveTo>
                  <a:pt x="2845025" y="88900"/>
                </a:moveTo>
                <a:lnTo>
                  <a:pt x="2803487" y="88900"/>
                </a:lnTo>
                <a:lnTo>
                  <a:pt x="2797445" y="101600"/>
                </a:lnTo>
                <a:lnTo>
                  <a:pt x="2833629" y="101600"/>
                </a:lnTo>
                <a:lnTo>
                  <a:pt x="2845025" y="88900"/>
                </a:lnTo>
                <a:close/>
              </a:path>
              <a:path w="4993005" h="4470400">
                <a:moveTo>
                  <a:pt x="2873016" y="88900"/>
                </a:moveTo>
                <a:lnTo>
                  <a:pt x="2870563" y="88900"/>
                </a:lnTo>
                <a:lnTo>
                  <a:pt x="2854752" y="101600"/>
                </a:lnTo>
                <a:lnTo>
                  <a:pt x="2877278" y="101600"/>
                </a:lnTo>
                <a:lnTo>
                  <a:pt x="2873016" y="88900"/>
                </a:lnTo>
                <a:close/>
              </a:path>
              <a:path w="4993005" h="4470400">
                <a:moveTo>
                  <a:pt x="2904095" y="76200"/>
                </a:moveTo>
                <a:lnTo>
                  <a:pt x="2835277" y="76200"/>
                </a:lnTo>
                <a:lnTo>
                  <a:pt x="2820711" y="88900"/>
                </a:lnTo>
                <a:lnTo>
                  <a:pt x="2879353" y="88900"/>
                </a:lnTo>
                <a:lnTo>
                  <a:pt x="2886251" y="101600"/>
                </a:lnTo>
                <a:lnTo>
                  <a:pt x="2896384" y="101600"/>
                </a:lnTo>
                <a:lnTo>
                  <a:pt x="2904095" y="76200"/>
                </a:lnTo>
                <a:close/>
              </a:path>
              <a:path w="4993005" h="4470400">
                <a:moveTo>
                  <a:pt x="3004565" y="88900"/>
                </a:moveTo>
                <a:lnTo>
                  <a:pt x="2991258" y="88900"/>
                </a:lnTo>
                <a:lnTo>
                  <a:pt x="3007917" y="101600"/>
                </a:lnTo>
                <a:lnTo>
                  <a:pt x="3014479" y="93849"/>
                </a:lnTo>
                <a:lnTo>
                  <a:pt x="3004565" y="88900"/>
                </a:lnTo>
                <a:close/>
              </a:path>
              <a:path w="4993005" h="4470400">
                <a:moveTo>
                  <a:pt x="3046100" y="88900"/>
                </a:moveTo>
                <a:lnTo>
                  <a:pt x="3018671" y="88900"/>
                </a:lnTo>
                <a:lnTo>
                  <a:pt x="3014479" y="93849"/>
                </a:lnTo>
                <a:lnTo>
                  <a:pt x="3030003" y="101600"/>
                </a:lnTo>
                <a:lnTo>
                  <a:pt x="3039723" y="101600"/>
                </a:lnTo>
                <a:lnTo>
                  <a:pt x="3046100" y="88900"/>
                </a:lnTo>
                <a:close/>
              </a:path>
              <a:path w="4993005" h="4470400">
                <a:moveTo>
                  <a:pt x="3033427" y="12700"/>
                </a:moveTo>
                <a:lnTo>
                  <a:pt x="3015156" y="38100"/>
                </a:lnTo>
                <a:lnTo>
                  <a:pt x="3095991" y="38100"/>
                </a:lnTo>
                <a:lnTo>
                  <a:pt x="3093771" y="50800"/>
                </a:lnTo>
                <a:lnTo>
                  <a:pt x="2549703" y="50800"/>
                </a:lnTo>
                <a:lnTo>
                  <a:pt x="2557637" y="63500"/>
                </a:lnTo>
                <a:lnTo>
                  <a:pt x="2742929" y="63500"/>
                </a:lnTo>
                <a:lnTo>
                  <a:pt x="2730282" y="76200"/>
                </a:lnTo>
                <a:lnTo>
                  <a:pt x="3079580" y="76200"/>
                </a:lnTo>
                <a:lnTo>
                  <a:pt x="3070023" y="88900"/>
                </a:lnTo>
                <a:lnTo>
                  <a:pt x="3050596" y="101600"/>
                </a:lnTo>
                <a:lnTo>
                  <a:pt x="3059090" y="101600"/>
                </a:lnTo>
                <a:lnTo>
                  <a:pt x="3074524" y="88900"/>
                </a:lnTo>
                <a:lnTo>
                  <a:pt x="3094599" y="88900"/>
                </a:lnTo>
                <a:lnTo>
                  <a:pt x="3113279" y="76200"/>
                </a:lnTo>
                <a:lnTo>
                  <a:pt x="3121540" y="71780"/>
                </a:lnTo>
                <a:lnTo>
                  <a:pt x="3126199" y="63500"/>
                </a:lnTo>
                <a:lnTo>
                  <a:pt x="3140628" y="50800"/>
                </a:lnTo>
                <a:lnTo>
                  <a:pt x="3148861" y="43755"/>
                </a:lnTo>
                <a:lnTo>
                  <a:pt x="3149518" y="25400"/>
                </a:lnTo>
                <a:lnTo>
                  <a:pt x="3041444" y="25400"/>
                </a:lnTo>
                <a:lnTo>
                  <a:pt x="3033427" y="12700"/>
                </a:lnTo>
                <a:close/>
              </a:path>
              <a:path w="4993005" h="4470400">
                <a:moveTo>
                  <a:pt x="3094599" y="88900"/>
                </a:moveTo>
                <a:lnTo>
                  <a:pt x="3074524" y="88900"/>
                </a:lnTo>
                <a:lnTo>
                  <a:pt x="3075918" y="101600"/>
                </a:lnTo>
                <a:lnTo>
                  <a:pt x="3094599" y="88900"/>
                </a:lnTo>
                <a:close/>
              </a:path>
              <a:path w="4993005" h="4470400">
                <a:moveTo>
                  <a:pt x="3199901" y="12700"/>
                </a:moveTo>
                <a:lnTo>
                  <a:pt x="3170314" y="25400"/>
                </a:lnTo>
                <a:lnTo>
                  <a:pt x="3148861" y="43755"/>
                </a:lnTo>
                <a:lnTo>
                  <a:pt x="3148609" y="50800"/>
                </a:lnTo>
                <a:lnTo>
                  <a:pt x="3137020" y="63500"/>
                </a:lnTo>
                <a:lnTo>
                  <a:pt x="3121540" y="71780"/>
                </a:lnTo>
                <a:lnTo>
                  <a:pt x="3119053" y="76200"/>
                </a:lnTo>
                <a:lnTo>
                  <a:pt x="3119108" y="88404"/>
                </a:lnTo>
                <a:lnTo>
                  <a:pt x="3119233" y="89117"/>
                </a:lnTo>
                <a:lnTo>
                  <a:pt x="3126267" y="101600"/>
                </a:lnTo>
                <a:lnTo>
                  <a:pt x="3137504" y="91515"/>
                </a:lnTo>
                <a:lnTo>
                  <a:pt x="3137684" y="88900"/>
                </a:lnTo>
                <a:lnTo>
                  <a:pt x="3133639" y="88900"/>
                </a:lnTo>
                <a:lnTo>
                  <a:pt x="3141276" y="76200"/>
                </a:lnTo>
                <a:lnTo>
                  <a:pt x="3399145" y="76200"/>
                </a:lnTo>
                <a:lnTo>
                  <a:pt x="3404988" y="63500"/>
                </a:lnTo>
                <a:lnTo>
                  <a:pt x="3484931" y="63500"/>
                </a:lnTo>
                <a:lnTo>
                  <a:pt x="3482033" y="50800"/>
                </a:lnTo>
                <a:lnTo>
                  <a:pt x="3319858" y="50800"/>
                </a:lnTo>
                <a:lnTo>
                  <a:pt x="3319764" y="38100"/>
                </a:lnTo>
                <a:lnTo>
                  <a:pt x="3234770" y="38100"/>
                </a:lnTo>
                <a:lnTo>
                  <a:pt x="3248184" y="25400"/>
                </a:lnTo>
                <a:lnTo>
                  <a:pt x="3214029" y="25400"/>
                </a:lnTo>
                <a:lnTo>
                  <a:pt x="3199901" y="12700"/>
                </a:lnTo>
                <a:close/>
              </a:path>
              <a:path w="4993005" h="4470400">
                <a:moveTo>
                  <a:pt x="3164057" y="88900"/>
                </a:moveTo>
                <a:lnTo>
                  <a:pt x="3140419" y="88900"/>
                </a:lnTo>
                <a:lnTo>
                  <a:pt x="3137520" y="91501"/>
                </a:lnTo>
                <a:lnTo>
                  <a:pt x="3136813" y="101600"/>
                </a:lnTo>
                <a:lnTo>
                  <a:pt x="3155853" y="101600"/>
                </a:lnTo>
                <a:lnTo>
                  <a:pt x="3164057" y="88900"/>
                </a:lnTo>
                <a:close/>
              </a:path>
              <a:path w="4993005" h="4470400">
                <a:moveTo>
                  <a:pt x="3194412" y="88900"/>
                </a:moveTo>
                <a:lnTo>
                  <a:pt x="3164057" y="88900"/>
                </a:lnTo>
                <a:lnTo>
                  <a:pt x="3166305" y="101600"/>
                </a:lnTo>
                <a:lnTo>
                  <a:pt x="3177884" y="101600"/>
                </a:lnTo>
                <a:lnTo>
                  <a:pt x="3194412" y="88900"/>
                </a:lnTo>
                <a:close/>
              </a:path>
              <a:path w="4993005" h="4470400">
                <a:moveTo>
                  <a:pt x="3201700" y="88900"/>
                </a:moveTo>
                <a:lnTo>
                  <a:pt x="3201338" y="88900"/>
                </a:lnTo>
                <a:lnTo>
                  <a:pt x="3187485" y="101600"/>
                </a:lnTo>
                <a:lnTo>
                  <a:pt x="3194954" y="101600"/>
                </a:lnTo>
                <a:lnTo>
                  <a:pt x="3201700" y="88900"/>
                </a:lnTo>
                <a:close/>
              </a:path>
              <a:path w="4993005" h="4470400">
                <a:moveTo>
                  <a:pt x="3245985" y="76200"/>
                </a:moveTo>
                <a:lnTo>
                  <a:pt x="3208065" y="76200"/>
                </a:lnTo>
                <a:lnTo>
                  <a:pt x="3182124" y="88900"/>
                </a:lnTo>
                <a:lnTo>
                  <a:pt x="3210552" y="88900"/>
                </a:lnTo>
                <a:lnTo>
                  <a:pt x="3209233" y="101600"/>
                </a:lnTo>
                <a:lnTo>
                  <a:pt x="3225600" y="101600"/>
                </a:lnTo>
                <a:lnTo>
                  <a:pt x="3233145" y="88900"/>
                </a:lnTo>
                <a:lnTo>
                  <a:pt x="3245985" y="76200"/>
                </a:lnTo>
                <a:close/>
              </a:path>
              <a:path w="4993005" h="4470400">
                <a:moveTo>
                  <a:pt x="3349435" y="76200"/>
                </a:moveTo>
                <a:lnTo>
                  <a:pt x="3278237" y="76200"/>
                </a:lnTo>
                <a:lnTo>
                  <a:pt x="3281916" y="88900"/>
                </a:lnTo>
                <a:lnTo>
                  <a:pt x="3313662" y="88900"/>
                </a:lnTo>
                <a:lnTo>
                  <a:pt x="3304996" y="101600"/>
                </a:lnTo>
                <a:lnTo>
                  <a:pt x="3329906" y="101600"/>
                </a:lnTo>
                <a:lnTo>
                  <a:pt x="3336621" y="88900"/>
                </a:lnTo>
                <a:lnTo>
                  <a:pt x="3349435" y="76200"/>
                </a:lnTo>
                <a:close/>
              </a:path>
              <a:path w="4993005" h="4470400">
                <a:moveTo>
                  <a:pt x="3439613" y="76200"/>
                </a:moveTo>
                <a:lnTo>
                  <a:pt x="3391092" y="76200"/>
                </a:lnTo>
                <a:lnTo>
                  <a:pt x="3372413" y="101600"/>
                </a:lnTo>
                <a:lnTo>
                  <a:pt x="3378630" y="101600"/>
                </a:lnTo>
                <a:lnTo>
                  <a:pt x="3394582" y="88900"/>
                </a:lnTo>
                <a:lnTo>
                  <a:pt x="3434948" y="88900"/>
                </a:lnTo>
                <a:lnTo>
                  <a:pt x="3439613" y="76200"/>
                </a:lnTo>
                <a:close/>
              </a:path>
              <a:path w="4993005" h="4470400">
                <a:moveTo>
                  <a:pt x="3427699" y="88900"/>
                </a:moveTo>
                <a:lnTo>
                  <a:pt x="3405109" y="88900"/>
                </a:lnTo>
                <a:lnTo>
                  <a:pt x="3395050" y="101600"/>
                </a:lnTo>
                <a:lnTo>
                  <a:pt x="3420160" y="101600"/>
                </a:lnTo>
                <a:lnTo>
                  <a:pt x="3427699" y="88900"/>
                </a:lnTo>
                <a:close/>
              </a:path>
              <a:path w="4993005" h="4470400">
                <a:moveTo>
                  <a:pt x="3487831" y="88900"/>
                </a:moveTo>
                <a:lnTo>
                  <a:pt x="3478607" y="88900"/>
                </a:lnTo>
                <a:lnTo>
                  <a:pt x="3469833" y="101600"/>
                </a:lnTo>
                <a:lnTo>
                  <a:pt x="3487771" y="89799"/>
                </a:lnTo>
                <a:lnTo>
                  <a:pt x="3487831" y="88900"/>
                </a:lnTo>
                <a:close/>
              </a:path>
              <a:path w="4993005" h="4470400">
                <a:moveTo>
                  <a:pt x="3524143" y="76200"/>
                </a:moveTo>
                <a:lnTo>
                  <a:pt x="3470220" y="76200"/>
                </a:lnTo>
                <a:lnTo>
                  <a:pt x="3461846" y="88900"/>
                </a:lnTo>
                <a:lnTo>
                  <a:pt x="3489138" y="88900"/>
                </a:lnTo>
                <a:lnTo>
                  <a:pt x="3487771" y="89799"/>
                </a:lnTo>
                <a:lnTo>
                  <a:pt x="3486986" y="101600"/>
                </a:lnTo>
                <a:lnTo>
                  <a:pt x="3507675" y="88900"/>
                </a:lnTo>
                <a:lnTo>
                  <a:pt x="3524143" y="76200"/>
                </a:lnTo>
                <a:close/>
              </a:path>
              <a:path w="4993005" h="4470400">
                <a:moveTo>
                  <a:pt x="3555444" y="76200"/>
                </a:moveTo>
                <a:lnTo>
                  <a:pt x="3524143" y="76200"/>
                </a:lnTo>
                <a:lnTo>
                  <a:pt x="3519059" y="88900"/>
                </a:lnTo>
                <a:lnTo>
                  <a:pt x="3511615" y="101600"/>
                </a:lnTo>
                <a:lnTo>
                  <a:pt x="3521004" y="101600"/>
                </a:lnTo>
                <a:lnTo>
                  <a:pt x="3537265" y="88900"/>
                </a:lnTo>
                <a:lnTo>
                  <a:pt x="3543866" y="88900"/>
                </a:lnTo>
                <a:lnTo>
                  <a:pt x="3555444" y="76200"/>
                </a:lnTo>
                <a:close/>
              </a:path>
              <a:path w="4993005" h="4470400">
                <a:moveTo>
                  <a:pt x="3630688" y="76200"/>
                </a:moveTo>
                <a:lnTo>
                  <a:pt x="3586636" y="76200"/>
                </a:lnTo>
                <a:lnTo>
                  <a:pt x="3562280" y="88900"/>
                </a:lnTo>
                <a:lnTo>
                  <a:pt x="3566890" y="101600"/>
                </a:lnTo>
                <a:lnTo>
                  <a:pt x="3584863" y="101600"/>
                </a:lnTo>
                <a:lnTo>
                  <a:pt x="3600593" y="88900"/>
                </a:lnTo>
                <a:lnTo>
                  <a:pt x="3620862" y="88900"/>
                </a:lnTo>
                <a:lnTo>
                  <a:pt x="3630688" y="76200"/>
                </a:lnTo>
                <a:close/>
              </a:path>
              <a:path w="4993005" h="4470400">
                <a:moveTo>
                  <a:pt x="3620862" y="88900"/>
                </a:moveTo>
                <a:lnTo>
                  <a:pt x="3600593" y="88900"/>
                </a:lnTo>
                <a:lnTo>
                  <a:pt x="3606934" y="101600"/>
                </a:lnTo>
                <a:lnTo>
                  <a:pt x="3620862" y="88900"/>
                </a:lnTo>
                <a:close/>
              </a:path>
              <a:path w="4993005" h="4470400">
                <a:moveTo>
                  <a:pt x="3708763" y="99328"/>
                </a:moveTo>
                <a:lnTo>
                  <a:pt x="3706192" y="101600"/>
                </a:lnTo>
                <a:lnTo>
                  <a:pt x="3711120" y="101600"/>
                </a:lnTo>
                <a:lnTo>
                  <a:pt x="3708763" y="99328"/>
                </a:lnTo>
                <a:close/>
              </a:path>
              <a:path w="4993005" h="4470400">
                <a:moveTo>
                  <a:pt x="3757646" y="76200"/>
                </a:moveTo>
                <a:lnTo>
                  <a:pt x="3696397" y="76200"/>
                </a:lnTo>
                <a:lnTo>
                  <a:pt x="3713212" y="88900"/>
                </a:lnTo>
                <a:lnTo>
                  <a:pt x="3720568" y="88900"/>
                </a:lnTo>
                <a:lnTo>
                  <a:pt x="3719826" y="89555"/>
                </a:lnTo>
                <a:lnTo>
                  <a:pt x="3712837" y="101600"/>
                </a:lnTo>
                <a:lnTo>
                  <a:pt x="3724609" y="101600"/>
                </a:lnTo>
                <a:lnTo>
                  <a:pt x="3739690" y="88900"/>
                </a:lnTo>
                <a:lnTo>
                  <a:pt x="3757646" y="76200"/>
                </a:lnTo>
                <a:close/>
              </a:path>
              <a:path w="4993005" h="4470400">
                <a:moveTo>
                  <a:pt x="3819880" y="88900"/>
                </a:moveTo>
                <a:lnTo>
                  <a:pt x="3806452" y="88900"/>
                </a:lnTo>
                <a:lnTo>
                  <a:pt x="3807571" y="101600"/>
                </a:lnTo>
                <a:lnTo>
                  <a:pt x="3819883" y="89117"/>
                </a:lnTo>
                <a:lnTo>
                  <a:pt x="3819880" y="88900"/>
                </a:lnTo>
                <a:close/>
              </a:path>
              <a:path w="4993005" h="4470400">
                <a:moveTo>
                  <a:pt x="3544958" y="12700"/>
                </a:moveTo>
                <a:lnTo>
                  <a:pt x="3522944" y="25400"/>
                </a:lnTo>
                <a:lnTo>
                  <a:pt x="3512893" y="38100"/>
                </a:lnTo>
                <a:lnTo>
                  <a:pt x="3511413" y="50800"/>
                </a:lnTo>
                <a:lnTo>
                  <a:pt x="3484931" y="63500"/>
                </a:lnTo>
                <a:lnTo>
                  <a:pt x="3692276" y="63500"/>
                </a:lnTo>
                <a:lnTo>
                  <a:pt x="3678937" y="76200"/>
                </a:lnTo>
                <a:lnTo>
                  <a:pt x="3814239" y="76200"/>
                </a:lnTo>
                <a:lnTo>
                  <a:pt x="3816118" y="88900"/>
                </a:lnTo>
                <a:lnTo>
                  <a:pt x="3820098" y="88900"/>
                </a:lnTo>
                <a:lnTo>
                  <a:pt x="3819883" y="89117"/>
                </a:lnTo>
                <a:lnTo>
                  <a:pt x="3820093" y="101600"/>
                </a:lnTo>
                <a:lnTo>
                  <a:pt x="3833916" y="101600"/>
                </a:lnTo>
                <a:lnTo>
                  <a:pt x="3844473" y="76200"/>
                </a:lnTo>
                <a:lnTo>
                  <a:pt x="3846563" y="74660"/>
                </a:lnTo>
                <a:lnTo>
                  <a:pt x="3857938" y="63500"/>
                </a:lnTo>
                <a:lnTo>
                  <a:pt x="3867622" y="50800"/>
                </a:lnTo>
                <a:lnTo>
                  <a:pt x="3726432" y="50800"/>
                </a:lnTo>
                <a:lnTo>
                  <a:pt x="3740543" y="38100"/>
                </a:lnTo>
                <a:lnTo>
                  <a:pt x="3726750" y="38100"/>
                </a:lnTo>
                <a:lnTo>
                  <a:pt x="3714448" y="25400"/>
                </a:lnTo>
                <a:lnTo>
                  <a:pt x="3582332" y="25400"/>
                </a:lnTo>
                <a:lnTo>
                  <a:pt x="3544958" y="12700"/>
                </a:lnTo>
                <a:close/>
              </a:path>
              <a:path w="4993005" h="4470400">
                <a:moveTo>
                  <a:pt x="3885566" y="38100"/>
                </a:moveTo>
                <a:lnTo>
                  <a:pt x="3877307" y="38100"/>
                </a:lnTo>
                <a:lnTo>
                  <a:pt x="3871353" y="45908"/>
                </a:lnTo>
                <a:lnTo>
                  <a:pt x="3861704" y="63500"/>
                </a:lnTo>
                <a:lnTo>
                  <a:pt x="3846563" y="74660"/>
                </a:lnTo>
                <a:lnTo>
                  <a:pt x="3844993" y="76200"/>
                </a:lnTo>
                <a:lnTo>
                  <a:pt x="3839876" y="88900"/>
                </a:lnTo>
                <a:lnTo>
                  <a:pt x="3843989" y="101600"/>
                </a:lnTo>
                <a:lnTo>
                  <a:pt x="3857674" y="101600"/>
                </a:lnTo>
                <a:lnTo>
                  <a:pt x="3859505" y="88900"/>
                </a:lnTo>
                <a:lnTo>
                  <a:pt x="3887747" y="88900"/>
                </a:lnTo>
                <a:lnTo>
                  <a:pt x="3895133" y="76200"/>
                </a:lnTo>
                <a:lnTo>
                  <a:pt x="3989580" y="76200"/>
                </a:lnTo>
                <a:lnTo>
                  <a:pt x="3985662" y="63500"/>
                </a:lnTo>
                <a:lnTo>
                  <a:pt x="3998277" y="50800"/>
                </a:lnTo>
                <a:lnTo>
                  <a:pt x="3883318" y="50800"/>
                </a:lnTo>
                <a:lnTo>
                  <a:pt x="3883948" y="50119"/>
                </a:lnTo>
                <a:lnTo>
                  <a:pt x="3885566" y="38100"/>
                </a:lnTo>
                <a:close/>
              </a:path>
              <a:path w="4993005" h="4470400">
                <a:moveTo>
                  <a:pt x="3935863" y="76200"/>
                </a:moveTo>
                <a:lnTo>
                  <a:pt x="3895133" y="76200"/>
                </a:lnTo>
                <a:lnTo>
                  <a:pt x="3894281" y="88900"/>
                </a:lnTo>
                <a:lnTo>
                  <a:pt x="3871143" y="88900"/>
                </a:lnTo>
                <a:lnTo>
                  <a:pt x="3887716" y="101600"/>
                </a:lnTo>
                <a:lnTo>
                  <a:pt x="3904354" y="88900"/>
                </a:lnTo>
                <a:lnTo>
                  <a:pt x="3935863" y="76200"/>
                </a:lnTo>
                <a:close/>
              </a:path>
              <a:path w="4993005" h="4470400">
                <a:moveTo>
                  <a:pt x="3961587" y="76200"/>
                </a:moveTo>
                <a:lnTo>
                  <a:pt x="3935863" y="76200"/>
                </a:lnTo>
                <a:lnTo>
                  <a:pt x="3940930" y="88900"/>
                </a:lnTo>
                <a:lnTo>
                  <a:pt x="3939677" y="101600"/>
                </a:lnTo>
                <a:lnTo>
                  <a:pt x="3952227" y="88900"/>
                </a:lnTo>
                <a:lnTo>
                  <a:pt x="3961587" y="76200"/>
                </a:lnTo>
                <a:close/>
              </a:path>
              <a:path w="4993005" h="4470400">
                <a:moveTo>
                  <a:pt x="3979106" y="90435"/>
                </a:moveTo>
                <a:lnTo>
                  <a:pt x="3972582" y="101600"/>
                </a:lnTo>
                <a:lnTo>
                  <a:pt x="3982830" y="101600"/>
                </a:lnTo>
                <a:lnTo>
                  <a:pt x="3980582" y="91501"/>
                </a:lnTo>
                <a:lnTo>
                  <a:pt x="3979106" y="90435"/>
                </a:lnTo>
                <a:close/>
              </a:path>
              <a:path w="4993005" h="4470400">
                <a:moveTo>
                  <a:pt x="3993731" y="100997"/>
                </a:moveTo>
                <a:lnTo>
                  <a:pt x="3992582" y="101600"/>
                </a:lnTo>
                <a:lnTo>
                  <a:pt x="3994565" y="101600"/>
                </a:lnTo>
                <a:lnTo>
                  <a:pt x="3993731" y="100997"/>
                </a:lnTo>
                <a:close/>
              </a:path>
              <a:path w="4993005" h="4470400">
                <a:moveTo>
                  <a:pt x="4058212" y="88900"/>
                </a:moveTo>
                <a:lnTo>
                  <a:pt x="4041166" y="88900"/>
                </a:lnTo>
                <a:lnTo>
                  <a:pt x="4042916" y="101600"/>
                </a:lnTo>
                <a:lnTo>
                  <a:pt x="4056307" y="101600"/>
                </a:lnTo>
                <a:lnTo>
                  <a:pt x="4058212" y="88900"/>
                </a:lnTo>
                <a:close/>
              </a:path>
              <a:path w="4993005" h="4470400">
                <a:moveTo>
                  <a:pt x="4114014" y="76200"/>
                </a:moveTo>
                <a:lnTo>
                  <a:pt x="4094438" y="76200"/>
                </a:lnTo>
                <a:lnTo>
                  <a:pt x="4085500" y="88900"/>
                </a:lnTo>
                <a:lnTo>
                  <a:pt x="4080871" y="88900"/>
                </a:lnTo>
                <a:lnTo>
                  <a:pt x="4056307" y="101600"/>
                </a:lnTo>
                <a:lnTo>
                  <a:pt x="4098891" y="101600"/>
                </a:lnTo>
                <a:lnTo>
                  <a:pt x="4091636" y="88900"/>
                </a:lnTo>
                <a:lnTo>
                  <a:pt x="4114014" y="76200"/>
                </a:lnTo>
                <a:close/>
              </a:path>
              <a:path w="4993005" h="4470400">
                <a:moveTo>
                  <a:pt x="4149538" y="88900"/>
                </a:moveTo>
                <a:lnTo>
                  <a:pt x="4131367" y="88900"/>
                </a:lnTo>
                <a:lnTo>
                  <a:pt x="4124232" y="101600"/>
                </a:lnTo>
                <a:lnTo>
                  <a:pt x="4128881" y="101600"/>
                </a:lnTo>
                <a:lnTo>
                  <a:pt x="4149538" y="88900"/>
                </a:lnTo>
                <a:close/>
              </a:path>
              <a:path w="4993005" h="4470400">
                <a:moveTo>
                  <a:pt x="4176598" y="88900"/>
                </a:moveTo>
                <a:lnTo>
                  <a:pt x="4165728" y="88900"/>
                </a:lnTo>
                <a:lnTo>
                  <a:pt x="4168320" y="101600"/>
                </a:lnTo>
                <a:lnTo>
                  <a:pt x="4169736" y="101600"/>
                </a:lnTo>
                <a:lnTo>
                  <a:pt x="4176598" y="88900"/>
                </a:lnTo>
                <a:close/>
              </a:path>
              <a:path w="4993005" h="4470400">
                <a:moveTo>
                  <a:pt x="4262222" y="76200"/>
                </a:moveTo>
                <a:lnTo>
                  <a:pt x="4245579" y="76200"/>
                </a:lnTo>
                <a:lnTo>
                  <a:pt x="4223370" y="88900"/>
                </a:lnTo>
                <a:lnTo>
                  <a:pt x="4223942" y="101600"/>
                </a:lnTo>
                <a:lnTo>
                  <a:pt x="4238964" y="101600"/>
                </a:lnTo>
                <a:lnTo>
                  <a:pt x="4234019" y="88900"/>
                </a:lnTo>
                <a:lnTo>
                  <a:pt x="4262636" y="88900"/>
                </a:lnTo>
                <a:lnTo>
                  <a:pt x="4262222" y="76200"/>
                </a:lnTo>
                <a:close/>
              </a:path>
              <a:path w="4993005" h="4470400">
                <a:moveTo>
                  <a:pt x="4288551" y="88900"/>
                </a:moveTo>
                <a:lnTo>
                  <a:pt x="4246011" y="88900"/>
                </a:lnTo>
                <a:lnTo>
                  <a:pt x="4238964" y="101600"/>
                </a:lnTo>
                <a:lnTo>
                  <a:pt x="4274915" y="101600"/>
                </a:lnTo>
                <a:lnTo>
                  <a:pt x="4288551" y="88900"/>
                </a:lnTo>
                <a:close/>
              </a:path>
              <a:path w="4993005" h="4470400">
                <a:moveTo>
                  <a:pt x="4316938" y="88900"/>
                </a:moveTo>
                <a:lnTo>
                  <a:pt x="4312581" y="88900"/>
                </a:lnTo>
                <a:lnTo>
                  <a:pt x="4294467" y="101600"/>
                </a:lnTo>
                <a:lnTo>
                  <a:pt x="4318672" y="101600"/>
                </a:lnTo>
                <a:lnTo>
                  <a:pt x="4316938" y="88900"/>
                </a:lnTo>
                <a:close/>
              </a:path>
              <a:path w="4993005" h="4470400">
                <a:moveTo>
                  <a:pt x="4350083" y="76200"/>
                </a:moveTo>
                <a:lnTo>
                  <a:pt x="4281420" y="76200"/>
                </a:lnTo>
                <a:lnTo>
                  <a:pt x="4262636" y="88900"/>
                </a:lnTo>
                <a:lnTo>
                  <a:pt x="4321531" y="88900"/>
                </a:lnTo>
                <a:lnTo>
                  <a:pt x="4327773" y="101600"/>
                </a:lnTo>
                <a:lnTo>
                  <a:pt x="4337765" y="101600"/>
                </a:lnTo>
                <a:lnTo>
                  <a:pt x="4350083" y="76200"/>
                </a:lnTo>
                <a:close/>
              </a:path>
              <a:path w="4993005" h="4470400">
                <a:moveTo>
                  <a:pt x="4447590" y="88900"/>
                </a:moveTo>
                <a:lnTo>
                  <a:pt x="4433691" y="88900"/>
                </a:lnTo>
                <a:lnTo>
                  <a:pt x="4448207" y="101600"/>
                </a:lnTo>
                <a:lnTo>
                  <a:pt x="4456654" y="93767"/>
                </a:lnTo>
                <a:lnTo>
                  <a:pt x="4447590" y="88900"/>
                </a:lnTo>
                <a:close/>
              </a:path>
              <a:path w="4993005" h="4470400">
                <a:moveTo>
                  <a:pt x="4487980" y="88900"/>
                </a:moveTo>
                <a:lnTo>
                  <a:pt x="4461903" y="88900"/>
                </a:lnTo>
                <a:lnTo>
                  <a:pt x="4456654" y="93767"/>
                </a:lnTo>
                <a:lnTo>
                  <a:pt x="4471237" y="101600"/>
                </a:lnTo>
                <a:lnTo>
                  <a:pt x="4480672" y="101600"/>
                </a:lnTo>
                <a:lnTo>
                  <a:pt x="4487980" y="88900"/>
                </a:lnTo>
                <a:close/>
              </a:path>
              <a:path w="4993005" h="4470400">
                <a:moveTo>
                  <a:pt x="4587474" y="50800"/>
                </a:moveTo>
                <a:lnTo>
                  <a:pt x="4002854" y="50800"/>
                </a:lnTo>
                <a:lnTo>
                  <a:pt x="4010689" y="63500"/>
                </a:lnTo>
                <a:lnTo>
                  <a:pt x="4189204" y="63500"/>
                </a:lnTo>
                <a:lnTo>
                  <a:pt x="4179094" y="69772"/>
                </a:lnTo>
                <a:lnTo>
                  <a:pt x="4172174" y="76200"/>
                </a:lnTo>
                <a:lnTo>
                  <a:pt x="4525707" y="76200"/>
                </a:lnTo>
                <a:lnTo>
                  <a:pt x="4514262" y="88900"/>
                </a:lnTo>
                <a:lnTo>
                  <a:pt x="4490905" y="101600"/>
                </a:lnTo>
                <a:lnTo>
                  <a:pt x="4499872" y="101600"/>
                </a:lnTo>
                <a:lnTo>
                  <a:pt x="4516547" y="88900"/>
                </a:lnTo>
                <a:lnTo>
                  <a:pt x="4537646" y="88900"/>
                </a:lnTo>
                <a:lnTo>
                  <a:pt x="4558978" y="76200"/>
                </a:lnTo>
                <a:lnTo>
                  <a:pt x="4570431" y="71206"/>
                </a:lnTo>
                <a:lnTo>
                  <a:pt x="4587474" y="50800"/>
                </a:lnTo>
                <a:close/>
              </a:path>
              <a:path w="4993005" h="4470400">
                <a:moveTo>
                  <a:pt x="4537646" y="88900"/>
                </a:moveTo>
                <a:lnTo>
                  <a:pt x="4516547" y="88900"/>
                </a:lnTo>
                <a:lnTo>
                  <a:pt x="4516314" y="101600"/>
                </a:lnTo>
                <a:lnTo>
                  <a:pt x="4537646" y="88900"/>
                </a:lnTo>
                <a:close/>
              </a:path>
              <a:path w="4993005" h="4470400">
                <a:moveTo>
                  <a:pt x="4612343" y="88900"/>
                </a:moveTo>
                <a:lnTo>
                  <a:pt x="4604955" y="88900"/>
                </a:lnTo>
                <a:lnTo>
                  <a:pt x="4611231" y="101600"/>
                </a:lnTo>
                <a:lnTo>
                  <a:pt x="4618063" y="101600"/>
                </a:lnTo>
                <a:lnTo>
                  <a:pt x="4612343" y="88900"/>
                </a:lnTo>
                <a:close/>
              </a:path>
              <a:path w="4993005" h="4470400">
                <a:moveTo>
                  <a:pt x="4638208" y="83495"/>
                </a:moveTo>
                <a:lnTo>
                  <a:pt x="4625437" y="88900"/>
                </a:lnTo>
                <a:lnTo>
                  <a:pt x="4620552" y="101600"/>
                </a:lnTo>
                <a:lnTo>
                  <a:pt x="4623682" y="101600"/>
                </a:lnTo>
                <a:lnTo>
                  <a:pt x="4630438" y="88900"/>
                </a:lnTo>
                <a:lnTo>
                  <a:pt x="4637054" y="88900"/>
                </a:lnTo>
                <a:lnTo>
                  <a:pt x="4638208" y="83495"/>
                </a:lnTo>
                <a:close/>
              </a:path>
              <a:path w="4993005" h="4470400">
                <a:moveTo>
                  <a:pt x="4740485" y="76200"/>
                </a:moveTo>
                <a:lnTo>
                  <a:pt x="4740262" y="76200"/>
                </a:lnTo>
                <a:lnTo>
                  <a:pt x="4717826" y="101600"/>
                </a:lnTo>
                <a:lnTo>
                  <a:pt x="4743331" y="101600"/>
                </a:lnTo>
                <a:lnTo>
                  <a:pt x="4758587" y="88900"/>
                </a:lnTo>
                <a:lnTo>
                  <a:pt x="4729916" y="88900"/>
                </a:lnTo>
                <a:lnTo>
                  <a:pt x="4740485" y="76200"/>
                </a:lnTo>
                <a:close/>
              </a:path>
              <a:path w="4993005" h="4470400">
                <a:moveTo>
                  <a:pt x="4815175" y="76200"/>
                </a:moveTo>
                <a:lnTo>
                  <a:pt x="4772281" y="76200"/>
                </a:lnTo>
                <a:lnTo>
                  <a:pt x="4787917" y="88900"/>
                </a:lnTo>
                <a:lnTo>
                  <a:pt x="4793193" y="88900"/>
                </a:lnTo>
                <a:lnTo>
                  <a:pt x="4778013" y="101600"/>
                </a:lnTo>
                <a:lnTo>
                  <a:pt x="4783822" y="101600"/>
                </a:lnTo>
                <a:lnTo>
                  <a:pt x="4799371" y="88900"/>
                </a:lnTo>
                <a:lnTo>
                  <a:pt x="4815175" y="76200"/>
                </a:lnTo>
                <a:close/>
              </a:path>
              <a:path w="4993005" h="4470400">
                <a:moveTo>
                  <a:pt x="4857328" y="101445"/>
                </a:moveTo>
                <a:lnTo>
                  <a:pt x="4857046" y="101600"/>
                </a:lnTo>
                <a:lnTo>
                  <a:pt x="4857403" y="101600"/>
                </a:lnTo>
                <a:lnTo>
                  <a:pt x="4857328" y="101445"/>
                </a:lnTo>
                <a:close/>
              </a:path>
              <a:path w="4993005" h="4470400">
                <a:moveTo>
                  <a:pt x="4905067" y="88900"/>
                </a:moveTo>
                <a:lnTo>
                  <a:pt x="4890543" y="88900"/>
                </a:lnTo>
                <a:lnTo>
                  <a:pt x="4895727" y="101600"/>
                </a:lnTo>
                <a:lnTo>
                  <a:pt x="4900397" y="101600"/>
                </a:lnTo>
                <a:lnTo>
                  <a:pt x="4905067" y="88900"/>
                </a:lnTo>
                <a:close/>
              </a:path>
              <a:path w="4993005" h="4470400">
                <a:moveTo>
                  <a:pt x="4920084" y="88900"/>
                </a:moveTo>
                <a:lnTo>
                  <a:pt x="4916637" y="88900"/>
                </a:lnTo>
                <a:lnTo>
                  <a:pt x="4920136" y="101600"/>
                </a:lnTo>
                <a:lnTo>
                  <a:pt x="4920084" y="88900"/>
                </a:lnTo>
                <a:close/>
              </a:path>
              <a:path w="4993005" h="4470400">
                <a:moveTo>
                  <a:pt x="4926765" y="88900"/>
                </a:moveTo>
                <a:lnTo>
                  <a:pt x="4924450" y="88900"/>
                </a:lnTo>
                <a:lnTo>
                  <a:pt x="4925330" y="101600"/>
                </a:lnTo>
                <a:lnTo>
                  <a:pt x="4926765" y="88900"/>
                </a:lnTo>
                <a:close/>
              </a:path>
              <a:path w="4993005" h="4470400">
                <a:moveTo>
                  <a:pt x="1264690" y="88900"/>
                </a:moveTo>
                <a:lnTo>
                  <a:pt x="1247875" y="88900"/>
                </a:lnTo>
                <a:lnTo>
                  <a:pt x="1245574" y="101550"/>
                </a:lnTo>
                <a:lnTo>
                  <a:pt x="1264690" y="88900"/>
                </a:lnTo>
                <a:close/>
              </a:path>
              <a:path w="4993005" h="4470400">
                <a:moveTo>
                  <a:pt x="2732173" y="88900"/>
                </a:moveTo>
                <a:lnTo>
                  <a:pt x="2722379" y="88900"/>
                </a:lnTo>
                <a:lnTo>
                  <a:pt x="2728057" y="101460"/>
                </a:lnTo>
                <a:lnTo>
                  <a:pt x="2732173" y="88900"/>
                </a:lnTo>
                <a:close/>
              </a:path>
              <a:path w="4993005" h="4470400">
                <a:moveTo>
                  <a:pt x="4880134" y="88900"/>
                </a:moveTo>
                <a:lnTo>
                  <a:pt x="4851194" y="88900"/>
                </a:lnTo>
                <a:lnTo>
                  <a:pt x="4857328" y="101445"/>
                </a:lnTo>
                <a:lnTo>
                  <a:pt x="4880134" y="88900"/>
                </a:lnTo>
                <a:close/>
              </a:path>
              <a:path w="4993005" h="4470400">
                <a:moveTo>
                  <a:pt x="2573766" y="88900"/>
                </a:moveTo>
                <a:lnTo>
                  <a:pt x="2538199" y="88900"/>
                </a:lnTo>
                <a:lnTo>
                  <a:pt x="2539169" y="92450"/>
                </a:lnTo>
                <a:lnTo>
                  <a:pt x="2552729" y="101309"/>
                </a:lnTo>
                <a:lnTo>
                  <a:pt x="2573766" y="88900"/>
                </a:lnTo>
                <a:close/>
              </a:path>
              <a:path w="4993005" h="4470400">
                <a:moveTo>
                  <a:pt x="4016811" y="88900"/>
                </a:moveTo>
                <a:lnTo>
                  <a:pt x="3980003" y="88900"/>
                </a:lnTo>
                <a:lnTo>
                  <a:pt x="3980506" y="91156"/>
                </a:lnTo>
                <a:lnTo>
                  <a:pt x="3980601" y="91515"/>
                </a:lnTo>
                <a:lnTo>
                  <a:pt x="3993731" y="100997"/>
                </a:lnTo>
                <a:lnTo>
                  <a:pt x="4016811" y="88900"/>
                </a:lnTo>
                <a:close/>
              </a:path>
              <a:path w="4993005" h="4470400">
                <a:moveTo>
                  <a:pt x="1287756" y="88900"/>
                </a:moveTo>
                <a:lnTo>
                  <a:pt x="1279030" y="88900"/>
                </a:lnTo>
                <a:lnTo>
                  <a:pt x="1286522" y="99601"/>
                </a:lnTo>
                <a:lnTo>
                  <a:pt x="1287756" y="88900"/>
                </a:lnTo>
                <a:close/>
              </a:path>
              <a:path w="4993005" h="4470400">
                <a:moveTo>
                  <a:pt x="3720206" y="88900"/>
                </a:moveTo>
                <a:lnTo>
                  <a:pt x="3697941" y="88900"/>
                </a:lnTo>
                <a:lnTo>
                  <a:pt x="3708763" y="99328"/>
                </a:lnTo>
                <a:lnTo>
                  <a:pt x="3719832" y="89544"/>
                </a:lnTo>
                <a:lnTo>
                  <a:pt x="3720206" y="88900"/>
                </a:lnTo>
                <a:close/>
              </a:path>
              <a:path w="4993005" h="4470400">
                <a:moveTo>
                  <a:pt x="2277891" y="88900"/>
                </a:moveTo>
                <a:lnTo>
                  <a:pt x="2255399" y="88900"/>
                </a:lnTo>
                <a:lnTo>
                  <a:pt x="2268249" y="98843"/>
                </a:lnTo>
                <a:lnTo>
                  <a:pt x="2277891" y="88900"/>
                </a:lnTo>
                <a:close/>
              </a:path>
              <a:path w="4993005" h="4470400">
                <a:moveTo>
                  <a:pt x="302005" y="85133"/>
                </a:moveTo>
                <a:lnTo>
                  <a:pt x="295726" y="88900"/>
                </a:lnTo>
                <a:lnTo>
                  <a:pt x="299745" y="98091"/>
                </a:lnTo>
                <a:lnTo>
                  <a:pt x="302005" y="85133"/>
                </a:lnTo>
                <a:close/>
              </a:path>
              <a:path w="4993005" h="4470400">
                <a:moveTo>
                  <a:pt x="1096398" y="88900"/>
                </a:moveTo>
                <a:lnTo>
                  <a:pt x="1090481" y="88900"/>
                </a:lnTo>
                <a:lnTo>
                  <a:pt x="1095474" y="91877"/>
                </a:lnTo>
                <a:lnTo>
                  <a:pt x="1096398" y="88900"/>
                </a:lnTo>
                <a:close/>
              </a:path>
              <a:path w="4993005" h="4470400">
                <a:moveTo>
                  <a:pt x="3140419" y="88900"/>
                </a:moveTo>
                <a:lnTo>
                  <a:pt x="3137684" y="88900"/>
                </a:lnTo>
                <a:lnTo>
                  <a:pt x="3137504" y="91515"/>
                </a:lnTo>
                <a:lnTo>
                  <a:pt x="3140419" y="88900"/>
                </a:lnTo>
                <a:close/>
              </a:path>
              <a:path w="4993005" h="4470400">
                <a:moveTo>
                  <a:pt x="2538199" y="88900"/>
                </a:moveTo>
                <a:lnTo>
                  <a:pt x="2533736" y="88900"/>
                </a:lnTo>
                <a:lnTo>
                  <a:pt x="2537190" y="91156"/>
                </a:lnTo>
                <a:lnTo>
                  <a:pt x="2538199" y="88900"/>
                </a:lnTo>
                <a:close/>
              </a:path>
              <a:path w="4993005" h="4470400">
                <a:moveTo>
                  <a:pt x="3980003" y="88900"/>
                </a:moveTo>
                <a:lnTo>
                  <a:pt x="3976980" y="88900"/>
                </a:lnTo>
                <a:lnTo>
                  <a:pt x="3979106" y="90435"/>
                </a:lnTo>
                <a:lnTo>
                  <a:pt x="3980003" y="88900"/>
                </a:lnTo>
                <a:close/>
              </a:path>
              <a:path w="4993005" h="4470400">
                <a:moveTo>
                  <a:pt x="1696526" y="88900"/>
                </a:moveTo>
                <a:lnTo>
                  <a:pt x="1695382" y="88900"/>
                </a:lnTo>
                <a:lnTo>
                  <a:pt x="1695567" y="90190"/>
                </a:lnTo>
                <a:lnTo>
                  <a:pt x="1696526" y="88900"/>
                </a:lnTo>
                <a:close/>
              </a:path>
              <a:path w="4993005" h="4470400">
                <a:moveTo>
                  <a:pt x="3489138" y="88900"/>
                </a:moveTo>
                <a:lnTo>
                  <a:pt x="3487831" y="88900"/>
                </a:lnTo>
                <a:lnTo>
                  <a:pt x="3487771" y="89799"/>
                </a:lnTo>
                <a:lnTo>
                  <a:pt x="3489138" y="88900"/>
                </a:lnTo>
                <a:close/>
              </a:path>
              <a:path w="4993005" h="4470400">
                <a:moveTo>
                  <a:pt x="3720568" y="88900"/>
                </a:moveTo>
                <a:lnTo>
                  <a:pt x="3720206" y="88900"/>
                </a:lnTo>
                <a:lnTo>
                  <a:pt x="3719826" y="89555"/>
                </a:lnTo>
                <a:lnTo>
                  <a:pt x="3720568" y="88900"/>
                </a:lnTo>
                <a:close/>
              </a:path>
              <a:path w="4993005" h="4470400">
                <a:moveTo>
                  <a:pt x="2046439" y="88900"/>
                </a:moveTo>
                <a:lnTo>
                  <a:pt x="2045613" y="88900"/>
                </a:lnTo>
                <a:lnTo>
                  <a:pt x="2045628" y="89544"/>
                </a:lnTo>
                <a:lnTo>
                  <a:pt x="2046439" y="88900"/>
                </a:lnTo>
                <a:close/>
              </a:path>
              <a:path w="4993005" h="4470400">
                <a:moveTo>
                  <a:pt x="3820098" y="88900"/>
                </a:moveTo>
                <a:lnTo>
                  <a:pt x="3819880" y="88900"/>
                </a:lnTo>
                <a:lnTo>
                  <a:pt x="3819883" y="89117"/>
                </a:lnTo>
                <a:lnTo>
                  <a:pt x="3820098" y="88900"/>
                </a:lnTo>
                <a:close/>
              </a:path>
              <a:path w="4993005" h="4470400">
                <a:moveTo>
                  <a:pt x="57801" y="76200"/>
                </a:moveTo>
                <a:lnTo>
                  <a:pt x="55193" y="76200"/>
                </a:lnTo>
                <a:lnTo>
                  <a:pt x="58760" y="88900"/>
                </a:lnTo>
                <a:lnTo>
                  <a:pt x="59214" y="88900"/>
                </a:lnTo>
                <a:lnTo>
                  <a:pt x="57801" y="76200"/>
                </a:lnTo>
                <a:close/>
              </a:path>
              <a:path w="4993005" h="4470400">
                <a:moveTo>
                  <a:pt x="65510" y="76200"/>
                </a:moveTo>
                <a:lnTo>
                  <a:pt x="62418" y="76200"/>
                </a:lnTo>
                <a:lnTo>
                  <a:pt x="63282" y="88900"/>
                </a:lnTo>
                <a:lnTo>
                  <a:pt x="66868" y="88900"/>
                </a:lnTo>
                <a:lnTo>
                  <a:pt x="66155" y="78352"/>
                </a:lnTo>
                <a:lnTo>
                  <a:pt x="66042" y="77023"/>
                </a:lnTo>
                <a:lnTo>
                  <a:pt x="65510" y="76200"/>
                </a:lnTo>
                <a:close/>
              </a:path>
              <a:path w="4993005" h="4470400">
                <a:moveTo>
                  <a:pt x="72306" y="86723"/>
                </a:moveTo>
                <a:lnTo>
                  <a:pt x="72355" y="88900"/>
                </a:lnTo>
                <a:lnTo>
                  <a:pt x="73711" y="88900"/>
                </a:lnTo>
                <a:lnTo>
                  <a:pt x="72306" y="86723"/>
                </a:lnTo>
                <a:close/>
              </a:path>
              <a:path w="4993005" h="4470400">
                <a:moveTo>
                  <a:pt x="77272" y="63500"/>
                </a:moveTo>
                <a:lnTo>
                  <a:pt x="73561" y="63500"/>
                </a:lnTo>
                <a:lnTo>
                  <a:pt x="72066" y="76200"/>
                </a:lnTo>
                <a:lnTo>
                  <a:pt x="72306" y="86723"/>
                </a:lnTo>
                <a:lnTo>
                  <a:pt x="73711" y="88900"/>
                </a:lnTo>
                <a:lnTo>
                  <a:pt x="82795" y="88900"/>
                </a:lnTo>
                <a:lnTo>
                  <a:pt x="80564" y="76200"/>
                </a:lnTo>
                <a:lnTo>
                  <a:pt x="82261" y="76200"/>
                </a:lnTo>
                <a:lnTo>
                  <a:pt x="82444" y="73827"/>
                </a:lnTo>
                <a:lnTo>
                  <a:pt x="77272" y="63500"/>
                </a:lnTo>
                <a:close/>
              </a:path>
              <a:path w="4993005" h="4470400">
                <a:moveTo>
                  <a:pt x="95802" y="76200"/>
                </a:moveTo>
                <a:lnTo>
                  <a:pt x="80564" y="76200"/>
                </a:lnTo>
                <a:lnTo>
                  <a:pt x="82795" y="88900"/>
                </a:lnTo>
                <a:lnTo>
                  <a:pt x="95326" y="88900"/>
                </a:lnTo>
                <a:lnTo>
                  <a:pt x="95802" y="76200"/>
                </a:lnTo>
                <a:close/>
              </a:path>
              <a:path w="4993005" h="4470400">
                <a:moveTo>
                  <a:pt x="103042" y="76200"/>
                </a:moveTo>
                <a:lnTo>
                  <a:pt x="95802" y="76200"/>
                </a:lnTo>
                <a:lnTo>
                  <a:pt x="97077" y="88900"/>
                </a:lnTo>
                <a:lnTo>
                  <a:pt x="103336" y="88900"/>
                </a:lnTo>
                <a:lnTo>
                  <a:pt x="103042" y="76200"/>
                </a:lnTo>
                <a:close/>
              </a:path>
              <a:path w="4993005" h="4470400">
                <a:moveTo>
                  <a:pt x="140786" y="76200"/>
                </a:moveTo>
                <a:lnTo>
                  <a:pt x="112940" y="76200"/>
                </a:lnTo>
                <a:lnTo>
                  <a:pt x="108432" y="88900"/>
                </a:lnTo>
                <a:lnTo>
                  <a:pt x="128522" y="88900"/>
                </a:lnTo>
                <a:lnTo>
                  <a:pt x="140786" y="76200"/>
                </a:lnTo>
                <a:close/>
              </a:path>
              <a:path w="4993005" h="4470400">
                <a:moveTo>
                  <a:pt x="213136" y="76200"/>
                </a:moveTo>
                <a:lnTo>
                  <a:pt x="216811" y="88900"/>
                </a:lnTo>
                <a:lnTo>
                  <a:pt x="218544" y="87187"/>
                </a:lnTo>
                <a:lnTo>
                  <a:pt x="215078" y="77364"/>
                </a:lnTo>
                <a:lnTo>
                  <a:pt x="213136" y="76200"/>
                </a:lnTo>
                <a:close/>
              </a:path>
              <a:path w="4993005" h="4470400">
                <a:moveTo>
                  <a:pt x="218544" y="87187"/>
                </a:moveTo>
                <a:lnTo>
                  <a:pt x="216811" y="88900"/>
                </a:lnTo>
                <a:lnTo>
                  <a:pt x="219148" y="88900"/>
                </a:lnTo>
                <a:lnTo>
                  <a:pt x="218544" y="87187"/>
                </a:lnTo>
                <a:close/>
              </a:path>
              <a:path w="4993005" h="4470400">
                <a:moveTo>
                  <a:pt x="229255" y="76599"/>
                </a:moveTo>
                <a:lnTo>
                  <a:pt x="223421" y="82366"/>
                </a:lnTo>
                <a:lnTo>
                  <a:pt x="234319" y="88900"/>
                </a:lnTo>
                <a:lnTo>
                  <a:pt x="229961" y="77023"/>
                </a:lnTo>
                <a:lnTo>
                  <a:pt x="229255" y="76599"/>
                </a:lnTo>
                <a:close/>
              </a:path>
              <a:path w="4993005" h="4470400">
                <a:moveTo>
                  <a:pt x="303154" y="76200"/>
                </a:moveTo>
                <a:lnTo>
                  <a:pt x="229659" y="76200"/>
                </a:lnTo>
                <a:lnTo>
                  <a:pt x="229961" y="77023"/>
                </a:lnTo>
                <a:lnTo>
                  <a:pt x="249781" y="88900"/>
                </a:lnTo>
                <a:lnTo>
                  <a:pt x="303154" y="76200"/>
                </a:lnTo>
                <a:close/>
              </a:path>
              <a:path w="4993005" h="4470400">
                <a:moveTo>
                  <a:pt x="362545" y="76200"/>
                </a:moveTo>
                <a:lnTo>
                  <a:pt x="341423" y="76200"/>
                </a:lnTo>
                <a:lnTo>
                  <a:pt x="345928" y="88900"/>
                </a:lnTo>
                <a:lnTo>
                  <a:pt x="357459" y="88900"/>
                </a:lnTo>
                <a:lnTo>
                  <a:pt x="362545" y="76200"/>
                </a:lnTo>
                <a:close/>
              </a:path>
              <a:path w="4993005" h="4470400">
                <a:moveTo>
                  <a:pt x="384084" y="76200"/>
                </a:moveTo>
                <a:lnTo>
                  <a:pt x="367210" y="76200"/>
                </a:lnTo>
                <a:lnTo>
                  <a:pt x="357459" y="88900"/>
                </a:lnTo>
                <a:lnTo>
                  <a:pt x="363056" y="88900"/>
                </a:lnTo>
                <a:lnTo>
                  <a:pt x="384084" y="76200"/>
                </a:lnTo>
                <a:close/>
              </a:path>
              <a:path w="4993005" h="4470400">
                <a:moveTo>
                  <a:pt x="433406" y="76200"/>
                </a:moveTo>
                <a:lnTo>
                  <a:pt x="415719" y="76200"/>
                </a:lnTo>
                <a:lnTo>
                  <a:pt x="410069" y="88900"/>
                </a:lnTo>
                <a:lnTo>
                  <a:pt x="420910" y="88900"/>
                </a:lnTo>
                <a:lnTo>
                  <a:pt x="433406" y="76200"/>
                </a:lnTo>
                <a:close/>
              </a:path>
              <a:path w="4993005" h="4470400">
                <a:moveTo>
                  <a:pt x="498318" y="76200"/>
                </a:moveTo>
                <a:lnTo>
                  <a:pt x="485138" y="76200"/>
                </a:lnTo>
                <a:lnTo>
                  <a:pt x="487546" y="88900"/>
                </a:lnTo>
                <a:lnTo>
                  <a:pt x="490092" y="88900"/>
                </a:lnTo>
                <a:lnTo>
                  <a:pt x="498318" y="76200"/>
                </a:lnTo>
                <a:close/>
              </a:path>
              <a:path w="4993005" h="4470400">
                <a:moveTo>
                  <a:pt x="534425" y="76200"/>
                </a:moveTo>
                <a:lnTo>
                  <a:pt x="520244" y="76200"/>
                </a:lnTo>
                <a:lnTo>
                  <a:pt x="520259" y="88900"/>
                </a:lnTo>
                <a:lnTo>
                  <a:pt x="536837" y="88900"/>
                </a:lnTo>
                <a:lnTo>
                  <a:pt x="534425" y="76200"/>
                </a:lnTo>
                <a:close/>
              </a:path>
              <a:path w="4993005" h="4470400">
                <a:moveTo>
                  <a:pt x="724744" y="63500"/>
                </a:moveTo>
                <a:lnTo>
                  <a:pt x="661342" y="63500"/>
                </a:lnTo>
                <a:lnTo>
                  <a:pt x="650575" y="76200"/>
                </a:lnTo>
                <a:lnTo>
                  <a:pt x="705946" y="76200"/>
                </a:lnTo>
                <a:lnTo>
                  <a:pt x="708707" y="88900"/>
                </a:lnTo>
                <a:lnTo>
                  <a:pt x="709576" y="88900"/>
                </a:lnTo>
                <a:lnTo>
                  <a:pt x="716754" y="76200"/>
                </a:lnTo>
                <a:lnTo>
                  <a:pt x="724744" y="63500"/>
                </a:lnTo>
                <a:close/>
              </a:path>
              <a:path w="4993005" h="4470400">
                <a:moveTo>
                  <a:pt x="792886" y="76200"/>
                </a:moveTo>
                <a:lnTo>
                  <a:pt x="768585" y="76200"/>
                </a:lnTo>
                <a:lnTo>
                  <a:pt x="757622" y="88900"/>
                </a:lnTo>
                <a:lnTo>
                  <a:pt x="786984" y="88900"/>
                </a:lnTo>
                <a:lnTo>
                  <a:pt x="792886" y="76200"/>
                </a:lnTo>
                <a:close/>
              </a:path>
              <a:path w="4993005" h="4470400">
                <a:moveTo>
                  <a:pt x="795830" y="76200"/>
                </a:moveTo>
                <a:lnTo>
                  <a:pt x="792886" y="76200"/>
                </a:lnTo>
                <a:lnTo>
                  <a:pt x="786984" y="88900"/>
                </a:lnTo>
                <a:lnTo>
                  <a:pt x="795830" y="76200"/>
                </a:lnTo>
                <a:close/>
              </a:path>
              <a:path w="4993005" h="4470400">
                <a:moveTo>
                  <a:pt x="812750" y="76200"/>
                </a:moveTo>
                <a:lnTo>
                  <a:pt x="795830" y="76200"/>
                </a:lnTo>
                <a:lnTo>
                  <a:pt x="786984" y="88900"/>
                </a:lnTo>
                <a:lnTo>
                  <a:pt x="796093" y="88900"/>
                </a:lnTo>
                <a:lnTo>
                  <a:pt x="812750" y="76200"/>
                </a:lnTo>
                <a:close/>
              </a:path>
              <a:path w="4993005" h="4470400">
                <a:moveTo>
                  <a:pt x="1101832" y="76200"/>
                </a:moveTo>
                <a:lnTo>
                  <a:pt x="1079784" y="76200"/>
                </a:lnTo>
                <a:lnTo>
                  <a:pt x="1089882" y="88900"/>
                </a:lnTo>
                <a:lnTo>
                  <a:pt x="1101821" y="88900"/>
                </a:lnTo>
                <a:lnTo>
                  <a:pt x="1101832" y="76200"/>
                </a:lnTo>
                <a:close/>
              </a:path>
              <a:path w="4993005" h="4470400">
                <a:moveTo>
                  <a:pt x="1122273" y="76200"/>
                </a:moveTo>
                <a:lnTo>
                  <a:pt x="1101832" y="76200"/>
                </a:lnTo>
                <a:lnTo>
                  <a:pt x="1101821" y="88900"/>
                </a:lnTo>
                <a:lnTo>
                  <a:pt x="1114978" y="88900"/>
                </a:lnTo>
                <a:lnTo>
                  <a:pt x="1122273" y="76200"/>
                </a:lnTo>
                <a:close/>
              </a:path>
              <a:path w="4993005" h="4470400">
                <a:moveTo>
                  <a:pt x="1198839" y="76200"/>
                </a:moveTo>
                <a:lnTo>
                  <a:pt x="1183030" y="76200"/>
                </a:lnTo>
                <a:lnTo>
                  <a:pt x="1183142" y="88900"/>
                </a:lnTo>
                <a:lnTo>
                  <a:pt x="1200090" y="88900"/>
                </a:lnTo>
                <a:lnTo>
                  <a:pt x="1198839" y="76200"/>
                </a:lnTo>
                <a:close/>
              </a:path>
              <a:path w="4993005" h="4470400">
                <a:moveTo>
                  <a:pt x="1314166" y="76200"/>
                </a:moveTo>
                <a:lnTo>
                  <a:pt x="1221371" y="76200"/>
                </a:lnTo>
                <a:lnTo>
                  <a:pt x="1237379" y="88900"/>
                </a:lnTo>
                <a:lnTo>
                  <a:pt x="1316066" y="88900"/>
                </a:lnTo>
                <a:lnTo>
                  <a:pt x="1314166" y="76200"/>
                </a:lnTo>
                <a:close/>
              </a:path>
              <a:path w="4993005" h="4470400">
                <a:moveTo>
                  <a:pt x="1340193" y="76200"/>
                </a:moveTo>
                <a:lnTo>
                  <a:pt x="1333008" y="76200"/>
                </a:lnTo>
                <a:lnTo>
                  <a:pt x="1316066" y="88900"/>
                </a:lnTo>
                <a:lnTo>
                  <a:pt x="1320425" y="88900"/>
                </a:lnTo>
                <a:lnTo>
                  <a:pt x="1340193" y="76200"/>
                </a:lnTo>
                <a:close/>
              </a:path>
              <a:path w="4993005" h="4470400">
                <a:moveTo>
                  <a:pt x="1556366" y="76200"/>
                </a:moveTo>
                <a:lnTo>
                  <a:pt x="1501220" y="76200"/>
                </a:lnTo>
                <a:lnTo>
                  <a:pt x="1500898" y="88900"/>
                </a:lnTo>
                <a:lnTo>
                  <a:pt x="1545523" y="88900"/>
                </a:lnTo>
                <a:lnTo>
                  <a:pt x="1556366" y="76200"/>
                </a:lnTo>
                <a:close/>
              </a:path>
              <a:path w="4993005" h="4470400">
                <a:moveTo>
                  <a:pt x="1583245" y="76200"/>
                </a:moveTo>
                <a:lnTo>
                  <a:pt x="1567867" y="76200"/>
                </a:lnTo>
                <a:lnTo>
                  <a:pt x="1557682" y="88900"/>
                </a:lnTo>
                <a:lnTo>
                  <a:pt x="1575437" y="88900"/>
                </a:lnTo>
                <a:lnTo>
                  <a:pt x="1583245" y="76200"/>
                </a:lnTo>
                <a:close/>
              </a:path>
              <a:path w="4993005" h="4470400">
                <a:moveTo>
                  <a:pt x="1808003" y="76200"/>
                </a:moveTo>
                <a:lnTo>
                  <a:pt x="1801486" y="88900"/>
                </a:lnTo>
                <a:lnTo>
                  <a:pt x="1809904" y="88900"/>
                </a:lnTo>
                <a:lnTo>
                  <a:pt x="1808003" y="76200"/>
                </a:lnTo>
                <a:close/>
              </a:path>
              <a:path w="4993005" h="4470400">
                <a:moveTo>
                  <a:pt x="1936630" y="76200"/>
                </a:moveTo>
                <a:lnTo>
                  <a:pt x="1929093" y="88900"/>
                </a:lnTo>
                <a:lnTo>
                  <a:pt x="1931398" y="88900"/>
                </a:lnTo>
                <a:lnTo>
                  <a:pt x="1936630" y="76200"/>
                </a:lnTo>
                <a:close/>
              </a:path>
              <a:path w="4993005" h="4470400">
                <a:moveTo>
                  <a:pt x="2201007" y="76200"/>
                </a:moveTo>
                <a:lnTo>
                  <a:pt x="2183116" y="76200"/>
                </a:lnTo>
                <a:lnTo>
                  <a:pt x="2179464" y="88900"/>
                </a:lnTo>
                <a:lnTo>
                  <a:pt x="2201007" y="76200"/>
                </a:lnTo>
                <a:close/>
              </a:path>
              <a:path w="4993005" h="4470400">
                <a:moveTo>
                  <a:pt x="2331094" y="76200"/>
                </a:moveTo>
                <a:lnTo>
                  <a:pt x="2316024" y="76200"/>
                </a:lnTo>
                <a:lnTo>
                  <a:pt x="2312928" y="88900"/>
                </a:lnTo>
                <a:lnTo>
                  <a:pt x="2327983" y="88900"/>
                </a:lnTo>
                <a:lnTo>
                  <a:pt x="2331094" y="76200"/>
                </a:lnTo>
                <a:close/>
              </a:path>
              <a:path w="4993005" h="4470400">
                <a:moveTo>
                  <a:pt x="2368048" y="76200"/>
                </a:moveTo>
                <a:lnTo>
                  <a:pt x="2343905" y="76200"/>
                </a:lnTo>
                <a:lnTo>
                  <a:pt x="2348755" y="88900"/>
                </a:lnTo>
                <a:lnTo>
                  <a:pt x="2359060" y="88900"/>
                </a:lnTo>
                <a:lnTo>
                  <a:pt x="2368048" y="76200"/>
                </a:lnTo>
                <a:close/>
              </a:path>
              <a:path w="4993005" h="4470400">
                <a:moveTo>
                  <a:pt x="2547714" y="76200"/>
                </a:moveTo>
                <a:lnTo>
                  <a:pt x="2526614" y="76200"/>
                </a:lnTo>
                <a:lnTo>
                  <a:pt x="2535383" y="88900"/>
                </a:lnTo>
                <a:lnTo>
                  <a:pt x="2547327" y="88900"/>
                </a:lnTo>
                <a:lnTo>
                  <a:pt x="2547714" y="76200"/>
                </a:lnTo>
                <a:close/>
              </a:path>
              <a:path w="4993005" h="4470400">
                <a:moveTo>
                  <a:pt x="2568605" y="76200"/>
                </a:moveTo>
                <a:lnTo>
                  <a:pt x="2547714" y="76200"/>
                </a:lnTo>
                <a:lnTo>
                  <a:pt x="2547327" y="88900"/>
                </a:lnTo>
                <a:lnTo>
                  <a:pt x="2560051" y="88900"/>
                </a:lnTo>
                <a:lnTo>
                  <a:pt x="2568605" y="76200"/>
                </a:lnTo>
                <a:close/>
              </a:path>
              <a:path w="4993005" h="4470400">
                <a:moveTo>
                  <a:pt x="2644463" y="76200"/>
                </a:moveTo>
                <a:lnTo>
                  <a:pt x="2628879" y="76200"/>
                </a:lnTo>
                <a:lnTo>
                  <a:pt x="2627505" y="88900"/>
                </a:lnTo>
                <a:lnTo>
                  <a:pt x="2642790" y="88900"/>
                </a:lnTo>
                <a:lnTo>
                  <a:pt x="2644463" y="76200"/>
                </a:lnTo>
                <a:close/>
              </a:path>
              <a:path w="4993005" h="4470400">
                <a:moveTo>
                  <a:pt x="2760962" y="76200"/>
                </a:moveTo>
                <a:lnTo>
                  <a:pt x="2667693" y="76200"/>
                </a:lnTo>
                <a:lnTo>
                  <a:pt x="2682494" y="88900"/>
                </a:lnTo>
                <a:lnTo>
                  <a:pt x="2761017" y="88900"/>
                </a:lnTo>
                <a:lnTo>
                  <a:pt x="2760962" y="76200"/>
                </a:lnTo>
                <a:close/>
              </a:path>
              <a:path w="4993005" h="4470400">
                <a:moveTo>
                  <a:pt x="2786606" y="76200"/>
                </a:moveTo>
                <a:lnTo>
                  <a:pt x="2781609" y="76200"/>
                </a:lnTo>
                <a:lnTo>
                  <a:pt x="2761017" y="88900"/>
                </a:lnTo>
                <a:lnTo>
                  <a:pt x="2764551" y="88900"/>
                </a:lnTo>
                <a:lnTo>
                  <a:pt x="2786606" y="76200"/>
                </a:lnTo>
                <a:close/>
              </a:path>
              <a:path w="4993005" h="4470400">
                <a:moveTo>
                  <a:pt x="3009426" y="76200"/>
                </a:moveTo>
                <a:lnTo>
                  <a:pt x="2947265" y="76200"/>
                </a:lnTo>
                <a:lnTo>
                  <a:pt x="2944027" y="88900"/>
                </a:lnTo>
                <a:lnTo>
                  <a:pt x="2995298" y="88900"/>
                </a:lnTo>
                <a:lnTo>
                  <a:pt x="3009426" y="76200"/>
                </a:lnTo>
                <a:close/>
              </a:path>
              <a:path w="4993005" h="4470400">
                <a:moveTo>
                  <a:pt x="3029424" y="76200"/>
                </a:moveTo>
                <a:lnTo>
                  <a:pt x="3016528" y="76200"/>
                </a:lnTo>
                <a:lnTo>
                  <a:pt x="3002475" y="88900"/>
                </a:lnTo>
                <a:lnTo>
                  <a:pt x="3018671" y="88900"/>
                </a:lnTo>
                <a:lnTo>
                  <a:pt x="3029424" y="76200"/>
                </a:lnTo>
                <a:close/>
              </a:path>
              <a:path w="4993005" h="4470400">
                <a:moveTo>
                  <a:pt x="3253596" y="76200"/>
                </a:moveTo>
                <a:lnTo>
                  <a:pt x="3246300" y="88900"/>
                </a:lnTo>
                <a:lnTo>
                  <a:pt x="3254754" y="88900"/>
                </a:lnTo>
                <a:lnTo>
                  <a:pt x="3253596" y="76200"/>
                </a:lnTo>
                <a:close/>
              </a:path>
              <a:path w="4993005" h="4470400">
                <a:moveTo>
                  <a:pt x="3382183" y="76200"/>
                </a:moveTo>
                <a:lnTo>
                  <a:pt x="3374287" y="88900"/>
                </a:lnTo>
                <a:lnTo>
                  <a:pt x="3374590" y="88900"/>
                </a:lnTo>
                <a:lnTo>
                  <a:pt x="3382183" y="76200"/>
                </a:lnTo>
                <a:close/>
              </a:path>
              <a:path w="4993005" h="4470400">
                <a:moveTo>
                  <a:pt x="3648422" y="76200"/>
                </a:moveTo>
                <a:lnTo>
                  <a:pt x="3630688" y="76200"/>
                </a:lnTo>
                <a:lnTo>
                  <a:pt x="3624718" y="88900"/>
                </a:lnTo>
                <a:lnTo>
                  <a:pt x="3648422" y="76200"/>
                </a:lnTo>
                <a:close/>
              </a:path>
              <a:path w="4993005" h="4470400">
                <a:moveTo>
                  <a:pt x="3778094" y="76200"/>
                </a:moveTo>
                <a:lnTo>
                  <a:pt x="3762140" y="76200"/>
                </a:lnTo>
                <a:lnTo>
                  <a:pt x="3757646" y="88900"/>
                </a:lnTo>
                <a:lnTo>
                  <a:pt x="3771394" y="88900"/>
                </a:lnTo>
                <a:lnTo>
                  <a:pt x="3778094" y="76200"/>
                </a:lnTo>
                <a:close/>
              </a:path>
              <a:path w="4993005" h="4470400">
                <a:moveTo>
                  <a:pt x="3814239" y="76200"/>
                </a:moveTo>
                <a:lnTo>
                  <a:pt x="3790847" y="76200"/>
                </a:lnTo>
                <a:lnTo>
                  <a:pt x="3793873" y="88900"/>
                </a:lnTo>
                <a:lnTo>
                  <a:pt x="3804409" y="88900"/>
                </a:lnTo>
                <a:lnTo>
                  <a:pt x="3814239" y="76200"/>
                </a:lnTo>
                <a:close/>
              </a:path>
              <a:path w="4993005" h="4470400">
                <a:moveTo>
                  <a:pt x="3993597" y="76200"/>
                </a:moveTo>
                <a:lnTo>
                  <a:pt x="3973446" y="76200"/>
                </a:lnTo>
                <a:lnTo>
                  <a:pt x="3980884" y="88900"/>
                </a:lnTo>
                <a:lnTo>
                  <a:pt x="3992822" y="88900"/>
                </a:lnTo>
                <a:lnTo>
                  <a:pt x="3993597" y="76200"/>
                </a:lnTo>
                <a:close/>
              </a:path>
              <a:path w="4993005" h="4470400">
                <a:moveTo>
                  <a:pt x="4014932" y="76200"/>
                </a:moveTo>
                <a:lnTo>
                  <a:pt x="3993597" y="76200"/>
                </a:lnTo>
                <a:lnTo>
                  <a:pt x="3992822" y="88900"/>
                </a:lnTo>
                <a:lnTo>
                  <a:pt x="4005116" y="88900"/>
                </a:lnTo>
                <a:lnTo>
                  <a:pt x="4014932" y="76200"/>
                </a:lnTo>
                <a:close/>
              </a:path>
              <a:path w="4993005" h="4470400">
                <a:moveTo>
                  <a:pt x="4090085" y="76200"/>
                </a:moveTo>
                <a:lnTo>
                  <a:pt x="4074727" y="76200"/>
                </a:lnTo>
                <a:lnTo>
                  <a:pt x="4071870" y="88900"/>
                </a:lnTo>
                <a:lnTo>
                  <a:pt x="4085500" y="88900"/>
                </a:lnTo>
                <a:lnTo>
                  <a:pt x="4090085" y="76200"/>
                </a:lnTo>
                <a:close/>
              </a:path>
              <a:path w="4993005" h="4470400">
                <a:moveTo>
                  <a:pt x="4207763" y="76200"/>
                </a:moveTo>
                <a:lnTo>
                  <a:pt x="4114014" y="76200"/>
                </a:lnTo>
                <a:lnTo>
                  <a:pt x="4127610" y="88900"/>
                </a:lnTo>
                <a:lnTo>
                  <a:pt x="4205978" y="88900"/>
                </a:lnTo>
                <a:lnTo>
                  <a:pt x="4207763" y="76200"/>
                </a:lnTo>
                <a:close/>
              </a:path>
              <a:path w="4993005" h="4470400">
                <a:moveTo>
                  <a:pt x="4233028" y="76200"/>
                </a:moveTo>
                <a:lnTo>
                  <a:pt x="4230215" y="76200"/>
                </a:lnTo>
                <a:lnTo>
                  <a:pt x="4205978" y="88900"/>
                </a:lnTo>
                <a:lnTo>
                  <a:pt x="4208688" y="88900"/>
                </a:lnTo>
                <a:lnTo>
                  <a:pt x="4233028" y="76200"/>
                </a:lnTo>
                <a:close/>
              </a:path>
              <a:path w="4993005" h="4470400">
                <a:moveTo>
                  <a:pt x="4387396" y="88404"/>
                </a:moveTo>
                <a:lnTo>
                  <a:pt x="4387156" y="88900"/>
                </a:lnTo>
                <a:lnTo>
                  <a:pt x="4387344" y="88900"/>
                </a:lnTo>
                <a:lnTo>
                  <a:pt x="4387396" y="88404"/>
                </a:lnTo>
                <a:close/>
              </a:path>
              <a:path w="4993005" h="4470400">
                <a:moveTo>
                  <a:pt x="4456714" y="76200"/>
                </a:moveTo>
                <a:lnTo>
                  <a:pt x="4393313" y="76200"/>
                </a:lnTo>
                <a:lnTo>
                  <a:pt x="4387396" y="88404"/>
                </a:lnTo>
                <a:lnTo>
                  <a:pt x="4387344" y="88900"/>
                </a:lnTo>
                <a:lnTo>
                  <a:pt x="4439897" y="88900"/>
                </a:lnTo>
                <a:lnTo>
                  <a:pt x="4456714" y="76200"/>
                </a:lnTo>
                <a:close/>
              </a:path>
              <a:path w="4993005" h="4470400">
                <a:moveTo>
                  <a:pt x="4475599" y="76200"/>
                </a:moveTo>
                <a:lnTo>
                  <a:pt x="4464777" y="76200"/>
                </a:lnTo>
                <a:lnTo>
                  <a:pt x="4447269" y="88900"/>
                </a:lnTo>
                <a:lnTo>
                  <a:pt x="4461903" y="88900"/>
                </a:lnTo>
                <a:lnTo>
                  <a:pt x="4475599" y="76200"/>
                </a:lnTo>
                <a:close/>
              </a:path>
              <a:path w="4993005" h="4470400">
                <a:moveTo>
                  <a:pt x="4655930" y="12700"/>
                </a:moveTo>
                <a:lnTo>
                  <a:pt x="4634185" y="25400"/>
                </a:lnTo>
                <a:lnTo>
                  <a:pt x="4615089" y="25400"/>
                </a:lnTo>
                <a:lnTo>
                  <a:pt x="4610584" y="29184"/>
                </a:lnTo>
                <a:lnTo>
                  <a:pt x="4605142" y="50800"/>
                </a:lnTo>
                <a:lnTo>
                  <a:pt x="4588105" y="63500"/>
                </a:lnTo>
                <a:lnTo>
                  <a:pt x="4570431" y="71206"/>
                </a:lnTo>
                <a:lnTo>
                  <a:pt x="4566246" y="76200"/>
                </a:lnTo>
                <a:lnTo>
                  <a:pt x="4579289" y="88900"/>
                </a:lnTo>
                <a:lnTo>
                  <a:pt x="4639766" y="76200"/>
                </a:lnTo>
                <a:lnTo>
                  <a:pt x="4659475" y="76200"/>
                </a:lnTo>
                <a:lnTo>
                  <a:pt x="4665952" y="63500"/>
                </a:lnTo>
                <a:lnTo>
                  <a:pt x="4721422" y="63500"/>
                </a:lnTo>
                <a:lnTo>
                  <a:pt x="4755061" y="50800"/>
                </a:lnTo>
                <a:lnTo>
                  <a:pt x="4941910" y="50800"/>
                </a:lnTo>
                <a:lnTo>
                  <a:pt x="4944196" y="38100"/>
                </a:lnTo>
                <a:lnTo>
                  <a:pt x="4661521" y="38100"/>
                </a:lnTo>
                <a:lnTo>
                  <a:pt x="4659337" y="25400"/>
                </a:lnTo>
                <a:lnTo>
                  <a:pt x="4655930" y="12700"/>
                </a:lnTo>
                <a:close/>
              </a:path>
              <a:path w="4993005" h="4470400">
                <a:moveTo>
                  <a:pt x="4704214" y="76200"/>
                </a:moveTo>
                <a:lnTo>
                  <a:pt x="4681474" y="76200"/>
                </a:lnTo>
                <a:lnTo>
                  <a:pt x="4674414" y="88900"/>
                </a:lnTo>
                <a:lnTo>
                  <a:pt x="4692007" y="88900"/>
                </a:lnTo>
                <a:lnTo>
                  <a:pt x="4704214" y="76200"/>
                </a:lnTo>
                <a:close/>
              </a:path>
              <a:path w="4993005" h="4470400">
                <a:moveTo>
                  <a:pt x="4732531" y="76200"/>
                </a:moveTo>
                <a:lnTo>
                  <a:pt x="4705329" y="76200"/>
                </a:lnTo>
                <a:lnTo>
                  <a:pt x="4692007" y="88900"/>
                </a:lnTo>
                <a:lnTo>
                  <a:pt x="4709241" y="88900"/>
                </a:lnTo>
                <a:lnTo>
                  <a:pt x="4732531" y="76200"/>
                </a:lnTo>
                <a:close/>
              </a:path>
              <a:path w="4993005" h="4470400">
                <a:moveTo>
                  <a:pt x="4772281" y="76200"/>
                </a:moveTo>
                <a:lnTo>
                  <a:pt x="4752633" y="76200"/>
                </a:lnTo>
                <a:lnTo>
                  <a:pt x="4741538" y="88900"/>
                </a:lnTo>
                <a:lnTo>
                  <a:pt x="4756380" y="88900"/>
                </a:lnTo>
                <a:lnTo>
                  <a:pt x="4772281" y="76200"/>
                </a:lnTo>
                <a:close/>
              </a:path>
              <a:path w="4993005" h="4470400">
                <a:moveTo>
                  <a:pt x="4837218" y="76200"/>
                </a:moveTo>
                <a:lnTo>
                  <a:pt x="4821750" y="76200"/>
                </a:lnTo>
                <a:lnTo>
                  <a:pt x="4818178" y="88900"/>
                </a:lnTo>
                <a:lnTo>
                  <a:pt x="4823358" y="88900"/>
                </a:lnTo>
                <a:lnTo>
                  <a:pt x="4837218" y="76200"/>
                </a:lnTo>
                <a:close/>
              </a:path>
              <a:path w="4993005" h="4470400">
                <a:moveTo>
                  <a:pt x="4872125" y="76200"/>
                </a:moveTo>
                <a:lnTo>
                  <a:pt x="4859705" y="76200"/>
                </a:lnTo>
                <a:lnTo>
                  <a:pt x="4854418" y="88900"/>
                </a:lnTo>
                <a:lnTo>
                  <a:pt x="4870994" y="88900"/>
                </a:lnTo>
                <a:lnTo>
                  <a:pt x="4872125" y="76200"/>
                </a:lnTo>
                <a:close/>
              </a:path>
              <a:path w="4993005" h="4470400">
                <a:moveTo>
                  <a:pt x="4913726" y="76200"/>
                </a:moveTo>
                <a:lnTo>
                  <a:pt x="4883469" y="76200"/>
                </a:lnTo>
                <a:lnTo>
                  <a:pt x="4878934" y="88900"/>
                </a:lnTo>
                <a:lnTo>
                  <a:pt x="4906114" y="88900"/>
                </a:lnTo>
                <a:lnTo>
                  <a:pt x="4913726" y="76200"/>
                </a:lnTo>
                <a:close/>
              </a:path>
              <a:path w="4993005" h="4470400">
                <a:moveTo>
                  <a:pt x="4987368" y="76200"/>
                </a:moveTo>
                <a:lnTo>
                  <a:pt x="4980949" y="88900"/>
                </a:lnTo>
                <a:lnTo>
                  <a:pt x="4986098" y="88900"/>
                </a:lnTo>
                <a:lnTo>
                  <a:pt x="4987368" y="76200"/>
                </a:lnTo>
                <a:close/>
              </a:path>
              <a:path w="4993005" h="4470400">
                <a:moveTo>
                  <a:pt x="215078" y="77364"/>
                </a:moveTo>
                <a:lnTo>
                  <a:pt x="218544" y="87187"/>
                </a:lnTo>
                <a:lnTo>
                  <a:pt x="223421" y="82366"/>
                </a:lnTo>
                <a:lnTo>
                  <a:pt x="215078" y="77364"/>
                </a:lnTo>
                <a:close/>
              </a:path>
              <a:path w="4993005" h="4470400">
                <a:moveTo>
                  <a:pt x="72066" y="76200"/>
                </a:moveTo>
                <a:lnTo>
                  <a:pt x="66010" y="76200"/>
                </a:lnTo>
                <a:lnTo>
                  <a:pt x="66068" y="77064"/>
                </a:lnTo>
                <a:lnTo>
                  <a:pt x="72306" y="86723"/>
                </a:lnTo>
                <a:lnTo>
                  <a:pt x="72066" y="76200"/>
                </a:lnTo>
                <a:close/>
              </a:path>
              <a:path w="4993005" h="4470400">
                <a:moveTo>
                  <a:pt x="316897" y="76200"/>
                </a:moveTo>
                <a:lnTo>
                  <a:pt x="303563" y="76200"/>
                </a:lnTo>
                <a:lnTo>
                  <a:pt x="302005" y="85133"/>
                </a:lnTo>
                <a:lnTo>
                  <a:pt x="316897" y="76200"/>
                </a:lnTo>
                <a:close/>
              </a:path>
              <a:path w="4993005" h="4470400">
                <a:moveTo>
                  <a:pt x="4655446" y="76200"/>
                </a:moveTo>
                <a:lnTo>
                  <a:pt x="4639766" y="76200"/>
                </a:lnTo>
                <a:lnTo>
                  <a:pt x="4638208" y="83495"/>
                </a:lnTo>
                <a:lnTo>
                  <a:pt x="4655446" y="76200"/>
                </a:lnTo>
                <a:close/>
              </a:path>
              <a:path w="4993005" h="4470400">
                <a:moveTo>
                  <a:pt x="2414278" y="47456"/>
                </a:moveTo>
                <a:lnTo>
                  <a:pt x="2405074" y="63500"/>
                </a:lnTo>
                <a:lnTo>
                  <a:pt x="2396834" y="76200"/>
                </a:lnTo>
                <a:lnTo>
                  <a:pt x="2396673" y="80667"/>
                </a:lnTo>
                <a:lnTo>
                  <a:pt x="2397534" y="76200"/>
                </a:lnTo>
                <a:lnTo>
                  <a:pt x="2409077" y="63500"/>
                </a:lnTo>
                <a:lnTo>
                  <a:pt x="2414278" y="47456"/>
                </a:lnTo>
                <a:close/>
              </a:path>
              <a:path w="4993005" h="4470400">
                <a:moveTo>
                  <a:pt x="954725" y="56943"/>
                </a:moveTo>
                <a:lnTo>
                  <a:pt x="952204" y="63500"/>
                </a:lnTo>
                <a:lnTo>
                  <a:pt x="948671" y="76200"/>
                </a:lnTo>
                <a:lnTo>
                  <a:pt x="949384" y="78352"/>
                </a:lnTo>
                <a:lnTo>
                  <a:pt x="952336" y="76200"/>
                </a:lnTo>
                <a:lnTo>
                  <a:pt x="959281" y="63500"/>
                </a:lnTo>
                <a:lnTo>
                  <a:pt x="954725" y="56943"/>
                </a:lnTo>
                <a:close/>
              </a:path>
              <a:path w="4993005" h="4470400">
                <a:moveTo>
                  <a:pt x="214668" y="76200"/>
                </a:moveTo>
                <a:lnTo>
                  <a:pt x="213136" y="76200"/>
                </a:lnTo>
                <a:lnTo>
                  <a:pt x="215078" y="77364"/>
                </a:lnTo>
                <a:lnTo>
                  <a:pt x="214668" y="76200"/>
                </a:lnTo>
                <a:close/>
              </a:path>
              <a:path w="4993005" h="4470400">
                <a:moveTo>
                  <a:pt x="239188" y="50800"/>
                </a:moveTo>
                <a:lnTo>
                  <a:pt x="225083" y="50800"/>
                </a:lnTo>
                <a:lnTo>
                  <a:pt x="225159" y="63500"/>
                </a:lnTo>
                <a:lnTo>
                  <a:pt x="228587" y="76200"/>
                </a:lnTo>
                <a:lnTo>
                  <a:pt x="229255" y="76599"/>
                </a:lnTo>
                <a:lnTo>
                  <a:pt x="229659" y="76200"/>
                </a:lnTo>
                <a:lnTo>
                  <a:pt x="312260" y="76200"/>
                </a:lnTo>
                <a:lnTo>
                  <a:pt x="316705" y="63500"/>
                </a:lnTo>
                <a:lnTo>
                  <a:pt x="231789" y="63500"/>
                </a:lnTo>
                <a:lnTo>
                  <a:pt x="239188" y="50800"/>
                </a:lnTo>
                <a:close/>
              </a:path>
              <a:path w="4993005" h="4470400">
                <a:moveTo>
                  <a:pt x="59528" y="63500"/>
                </a:moveTo>
                <a:lnTo>
                  <a:pt x="53487" y="63500"/>
                </a:lnTo>
                <a:lnTo>
                  <a:pt x="45647" y="76200"/>
                </a:lnTo>
                <a:lnTo>
                  <a:pt x="62418" y="76200"/>
                </a:lnTo>
                <a:lnTo>
                  <a:pt x="59528" y="63500"/>
                </a:lnTo>
                <a:close/>
              </a:path>
              <a:path w="4993005" h="4470400">
                <a:moveTo>
                  <a:pt x="82444" y="73827"/>
                </a:moveTo>
                <a:lnTo>
                  <a:pt x="82261" y="76200"/>
                </a:lnTo>
                <a:lnTo>
                  <a:pt x="83632" y="76200"/>
                </a:lnTo>
                <a:lnTo>
                  <a:pt x="82444" y="73827"/>
                </a:lnTo>
                <a:close/>
              </a:path>
              <a:path w="4993005" h="4470400">
                <a:moveTo>
                  <a:pt x="166008" y="63500"/>
                </a:moveTo>
                <a:lnTo>
                  <a:pt x="83243" y="63500"/>
                </a:lnTo>
                <a:lnTo>
                  <a:pt x="82444" y="73827"/>
                </a:lnTo>
                <a:lnTo>
                  <a:pt x="83632" y="76200"/>
                </a:lnTo>
                <a:lnTo>
                  <a:pt x="162347" y="76200"/>
                </a:lnTo>
                <a:lnTo>
                  <a:pt x="166008" y="63500"/>
                </a:lnTo>
                <a:close/>
              </a:path>
              <a:path w="4993005" h="4470400">
                <a:moveTo>
                  <a:pt x="224375" y="63500"/>
                </a:moveTo>
                <a:lnTo>
                  <a:pt x="175022" y="63500"/>
                </a:lnTo>
                <a:lnTo>
                  <a:pt x="172991" y="76200"/>
                </a:lnTo>
                <a:lnTo>
                  <a:pt x="210204" y="76200"/>
                </a:lnTo>
                <a:lnTo>
                  <a:pt x="224375" y="63500"/>
                </a:lnTo>
                <a:close/>
              </a:path>
              <a:path w="4993005" h="4470400">
                <a:moveTo>
                  <a:pt x="482217" y="63500"/>
                </a:moveTo>
                <a:lnTo>
                  <a:pt x="324443" y="63500"/>
                </a:lnTo>
                <a:lnTo>
                  <a:pt x="323290" y="76200"/>
                </a:lnTo>
                <a:lnTo>
                  <a:pt x="477401" y="76200"/>
                </a:lnTo>
                <a:lnTo>
                  <a:pt x="482217" y="63500"/>
                </a:lnTo>
                <a:close/>
              </a:path>
              <a:path w="4993005" h="4470400">
                <a:moveTo>
                  <a:pt x="623113" y="63500"/>
                </a:moveTo>
                <a:lnTo>
                  <a:pt x="600381" y="63500"/>
                </a:lnTo>
                <a:lnTo>
                  <a:pt x="610527" y="76200"/>
                </a:lnTo>
                <a:lnTo>
                  <a:pt x="619042" y="76200"/>
                </a:lnTo>
                <a:lnTo>
                  <a:pt x="623113" y="63500"/>
                </a:lnTo>
                <a:close/>
              </a:path>
              <a:path w="4993005" h="4470400">
                <a:moveTo>
                  <a:pt x="650824" y="63500"/>
                </a:moveTo>
                <a:lnTo>
                  <a:pt x="624656" y="63500"/>
                </a:lnTo>
                <a:lnTo>
                  <a:pt x="619042" y="76200"/>
                </a:lnTo>
                <a:lnTo>
                  <a:pt x="650575" y="76200"/>
                </a:lnTo>
                <a:lnTo>
                  <a:pt x="650824" y="63500"/>
                </a:lnTo>
                <a:close/>
              </a:path>
              <a:path w="4993005" h="4470400">
                <a:moveTo>
                  <a:pt x="1290182" y="63500"/>
                </a:moveTo>
                <a:lnTo>
                  <a:pt x="1111894" y="63500"/>
                </a:lnTo>
                <a:lnTo>
                  <a:pt x="1104954" y="76200"/>
                </a:lnTo>
                <a:lnTo>
                  <a:pt x="1276796" y="76200"/>
                </a:lnTo>
                <a:lnTo>
                  <a:pt x="1290182" y="63500"/>
                </a:lnTo>
                <a:close/>
              </a:path>
              <a:path w="4993005" h="4470400">
                <a:moveTo>
                  <a:pt x="1291264" y="63500"/>
                </a:moveTo>
                <a:lnTo>
                  <a:pt x="1290182" y="63500"/>
                </a:lnTo>
                <a:lnTo>
                  <a:pt x="1276796" y="76200"/>
                </a:lnTo>
                <a:lnTo>
                  <a:pt x="1281979" y="76200"/>
                </a:lnTo>
                <a:lnTo>
                  <a:pt x="1291264" y="63500"/>
                </a:lnTo>
                <a:close/>
              </a:path>
              <a:path w="4993005" h="4470400">
                <a:moveTo>
                  <a:pt x="2094320" y="63500"/>
                </a:moveTo>
                <a:lnTo>
                  <a:pt x="1954590" y="63500"/>
                </a:lnTo>
                <a:lnTo>
                  <a:pt x="1955272" y="76200"/>
                </a:lnTo>
                <a:lnTo>
                  <a:pt x="2094554" y="76200"/>
                </a:lnTo>
                <a:lnTo>
                  <a:pt x="2094320" y="63500"/>
                </a:lnTo>
                <a:close/>
              </a:path>
              <a:path w="4993005" h="4470400">
                <a:moveTo>
                  <a:pt x="2187882" y="63500"/>
                </a:moveTo>
                <a:lnTo>
                  <a:pt x="2114282" y="63500"/>
                </a:lnTo>
                <a:lnTo>
                  <a:pt x="2104788" y="76200"/>
                </a:lnTo>
                <a:lnTo>
                  <a:pt x="2185265" y="76200"/>
                </a:lnTo>
                <a:lnTo>
                  <a:pt x="2187882" y="63500"/>
                </a:lnTo>
                <a:close/>
              </a:path>
              <a:path w="4993005" h="4470400">
                <a:moveTo>
                  <a:pt x="2216514" y="63500"/>
                </a:moveTo>
                <a:lnTo>
                  <a:pt x="2187882" y="63500"/>
                </a:lnTo>
                <a:lnTo>
                  <a:pt x="2185265" y="76200"/>
                </a:lnTo>
                <a:lnTo>
                  <a:pt x="2207958" y="76200"/>
                </a:lnTo>
                <a:lnTo>
                  <a:pt x="2216514" y="63500"/>
                </a:lnTo>
                <a:close/>
              </a:path>
              <a:path w="4993005" h="4470400">
                <a:moveTo>
                  <a:pt x="2739698" y="63500"/>
                </a:moveTo>
                <a:lnTo>
                  <a:pt x="2563012" y="63500"/>
                </a:lnTo>
                <a:lnTo>
                  <a:pt x="2553383" y="76200"/>
                </a:lnTo>
                <a:lnTo>
                  <a:pt x="2722343" y="76200"/>
                </a:lnTo>
                <a:lnTo>
                  <a:pt x="2739698" y="63500"/>
                </a:lnTo>
                <a:close/>
              </a:path>
              <a:path w="4993005" h="4470400">
                <a:moveTo>
                  <a:pt x="2742929" y="63500"/>
                </a:moveTo>
                <a:lnTo>
                  <a:pt x="2739698" y="63500"/>
                </a:lnTo>
                <a:lnTo>
                  <a:pt x="2722343" y="76200"/>
                </a:lnTo>
                <a:lnTo>
                  <a:pt x="2730282" y="76200"/>
                </a:lnTo>
                <a:lnTo>
                  <a:pt x="2742929" y="63500"/>
                </a:lnTo>
                <a:close/>
              </a:path>
              <a:path w="4993005" h="4470400">
                <a:moveTo>
                  <a:pt x="3544074" y="63500"/>
                </a:moveTo>
                <a:lnTo>
                  <a:pt x="3404988" y="63500"/>
                </a:lnTo>
                <a:lnTo>
                  <a:pt x="3403782" y="76200"/>
                </a:lnTo>
                <a:lnTo>
                  <a:pt x="3543507" y="76200"/>
                </a:lnTo>
                <a:lnTo>
                  <a:pt x="3544074" y="63500"/>
                </a:lnTo>
                <a:close/>
              </a:path>
              <a:path w="4993005" h="4470400">
                <a:moveTo>
                  <a:pt x="3637472" y="63500"/>
                </a:moveTo>
                <a:lnTo>
                  <a:pt x="3564445" y="63500"/>
                </a:lnTo>
                <a:lnTo>
                  <a:pt x="3553732" y="76200"/>
                </a:lnTo>
                <a:lnTo>
                  <a:pt x="3634121" y="76200"/>
                </a:lnTo>
                <a:lnTo>
                  <a:pt x="3637472" y="63500"/>
                </a:lnTo>
                <a:close/>
              </a:path>
              <a:path w="4993005" h="4470400">
                <a:moveTo>
                  <a:pt x="3666340" y="63500"/>
                </a:moveTo>
                <a:lnTo>
                  <a:pt x="3637472" y="63500"/>
                </a:lnTo>
                <a:lnTo>
                  <a:pt x="3634121" y="76200"/>
                </a:lnTo>
                <a:lnTo>
                  <a:pt x="3657009" y="76200"/>
                </a:lnTo>
                <a:lnTo>
                  <a:pt x="3666340" y="63500"/>
                </a:lnTo>
                <a:close/>
              </a:path>
              <a:path w="4993005" h="4470400">
                <a:moveTo>
                  <a:pt x="4185847" y="63500"/>
                </a:moveTo>
                <a:lnTo>
                  <a:pt x="4014141" y="63500"/>
                </a:lnTo>
                <a:lnTo>
                  <a:pt x="4001813" y="76200"/>
                </a:lnTo>
                <a:lnTo>
                  <a:pt x="4168736" y="76200"/>
                </a:lnTo>
                <a:lnTo>
                  <a:pt x="4179094" y="69772"/>
                </a:lnTo>
                <a:lnTo>
                  <a:pt x="4185847" y="63500"/>
                </a:lnTo>
                <a:close/>
              </a:path>
              <a:path w="4993005" h="4470400">
                <a:moveTo>
                  <a:pt x="4179094" y="69772"/>
                </a:moveTo>
                <a:lnTo>
                  <a:pt x="4168736" y="76200"/>
                </a:lnTo>
                <a:lnTo>
                  <a:pt x="4172174" y="76200"/>
                </a:lnTo>
                <a:lnTo>
                  <a:pt x="4179094" y="69772"/>
                </a:lnTo>
                <a:close/>
              </a:path>
              <a:path w="4993005" h="4470400">
                <a:moveTo>
                  <a:pt x="4834859" y="63500"/>
                </a:moveTo>
                <a:lnTo>
                  <a:pt x="4674886" y="63500"/>
                </a:lnTo>
                <a:lnTo>
                  <a:pt x="4670864" y="76200"/>
                </a:lnTo>
                <a:lnTo>
                  <a:pt x="4823726" y="76200"/>
                </a:lnTo>
                <a:lnTo>
                  <a:pt x="4834859" y="63500"/>
                </a:lnTo>
                <a:close/>
              </a:path>
              <a:path w="4993005" h="4470400">
                <a:moveTo>
                  <a:pt x="4967169" y="63500"/>
                </a:moveTo>
                <a:lnTo>
                  <a:pt x="4835099" y="63500"/>
                </a:lnTo>
                <a:lnTo>
                  <a:pt x="4823726" y="76200"/>
                </a:lnTo>
                <a:lnTo>
                  <a:pt x="4963666" y="76200"/>
                </a:lnTo>
                <a:lnTo>
                  <a:pt x="4967169" y="63500"/>
                </a:lnTo>
                <a:close/>
              </a:path>
              <a:path w="4993005" h="4470400">
                <a:moveTo>
                  <a:pt x="3871353" y="45908"/>
                </a:moveTo>
                <a:lnTo>
                  <a:pt x="3857938" y="63500"/>
                </a:lnTo>
                <a:lnTo>
                  <a:pt x="3846563" y="74660"/>
                </a:lnTo>
                <a:lnTo>
                  <a:pt x="3861704" y="63500"/>
                </a:lnTo>
                <a:lnTo>
                  <a:pt x="3871353" y="45908"/>
                </a:lnTo>
                <a:close/>
              </a:path>
              <a:path w="4993005" h="4470400">
                <a:moveTo>
                  <a:pt x="1690806" y="43763"/>
                </a:moveTo>
                <a:lnTo>
                  <a:pt x="1684502" y="50800"/>
                </a:lnTo>
                <a:lnTo>
                  <a:pt x="1674495" y="63500"/>
                </a:lnTo>
                <a:lnTo>
                  <a:pt x="1672279" y="72947"/>
                </a:lnTo>
                <a:lnTo>
                  <a:pt x="1685933" y="63500"/>
                </a:lnTo>
                <a:lnTo>
                  <a:pt x="1692074" y="50800"/>
                </a:lnTo>
                <a:lnTo>
                  <a:pt x="1690806" y="43763"/>
                </a:lnTo>
                <a:close/>
              </a:path>
              <a:path w="4993005" h="4470400">
                <a:moveTo>
                  <a:pt x="3148861" y="43755"/>
                </a:moveTo>
                <a:lnTo>
                  <a:pt x="3140628" y="50800"/>
                </a:lnTo>
                <a:lnTo>
                  <a:pt x="3126199" y="63500"/>
                </a:lnTo>
                <a:lnTo>
                  <a:pt x="3121540" y="71780"/>
                </a:lnTo>
                <a:lnTo>
                  <a:pt x="3137020" y="63500"/>
                </a:lnTo>
                <a:lnTo>
                  <a:pt x="3148609" y="50800"/>
                </a:lnTo>
                <a:lnTo>
                  <a:pt x="3148861" y="43755"/>
                </a:lnTo>
                <a:close/>
              </a:path>
              <a:path w="4993005" h="4470400">
                <a:moveTo>
                  <a:pt x="4610584" y="29184"/>
                </a:moveTo>
                <a:lnTo>
                  <a:pt x="4599969" y="38100"/>
                </a:lnTo>
                <a:lnTo>
                  <a:pt x="4590279" y="50800"/>
                </a:lnTo>
                <a:lnTo>
                  <a:pt x="4587474" y="50800"/>
                </a:lnTo>
                <a:lnTo>
                  <a:pt x="4570431" y="71206"/>
                </a:lnTo>
                <a:lnTo>
                  <a:pt x="4588105" y="63500"/>
                </a:lnTo>
                <a:lnTo>
                  <a:pt x="4605142" y="50800"/>
                </a:lnTo>
                <a:lnTo>
                  <a:pt x="4610584" y="29184"/>
                </a:lnTo>
                <a:close/>
              </a:path>
              <a:path w="4993005" h="4470400">
                <a:moveTo>
                  <a:pt x="151662" y="50800"/>
                </a:moveTo>
                <a:lnTo>
                  <a:pt x="71824" y="50800"/>
                </a:lnTo>
                <a:lnTo>
                  <a:pt x="65319" y="63500"/>
                </a:lnTo>
                <a:lnTo>
                  <a:pt x="159337" y="63500"/>
                </a:lnTo>
                <a:lnTo>
                  <a:pt x="151662" y="50800"/>
                </a:lnTo>
                <a:close/>
              </a:path>
              <a:path w="4993005" h="4470400">
                <a:moveTo>
                  <a:pt x="211156" y="50800"/>
                </a:moveTo>
                <a:lnTo>
                  <a:pt x="158604" y="50800"/>
                </a:lnTo>
                <a:lnTo>
                  <a:pt x="159337" y="63500"/>
                </a:lnTo>
                <a:lnTo>
                  <a:pt x="205189" y="63500"/>
                </a:lnTo>
                <a:lnTo>
                  <a:pt x="211156" y="50800"/>
                </a:lnTo>
                <a:close/>
              </a:path>
              <a:path w="4993005" h="4470400">
                <a:moveTo>
                  <a:pt x="225083" y="50800"/>
                </a:moveTo>
                <a:lnTo>
                  <a:pt x="211156" y="50800"/>
                </a:lnTo>
                <a:lnTo>
                  <a:pt x="221234" y="63500"/>
                </a:lnTo>
                <a:lnTo>
                  <a:pt x="225159" y="63500"/>
                </a:lnTo>
                <a:lnTo>
                  <a:pt x="225083" y="50800"/>
                </a:lnTo>
                <a:close/>
              </a:path>
              <a:path w="4993005" h="4470400">
                <a:moveTo>
                  <a:pt x="391811" y="50800"/>
                </a:moveTo>
                <a:lnTo>
                  <a:pt x="239188" y="50800"/>
                </a:lnTo>
                <a:lnTo>
                  <a:pt x="231789" y="63500"/>
                </a:lnTo>
                <a:lnTo>
                  <a:pt x="364117" y="63500"/>
                </a:lnTo>
                <a:lnTo>
                  <a:pt x="391811" y="50800"/>
                </a:lnTo>
                <a:close/>
              </a:path>
              <a:path w="4993005" h="4470400">
                <a:moveTo>
                  <a:pt x="757088" y="50800"/>
                </a:moveTo>
                <a:lnTo>
                  <a:pt x="411201" y="50800"/>
                </a:lnTo>
                <a:lnTo>
                  <a:pt x="408433" y="63500"/>
                </a:lnTo>
                <a:lnTo>
                  <a:pt x="735046" y="63500"/>
                </a:lnTo>
                <a:lnTo>
                  <a:pt x="757088" y="50800"/>
                </a:lnTo>
                <a:close/>
              </a:path>
              <a:path w="4993005" h="4470400">
                <a:moveTo>
                  <a:pt x="4842459" y="12700"/>
                </a:moveTo>
                <a:lnTo>
                  <a:pt x="4823714" y="12700"/>
                </a:lnTo>
                <a:lnTo>
                  <a:pt x="4804029" y="25400"/>
                </a:lnTo>
                <a:lnTo>
                  <a:pt x="4787405" y="38100"/>
                </a:lnTo>
                <a:lnTo>
                  <a:pt x="4948933" y="38100"/>
                </a:lnTo>
                <a:lnTo>
                  <a:pt x="4954102" y="50800"/>
                </a:lnTo>
                <a:lnTo>
                  <a:pt x="4980285" y="50800"/>
                </a:lnTo>
                <a:lnTo>
                  <a:pt x="4983860" y="63500"/>
                </a:lnTo>
                <a:lnTo>
                  <a:pt x="4986974" y="38100"/>
                </a:lnTo>
                <a:lnTo>
                  <a:pt x="4988308" y="25400"/>
                </a:lnTo>
                <a:lnTo>
                  <a:pt x="4856262" y="25400"/>
                </a:lnTo>
                <a:lnTo>
                  <a:pt x="4842459" y="12700"/>
                </a:lnTo>
                <a:close/>
              </a:path>
              <a:path w="4993005" h="4470400">
                <a:moveTo>
                  <a:pt x="199585" y="12700"/>
                </a:moveTo>
                <a:lnTo>
                  <a:pt x="187304" y="12700"/>
                </a:lnTo>
                <a:lnTo>
                  <a:pt x="175024" y="25400"/>
                </a:lnTo>
                <a:lnTo>
                  <a:pt x="163368" y="38100"/>
                </a:lnTo>
                <a:lnTo>
                  <a:pt x="69642" y="38100"/>
                </a:lnTo>
                <a:lnTo>
                  <a:pt x="69604" y="50800"/>
                </a:lnTo>
                <a:lnTo>
                  <a:pt x="220097" y="50800"/>
                </a:lnTo>
                <a:lnTo>
                  <a:pt x="223073" y="38100"/>
                </a:lnTo>
                <a:lnTo>
                  <a:pt x="70617" y="38100"/>
                </a:lnTo>
                <a:lnTo>
                  <a:pt x="70581" y="37201"/>
                </a:lnTo>
                <a:lnTo>
                  <a:pt x="223715" y="37201"/>
                </a:lnTo>
                <a:lnTo>
                  <a:pt x="232151" y="25400"/>
                </a:lnTo>
                <a:lnTo>
                  <a:pt x="211241" y="25400"/>
                </a:lnTo>
                <a:lnTo>
                  <a:pt x="199585" y="12700"/>
                </a:lnTo>
                <a:close/>
              </a:path>
              <a:path w="4993005" h="4470400">
                <a:moveTo>
                  <a:pt x="235900" y="12700"/>
                </a:moveTo>
                <a:lnTo>
                  <a:pt x="222234" y="12700"/>
                </a:lnTo>
                <a:lnTo>
                  <a:pt x="211241" y="25400"/>
                </a:lnTo>
                <a:lnTo>
                  <a:pt x="232151" y="25400"/>
                </a:lnTo>
                <a:lnTo>
                  <a:pt x="223073" y="38100"/>
                </a:lnTo>
                <a:lnTo>
                  <a:pt x="220097" y="50800"/>
                </a:lnTo>
                <a:lnTo>
                  <a:pt x="229734" y="50800"/>
                </a:lnTo>
                <a:lnTo>
                  <a:pt x="228190" y="38100"/>
                </a:lnTo>
                <a:lnTo>
                  <a:pt x="235460" y="38100"/>
                </a:lnTo>
                <a:lnTo>
                  <a:pt x="243291" y="25400"/>
                </a:lnTo>
                <a:lnTo>
                  <a:pt x="235900" y="12700"/>
                </a:lnTo>
                <a:close/>
              </a:path>
              <a:path w="4993005" h="4470400">
                <a:moveTo>
                  <a:pt x="572406" y="38100"/>
                </a:moveTo>
                <a:lnTo>
                  <a:pt x="228190" y="38100"/>
                </a:lnTo>
                <a:lnTo>
                  <a:pt x="229734" y="50800"/>
                </a:lnTo>
                <a:lnTo>
                  <a:pt x="576821" y="50800"/>
                </a:lnTo>
                <a:lnTo>
                  <a:pt x="572406" y="38100"/>
                </a:lnTo>
                <a:close/>
              </a:path>
              <a:path w="4993005" h="4470400">
                <a:moveTo>
                  <a:pt x="989383" y="12700"/>
                </a:moveTo>
                <a:lnTo>
                  <a:pt x="976375" y="12700"/>
                </a:lnTo>
                <a:lnTo>
                  <a:pt x="967497" y="25400"/>
                </a:lnTo>
                <a:lnTo>
                  <a:pt x="977144" y="38100"/>
                </a:lnTo>
                <a:lnTo>
                  <a:pt x="973892" y="50800"/>
                </a:lnTo>
                <a:lnTo>
                  <a:pt x="1423801" y="50800"/>
                </a:lnTo>
                <a:lnTo>
                  <a:pt x="1413351" y="38100"/>
                </a:lnTo>
                <a:lnTo>
                  <a:pt x="1230770" y="38100"/>
                </a:lnTo>
                <a:lnTo>
                  <a:pt x="1222339" y="25400"/>
                </a:lnTo>
                <a:lnTo>
                  <a:pt x="992128" y="25400"/>
                </a:lnTo>
                <a:lnTo>
                  <a:pt x="989383" y="12700"/>
                </a:lnTo>
                <a:close/>
              </a:path>
              <a:path w="4993005" h="4470400">
                <a:moveTo>
                  <a:pt x="1544953" y="12700"/>
                </a:moveTo>
                <a:lnTo>
                  <a:pt x="1519201" y="25400"/>
                </a:lnTo>
                <a:lnTo>
                  <a:pt x="1440864" y="25400"/>
                </a:lnTo>
                <a:lnTo>
                  <a:pt x="1444942" y="38100"/>
                </a:lnTo>
                <a:lnTo>
                  <a:pt x="1445488" y="50800"/>
                </a:lnTo>
                <a:lnTo>
                  <a:pt x="1637072" y="50800"/>
                </a:lnTo>
                <a:lnTo>
                  <a:pt x="1638789" y="38100"/>
                </a:lnTo>
                <a:lnTo>
                  <a:pt x="1554431" y="38100"/>
                </a:lnTo>
                <a:lnTo>
                  <a:pt x="1551593" y="25400"/>
                </a:lnTo>
                <a:lnTo>
                  <a:pt x="1544953" y="12700"/>
                </a:lnTo>
                <a:close/>
              </a:path>
              <a:path w="4993005" h="4470400">
                <a:moveTo>
                  <a:pt x="2031598" y="38100"/>
                </a:moveTo>
                <a:lnTo>
                  <a:pt x="1862803" y="38100"/>
                </a:lnTo>
                <a:lnTo>
                  <a:pt x="1863609" y="50800"/>
                </a:lnTo>
                <a:lnTo>
                  <a:pt x="2027040" y="50800"/>
                </a:lnTo>
                <a:lnTo>
                  <a:pt x="2031598" y="38100"/>
                </a:lnTo>
                <a:close/>
              </a:path>
              <a:path w="4993005" h="4470400">
                <a:moveTo>
                  <a:pt x="2039730" y="12700"/>
                </a:moveTo>
                <a:lnTo>
                  <a:pt x="2018669" y="25400"/>
                </a:lnTo>
                <a:lnTo>
                  <a:pt x="1803398" y="25400"/>
                </a:lnTo>
                <a:lnTo>
                  <a:pt x="1794847" y="38100"/>
                </a:lnTo>
                <a:lnTo>
                  <a:pt x="2033782" y="38100"/>
                </a:lnTo>
                <a:lnTo>
                  <a:pt x="2047456" y="50800"/>
                </a:lnTo>
                <a:lnTo>
                  <a:pt x="2052254" y="38100"/>
                </a:lnTo>
                <a:lnTo>
                  <a:pt x="2049304" y="25400"/>
                </a:lnTo>
                <a:lnTo>
                  <a:pt x="2039730" y="12700"/>
                </a:lnTo>
                <a:close/>
              </a:path>
              <a:path w="4993005" h="4470400">
                <a:moveTo>
                  <a:pt x="2324967" y="38100"/>
                </a:moveTo>
                <a:lnTo>
                  <a:pt x="2301972" y="38100"/>
                </a:lnTo>
                <a:lnTo>
                  <a:pt x="2269827" y="50800"/>
                </a:lnTo>
                <a:lnTo>
                  <a:pt x="2325396" y="50800"/>
                </a:lnTo>
                <a:lnTo>
                  <a:pt x="2324967" y="38100"/>
                </a:lnTo>
                <a:close/>
              </a:path>
              <a:path w="4993005" h="4470400">
                <a:moveTo>
                  <a:pt x="2408581" y="12700"/>
                </a:moveTo>
                <a:lnTo>
                  <a:pt x="2391479" y="12700"/>
                </a:lnTo>
                <a:lnTo>
                  <a:pt x="2383688" y="25400"/>
                </a:lnTo>
                <a:lnTo>
                  <a:pt x="2285209" y="25400"/>
                </a:lnTo>
                <a:lnTo>
                  <a:pt x="2301426" y="38100"/>
                </a:lnTo>
                <a:lnTo>
                  <a:pt x="2324967" y="38100"/>
                </a:lnTo>
                <a:lnTo>
                  <a:pt x="2325396" y="50800"/>
                </a:lnTo>
                <a:lnTo>
                  <a:pt x="2412359" y="50800"/>
                </a:lnTo>
                <a:lnTo>
                  <a:pt x="2414278" y="47456"/>
                </a:lnTo>
                <a:lnTo>
                  <a:pt x="2417310" y="38100"/>
                </a:lnTo>
                <a:lnTo>
                  <a:pt x="2412273" y="25400"/>
                </a:lnTo>
                <a:lnTo>
                  <a:pt x="2408581" y="12700"/>
                </a:lnTo>
                <a:close/>
              </a:path>
              <a:path w="4993005" h="4470400">
                <a:moveTo>
                  <a:pt x="2456330" y="12700"/>
                </a:moveTo>
                <a:lnTo>
                  <a:pt x="2442377" y="12700"/>
                </a:lnTo>
                <a:lnTo>
                  <a:pt x="2429603" y="25400"/>
                </a:lnTo>
                <a:lnTo>
                  <a:pt x="2436116" y="38100"/>
                </a:lnTo>
                <a:lnTo>
                  <a:pt x="2428605" y="50800"/>
                </a:lnTo>
                <a:lnTo>
                  <a:pt x="2880380" y="50800"/>
                </a:lnTo>
                <a:lnTo>
                  <a:pt x="2872176" y="38100"/>
                </a:lnTo>
                <a:lnTo>
                  <a:pt x="2691260" y="38100"/>
                </a:lnTo>
                <a:lnTo>
                  <a:pt x="2683494" y="25400"/>
                </a:lnTo>
                <a:lnTo>
                  <a:pt x="2453351" y="25400"/>
                </a:lnTo>
                <a:lnTo>
                  <a:pt x="2456330" y="12700"/>
                </a:lnTo>
                <a:close/>
              </a:path>
              <a:path w="4993005" h="4470400">
                <a:moveTo>
                  <a:pt x="3007827" y="12700"/>
                </a:moveTo>
                <a:lnTo>
                  <a:pt x="2983554" y="25400"/>
                </a:lnTo>
                <a:lnTo>
                  <a:pt x="2902638" y="25400"/>
                </a:lnTo>
                <a:lnTo>
                  <a:pt x="2903243" y="38100"/>
                </a:lnTo>
                <a:lnTo>
                  <a:pt x="2901040" y="50800"/>
                </a:lnTo>
                <a:lnTo>
                  <a:pt x="3093771" y="50800"/>
                </a:lnTo>
                <a:lnTo>
                  <a:pt x="3095991" y="38100"/>
                </a:lnTo>
                <a:lnTo>
                  <a:pt x="3012330" y="38100"/>
                </a:lnTo>
                <a:lnTo>
                  <a:pt x="3013653" y="25400"/>
                </a:lnTo>
                <a:lnTo>
                  <a:pt x="3007827" y="12700"/>
                </a:lnTo>
                <a:close/>
              </a:path>
              <a:path w="4993005" h="4470400">
                <a:moveTo>
                  <a:pt x="3489283" y="38100"/>
                </a:moveTo>
                <a:lnTo>
                  <a:pt x="3319764" y="38100"/>
                </a:lnTo>
                <a:lnTo>
                  <a:pt x="3319858" y="50800"/>
                </a:lnTo>
                <a:lnTo>
                  <a:pt x="3482033" y="50800"/>
                </a:lnTo>
                <a:lnTo>
                  <a:pt x="3489283" y="38100"/>
                </a:lnTo>
                <a:close/>
              </a:path>
              <a:path w="4993005" h="4470400">
                <a:moveTo>
                  <a:pt x="3506052" y="12700"/>
                </a:moveTo>
                <a:lnTo>
                  <a:pt x="3481561" y="25400"/>
                </a:lnTo>
                <a:lnTo>
                  <a:pt x="3264139" y="25400"/>
                </a:lnTo>
                <a:lnTo>
                  <a:pt x="3252897" y="38100"/>
                </a:lnTo>
                <a:lnTo>
                  <a:pt x="3493246" y="38100"/>
                </a:lnTo>
                <a:lnTo>
                  <a:pt x="3504084" y="50800"/>
                </a:lnTo>
                <a:lnTo>
                  <a:pt x="3511750" y="38100"/>
                </a:lnTo>
                <a:lnTo>
                  <a:pt x="3513366" y="25400"/>
                </a:lnTo>
                <a:lnTo>
                  <a:pt x="3506052" y="12700"/>
                </a:lnTo>
                <a:close/>
              </a:path>
              <a:path w="4993005" h="4470400">
                <a:moveTo>
                  <a:pt x="3781918" y="38100"/>
                </a:moveTo>
                <a:lnTo>
                  <a:pt x="3759024" y="38100"/>
                </a:lnTo>
                <a:lnTo>
                  <a:pt x="3726432" y="50800"/>
                </a:lnTo>
                <a:lnTo>
                  <a:pt x="3781939" y="50800"/>
                </a:lnTo>
                <a:lnTo>
                  <a:pt x="3781918" y="38100"/>
                </a:lnTo>
                <a:close/>
              </a:path>
              <a:path w="4993005" h="4470400">
                <a:moveTo>
                  <a:pt x="3874465" y="12700"/>
                </a:moveTo>
                <a:lnTo>
                  <a:pt x="3856354" y="12700"/>
                </a:lnTo>
                <a:lnTo>
                  <a:pt x="3847601" y="25400"/>
                </a:lnTo>
                <a:lnTo>
                  <a:pt x="3746850" y="25400"/>
                </a:lnTo>
                <a:lnTo>
                  <a:pt x="3760672" y="38100"/>
                </a:lnTo>
                <a:lnTo>
                  <a:pt x="3781918" y="38100"/>
                </a:lnTo>
                <a:lnTo>
                  <a:pt x="3781939" y="50800"/>
                </a:lnTo>
                <a:lnTo>
                  <a:pt x="3867622" y="50800"/>
                </a:lnTo>
                <a:lnTo>
                  <a:pt x="3871353" y="45908"/>
                </a:lnTo>
                <a:lnTo>
                  <a:pt x="3875635" y="38100"/>
                </a:lnTo>
                <a:lnTo>
                  <a:pt x="3876251" y="26183"/>
                </a:lnTo>
                <a:lnTo>
                  <a:pt x="3876215" y="24865"/>
                </a:lnTo>
                <a:lnTo>
                  <a:pt x="3874465" y="12700"/>
                </a:lnTo>
                <a:close/>
              </a:path>
              <a:path w="4993005" h="4470400">
                <a:moveTo>
                  <a:pt x="3883948" y="50119"/>
                </a:moveTo>
                <a:lnTo>
                  <a:pt x="3883318" y="50800"/>
                </a:lnTo>
                <a:lnTo>
                  <a:pt x="3883857" y="50800"/>
                </a:lnTo>
                <a:lnTo>
                  <a:pt x="3883948" y="50119"/>
                </a:lnTo>
                <a:close/>
              </a:path>
              <a:path w="4993005" h="4470400">
                <a:moveTo>
                  <a:pt x="3923271" y="12700"/>
                </a:moveTo>
                <a:lnTo>
                  <a:pt x="3908378" y="12700"/>
                </a:lnTo>
                <a:lnTo>
                  <a:pt x="3891709" y="25400"/>
                </a:lnTo>
                <a:lnTo>
                  <a:pt x="3895087" y="38100"/>
                </a:lnTo>
                <a:lnTo>
                  <a:pt x="3883948" y="50119"/>
                </a:lnTo>
                <a:lnTo>
                  <a:pt x="3883857" y="50800"/>
                </a:lnTo>
                <a:lnTo>
                  <a:pt x="4336963" y="50800"/>
                </a:lnTo>
                <a:lnTo>
                  <a:pt x="4331011" y="38100"/>
                </a:lnTo>
                <a:lnTo>
                  <a:pt x="4151760" y="38100"/>
                </a:lnTo>
                <a:lnTo>
                  <a:pt x="4144654" y="25400"/>
                </a:lnTo>
                <a:lnTo>
                  <a:pt x="3914563" y="25400"/>
                </a:lnTo>
                <a:lnTo>
                  <a:pt x="3923271" y="12700"/>
                </a:lnTo>
                <a:close/>
              </a:path>
              <a:path w="4993005" h="4470400">
                <a:moveTo>
                  <a:pt x="4473832" y="12700"/>
                </a:moveTo>
                <a:lnTo>
                  <a:pt x="4447908" y="25400"/>
                </a:lnTo>
                <a:lnTo>
                  <a:pt x="4364421" y="25400"/>
                </a:lnTo>
                <a:lnTo>
                  <a:pt x="4361554" y="38100"/>
                </a:lnTo>
                <a:lnTo>
                  <a:pt x="4356598" y="50800"/>
                </a:lnTo>
                <a:lnTo>
                  <a:pt x="4550470" y="50800"/>
                </a:lnTo>
                <a:lnTo>
                  <a:pt x="4553193" y="38100"/>
                </a:lnTo>
                <a:lnTo>
                  <a:pt x="4472336" y="38100"/>
                </a:lnTo>
                <a:lnTo>
                  <a:pt x="4477056" y="25400"/>
                </a:lnTo>
                <a:lnTo>
                  <a:pt x="4473832" y="12700"/>
                </a:lnTo>
                <a:close/>
              </a:path>
              <a:path w="4993005" h="4470400">
                <a:moveTo>
                  <a:pt x="4498084" y="12700"/>
                </a:moveTo>
                <a:lnTo>
                  <a:pt x="4474426" y="38100"/>
                </a:lnTo>
                <a:lnTo>
                  <a:pt x="4553193" y="38100"/>
                </a:lnTo>
                <a:lnTo>
                  <a:pt x="4550470" y="50800"/>
                </a:lnTo>
                <a:lnTo>
                  <a:pt x="4590279" y="50800"/>
                </a:lnTo>
                <a:lnTo>
                  <a:pt x="4599969" y="38100"/>
                </a:lnTo>
                <a:lnTo>
                  <a:pt x="4610584" y="29184"/>
                </a:lnTo>
                <a:lnTo>
                  <a:pt x="4611536" y="25400"/>
                </a:lnTo>
                <a:lnTo>
                  <a:pt x="4505385" y="25400"/>
                </a:lnTo>
                <a:lnTo>
                  <a:pt x="4498084" y="12700"/>
                </a:lnTo>
                <a:close/>
              </a:path>
              <a:path w="4993005" h="4470400">
                <a:moveTo>
                  <a:pt x="165736" y="12700"/>
                </a:moveTo>
                <a:lnTo>
                  <a:pt x="133606" y="12700"/>
                </a:lnTo>
                <a:lnTo>
                  <a:pt x="121075" y="25400"/>
                </a:lnTo>
                <a:lnTo>
                  <a:pt x="82920" y="25400"/>
                </a:lnTo>
                <a:lnTo>
                  <a:pt x="71148" y="36659"/>
                </a:lnTo>
                <a:lnTo>
                  <a:pt x="70617" y="38100"/>
                </a:lnTo>
                <a:lnTo>
                  <a:pt x="163368" y="38100"/>
                </a:lnTo>
                <a:lnTo>
                  <a:pt x="168567" y="25400"/>
                </a:lnTo>
                <a:lnTo>
                  <a:pt x="165736" y="12700"/>
                </a:lnTo>
                <a:close/>
              </a:path>
              <a:path w="4993005" h="4470400">
                <a:moveTo>
                  <a:pt x="259855" y="12700"/>
                </a:moveTo>
                <a:lnTo>
                  <a:pt x="245470" y="25400"/>
                </a:lnTo>
                <a:lnTo>
                  <a:pt x="243291" y="25400"/>
                </a:lnTo>
                <a:lnTo>
                  <a:pt x="235460" y="38100"/>
                </a:lnTo>
                <a:lnTo>
                  <a:pt x="280902" y="38100"/>
                </a:lnTo>
                <a:lnTo>
                  <a:pt x="270963" y="25400"/>
                </a:lnTo>
                <a:lnTo>
                  <a:pt x="259855" y="12700"/>
                </a:lnTo>
                <a:close/>
              </a:path>
              <a:path w="4993005" h="4470400">
                <a:moveTo>
                  <a:pt x="308618" y="12700"/>
                </a:moveTo>
                <a:lnTo>
                  <a:pt x="291783" y="25400"/>
                </a:lnTo>
                <a:lnTo>
                  <a:pt x="280902" y="38100"/>
                </a:lnTo>
                <a:lnTo>
                  <a:pt x="294956" y="38100"/>
                </a:lnTo>
                <a:lnTo>
                  <a:pt x="296558" y="25400"/>
                </a:lnTo>
                <a:lnTo>
                  <a:pt x="318523" y="25400"/>
                </a:lnTo>
                <a:lnTo>
                  <a:pt x="308618" y="12700"/>
                </a:lnTo>
                <a:close/>
              </a:path>
              <a:path w="4993005" h="4470400">
                <a:moveTo>
                  <a:pt x="342102" y="12700"/>
                </a:moveTo>
                <a:lnTo>
                  <a:pt x="333939" y="12700"/>
                </a:lnTo>
                <a:lnTo>
                  <a:pt x="325597" y="25400"/>
                </a:lnTo>
                <a:lnTo>
                  <a:pt x="296558" y="25400"/>
                </a:lnTo>
                <a:lnTo>
                  <a:pt x="294956" y="38100"/>
                </a:lnTo>
                <a:lnTo>
                  <a:pt x="348137" y="38100"/>
                </a:lnTo>
                <a:lnTo>
                  <a:pt x="342102" y="12700"/>
                </a:lnTo>
                <a:close/>
              </a:path>
              <a:path w="4993005" h="4470400">
                <a:moveTo>
                  <a:pt x="380822" y="12700"/>
                </a:moveTo>
                <a:lnTo>
                  <a:pt x="342102" y="12700"/>
                </a:lnTo>
                <a:lnTo>
                  <a:pt x="349751" y="25400"/>
                </a:lnTo>
                <a:lnTo>
                  <a:pt x="356594" y="38100"/>
                </a:lnTo>
                <a:lnTo>
                  <a:pt x="410732" y="38100"/>
                </a:lnTo>
                <a:lnTo>
                  <a:pt x="406483" y="25400"/>
                </a:lnTo>
                <a:lnTo>
                  <a:pt x="395587" y="25400"/>
                </a:lnTo>
                <a:lnTo>
                  <a:pt x="380822" y="12700"/>
                </a:lnTo>
                <a:close/>
              </a:path>
              <a:path w="4993005" h="4470400">
                <a:moveTo>
                  <a:pt x="443468" y="12700"/>
                </a:moveTo>
                <a:lnTo>
                  <a:pt x="429279" y="12700"/>
                </a:lnTo>
                <a:lnTo>
                  <a:pt x="419735" y="25400"/>
                </a:lnTo>
                <a:lnTo>
                  <a:pt x="410732" y="38100"/>
                </a:lnTo>
                <a:lnTo>
                  <a:pt x="618726" y="38100"/>
                </a:lnTo>
                <a:lnTo>
                  <a:pt x="615396" y="25400"/>
                </a:lnTo>
                <a:lnTo>
                  <a:pt x="466406" y="25400"/>
                </a:lnTo>
                <a:lnTo>
                  <a:pt x="443468" y="12700"/>
                </a:lnTo>
                <a:close/>
              </a:path>
              <a:path w="4993005" h="4470400">
                <a:moveTo>
                  <a:pt x="1325406" y="25400"/>
                </a:moveTo>
                <a:lnTo>
                  <a:pt x="1233724" y="25400"/>
                </a:lnTo>
                <a:lnTo>
                  <a:pt x="1230770" y="38100"/>
                </a:lnTo>
                <a:lnTo>
                  <a:pt x="1343837" y="38100"/>
                </a:lnTo>
                <a:lnTo>
                  <a:pt x="1334705" y="30758"/>
                </a:lnTo>
                <a:lnTo>
                  <a:pt x="1325406" y="25400"/>
                </a:lnTo>
                <a:close/>
              </a:path>
              <a:path w="4993005" h="4470400">
                <a:moveTo>
                  <a:pt x="1348201" y="25400"/>
                </a:moveTo>
                <a:lnTo>
                  <a:pt x="1328039" y="25400"/>
                </a:lnTo>
                <a:lnTo>
                  <a:pt x="1334705" y="30758"/>
                </a:lnTo>
                <a:lnTo>
                  <a:pt x="1347444" y="38100"/>
                </a:lnTo>
                <a:lnTo>
                  <a:pt x="1352090" y="38100"/>
                </a:lnTo>
                <a:lnTo>
                  <a:pt x="1348201" y="25400"/>
                </a:lnTo>
                <a:close/>
              </a:path>
              <a:path w="4993005" h="4470400">
                <a:moveTo>
                  <a:pt x="1413512" y="25400"/>
                </a:moveTo>
                <a:lnTo>
                  <a:pt x="1352736" y="25400"/>
                </a:lnTo>
                <a:lnTo>
                  <a:pt x="1352090" y="38100"/>
                </a:lnTo>
                <a:lnTo>
                  <a:pt x="1413351" y="38100"/>
                </a:lnTo>
                <a:lnTo>
                  <a:pt x="1413512" y="25400"/>
                </a:lnTo>
                <a:close/>
              </a:path>
              <a:path w="4993005" h="4470400">
                <a:moveTo>
                  <a:pt x="2789066" y="25400"/>
                </a:moveTo>
                <a:lnTo>
                  <a:pt x="2695868" y="25400"/>
                </a:lnTo>
                <a:lnTo>
                  <a:pt x="2691260" y="38100"/>
                </a:lnTo>
                <a:lnTo>
                  <a:pt x="2803637" y="38100"/>
                </a:lnTo>
                <a:lnTo>
                  <a:pt x="2789066" y="25400"/>
                </a:lnTo>
                <a:close/>
              </a:path>
              <a:path w="4993005" h="4470400">
                <a:moveTo>
                  <a:pt x="2862193" y="12700"/>
                </a:moveTo>
                <a:lnTo>
                  <a:pt x="2798586" y="12700"/>
                </a:lnTo>
                <a:lnTo>
                  <a:pt x="2789759" y="25400"/>
                </a:lnTo>
                <a:lnTo>
                  <a:pt x="2807856" y="38100"/>
                </a:lnTo>
                <a:lnTo>
                  <a:pt x="2812055" y="38100"/>
                </a:lnTo>
                <a:lnTo>
                  <a:pt x="2809057" y="25400"/>
                </a:lnTo>
                <a:lnTo>
                  <a:pt x="2863048" y="25400"/>
                </a:lnTo>
                <a:lnTo>
                  <a:pt x="2862193" y="12700"/>
                </a:lnTo>
                <a:close/>
              </a:path>
              <a:path w="4993005" h="4470400">
                <a:moveTo>
                  <a:pt x="2874418" y="25400"/>
                </a:moveTo>
                <a:lnTo>
                  <a:pt x="2813400" y="25400"/>
                </a:lnTo>
                <a:lnTo>
                  <a:pt x="2812055" y="38100"/>
                </a:lnTo>
                <a:lnTo>
                  <a:pt x="2872176" y="38100"/>
                </a:lnTo>
                <a:lnTo>
                  <a:pt x="2874418" y="25400"/>
                </a:lnTo>
                <a:close/>
              </a:path>
              <a:path w="4993005" h="4470400">
                <a:moveTo>
                  <a:pt x="4250088" y="25400"/>
                </a:moveTo>
                <a:lnTo>
                  <a:pt x="4158018" y="25400"/>
                </a:lnTo>
                <a:lnTo>
                  <a:pt x="4151760" y="38100"/>
                </a:lnTo>
                <a:lnTo>
                  <a:pt x="4263433" y="38100"/>
                </a:lnTo>
                <a:lnTo>
                  <a:pt x="4250088" y="25400"/>
                </a:lnTo>
                <a:close/>
              </a:path>
              <a:path w="4993005" h="4470400">
                <a:moveTo>
                  <a:pt x="4327178" y="12700"/>
                </a:moveTo>
                <a:lnTo>
                  <a:pt x="4264280" y="12700"/>
                </a:lnTo>
                <a:lnTo>
                  <a:pt x="4254113" y="25400"/>
                </a:lnTo>
                <a:lnTo>
                  <a:pt x="4268267" y="38100"/>
                </a:lnTo>
                <a:lnTo>
                  <a:pt x="4272026" y="38100"/>
                </a:lnTo>
                <a:lnTo>
                  <a:pt x="4269913" y="25400"/>
                </a:lnTo>
                <a:lnTo>
                  <a:pt x="4326096" y="25400"/>
                </a:lnTo>
                <a:lnTo>
                  <a:pt x="4327178" y="12700"/>
                </a:lnTo>
                <a:close/>
              </a:path>
              <a:path w="4993005" h="4470400">
                <a:moveTo>
                  <a:pt x="4335330" y="25400"/>
                </a:moveTo>
                <a:lnTo>
                  <a:pt x="4274071" y="25400"/>
                </a:lnTo>
                <a:lnTo>
                  <a:pt x="4272026" y="38100"/>
                </a:lnTo>
                <a:lnTo>
                  <a:pt x="4331011" y="38100"/>
                </a:lnTo>
                <a:lnTo>
                  <a:pt x="4335330" y="25400"/>
                </a:lnTo>
                <a:close/>
              </a:path>
              <a:path w="4993005" h="4470400">
                <a:moveTo>
                  <a:pt x="4678482" y="26183"/>
                </a:moveTo>
                <a:lnTo>
                  <a:pt x="4661521" y="38100"/>
                </a:lnTo>
                <a:lnTo>
                  <a:pt x="4676330" y="38100"/>
                </a:lnTo>
                <a:lnTo>
                  <a:pt x="4678482" y="26183"/>
                </a:lnTo>
                <a:close/>
              </a:path>
              <a:path w="4993005" h="4470400">
                <a:moveTo>
                  <a:pt x="4709807" y="12700"/>
                </a:moveTo>
                <a:lnTo>
                  <a:pt x="4704458" y="12700"/>
                </a:lnTo>
                <a:lnTo>
                  <a:pt x="4679597" y="25400"/>
                </a:lnTo>
                <a:lnTo>
                  <a:pt x="4678482" y="26183"/>
                </a:lnTo>
                <a:lnTo>
                  <a:pt x="4676330" y="38100"/>
                </a:lnTo>
                <a:lnTo>
                  <a:pt x="4727281" y="38100"/>
                </a:lnTo>
                <a:lnTo>
                  <a:pt x="4731454" y="25400"/>
                </a:lnTo>
                <a:lnTo>
                  <a:pt x="4707599" y="25400"/>
                </a:lnTo>
                <a:lnTo>
                  <a:pt x="4709807" y="12700"/>
                </a:lnTo>
                <a:close/>
              </a:path>
              <a:path w="4993005" h="4470400">
                <a:moveTo>
                  <a:pt x="4779857" y="12700"/>
                </a:moveTo>
                <a:lnTo>
                  <a:pt x="4735626" y="12700"/>
                </a:lnTo>
                <a:lnTo>
                  <a:pt x="4739497" y="25400"/>
                </a:lnTo>
                <a:lnTo>
                  <a:pt x="4737260" y="38100"/>
                </a:lnTo>
                <a:lnTo>
                  <a:pt x="4787405" y="38100"/>
                </a:lnTo>
                <a:lnTo>
                  <a:pt x="4789690" y="25400"/>
                </a:lnTo>
                <a:lnTo>
                  <a:pt x="4788675" y="25400"/>
                </a:lnTo>
                <a:lnTo>
                  <a:pt x="4779857" y="12700"/>
                </a:lnTo>
                <a:close/>
              </a:path>
              <a:path w="4993005" h="4470400">
                <a:moveTo>
                  <a:pt x="75296" y="25400"/>
                </a:moveTo>
                <a:lnTo>
                  <a:pt x="70107" y="25400"/>
                </a:lnTo>
                <a:lnTo>
                  <a:pt x="70581" y="37201"/>
                </a:lnTo>
                <a:lnTo>
                  <a:pt x="71148" y="36659"/>
                </a:lnTo>
                <a:lnTo>
                  <a:pt x="75296" y="25400"/>
                </a:lnTo>
                <a:close/>
              </a:path>
              <a:path w="4993005" h="4470400">
                <a:moveTo>
                  <a:pt x="1397212" y="12700"/>
                </a:moveTo>
                <a:lnTo>
                  <a:pt x="1332892" y="12700"/>
                </a:lnTo>
                <a:lnTo>
                  <a:pt x="1325406" y="25400"/>
                </a:lnTo>
                <a:lnTo>
                  <a:pt x="1334705" y="30758"/>
                </a:lnTo>
                <a:lnTo>
                  <a:pt x="1328039" y="25400"/>
                </a:lnTo>
                <a:lnTo>
                  <a:pt x="1398828" y="25400"/>
                </a:lnTo>
                <a:lnTo>
                  <a:pt x="1399026" y="20955"/>
                </a:lnTo>
                <a:lnTo>
                  <a:pt x="1397212" y="12700"/>
                </a:lnTo>
                <a:close/>
              </a:path>
              <a:path w="4993005" h="4470400">
                <a:moveTo>
                  <a:pt x="105757" y="12700"/>
                </a:moveTo>
                <a:lnTo>
                  <a:pt x="86322" y="12700"/>
                </a:lnTo>
                <a:lnTo>
                  <a:pt x="84803" y="25400"/>
                </a:lnTo>
                <a:lnTo>
                  <a:pt x="111047" y="25400"/>
                </a:lnTo>
                <a:lnTo>
                  <a:pt x="105757" y="12700"/>
                </a:lnTo>
                <a:close/>
              </a:path>
              <a:path w="4993005" h="4470400">
                <a:moveTo>
                  <a:pt x="505491" y="12700"/>
                </a:moveTo>
                <a:lnTo>
                  <a:pt x="499588" y="12700"/>
                </a:lnTo>
                <a:lnTo>
                  <a:pt x="486076" y="25400"/>
                </a:lnTo>
                <a:lnTo>
                  <a:pt x="502332" y="25400"/>
                </a:lnTo>
                <a:lnTo>
                  <a:pt x="505491" y="12700"/>
                </a:lnTo>
                <a:close/>
              </a:path>
              <a:path w="4993005" h="4470400">
                <a:moveTo>
                  <a:pt x="522377" y="12700"/>
                </a:moveTo>
                <a:lnTo>
                  <a:pt x="515857" y="12700"/>
                </a:lnTo>
                <a:lnTo>
                  <a:pt x="502332" y="25400"/>
                </a:lnTo>
                <a:lnTo>
                  <a:pt x="528478" y="25400"/>
                </a:lnTo>
                <a:lnTo>
                  <a:pt x="522377" y="12700"/>
                </a:lnTo>
                <a:close/>
              </a:path>
              <a:path w="4993005" h="4470400">
                <a:moveTo>
                  <a:pt x="548366" y="12700"/>
                </a:moveTo>
                <a:lnTo>
                  <a:pt x="540749" y="25400"/>
                </a:lnTo>
                <a:lnTo>
                  <a:pt x="550385" y="25400"/>
                </a:lnTo>
                <a:lnTo>
                  <a:pt x="548366" y="12700"/>
                </a:lnTo>
                <a:close/>
              </a:path>
              <a:path w="4993005" h="4470400">
                <a:moveTo>
                  <a:pt x="570403" y="12700"/>
                </a:moveTo>
                <a:lnTo>
                  <a:pt x="555000" y="25400"/>
                </a:lnTo>
                <a:lnTo>
                  <a:pt x="573974" y="25400"/>
                </a:lnTo>
                <a:lnTo>
                  <a:pt x="570403" y="12700"/>
                </a:lnTo>
                <a:close/>
              </a:path>
              <a:path w="4993005" h="4470400">
                <a:moveTo>
                  <a:pt x="623224" y="12700"/>
                </a:moveTo>
                <a:lnTo>
                  <a:pt x="577736" y="12700"/>
                </a:lnTo>
                <a:lnTo>
                  <a:pt x="573974" y="25400"/>
                </a:lnTo>
                <a:lnTo>
                  <a:pt x="635106" y="25400"/>
                </a:lnTo>
                <a:lnTo>
                  <a:pt x="623224" y="12700"/>
                </a:lnTo>
                <a:close/>
              </a:path>
              <a:path w="4993005" h="4470400">
                <a:moveTo>
                  <a:pt x="726126" y="12700"/>
                </a:moveTo>
                <a:lnTo>
                  <a:pt x="654704" y="12700"/>
                </a:lnTo>
                <a:lnTo>
                  <a:pt x="651573" y="25400"/>
                </a:lnTo>
                <a:lnTo>
                  <a:pt x="736868" y="25400"/>
                </a:lnTo>
                <a:lnTo>
                  <a:pt x="726126" y="12700"/>
                </a:lnTo>
                <a:close/>
              </a:path>
              <a:path w="4993005" h="4470400">
                <a:moveTo>
                  <a:pt x="803841" y="12700"/>
                </a:moveTo>
                <a:lnTo>
                  <a:pt x="791986" y="12700"/>
                </a:lnTo>
                <a:lnTo>
                  <a:pt x="769423" y="25400"/>
                </a:lnTo>
                <a:lnTo>
                  <a:pt x="811683" y="25400"/>
                </a:lnTo>
                <a:lnTo>
                  <a:pt x="803841" y="12700"/>
                </a:lnTo>
                <a:close/>
              </a:path>
              <a:path w="4993005" h="4470400">
                <a:moveTo>
                  <a:pt x="835849" y="12700"/>
                </a:moveTo>
                <a:lnTo>
                  <a:pt x="822207" y="12700"/>
                </a:lnTo>
                <a:lnTo>
                  <a:pt x="811683" y="25400"/>
                </a:lnTo>
                <a:lnTo>
                  <a:pt x="840305" y="25400"/>
                </a:lnTo>
                <a:lnTo>
                  <a:pt x="835849" y="12700"/>
                </a:lnTo>
                <a:close/>
              </a:path>
              <a:path w="4993005" h="4470400">
                <a:moveTo>
                  <a:pt x="869546" y="12700"/>
                </a:moveTo>
                <a:lnTo>
                  <a:pt x="856711" y="12700"/>
                </a:lnTo>
                <a:lnTo>
                  <a:pt x="845620" y="25400"/>
                </a:lnTo>
                <a:lnTo>
                  <a:pt x="870865" y="25400"/>
                </a:lnTo>
                <a:lnTo>
                  <a:pt x="869546" y="12700"/>
                </a:lnTo>
                <a:close/>
              </a:path>
              <a:path w="4993005" h="4470400">
                <a:moveTo>
                  <a:pt x="1027405" y="12700"/>
                </a:moveTo>
                <a:lnTo>
                  <a:pt x="1018304" y="12700"/>
                </a:lnTo>
                <a:lnTo>
                  <a:pt x="1017105" y="25400"/>
                </a:lnTo>
                <a:lnTo>
                  <a:pt x="1050926" y="25400"/>
                </a:lnTo>
                <a:lnTo>
                  <a:pt x="1027405" y="12700"/>
                </a:lnTo>
                <a:close/>
              </a:path>
              <a:path w="4993005" h="4470400">
                <a:moveTo>
                  <a:pt x="1080932" y="12700"/>
                </a:moveTo>
                <a:lnTo>
                  <a:pt x="1061050" y="12700"/>
                </a:lnTo>
                <a:lnTo>
                  <a:pt x="1050926" y="25400"/>
                </a:lnTo>
                <a:lnTo>
                  <a:pt x="1080628" y="25400"/>
                </a:lnTo>
                <a:lnTo>
                  <a:pt x="1080932" y="12700"/>
                </a:lnTo>
                <a:close/>
              </a:path>
              <a:path w="4993005" h="4470400">
                <a:moveTo>
                  <a:pt x="1086984" y="12700"/>
                </a:moveTo>
                <a:lnTo>
                  <a:pt x="1080932" y="12700"/>
                </a:lnTo>
                <a:lnTo>
                  <a:pt x="1080628" y="25400"/>
                </a:lnTo>
                <a:lnTo>
                  <a:pt x="1097245" y="25400"/>
                </a:lnTo>
                <a:lnTo>
                  <a:pt x="1086984" y="12700"/>
                </a:lnTo>
                <a:close/>
              </a:path>
              <a:path w="4993005" h="4470400">
                <a:moveTo>
                  <a:pt x="1110699" y="12700"/>
                </a:moveTo>
                <a:lnTo>
                  <a:pt x="1105038" y="12700"/>
                </a:lnTo>
                <a:lnTo>
                  <a:pt x="1097245" y="25400"/>
                </a:lnTo>
                <a:lnTo>
                  <a:pt x="1114564" y="25400"/>
                </a:lnTo>
                <a:lnTo>
                  <a:pt x="1110699" y="12700"/>
                </a:lnTo>
                <a:close/>
              </a:path>
              <a:path w="4993005" h="4470400">
                <a:moveTo>
                  <a:pt x="1128786" y="12700"/>
                </a:moveTo>
                <a:lnTo>
                  <a:pt x="1115193" y="12700"/>
                </a:lnTo>
                <a:lnTo>
                  <a:pt x="1114564" y="25400"/>
                </a:lnTo>
                <a:lnTo>
                  <a:pt x="1145407" y="25400"/>
                </a:lnTo>
                <a:lnTo>
                  <a:pt x="1128786" y="12700"/>
                </a:lnTo>
                <a:close/>
              </a:path>
              <a:path w="4993005" h="4470400">
                <a:moveTo>
                  <a:pt x="1208062" y="12700"/>
                </a:moveTo>
                <a:lnTo>
                  <a:pt x="1156032" y="12700"/>
                </a:lnTo>
                <a:lnTo>
                  <a:pt x="1155118" y="25400"/>
                </a:lnTo>
                <a:lnTo>
                  <a:pt x="1218653" y="25400"/>
                </a:lnTo>
                <a:lnTo>
                  <a:pt x="1208062" y="12700"/>
                </a:lnTo>
                <a:close/>
              </a:path>
              <a:path w="4993005" h="4470400">
                <a:moveTo>
                  <a:pt x="1312569" y="12700"/>
                </a:moveTo>
                <a:lnTo>
                  <a:pt x="1227406" y="12700"/>
                </a:lnTo>
                <a:lnTo>
                  <a:pt x="1220667" y="25400"/>
                </a:lnTo>
                <a:lnTo>
                  <a:pt x="1307616" y="25400"/>
                </a:lnTo>
                <a:lnTo>
                  <a:pt x="1312569" y="12700"/>
                </a:lnTo>
                <a:close/>
              </a:path>
              <a:path w="4993005" h="4470400">
                <a:moveTo>
                  <a:pt x="1399026" y="20955"/>
                </a:moveTo>
                <a:lnTo>
                  <a:pt x="1398828" y="25400"/>
                </a:lnTo>
                <a:lnTo>
                  <a:pt x="1400002" y="25400"/>
                </a:lnTo>
                <a:lnTo>
                  <a:pt x="1399026" y="20955"/>
                </a:lnTo>
                <a:close/>
              </a:path>
              <a:path w="4993005" h="4470400">
                <a:moveTo>
                  <a:pt x="1508133" y="12700"/>
                </a:moveTo>
                <a:lnTo>
                  <a:pt x="1486021" y="12700"/>
                </a:lnTo>
                <a:lnTo>
                  <a:pt x="1470888" y="25400"/>
                </a:lnTo>
                <a:lnTo>
                  <a:pt x="1519201" y="25400"/>
                </a:lnTo>
                <a:lnTo>
                  <a:pt x="1508133" y="12700"/>
                </a:lnTo>
                <a:close/>
              </a:path>
              <a:path w="4993005" h="4470400">
                <a:moveTo>
                  <a:pt x="1592359" y="12700"/>
                </a:moveTo>
                <a:lnTo>
                  <a:pt x="1586933" y="12700"/>
                </a:lnTo>
                <a:lnTo>
                  <a:pt x="1577512" y="25400"/>
                </a:lnTo>
                <a:lnTo>
                  <a:pt x="1589105" y="25400"/>
                </a:lnTo>
                <a:lnTo>
                  <a:pt x="1592359" y="12700"/>
                </a:lnTo>
                <a:close/>
              </a:path>
              <a:path w="4993005" h="4470400">
                <a:moveTo>
                  <a:pt x="1639578" y="12700"/>
                </a:moveTo>
                <a:lnTo>
                  <a:pt x="1597058" y="12700"/>
                </a:lnTo>
                <a:lnTo>
                  <a:pt x="1589105" y="25400"/>
                </a:lnTo>
                <a:lnTo>
                  <a:pt x="1626716" y="25400"/>
                </a:lnTo>
                <a:lnTo>
                  <a:pt x="1639578" y="12700"/>
                </a:lnTo>
                <a:close/>
              </a:path>
              <a:path w="4993005" h="4470400">
                <a:moveTo>
                  <a:pt x="1687401" y="12700"/>
                </a:moveTo>
                <a:lnTo>
                  <a:pt x="1667470" y="12700"/>
                </a:lnTo>
                <a:lnTo>
                  <a:pt x="1642358" y="25400"/>
                </a:lnTo>
                <a:lnTo>
                  <a:pt x="1687500" y="25400"/>
                </a:lnTo>
                <a:lnTo>
                  <a:pt x="1687401" y="12700"/>
                </a:lnTo>
                <a:close/>
              </a:path>
              <a:path w="4993005" h="4470400">
                <a:moveTo>
                  <a:pt x="1774220" y="12700"/>
                </a:moveTo>
                <a:lnTo>
                  <a:pt x="1768761" y="12700"/>
                </a:lnTo>
                <a:lnTo>
                  <a:pt x="1762725" y="25400"/>
                </a:lnTo>
                <a:lnTo>
                  <a:pt x="1790985" y="25400"/>
                </a:lnTo>
                <a:lnTo>
                  <a:pt x="1774220" y="12700"/>
                </a:lnTo>
                <a:close/>
              </a:path>
              <a:path w="4993005" h="4470400">
                <a:moveTo>
                  <a:pt x="1821038" y="12700"/>
                </a:moveTo>
                <a:lnTo>
                  <a:pt x="1810701" y="25400"/>
                </a:lnTo>
                <a:lnTo>
                  <a:pt x="1838689" y="25400"/>
                </a:lnTo>
                <a:lnTo>
                  <a:pt x="1821038" y="12700"/>
                </a:lnTo>
                <a:close/>
              </a:path>
              <a:path w="4993005" h="4470400">
                <a:moveTo>
                  <a:pt x="1874088" y="12700"/>
                </a:moveTo>
                <a:lnTo>
                  <a:pt x="1847879" y="12700"/>
                </a:lnTo>
                <a:lnTo>
                  <a:pt x="1838689" y="25400"/>
                </a:lnTo>
                <a:lnTo>
                  <a:pt x="1868489" y="25400"/>
                </a:lnTo>
                <a:lnTo>
                  <a:pt x="1874088" y="12700"/>
                </a:lnTo>
                <a:close/>
              </a:path>
              <a:path w="4993005" h="4470400">
                <a:moveTo>
                  <a:pt x="1898119" y="12700"/>
                </a:moveTo>
                <a:lnTo>
                  <a:pt x="1885773" y="12700"/>
                </a:lnTo>
                <a:lnTo>
                  <a:pt x="1868489" y="25400"/>
                </a:lnTo>
                <a:lnTo>
                  <a:pt x="1908702" y="25400"/>
                </a:lnTo>
                <a:lnTo>
                  <a:pt x="1898119" y="12700"/>
                </a:lnTo>
                <a:close/>
              </a:path>
              <a:path w="4993005" h="4470400">
                <a:moveTo>
                  <a:pt x="1943726" y="12700"/>
                </a:moveTo>
                <a:lnTo>
                  <a:pt x="1933652" y="12700"/>
                </a:lnTo>
                <a:lnTo>
                  <a:pt x="1930131" y="25400"/>
                </a:lnTo>
                <a:lnTo>
                  <a:pt x="1972821" y="25400"/>
                </a:lnTo>
                <a:lnTo>
                  <a:pt x="1943726" y="12700"/>
                </a:lnTo>
                <a:close/>
              </a:path>
              <a:path w="4993005" h="4470400">
                <a:moveTo>
                  <a:pt x="1994630" y="12700"/>
                </a:moveTo>
                <a:lnTo>
                  <a:pt x="1972821" y="25400"/>
                </a:lnTo>
                <a:lnTo>
                  <a:pt x="2006774" y="25400"/>
                </a:lnTo>
                <a:lnTo>
                  <a:pt x="1994630" y="12700"/>
                </a:lnTo>
                <a:close/>
              </a:path>
              <a:path w="4993005" h="4470400">
                <a:moveTo>
                  <a:pt x="2155224" y="12700"/>
                </a:moveTo>
                <a:lnTo>
                  <a:pt x="2147787" y="12700"/>
                </a:lnTo>
                <a:lnTo>
                  <a:pt x="2148792" y="25400"/>
                </a:lnTo>
                <a:lnTo>
                  <a:pt x="2155224" y="12700"/>
                </a:lnTo>
                <a:close/>
              </a:path>
              <a:path w="4993005" h="4470400">
                <a:moveTo>
                  <a:pt x="2259120" y="12700"/>
                </a:moveTo>
                <a:lnTo>
                  <a:pt x="2182812" y="12700"/>
                </a:lnTo>
                <a:lnTo>
                  <a:pt x="2159835" y="25400"/>
                </a:lnTo>
                <a:lnTo>
                  <a:pt x="2266346" y="25400"/>
                </a:lnTo>
                <a:lnTo>
                  <a:pt x="2259120" y="12700"/>
                </a:lnTo>
                <a:close/>
              </a:path>
              <a:path w="4993005" h="4470400">
                <a:moveTo>
                  <a:pt x="2304884" y="12700"/>
                </a:moveTo>
                <a:lnTo>
                  <a:pt x="2291565" y="12700"/>
                </a:lnTo>
                <a:lnTo>
                  <a:pt x="2266346" y="25400"/>
                </a:lnTo>
                <a:lnTo>
                  <a:pt x="2300764" y="25400"/>
                </a:lnTo>
                <a:lnTo>
                  <a:pt x="2304884" y="12700"/>
                </a:lnTo>
                <a:close/>
              </a:path>
              <a:path w="4993005" h="4470400">
                <a:moveTo>
                  <a:pt x="2366794" y="12700"/>
                </a:moveTo>
                <a:lnTo>
                  <a:pt x="2338627" y="12700"/>
                </a:lnTo>
                <a:lnTo>
                  <a:pt x="2342163" y="25400"/>
                </a:lnTo>
                <a:lnTo>
                  <a:pt x="2375818" y="25400"/>
                </a:lnTo>
                <a:lnTo>
                  <a:pt x="2366794" y="12700"/>
                </a:lnTo>
                <a:close/>
              </a:path>
              <a:path w="4993005" h="4470400">
                <a:moveTo>
                  <a:pt x="2491925" y="12700"/>
                </a:moveTo>
                <a:lnTo>
                  <a:pt x="2484340" y="12700"/>
                </a:lnTo>
                <a:lnTo>
                  <a:pt x="2481292" y="25400"/>
                </a:lnTo>
                <a:lnTo>
                  <a:pt x="2515300" y="25400"/>
                </a:lnTo>
                <a:lnTo>
                  <a:pt x="2491925" y="12700"/>
                </a:lnTo>
                <a:close/>
              </a:path>
              <a:path w="4993005" h="4470400">
                <a:moveTo>
                  <a:pt x="2545610" y="12700"/>
                </a:moveTo>
                <a:lnTo>
                  <a:pt x="2526355" y="12700"/>
                </a:lnTo>
                <a:lnTo>
                  <a:pt x="2515300" y="25400"/>
                </a:lnTo>
                <a:lnTo>
                  <a:pt x="2544856" y="25400"/>
                </a:lnTo>
                <a:lnTo>
                  <a:pt x="2545610" y="12700"/>
                </a:lnTo>
                <a:close/>
              </a:path>
              <a:path w="4993005" h="4470400">
                <a:moveTo>
                  <a:pt x="2553379" y="12700"/>
                </a:moveTo>
                <a:lnTo>
                  <a:pt x="2545610" y="12700"/>
                </a:lnTo>
                <a:lnTo>
                  <a:pt x="2544856" y="25400"/>
                </a:lnTo>
                <a:lnTo>
                  <a:pt x="2560939" y="25400"/>
                </a:lnTo>
                <a:lnTo>
                  <a:pt x="2553379" y="12700"/>
                </a:lnTo>
                <a:close/>
              </a:path>
              <a:path w="4993005" h="4470400">
                <a:moveTo>
                  <a:pt x="2576142" y="12700"/>
                </a:moveTo>
                <a:lnTo>
                  <a:pt x="2569568" y="12700"/>
                </a:lnTo>
                <a:lnTo>
                  <a:pt x="2560939" y="25400"/>
                </a:lnTo>
                <a:lnTo>
                  <a:pt x="2577535" y="25400"/>
                </a:lnTo>
                <a:lnTo>
                  <a:pt x="2576142" y="12700"/>
                </a:lnTo>
                <a:close/>
              </a:path>
              <a:path w="4993005" h="4470400">
                <a:moveTo>
                  <a:pt x="2594039" y="12700"/>
                </a:moveTo>
                <a:lnTo>
                  <a:pt x="2581159" y="12700"/>
                </a:lnTo>
                <a:lnTo>
                  <a:pt x="2577535" y="25400"/>
                </a:lnTo>
                <a:lnTo>
                  <a:pt x="2609151" y="25400"/>
                </a:lnTo>
                <a:lnTo>
                  <a:pt x="2594039" y="12700"/>
                </a:lnTo>
                <a:close/>
              </a:path>
              <a:path w="4993005" h="4470400">
                <a:moveTo>
                  <a:pt x="2673342" y="12700"/>
                </a:moveTo>
                <a:lnTo>
                  <a:pt x="2622203" y="12700"/>
                </a:lnTo>
                <a:lnTo>
                  <a:pt x="2619471" y="25400"/>
                </a:lnTo>
                <a:lnTo>
                  <a:pt x="2682368" y="25400"/>
                </a:lnTo>
                <a:lnTo>
                  <a:pt x="2673342" y="12700"/>
                </a:lnTo>
                <a:close/>
              </a:path>
              <a:path w="4993005" h="4470400">
                <a:moveTo>
                  <a:pt x="2777561" y="12700"/>
                </a:moveTo>
                <a:lnTo>
                  <a:pt x="2691813" y="12700"/>
                </a:lnTo>
                <a:lnTo>
                  <a:pt x="2682985" y="25400"/>
                </a:lnTo>
                <a:lnTo>
                  <a:pt x="2771582" y="25400"/>
                </a:lnTo>
                <a:lnTo>
                  <a:pt x="2777561" y="12700"/>
                </a:lnTo>
                <a:close/>
              </a:path>
              <a:path w="4993005" h="4470400">
                <a:moveTo>
                  <a:pt x="2974209" y="12700"/>
                </a:moveTo>
                <a:lnTo>
                  <a:pt x="2950495" y="12700"/>
                </a:lnTo>
                <a:lnTo>
                  <a:pt x="2934258" y="25400"/>
                </a:lnTo>
                <a:lnTo>
                  <a:pt x="2983554" y="25400"/>
                </a:lnTo>
                <a:lnTo>
                  <a:pt x="2974209" y="12700"/>
                </a:lnTo>
                <a:close/>
              </a:path>
              <a:path w="4993005" h="4470400">
                <a:moveTo>
                  <a:pt x="3057917" y="12700"/>
                </a:moveTo>
                <a:lnTo>
                  <a:pt x="3052249" y="12700"/>
                </a:lnTo>
                <a:lnTo>
                  <a:pt x="3041444" y="25400"/>
                </a:lnTo>
                <a:lnTo>
                  <a:pt x="3050526" y="25400"/>
                </a:lnTo>
                <a:lnTo>
                  <a:pt x="3057917" y="12700"/>
                </a:lnTo>
                <a:close/>
              </a:path>
              <a:path w="4993005" h="4470400">
                <a:moveTo>
                  <a:pt x="3105089" y="12700"/>
                </a:moveTo>
                <a:lnTo>
                  <a:pt x="3061474" y="12700"/>
                </a:lnTo>
                <a:lnTo>
                  <a:pt x="3050526" y="25400"/>
                </a:lnTo>
                <a:lnTo>
                  <a:pt x="3088619" y="25400"/>
                </a:lnTo>
                <a:lnTo>
                  <a:pt x="3105089" y="12700"/>
                </a:lnTo>
                <a:close/>
              </a:path>
              <a:path w="4993005" h="4470400">
                <a:moveTo>
                  <a:pt x="3153324" y="12700"/>
                </a:moveTo>
                <a:lnTo>
                  <a:pt x="3132329" y="12700"/>
                </a:lnTo>
                <a:lnTo>
                  <a:pt x="3104703" y="25400"/>
                </a:lnTo>
                <a:lnTo>
                  <a:pt x="3149518" y="25400"/>
                </a:lnTo>
                <a:lnTo>
                  <a:pt x="3153324" y="12700"/>
                </a:lnTo>
                <a:close/>
              </a:path>
              <a:path w="4993005" h="4470400">
                <a:moveTo>
                  <a:pt x="3239473" y="12700"/>
                </a:moveTo>
                <a:lnTo>
                  <a:pt x="3233208" y="12700"/>
                </a:lnTo>
                <a:lnTo>
                  <a:pt x="3225860" y="25400"/>
                </a:lnTo>
                <a:lnTo>
                  <a:pt x="3255117" y="25400"/>
                </a:lnTo>
                <a:lnTo>
                  <a:pt x="3239473" y="12700"/>
                </a:lnTo>
                <a:close/>
              </a:path>
              <a:path w="4993005" h="4470400">
                <a:moveTo>
                  <a:pt x="3287001" y="12700"/>
                </a:moveTo>
                <a:lnTo>
                  <a:pt x="3274945" y="25400"/>
                </a:lnTo>
                <a:lnTo>
                  <a:pt x="3301995" y="25400"/>
                </a:lnTo>
                <a:lnTo>
                  <a:pt x="3287001" y="12700"/>
                </a:lnTo>
                <a:close/>
              </a:path>
              <a:path w="4993005" h="4470400">
                <a:moveTo>
                  <a:pt x="3339743" y="12700"/>
                </a:moveTo>
                <a:lnTo>
                  <a:pt x="3312357" y="12700"/>
                </a:lnTo>
                <a:lnTo>
                  <a:pt x="3301995" y="25400"/>
                </a:lnTo>
                <a:lnTo>
                  <a:pt x="3331858" y="25400"/>
                </a:lnTo>
                <a:lnTo>
                  <a:pt x="3339743" y="12700"/>
                </a:lnTo>
                <a:close/>
              </a:path>
              <a:path w="4993005" h="4470400">
                <a:moveTo>
                  <a:pt x="3362773" y="12700"/>
                </a:moveTo>
                <a:lnTo>
                  <a:pt x="3351141" y="12700"/>
                </a:lnTo>
                <a:lnTo>
                  <a:pt x="3331858" y="25400"/>
                </a:lnTo>
                <a:lnTo>
                  <a:pt x="3371453" y="25400"/>
                </a:lnTo>
                <a:lnTo>
                  <a:pt x="3362773" y="12700"/>
                </a:lnTo>
                <a:close/>
              </a:path>
              <a:path w="4993005" h="4470400">
                <a:moveTo>
                  <a:pt x="3409477" y="12700"/>
                </a:moveTo>
                <a:lnTo>
                  <a:pt x="3399167" y="12700"/>
                </a:lnTo>
                <a:lnTo>
                  <a:pt x="3393715" y="25400"/>
                </a:lnTo>
                <a:lnTo>
                  <a:pt x="3435886" y="25400"/>
                </a:lnTo>
                <a:lnTo>
                  <a:pt x="3409477" y="12700"/>
                </a:lnTo>
                <a:close/>
              </a:path>
              <a:path w="4993005" h="4470400">
                <a:moveTo>
                  <a:pt x="3460654" y="12700"/>
                </a:moveTo>
                <a:lnTo>
                  <a:pt x="3435886" y="25400"/>
                </a:lnTo>
                <a:lnTo>
                  <a:pt x="3471153" y="25400"/>
                </a:lnTo>
                <a:lnTo>
                  <a:pt x="3460654" y="12700"/>
                </a:lnTo>
                <a:close/>
              </a:path>
              <a:path w="4993005" h="4470400">
                <a:moveTo>
                  <a:pt x="3619776" y="12700"/>
                </a:moveTo>
                <a:lnTo>
                  <a:pt x="3612355" y="12700"/>
                </a:lnTo>
                <a:lnTo>
                  <a:pt x="3613020" y="25400"/>
                </a:lnTo>
                <a:lnTo>
                  <a:pt x="3619776" y="12700"/>
                </a:lnTo>
                <a:close/>
              </a:path>
              <a:path w="4993005" h="4470400">
                <a:moveTo>
                  <a:pt x="3723576" y="12700"/>
                </a:moveTo>
                <a:lnTo>
                  <a:pt x="3648753" y="12700"/>
                </a:lnTo>
                <a:lnTo>
                  <a:pt x="3623879" y="25400"/>
                </a:lnTo>
                <a:lnTo>
                  <a:pt x="3730234" y="25400"/>
                </a:lnTo>
                <a:lnTo>
                  <a:pt x="3723576" y="12700"/>
                </a:lnTo>
                <a:close/>
              </a:path>
              <a:path w="4993005" h="4470400">
                <a:moveTo>
                  <a:pt x="3769843" y="12700"/>
                </a:moveTo>
                <a:lnTo>
                  <a:pt x="3757541" y="12700"/>
                </a:lnTo>
                <a:lnTo>
                  <a:pt x="3730234" y="25400"/>
                </a:lnTo>
                <a:lnTo>
                  <a:pt x="3763621" y="25400"/>
                </a:lnTo>
                <a:lnTo>
                  <a:pt x="3769843" y="12700"/>
                </a:lnTo>
                <a:close/>
              </a:path>
              <a:path w="4993005" h="4470400">
                <a:moveTo>
                  <a:pt x="3831949" y="12700"/>
                </a:moveTo>
                <a:lnTo>
                  <a:pt x="3804061" y="12700"/>
                </a:lnTo>
                <a:lnTo>
                  <a:pt x="3806353" y="25400"/>
                </a:lnTo>
                <a:lnTo>
                  <a:pt x="3840079" y="25400"/>
                </a:lnTo>
                <a:lnTo>
                  <a:pt x="3831949" y="12700"/>
                </a:lnTo>
                <a:close/>
              </a:path>
              <a:path w="4993005" h="4470400">
                <a:moveTo>
                  <a:pt x="3956436" y="12700"/>
                </a:moveTo>
                <a:lnTo>
                  <a:pt x="3950369" y="12700"/>
                </a:lnTo>
                <a:lnTo>
                  <a:pt x="3945477" y="25400"/>
                </a:lnTo>
                <a:lnTo>
                  <a:pt x="3979673" y="25400"/>
                </a:lnTo>
                <a:lnTo>
                  <a:pt x="3956436" y="12700"/>
                </a:lnTo>
                <a:close/>
              </a:path>
              <a:path w="4993005" h="4470400">
                <a:moveTo>
                  <a:pt x="4010288" y="12700"/>
                </a:moveTo>
                <a:lnTo>
                  <a:pt x="3991664" y="12700"/>
                </a:lnTo>
                <a:lnTo>
                  <a:pt x="3979673" y="25400"/>
                </a:lnTo>
                <a:lnTo>
                  <a:pt x="4009094" y="25400"/>
                </a:lnTo>
                <a:lnTo>
                  <a:pt x="4010288" y="12700"/>
                </a:lnTo>
                <a:close/>
              </a:path>
              <a:path w="4993005" h="4470400">
                <a:moveTo>
                  <a:pt x="4019785" y="12700"/>
                </a:moveTo>
                <a:lnTo>
                  <a:pt x="4010288" y="12700"/>
                </a:lnTo>
                <a:lnTo>
                  <a:pt x="4009094" y="25400"/>
                </a:lnTo>
                <a:lnTo>
                  <a:pt x="4024638" y="25400"/>
                </a:lnTo>
                <a:lnTo>
                  <a:pt x="4019785" y="12700"/>
                </a:lnTo>
                <a:close/>
              </a:path>
              <a:path w="4993005" h="4470400">
                <a:moveTo>
                  <a:pt x="4041580" y="12700"/>
                </a:moveTo>
                <a:lnTo>
                  <a:pt x="4034098" y="12700"/>
                </a:lnTo>
                <a:lnTo>
                  <a:pt x="4024638" y="25400"/>
                </a:lnTo>
                <a:lnTo>
                  <a:pt x="4040496" y="25400"/>
                </a:lnTo>
                <a:lnTo>
                  <a:pt x="4041580" y="12700"/>
                </a:lnTo>
                <a:close/>
              </a:path>
              <a:path w="4993005" h="4470400">
                <a:moveTo>
                  <a:pt x="4059286" y="12700"/>
                </a:moveTo>
                <a:lnTo>
                  <a:pt x="4047116" y="12700"/>
                </a:lnTo>
                <a:lnTo>
                  <a:pt x="4040496" y="25400"/>
                </a:lnTo>
                <a:lnTo>
                  <a:pt x="4072893" y="25400"/>
                </a:lnTo>
                <a:lnTo>
                  <a:pt x="4059286" y="12700"/>
                </a:lnTo>
                <a:close/>
              </a:path>
              <a:path w="4993005" h="4470400">
                <a:moveTo>
                  <a:pt x="4138619" y="12700"/>
                </a:moveTo>
                <a:lnTo>
                  <a:pt x="4088370" y="12700"/>
                </a:lnTo>
                <a:lnTo>
                  <a:pt x="4083825" y="25400"/>
                </a:lnTo>
                <a:lnTo>
                  <a:pt x="4145307" y="25400"/>
                </a:lnTo>
                <a:lnTo>
                  <a:pt x="4145767" y="24865"/>
                </a:lnTo>
                <a:lnTo>
                  <a:pt x="4138619" y="12700"/>
                </a:lnTo>
                <a:close/>
              </a:path>
              <a:path w="4993005" h="4470400">
                <a:moveTo>
                  <a:pt x="4145767" y="24865"/>
                </a:moveTo>
                <a:lnTo>
                  <a:pt x="4145307" y="25400"/>
                </a:lnTo>
                <a:lnTo>
                  <a:pt x="4146081" y="25400"/>
                </a:lnTo>
                <a:lnTo>
                  <a:pt x="4145767" y="24865"/>
                </a:lnTo>
                <a:close/>
              </a:path>
              <a:path w="4993005" h="4470400">
                <a:moveTo>
                  <a:pt x="4242563" y="12700"/>
                </a:moveTo>
                <a:lnTo>
                  <a:pt x="4156222" y="12700"/>
                </a:lnTo>
                <a:lnTo>
                  <a:pt x="4145767" y="24865"/>
                </a:lnTo>
                <a:lnTo>
                  <a:pt x="4146081" y="25400"/>
                </a:lnTo>
                <a:lnTo>
                  <a:pt x="4236595" y="25400"/>
                </a:lnTo>
                <a:lnTo>
                  <a:pt x="4242563" y="12700"/>
                </a:lnTo>
                <a:close/>
              </a:path>
              <a:path w="4993005" h="4470400">
                <a:moveTo>
                  <a:pt x="4440287" y="12700"/>
                </a:moveTo>
                <a:lnTo>
                  <a:pt x="4414966" y="12700"/>
                </a:lnTo>
                <a:lnTo>
                  <a:pt x="4397627" y="25400"/>
                </a:lnTo>
                <a:lnTo>
                  <a:pt x="4447908" y="25400"/>
                </a:lnTo>
                <a:lnTo>
                  <a:pt x="4440287" y="12700"/>
                </a:lnTo>
                <a:close/>
              </a:path>
              <a:path w="4993005" h="4470400">
                <a:moveTo>
                  <a:pt x="4523473" y="12700"/>
                </a:moveTo>
                <a:lnTo>
                  <a:pt x="4517568" y="12700"/>
                </a:lnTo>
                <a:lnTo>
                  <a:pt x="4505385" y="25400"/>
                </a:lnTo>
                <a:lnTo>
                  <a:pt x="4511937" y="25400"/>
                </a:lnTo>
                <a:lnTo>
                  <a:pt x="4523473" y="12700"/>
                </a:lnTo>
                <a:close/>
              </a:path>
              <a:path w="4993005" h="4470400">
                <a:moveTo>
                  <a:pt x="4570599" y="12700"/>
                </a:moveTo>
                <a:lnTo>
                  <a:pt x="4525887" y="12700"/>
                </a:lnTo>
                <a:lnTo>
                  <a:pt x="4511937" y="25400"/>
                </a:lnTo>
                <a:lnTo>
                  <a:pt x="4550522" y="25400"/>
                </a:lnTo>
                <a:lnTo>
                  <a:pt x="4570599" y="12700"/>
                </a:lnTo>
                <a:close/>
              </a:path>
              <a:path w="4993005" h="4470400">
                <a:moveTo>
                  <a:pt x="4619251" y="12700"/>
                </a:moveTo>
                <a:lnTo>
                  <a:pt x="4597191" y="12700"/>
                </a:lnTo>
                <a:lnTo>
                  <a:pt x="4567050" y="25400"/>
                </a:lnTo>
                <a:lnTo>
                  <a:pt x="4611536" y="25400"/>
                </a:lnTo>
                <a:lnTo>
                  <a:pt x="4619251" y="12700"/>
                </a:lnTo>
                <a:close/>
              </a:path>
              <a:path w="4993005" h="4470400">
                <a:moveTo>
                  <a:pt x="4735626" y="12700"/>
                </a:moveTo>
                <a:lnTo>
                  <a:pt x="4728318" y="12700"/>
                </a:lnTo>
                <a:lnTo>
                  <a:pt x="4709785" y="25400"/>
                </a:lnTo>
                <a:lnTo>
                  <a:pt x="4731454" y="25400"/>
                </a:lnTo>
                <a:lnTo>
                  <a:pt x="4735626" y="12700"/>
                </a:lnTo>
                <a:close/>
              </a:path>
              <a:path w="4993005" h="4470400">
                <a:moveTo>
                  <a:pt x="4904903" y="12700"/>
                </a:moveTo>
                <a:lnTo>
                  <a:pt x="4895394" y="12700"/>
                </a:lnTo>
                <a:lnTo>
                  <a:pt x="4875648" y="25400"/>
                </a:lnTo>
                <a:lnTo>
                  <a:pt x="4893580" y="25400"/>
                </a:lnTo>
                <a:lnTo>
                  <a:pt x="4904903" y="12700"/>
                </a:lnTo>
                <a:close/>
              </a:path>
              <a:path w="4993005" h="4470400">
                <a:moveTo>
                  <a:pt x="4920649" y="12700"/>
                </a:moveTo>
                <a:lnTo>
                  <a:pt x="4916928" y="12700"/>
                </a:lnTo>
                <a:lnTo>
                  <a:pt x="4893580" y="25400"/>
                </a:lnTo>
                <a:lnTo>
                  <a:pt x="4920696" y="25400"/>
                </a:lnTo>
                <a:lnTo>
                  <a:pt x="4920649" y="12700"/>
                </a:lnTo>
                <a:close/>
              </a:path>
              <a:path w="4993005" h="4470400">
                <a:moveTo>
                  <a:pt x="4943613" y="12700"/>
                </a:moveTo>
                <a:lnTo>
                  <a:pt x="4933024" y="25400"/>
                </a:lnTo>
                <a:lnTo>
                  <a:pt x="4940505" y="25400"/>
                </a:lnTo>
                <a:lnTo>
                  <a:pt x="4943613" y="12700"/>
                </a:lnTo>
                <a:close/>
              </a:path>
              <a:path w="4993005" h="4470400">
                <a:moveTo>
                  <a:pt x="4968091" y="12700"/>
                </a:moveTo>
                <a:lnTo>
                  <a:pt x="4942424" y="25400"/>
                </a:lnTo>
                <a:lnTo>
                  <a:pt x="4964653" y="25400"/>
                </a:lnTo>
                <a:lnTo>
                  <a:pt x="4968091" y="12700"/>
                </a:lnTo>
                <a:close/>
              </a:path>
              <a:path w="4993005" h="4470400">
                <a:moveTo>
                  <a:pt x="4988216" y="12700"/>
                </a:moveTo>
                <a:lnTo>
                  <a:pt x="4973535" y="12700"/>
                </a:lnTo>
                <a:lnTo>
                  <a:pt x="4966268" y="25400"/>
                </a:lnTo>
                <a:lnTo>
                  <a:pt x="4988308" y="25400"/>
                </a:lnTo>
                <a:lnTo>
                  <a:pt x="4988216" y="12700"/>
                </a:lnTo>
                <a:close/>
              </a:path>
              <a:path w="4993005" h="4470400">
                <a:moveTo>
                  <a:pt x="575842" y="0"/>
                </a:moveTo>
                <a:lnTo>
                  <a:pt x="571837" y="0"/>
                </a:lnTo>
                <a:lnTo>
                  <a:pt x="571602" y="12700"/>
                </a:lnTo>
                <a:lnTo>
                  <a:pt x="579376" y="12700"/>
                </a:lnTo>
                <a:lnTo>
                  <a:pt x="575842" y="0"/>
                </a:lnTo>
                <a:close/>
              </a:path>
              <a:path w="4993005" h="4470400">
                <a:moveTo>
                  <a:pt x="4982387" y="0"/>
                </a:moveTo>
                <a:lnTo>
                  <a:pt x="4976995" y="0"/>
                </a:lnTo>
                <a:lnTo>
                  <a:pt x="4974774" y="12700"/>
                </a:lnTo>
                <a:lnTo>
                  <a:pt x="4983336" y="12700"/>
                </a:lnTo>
                <a:lnTo>
                  <a:pt x="4982387" y="0"/>
                </a:lnTo>
                <a:close/>
              </a:path>
            </a:pathLst>
          </a:custGeom>
          <a:solidFill>
            <a:srgbClr val="C82506"/>
          </a:solidFill>
        </p:spPr>
        <p:txBody>
          <a:bodyPr wrap="square" lIns="0" tIns="0" rIns="0" bIns="0" rtlCol="0"/>
          <a:lstStyle/>
          <a:p>
            <a:endParaRPr/>
          </a:p>
        </p:txBody>
      </p:sp>
      <p:grpSp>
        <p:nvGrpSpPr>
          <p:cNvPr id="11" name="object 11"/>
          <p:cNvGrpSpPr/>
          <p:nvPr/>
        </p:nvGrpSpPr>
        <p:grpSpPr>
          <a:xfrm>
            <a:off x="11460948" y="4501683"/>
            <a:ext cx="1593215" cy="1988185"/>
            <a:chOff x="11460948" y="4501683"/>
            <a:chExt cx="1593215" cy="1988185"/>
          </a:xfrm>
        </p:grpSpPr>
        <p:sp>
          <p:nvSpPr>
            <p:cNvPr id="12" name="object 12"/>
            <p:cNvSpPr/>
            <p:nvPr/>
          </p:nvSpPr>
          <p:spPr>
            <a:xfrm>
              <a:off x="11476823" y="4517558"/>
              <a:ext cx="1561387" cy="1956275"/>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11476823" y="4517558"/>
              <a:ext cx="1561465" cy="1956435"/>
            </a:xfrm>
            <a:custGeom>
              <a:avLst/>
              <a:gdLst/>
              <a:ahLst/>
              <a:cxnLst/>
              <a:rect l="l" t="t" r="r" b="b"/>
              <a:pathLst>
                <a:path w="1561465" h="1956435">
                  <a:moveTo>
                    <a:pt x="0" y="0"/>
                  </a:moveTo>
                  <a:lnTo>
                    <a:pt x="1561387" y="0"/>
                  </a:lnTo>
                  <a:lnTo>
                    <a:pt x="1561387" y="1956275"/>
                  </a:lnTo>
                  <a:lnTo>
                    <a:pt x="0" y="1956275"/>
                  </a:lnTo>
                  <a:lnTo>
                    <a:pt x="0" y="0"/>
                  </a:lnTo>
                  <a:close/>
                </a:path>
              </a:pathLst>
            </a:custGeom>
            <a:ln w="31412">
              <a:solidFill>
                <a:srgbClr val="0365C0"/>
              </a:solidFill>
            </a:ln>
          </p:spPr>
          <p:txBody>
            <a:bodyPr wrap="square" lIns="0" tIns="0" rIns="0" bIns="0" rtlCol="0"/>
            <a:lstStyle/>
            <a:p>
              <a:endParaRPr/>
            </a:p>
          </p:txBody>
        </p:sp>
      </p:grpSp>
      <p:sp>
        <p:nvSpPr>
          <p:cNvPr id="14" name="object 14"/>
          <p:cNvSpPr txBox="1"/>
          <p:nvPr/>
        </p:nvSpPr>
        <p:spPr>
          <a:xfrm>
            <a:off x="11829871" y="6489719"/>
            <a:ext cx="864235" cy="591185"/>
          </a:xfrm>
          <a:prstGeom prst="rect">
            <a:avLst/>
          </a:prstGeom>
        </p:spPr>
        <p:txBody>
          <a:bodyPr vert="horz" wrap="square" lIns="0" tIns="13970" rIns="0" bIns="0" rtlCol="0">
            <a:spAutoFit/>
          </a:bodyPr>
          <a:lstStyle/>
          <a:p>
            <a:pPr marL="12700">
              <a:lnSpc>
                <a:spcPct val="100000"/>
              </a:lnSpc>
              <a:spcBef>
                <a:spcPts val="110"/>
              </a:spcBef>
            </a:pPr>
            <a:r>
              <a:rPr sz="3700" spc="5" dirty="0">
                <a:solidFill>
                  <a:srgbClr val="0365C0"/>
                </a:solidFill>
                <a:latin typeface="Arial"/>
                <a:cs typeface="Arial"/>
              </a:rPr>
              <a:t>Bob</a:t>
            </a:r>
            <a:endParaRPr sz="3700">
              <a:latin typeface="Arial"/>
              <a:cs typeface="Arial"/>
            </a:endParaRPr>
          </a:p>
        </p:txBody>
      </p:sp>
      <p:sp>
        <p:nvSpPr>
          <p:cNvPr id="15" name="object 15"/>
          <p:cNvSpPr txBox="1"/>
          <p:nvPr/>
        </p:nvSpPr>
        <p:spPr>
          <a:xfrm>
            <a:off x="13191086" y="4866732"/>
            <a:ext cx="1393190" cy="1282065"/>
          </a:xfrm>
          <a:prstGeom prst="rect">
            <a:avLst/>
          </a:prstGeom>
        </p:spPr>
        <p:txBody>
          <a:bodyPr vert="horz" wrap="square" lIns="0" tIns="12065" rIns="0" bIns="0" rtlCol="0">
            <a:spAutoFit/>
          </a:bodyPr>
          <a:lstStyle/>
          <a:p>
            <a:pPr marL="12700" marR="5080">
              <a:lnSpc>
                <a:spcPct val="100499"/>
              </a:lnSpc>
              <a:spcBef>
                <a:spcPts val="95"/>
              </a:spcBef>
            </a:pPr>
            <a:r>
              <a:rPr sz="4100" spc="10" dirty="0">
                <a:solidFill>
                  <a:srgbClr val="0365C0"/>
                </a:solidFill>
                <a:latin typeface="Arial"/>
                <a:cs typeface="Arial"/>
              </a:rPr>
              <a:t>wan</a:t>
            </a:r>
            <a:r>
              <a:rPr sz="4100" dirty="0">
                <a:solidFill>
                  <a:srgbClr val="0365C0"/>
                </a:solidFill>
                <a:latin typeface="Arial"/>
                <a:cs typeface="Arial"/>
              </a:rPr>
              <a:t>t</a:t>
            </a:r>
            <a:r>
              <a:rPr sz="4100" spc="5" dirty="0">
                <a:solidFill>
                  <a:srgbClr val="0365C0"/>
                </a:solidFill>
                <a:latin typeface="Arial"/>
                <a:cs typeface="Arial"/>
              </a:rPr>
              <a:t>s  </a:t>
            </a:r>
            <a:r>
              <a:rPr sz="4100" spc="10" dirty="0">
                <a:solidFill>
                  <a:srgbClr val="0365C0"/>
                </a:solidFill>
                <a:latin typeface="Arial"/>
                <a:cs typeface="Arial"/>
              </a:rPr>
              <a:t>block</a:t>
            </a:r>
            <a:endParaRPr sz="4100">
              <a:latin typeface="Arial"/>
              <a:cs typeface="Arial"/>
            </a:endParaRPr>
          </a:p>
        </p:txBody>
      </p:sp>
      <p:grpSp>
        <p:nvGrpSpPr>
          <p:cNvPr id="16" name="object 16"/>
          <p:cNvGrpSpPr/>
          <p:nvPr/>
        </p:nvGrpSpPr>
        <p:grpSpPr>
          <a:xfrm>
            <a:off x="15072315" y="5381584"/>
            <a:ext cx="1127760" cy="1130935"/>
            <a:chOff x="15072315" y="5381584"/>
            <a:chExt cx="1127760" cy="1130935"/>
          </a:xfrm>
        </p:grpSpPr>
        <p:sp>
          <p:nvSpPr>
            <p:cNvPr id="17" name="object 17"/>
            <p:cNvSpPr/>
            <p:nvPr/>
          </p:nvSpPr>
          <p:spPr>
            <a:xfrm>
              <a:off x="15072315" y="5381584"/>
              <a:ext cx="1127190" cy="1130321"/>
            </a:xfrm>
            <a:prstGeom prst="rect">
              <a:avLst/>
            </a:prstGeom>
            <a:blipFill>
              <a:blip r:embed="rId5" cstate="print"/>
              <a:stretch>
                <a:fillRect/>
              </a:stretch>
            </a:blipFill>
          </p:spPr>
          <p:txBody>
            <a:bodyPr wrap="square" lIns="0" tIns="0" rIns="0" bIns="0" rtlCol="0"/>
            <a:lstStyle/>
            <a:p>
              <a:endParaRPr/>
            </a:p>
          </p:txBody>
        </p:sp>
        <p:sp>
          <p:nvSpPr>
            <p:cNvPr id="18" name="object 18"/>
            <p:cNvSpPr/>
            <p:nvPr/>
          </p:nvSpPr>
          <p:spPr>
            <a:xfrm>
              <a:off x="15114199" y="5402601"/>
              <a:ext cx="1043423" cy="1046480"/>
            </a:xfrm>
            <a:prstGeom prst="rect">
              <a:avLst/>
            </a:prstGeom>
            <a:blipFill>
              <a:blip r:embed="rId6" cstate="print"/>
              <a:stretch>
                <a:fillRect/>
              </a:stretch>
            </a:blipFill>
          </p:spPr>
          <p:txBody>
            <a:bodyPr wrap="square" lIns="0" tIns="0" rIns="0" bIns="0" rtlCol="0"/>
            <a:lstStyle/>
            <a:p>
              <a:endParaRPr/>
            </a:p>
          </p:txBody>
        </p:sp>
      </p:grpSp>
      <p:sp>
        <p:nvSpPr>
          <p:cNvPr id="19" name="object 19"/>
          <p:cNvSpPr txBox="1"/>
          <p:nvPr/>
        </p:nvSpPr>
        <p:spPr>
          <a:xfrm>
            <a:off x="14751248" y="6542074"/>
            <a:ext cx="1771014" cy="528320"/>
          </a:xfrm>
          <a:prstGeom prst="rect">
            <a:avLst/>
          </a:prstGeom>
        </p:spPr>
        <p:txBody>
          <a:bodyPr vert="horz" wrap="square" lIns="0" tIns="12065" rIns="0" bIns="0" rtlCol="0">
            <a:spAutoFit/>
          </a:bodyPr>
          <a:lstStyle/>
          <a:p>
            <a:pPr marL="12700">
              <a:lnSpc>
                <a:spcPct val="100000"/>
              </a:lnSpc>
              <a:spcBef>
                <a:spcPts val="95"/>
              </a:spcBef>
            </a:pPr>
            <a:r>
              <a:rPr sz="3300" spc="20" dirty="0">
                <a:solidFill>
                  <a:srgbClr val="0365C0"/>
                </a:solidFill>
                <a:latin typeface="Arial"/>
                <a:cs typeface="Arial"/>
              </a:rPr>
              <a:t>mempool</a:t>
            </a:r>
            <a:endParaRPr sz="3300">
              <a:latin typeface="Arial"/>
              <a:cs typeface="Arial"/>
            </a:endParaRPr>
          </a:p>
        </p:txBody>
      </p:sp>
      <p:sp>
        <p:nvSpPr>
          <p:cNvPr id="20" name="object 20"/>
          <p:cNvSpPr txBox="1"/>
          <p:nvPr/>
        </p:nvSpPr>
        <p:spPr>
          <a:xfrm>
            <a:off x="12992139" y="3275157"/>
            <a:ext cx="2209165" cy="654050"/>
          </a:xfrm>
          <a:prstGeom prst="rect">
            <a:avLst/>
          </a:prstGeom>
        </p:spPr>
        <p:txBody>
          <a:bodyPr vert="horz" wrap="square" lIns="0" tIns="15240" rIns="0" bIns="0" rtlCol="0">
            <a:spAutoFit/>
          </a:bodyPr>
          <a:lstStyle/>
          <a:p>
            <a:pPr marL="12700">
              <a:lnSpc>
                <a:spcPct val="100000"/>
              </a:lnSpc>
              <a:spcBef>
                <a:spcPts val="120"/>
              </a:spcBef>
            </a:pPr>
            <a:r>
              <a:rPr sz="4100" b="1" spc="10" dirty="0">
                <a:solidFill>
                  <a:srgbClr val="0365C0"/>
                </a:solidFill>
                <a:latin typeface="Arial"/>
                <a:cs typeface="Arial"/>
              </a:rPr>
              <a:t>Receiver</a:t>
            </a:r>
            <a:endParaRPr sz="4100">
              <a:latin typeface="Arial"/>
              <a:cs typeface="Arial"/>
            </a:endParaRPr>
          </a:p>
        </p:txBody>
      </p:sp>
      <p:sp>
        <p:nvSpPr>
          <p:cNvPr id="21" name="object 21"/>
          <p:cNvSpPr/>
          <p:nvPr/>
        </p:nvSpPr>
        <p:spPr>
          <a:xfrm>
            <a:off x="10343714" y="2971197"/>
            <a:ext cx="7064106" cy="4470400"/>
          </a:xfrm>
          <a:prstGeom prst="rect">
            <a:avLst/>
          </a:prstGeom>
          <a:blipFill>
            <a:blip r:embed="rId7" cstate="print"/>
            <a:stretch>
              <a:fillRect/>
            </a:stretch>
          </a:blipFill>
        </p:spPr>
        <p:txBody>
          <a:bodyPr wrap="square" lIns="0" tIns="0" rIns="0" bIns="0" rtlCol="0"/>
          <a:lstStyle/>
          <a:p>
            <a:endParaRPr/>
          </a:p>
        </p:txBody>
      </p:sp>
      <p:sp>
        <p:nvSpPr>
          <p:cNvPr id="22" name="object 22"/>
          <p:cNvSpPr txBox="1"/>
          <p:nvPr/>
        </p:nvSpPr>
        <p:spPr>
          <a:xfrm>
            <a:off x="1107684" y="8625780"/>
            <a:ext cx="15645130" cy="842644"/>
          </a:xfrm>
          <a:prstGeom prst="rect">
            <a:avLst/>
          </a:prstGeom>
        </p:spPr>
        <p:txBody>
          <a:bodyPr vert="horz" wrap="square" lIns="0" tIns="13970" rIns="0" bIns="0" rtlCol="0">
            <a:spAutoFit/>
          </a:bodyPr>
          <a:lstStyle/>
          <a:p>
            <a:pPr marL="514984" indent="-502920">
              <a:lnSpc>
                <a:spcPct val="100000"/>
              </a:lnSpc>
              <a:spcBef>
                <a:spcPts val="110"/>
              </a:spcBef>
              <a:buSzPct val="74766"/>
              <a:buFont typeface="Arial"/>
              <a:buChar char="•"/>
              <a:tabLst>
                <a:tab pos="514984" algn="l"/>
                <a:tab pos="515620" algn="l"/>
              </a:tabLst>
            </a:pPr>
            <a:r>
              <a:rPr sz="5350" b="1" dirty="0">
                <a:latin typeface="Arial"/>
                <a:cs typeface="Arial"/>
              </a:rPr>
              <a:t>Goal: </a:t>
            </a:r>
            <a:r>
              <a:rPr sz="5350" dirty="0">
                <a:latin typeface="Arial"/>
                <a:cs typeface="Arial"/>
              </a:rPr>
              <a:t>Send as little </a:t>
            </a:r>
            <a:r>
              <a:rPr sz="5350" spc="75" dirty="0">
                <a:latin typeface="Arial"/>
                <a:cs typeface="Arial"/>
              </a:rPr>
              <a:t>data </a:t>
            </a:r>
            <a:r>
              <a:rPr sz="5350" dirty="0">
                <a:latin typeface="Arial"/>
                <a:cs typeface="Arial"/>
              </a:rPr>
              <a:t>as </a:t>
            </a:r>
            <a:r>
              <a:rPr sz="5350" spc="75" dirty="0">
                <a:latin typeface="Arial"/>
                <a:cs typeface="Arial"/>
              </a:rPr>
              <a:t>possible </a:t>
            </a:r>
            <a:r>
              <a:rPr sz="5350" dirty="0">
                <a:latin typeface="Arial"/>
                <a:cs typeface="Arial"/>
              </a:rPr>
              <a:t>over the</a:t>
            </a:r>
            <a:r>
              <a:rPr sz="5350" spc="-135" dirty="0">
                <a:latin typeface="Arial"/>
                <a:cs typeface="Arial"/>
              </a:rPr>
              <a:t> </a:t>
            </a:r>
            <a:r>
              <a:rPr sz="5350" spc="-25" dirty="0">
                <a:latin typeface="Arial"/>
                <a:cs typeface="Arial"/>
              </a:rPr>
              <a:t>wire</a:t>
            </a:r>
            <a:endParaRPr sz="5350">
              <a:latin typeface="Arial"/>
              <a:cs typeface="Arial"/>
            </a:endParaRPr>
          </a:p>
        </p:txBody>
      </p:sp>
      <p:sp>
        <p:nvSpPr>
          <p:cNvPr id="26" name="object 26"/>
          <p:cNvSpPr txBox="1">
            <a:spLocks noGrp="1"/>
          </p:cNvSpPr>
          <p:nvPr>
            <p:ph type="sldNum" sz="quarter" idx="7"/>
          </p:nvPr>
        </p:nvSpPr>
        <p:spPr>
          <a:prstGeom prst="rect">
            <a:avLst/>
          </a:prstGeom>
        </p:spPr>
        <p:txBody>
          <a:bodyPr vert="horz" wrap="square" lIns="0" tIns="0" rIns="0" bIns="0" rtlCol="0">
            <a:spAutoFit/>
          </a:bodyPr>
          <a:lstStyle/>
          <a:p>
            <a:pPr marL="38100">
              <a:lnSpc>
                <a:spcPts val="2014"/>
              </a:lnSpc>
            </a:pPr>
            <a:fld id="{81D60167-4931-47E6-BA6A-407CBD079E47}" type="slidenum">
              <a:rPr spc="15" dirty="0"/>
              <a:t>8</a:t>
            </a:fld>
            <a:endParaRPr spc="15" dirty="0"/>
          </a:p>
        </p:txBody>
      </p:sp>
      <p:pic>
        <p:nvPicPr>
          <p:cNvPr id="56" name="图片 55">
            <a:extLst>
              <a:ext uri="{FF2B5EF4-FFF2-40B4-BE49-F238E27FC236}">
                <a16:creationId xmlns:a16="http://schemas.microsoft.com/office/drawing/2014/main" id="{97B730AC-3972-574D-B763-5A4D1D97F996}"/>
              </a:ext>
            </a:extLst>
          </p:cNvPr>
          <p:cNvPicPr>
            <a:picLocks noChangeAspect="1"/>
          </p:cNvPicPr>
          <p:nvPr/>
        </p:nvPicPr>
        <p:blipFill>
          <a:blip r:embed="rId8"/>
          <a:stretch>
            <a:fillRect/>
          </a:stretch>
        </p:blipFill>
        <p:spPr>
          <a:xfrm>
            <a:off x="18366414" y="73600"/>
            <a:ext cx="1390266" cy="1387949"/>
          </a:xfrm>
          <a:prstGeom prst="rect">
            <a:avLst/>
          </a:prstGeom>
        </p:spPr>
      </p:pic>
      <p:sp>
        <p:nvSpPr>
          <p:cNvPr id="57" name="object 20">
            <a:extLst>
              <a:ext uri="{FF2B5EF4-FFF2-40B4-BE49-F238E27FC236}">
                <a16:creationId xmlns:a16="http://schemas.microsoft.com/office/drawing/2014/main" id="{B9EF1227-A572-BA4B-8DB5-DB3E4D402708}"/>
              </a:ext>
            </a:extLst>
          </p:cNvPr>
          <p:cNvSpPr txBox="1"/>
          <p:nvPr/>
        </p:nvSpPr>
        <p:spPr>
          <a:xfrm>
            <a:off x="14684662" y="10815939"/>
            <a:ext cx="5867400" cy="302903"/>
          </a:xfrm>
          <a:prstGeom prst="rect">
            <a:avLst/>
          </a:prstGeom>
        </p:spPr>
        <p:txBody>
          <a:bodyPr vert="horz" wrap="square" lIns="0" tIns="0" rIns="0" bIns="0" rtlCol="0">
            <a:spAutoFit/>
          </a:bodyPr>
          <a:lstStyle/>
          <a:p>
            <a:pPr marL="12700">
              <a:lnSpc>
                <a:spcPts val="2275"/>
              </a:lnSpc>
            </a:pPr>
            <a:r>
              <a:rPr lang="en-US" altLang="zh-CN" sz="2800" spc="-10" dirty="0">
                <a:solidFill>
                  <a:srgbClr val="A9A9A9"/>
                </a:solidFill>
                <a:latin typeface="Arial"/>
                <a:cs typeface="Arial"/>
              </a:rPr>
              <a:t>F</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D</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A</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V</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E</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R</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S</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T</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Y</a:t>
            </a:r>
            <a:r>
              <a:rPr lang="zh-CN" altLang="en-US" sz="2800" spc="-10" dirty="0">
                <a:solidFill>
                  <a:srgbClr val="A9A9A9"/>
                </a:solidFill>
                <a:latin typeface="Arial"/>
                <a:cs typeface="Arial"/>
              </a:rPr>
              <a:t> </a:t>
            </a:r>
            <a:endParaRPr sz="2800" dirty="0">
              <a:latin typeface="Arial"/>
              <a:cs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0489597" y="7785492"/>
            <a:ext cx="241935" cy="544195"/>
          </a:xfrm>
          <a:prstGeom prst="rect">
            <a:avLst/>
          </a:prstGeom>
        </p:spPr>
        <p:txBody>
          <a:bodyPr vert="horz" wrap="square" lIns="0" tIns="12700" rIns="0" bIns="0" rtlCol="0">
            <a:spAutoFit/>
          </a:bodyPr>
          <a:lstStyle/>
          <a:p>
            <a:pPr marL="12700">
              <a:lnSpc>
                <a:spcPct val="100000"/>
              </a:lnSpc>
              <a:spcBef>
                <a:spcPts val="100"/>
              </a:spcBef>
            </a:pPr>
            <a:r>
              <a:rPr sz="3400" spc="505" dirty="0">
                <a:latin typeface="Arial"/>
                <a:cs typeface="Arial"/>
              </a:rPr>
              <a:t>•</a:t>
            </a:r>
            <a:endParaRPr sz="3400">
              <a:latin typeface="Arial"/>
              <a:cs typeface="Arial"/>
            </a:endParaRPr>
          </a:p>
        </p:txBody>
      </p:sp>
      <p:sp>
        <p:nvSpPr>
          <p:cNvPr id="4" name="object 4"/>
          <p:cNvSpPr txBox="1"/>
          <p:nvPr/>
        </p:nvSpPr>
        <p:spPr>
          <a:xfrm>
            <a:off x="10992200" y="7704342"/>
            <a:ext cx="7644130" cy="1407795"/>
          </a:xfrm>
          <a:prstGeom prst="rect">
            <a:avLst/>
          </a:prstGeom>
        </p:spPr>
        <p:txBody>
          <a:bodyPr vert="horz" wrap="square" lIns="0" tIns="11430" rIns="0" bIns="0" rtlCol="0">
            <a:spAutoFit/>
          </a:bodyPr>
          <a:lstStyle/>
          <a:p>
            <a:pPr marL="12700" marR="5080">
              <a:lnSpc>
                <a:spcPct val="100800"/>
              </a:lnSpc>
              <a:spcBef>
                <a:spcPts val="90"/>
              </a:spcBef>
            </a:pPr>
            <a:r>
              <a:rPr sz="4500" spc="-65" dirty="0">
                <a:latin typeface="Arial"/>
                <a:cs typeface="Arial"/>
              </a:rPr>
              <a:t>The </a:t>
            </a:r>
            <a:r>
              <a:rPr sz="4500" spc="55" dirty="0">
                <a:latin typeface="Arial"/>
                <a:cs typeface="Arial"/>
              </a:rPr>
              <a:t>subset </a:t>
            </a:r>
            <a:r>
              <a:rPr sz="4500" spc="10" dirty="0">
                <a:latin typeface="Arial"/>
                <a:cs typeface="Arial"/>
              </a:rPr>
              <a:t>of </a:t>
            </a:r>
            <a:r>
              <a:rPr sz="4500" spc="15" dirty="0">
                <a:latin typeface="Arial"/>
                <a:cs typeface="Arial"/>
              </a:rPr>
              <a:t>txns </a:t>
            </a:r>
            <a:r>
              <a:rPr sz="4500" spc="10" dirty="0">
                <a:latin typeface="Arial"/>
                <a:cs typeface="Arial"/>
              </a:rPr>
              <a:t>that </a:t>
            </a:r>
            <a:r>
              <a:rPr sz="4500" spc="100" dirty="0">
                <a:latin typeface="Arial"/>
                <a:cs typeface="Arial"/>
              </a:rPr>
              <a:t>Bob</a:t>
            </a:r>
            <a:r>
              <a:rPr sz="4500" dirty="0">
                <a:latin typeface="Arial"/>
                <a:cs typeface="Arial"/>
              </a:rPr>
              <a:t> </a:t>
            </a:r>
            <a:r>
              <a:rPr sz="4500" spc="10" dirty="0">
                <a:latin typeface="Arial"/>
                <a:cs typeface="Arial"/>
              </a:rPr>
              <a:t>is  </a:t>
            </a:r>
            <a:r>
              <a:rPr sz="4500" spc="50" dirty="0">
                <a:latin typeface="Arial"/>
                <a:cs typeface="Arial"/>
              </a:rPr>
              <a:t>missing</a:t>
            </a:r>
            <a:endParaRPr sz="4500">
              <a:latin typeface="Arial"/>
              <a:cs typeface="Arial"/>
            </a:endParaRPr>
          </a:p>
        </p:txBody>
      </p:sp>
      <p:sp>
        <p:nvSpPr>
          <p:cNvPr id="5" name="object 5"/>
          <p:cNvSpPr/>
          <p:nvPr/>
        </p:nvSpPr>
        <p:spPr>
          <a:xfrm>
            <a:off x="0" y="57904"/>
            <a:ext cx="20104100" cy="1423035"/>
          </a:xfrm>
          <a:custGeom>
            <a:avLst/>
            <a:gdLst/>
            <a:ahLst/>
            <a:cxnLst/>
            <a:rect l="l" t="t" r="r" b="b"/>
            <a:pathLst>
              <a:path w="20104100" h="1423035">
                <a:moveTo>
                  <a:pt x="0" y="1422564"/>
                </a:moveTo>
                <a:lnTo>
                  <a:pt x="0" y="0"/>
                </a:lnTo>
                <a:lnTo>
                  <a:pt x="20104099" y="0"/>
                </a:lnTo>
                <a:lnTo>
                  <a:pt x="20104099" y="1422564"/>
                </a:lnTo>
                <a:lnTo>
                  <a:pt x="0" y="1422564"/>
                </a:lnTo>
                <a:close/>
              </a:path>
            </a:pathLst>
          </a:custGeom>
          <a:solidFill>
            <a:srgbClr val="DCDEE0"/>
          </a:solidFill>
        </p:spPr>
        <p:txBody>
          <a:bodyPr wrap="square" lIns="0" tIns="0" rIns="0" bIns="0" rtlCol="0"/>
          <a:lstStyle/>
          <a:p>
            <a:endParaRPr/>
          </a:p>
        </p:txBody>
      </p:sp>
      <p:sp>
        <p:nvSpPr>
          <p:cNvPr id="6" name="object 6"/>
          <p:cNvSpPr txBox="1">
            <a:spLocks noGrp="1"/>
          </p:cNvSpPr>
          <p:nvPr>
            <p:ph type="title"/>
          </p:nvPr>
        </p:nvSpPr>
        <p:spPr>
          <a:xfrm>
            <a:off x="5850995" y="154833"/>
            <a:ext cx="8402320" cy="1156335"/>
          </a:xfrm>
          <a:prstGeom prst="rect">
            <a:avLst/>
          </a:prstGeom>
        </p:spPr>
        <p:txBody>
          <a:bodyPr vert="horz" wrap="square" lIns="0" tIns="15240" rIns="0" bIns="0" rtlCol="0">
            <a:spAutoFit/>
          </a:bodyPr>
          <a:lstStyle/>
          <a:p>
            <a:pPr marL="12700">
              <a:lnSpc>
                <a:spcPct val="100000"/>
              </a:lnSpc>
              <a:spcBef>
                <a:spcPts val="120"/>
              </a:spcBef>
            </a:pPr>
            <a:r>
              <a:rPr spc="5" dirty="0"/>
              <a:t>Problem</a:t>
            </a:r>
            <a:r>
              <a:rPr spc="-50" dirty="0"/>
              <a:t> </a:t>
            </a:r>
            <a:r>
              <a:rPr spc="5" dirty="0"/>
              <a:t>Definition</a:t>
            </a:r>
          </a:p>
        </p:txBody>
      </p:sp>
      <p:sp>
        <p:nvSpPr>
          <p:cNvPr id="7" name="object 7"/>
          <p:cNvSpPr txBox="1"/>
          <p:nvPr/>
        </p:nvSpPr>
        <p:spPr>
          <a:xfrm>
            <a:off x="1086742" y="2630151"/>
            <a:ext cx="233045" cy="523240"/>
          </a:xfrm>
          <a:prstGeom prst="rect">
            <a:avLst/>
          </a:prstGeom>
        </p:spPr>
        <p:txBody>
          <a:bodyPr vert="horz" wrap="square" lIns="0" tIns="14605" rIns="0" bIns="0" rtlCol="0">
            <a:spAutoFit/>
          </a:bodyPr>
          <a:lstStyle/>
          <a:p>
            <a:pPr marL="12700">
              <a:lnSpc>
                <a:spcPct val="100000"/>
              </a:lnSpc>
              <a:spcBef>
                <a:spcPts val="115"/>
              </a:spcBef>
            </a:pPr>
            <a:r>
              <a:rPr sz="3250" spc="490" dirty="0">
                <a:latin typeface="Arial"/>
                <a:cs typeface="Arial"/>
              </a:rPr>
              <a:t>•</a:t>
            </a:r>
            <a:endParaRPr sz="3250">
              <a:latin typeface="Arial"/>
              <a:cs typeface="Arial"/>
            </a:endParaRPr>
          </a:p>
        </p:txBody>
      </p:sp>
      <p:sp>
        <p:nvSpPr>
          <p:cNvPr id="8" name="object 8"/>
          <p:cNvSpPr txBox="1"/>
          <p:nvPr/>
        </p:nvSpPr>
        <p:spPr>
          <a:xfrm>
            <a:off x="1578874" y="2544290"/>
            <a:ext cx="16987520" cy="688975"/>
          </a:xfrm>
          <a:prstGeom prst="rect">
            <a:avLst/>
          </a:prstGeom>
        </p:spPr>
        <p:txBody>
          <a:bodyPr vert="horz" wrap="square" lIns="0" tIns="12700" rIns="0" bIns="0" rtlCol="0">
            <a:spAutoFit/>
          </a:bodyPr>
          <a:lstStyle/>
          <a:p>
            <a:pPr marL="12700">
              <a:lnSpc>
                <a:spcPct val="100000"/>
              </a:lnSpc>
              <a:spcBef>
                <a:spcPts val="100"/>
              </a:spcBef>
            </a:pPr>
            <a:r>
              <a:rPr sz="4350" dirty="0">
                <a:latin typeface="Arial"/>
                <a:cs typeface="Arial"/>
              </a:rPr>
              <a:t>Given a </a:t>
            </a:r>
            <a:r>
              <a:rPr sz="4350" spc="95" dirty="0">
                <a:latin typeface="Arial"/>
                <a:cs typeface="Arial"/>
              </a:rPr>
              <a:t>block </a:t>
            </a:r>
            <a:r>
              <a:rPr sz="4350" dirty="0">
                <a:latin typeface="Arial"/>
                <a:cs typeface="Arial"/>
              </a:rPr>
              <a:t>of txns </a:t>
            </a:r>
            <a:r>
              <a:rPr sz="4350" spc="-20" dirty="0">
                <a:latin typeface="Arial"/>
                <a:cs typeface="Arial"/>
              </a:rPr>
              <a:t>from </a:t>
            </a:r>
            <a:r>
              <a:rPr sz="4350" spc="40" dirty="0">
                <a:latin typeface="Arial"/>
                <a:cs typeface="Arial"/>
              </a:rPr>
              <a:t>Alice, </a:t>
            </a:r>
            <a:r>
              <a:rPr sz="4350" spc="80" dirty="0">
                <a:latin typeface="Arial"/>
                <a:cs typeface="Arial"/>
              </a:rPr>
              <a:t>and </a:t>
            </a:r>
            <a:r>
              <a:rPr sz="4350" dirty="0">
                <a:latin typeface="Arial"/>
                <a:cs typeface="Arial"/>
              </a:rPr>
              <a:t>a set of txns at </a:t>
            </a:r>
            <a:r>
              <a:rPr sz="4350" spc="60" dirty="0">
                <a:latin typeface="Arial"/>
                <a:cs typeface="Arial"/>
              </a:rPr>
              <a:t>Bob,</a:t>
            </a:r>
            <a:r>
              <a:rPr sz="4350" spc="-195" dirty="0">
                <a:latin typeface="Arial"/>
                <a:cs typeface="Arial"/>
              </a:rPr>
              <a:t> </a:t>
            </a:r>
            <a:r>
              <a:rPr sz="4350" spc="30" dirty="0">
                <a:latin typeface="Arial"/>
                <a:cs typeface="Arial"/>
              </a:rPr>
              <a:t>determine:</a:t>
            </a:r>
            <a:endParaRPr sz="4350" dirty="0">
              <a:latin typeface="Arial"/>
              <a:cs typeface="Arial"/>
            </a:endParaRPr>
          </a:p>
        </p:txBody>
      </p:sp>
      <p:grpSp>
        <p:nvGrpSpPr>
          <p:cNvPr id="10" name="object 10"/>
          <p:cNvGrpSpPr/>
          <p:nvPr/>
        </p:nvGrpSpPr>
        <p:grpSpPr>
          <a:xfrm>
            <a:off x="12295606" y="3563797"/>
            <a:ext cx="5701665" cy="3721735"/>
            <a:chOff x="12295606" y="3563797"/>
            <a:chExt cx="5701665" cy="3721735"/>
          </a:xfrm>
        </p:grpSpPr>
        <p:sp>
          <p:nvSpPr>
            <p:cNvPr id="11" name="object 11"/>
            <p:cNvSpPr/>
            <p:nvPr/>
          </p:nvSpPr>
          <p:spPr>
            <a:xfrm>
              <a:off x="12295606" y="3687084"/>
              <a:ext cx="4993448" cy="3598436"/>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14873159" y="4768022"/>
              <a:ext cx="1195705" cy="1423035"/>
            </a:xfrm>
            <a:custGeom>
              <a:avLst/>
              <a:gdLst/>
              <a:ahLst/>
              <a:cxnLst/>
              <a:rect l="l" t="t" r="r" b="b"/>
              <a:pathLst>
                <a:path w="1195705" h="1423035">
                  <a:moveTo>
                    <a:pt x="931908" y="0"/>
                  </a:moveTo>
                  <a:lnTo>
                    <a:pt x="264913" y="0"/>
                  </a:lnTo>
                  <a:lnTo>
                    <a:pt x="213898" y="202"/>
                  </a:lnTo>
                  <a:lnTo>
                    <a:pt x="173437" y="1616"/>
                  </a:lnTo>
                  <a:lnTo>
                    <a:pt x="108897" y="12931"/>
                  </a:lnTo>
                  <a:lnTo>
                    <a:pt x="50247" y="50316"/>
                  </a:lnTo>
                  <a:lnTo>
                    <a:pt x="12879" y="108991"/>
                  </a:lnTo>
                  <a:lnTo>
                    <a:pt x="1604" y="173492"/>
                  </a:lnTo>
                  <a:lnTo>
                    <a:pt x="201" y="213466"/>
                  </a:lnTo>
                  <a:lnTo>
                    <a:pt x="0" y="263834"/>
                  </a:lnTo>
                  <a:lnTo>
                    <a:pt x="4" y="1158750"/>
                  </a:lnTo>
                  <a:lnTo>
                    <a:pt x="201" y="1208622"/>
                  </a:lnTo>
                  <a:lnTo>
                    <a:pt x="1626" y="1249235"/>
                  </a:lnTo>
                  <a:lnTo>
                    <a:pt x="12879" y="1313593"/>
                  </a:lnTo>
                  <a:lnTo>
                    <a:pt x="50247" y="1372267"/>
                  </a:lnTo>
                  <a:lnTo>
                    <a:pt x="108897" y="1409642"/>
                  </a:lnTo>
                  <a:lnTo>
                    <a:pt x="173293" y="1420958"/>
                  </a:lnTo>
                  <a:lnTo>
                    <a:pt x="213413" y="1422372"/>
                  </a:lnTo>
                  <a:lnTo>
                    <a:pt x="263761" y="1422574"/>
                  </a:lnTo>
                  <a:lnTo>
                    <a:pt x="930652" y="1422574"/>
                  </a:lnTo>
                  <a:lnTo>
                    <a:pt x="981725" y="1422372"/>
                  </a:lnTo>
                  <a:lnTo>
                    <a:pt x="1022207" y="1420958"/>
                  </a:lnTo>
                  <a:lnTo>
                    <a:pt x="1086668" y="1409642"/>
                  </a:lnTo>
                  <a:lnTo>
                    <a:pt x="1145410" y="1372267"/>
                  </a:lnTo>
                  <a:lnTo>
                    <a:pt x="1182791" y="1313593"/>
                  </a:lnTo>
                  <a:lnTo>
                    <a:pt x="1194065" y="1249088"/>
                  </a:lnTo>
                  <a:lnTo>
                    <a:pt x="1195469" y="1209117"/>
                  </a:lnTo>
                  <a:lnTo>
                    <a:pt x="1195670" y="1158750"/>
                  </a:lnTo>
                  <a:lnTo>
                    <a:pt x="1195665" y="263834"/>
                  </a:lnTo>
                  <a:lnTo>
                    <a:pt x="1195469" y="213960"/>
                  </a:lnTo>
                  <a:lnTo>
                    <a:pt x="1194043" y="173345"/>
                  </a:lnTo>
                  <a:lnTo>
                    <a:pt x="1182791" y="108991"/>
                  </a:lnTo>
                  <a:lnTo>
                    <a:pt x="1145410" y="50316"/>
                  </a:lnTo>
                  <a:lnTo>
                    <a:pt x="1086668" y="12931"/>
                  </a:lnTo>
                  <a:lnTo>
                    <a:pt x="1022364" y="1616"/>
                  </a:lnTo>
                  <a:lnTo>
                    <a:pt x="982255" y="202"/>
                  </a:lnTo>
                  <a:lnTo>
                    <a:pt x="931908" y="0"/>
                  </a:lnTo>
                  <a:close/>
                </a:path>
              </a:pathLst>
            </a:custGeom>
            <a:solidFill>
              <a:srgbClr val="9F8DF7"/>
            </a:solidFill>
          </p:spPr>
          <p:txBody>
            <a:bodyPr wrap="square" lIns="0" tIns="0" rIns="0" bIns="0" rtlCol="0"/>
            <a:lstStyle/>
            <a:p>
              <a:endParaRPr/>
            </a:p>
          </p:txBody>
        </p:sp>
        <p:sp>
          <p:nvSpPr>
            <p:cNvPr id="13" name="object 13"/>
            <p:cNvSpPr/>
            <p:nvPr/>
          </p:nvSpPr>
          <p:spPr>
            <a:xfrm>
              <a:off x="12800971" y="4782042"/>
              <a:ext cx="1047115" cy="1267460"/>
            </a:xfrm>
            <a:custGeom>
              <a:avLst/>
              <a:gdLst/>
              <a:ahLst/>
              <a:cxnLst/>
              <a:rect l="l" t="t" r="r" b="b"/>
              <a:pathLst>
                <a:path w="1047115" h="1267460">
                  <a:moveTo>
                    <a:pt x="0" y="0"/>
                  </a:moveTo>
                  <a:lnTo>
                    <a:pt x="1047088" y="0"/>
                  </a:lnTo>
                  <a:lnTo>
                    <a:pt x="1047088" y="1267238"/>
                  </a:lnTo>
                  <a:lnTo>
                    <a:pt x="0" y="1267238"/>
                  </a:lnTo>
                  <a:lnTo>
                    <a:pt x="0" y="0"/>
                  </a:lnTo>
                  <a:close/>
                </a:path>
              </a:pathLst>
            </a:custGeom>
            <a:solidFill>
              <a:srgbClr val="6E9CF8"/>
            </a:solidFill>
          </p:spPr>
          <p:txBody>
            <a:bodyPr wrap="square" lIns="0" tIns="0" rIns="0" bIns="0" rtlCol="0"/>
            <a:lstStyle/>
            <a:p>
              <a:endParaRPr/>
            </a:p>
          </p:txBody>
        </p:sp>
        <p:sp>
          <p:nvSpPr>
            <p:cNvPr id="14" name="object 14"/>
            <p:cNvSpPr/>
            <p:nvPr/>
          </p:nvSpPr>
          <p:spPr>
            <a:xfrm>
              <a:off x="13337388" y="3563803"/>
              <a:ext cx="4660265" cy="711200"/>
            </a:xfrm>
            <a:custGeom>
              <a:avLst/>
              <a:gdLst/>
              <a:ahLst/>
              <a:cxnLst/>
              <a:rect l="l" t="t" r="r" b="b"/>
              <a:pathLst>
                <a:path w="4660265" h="711200">
                  <a:moveTo>
                    <a:pt x="4659757" y="308889"/>
                  </a:moveTo>
                  <a:lnTo>
                    <a:pt x="2402967" y="308889"/>
                  </a:lnTo>
                  <a:lnTo>
                    <a:pt x="2402967" y="0"/>
                  </a:lnTo>
                  <a:lnTo>
                    <a:pt x="0" y="0"/>
                  </a:lnTo>
                  <a:lnTo>
                    <a:pt x="0" y="401853"/>
                  </a:lnTo>
                  <a:lnTo>
                    <a:pt x="2256891" y="401853"/>
                  </a:lnTo>
                  <a:lnTo>
                    <a:pt x="2256891" y="710730"/>
                  </a:lnTo>
                  <a:lnTo>
                    <a:pt x="4659757" y="710730"/>
                  </a:lnTo>
                  <a:lnTo>
                    <a:pt x="4659757" y="308889"/>
                  </a:lnTo>
                  <a:close/>
                </a:path>
              </a:pathLst>
            </a:custGeom>
            <a:solidFill>
              <a:srgbClr val="FFFFFF"/>
            </a:solidFill>
          </p:spPr>
          <p:txBody>
            <a:bodyPr wrap="square" lIns="0" tIns="0" rIns="0" bIns="0" rtlCol="0"/>
            <a:lstStyle/>
            <a:p>
              <a:endParaRPr/>
            </a:p>
          </p:txBody>
        </p:sp>
      </p:grpSp>
      <p:grpSp>
        <p:nvGrpSpPr>
          <p:cNvPr id="15" name="object 15"/>
          <p:cNvGrpSpPr/>
          <p:nvPr/>
        </p:nvGrpSpPr>
        <p:grpSpPr>
          <a:xfrm>
            <a:off x="3439981" y="3527798"/>
            <a:ext cx="4069715" cy="3792220"/>
            <a:chOff x="3439981" y="3527798"/>
            <a:chExt cx="4069715" cy="3792220"/>
          </a:xfrm>
        </p:grpSpPr>
        <p:sp>
          <p:nvSpPr>
            <p:cNvPr id="16" name="object 16"/>
            <p:cNvSpPr/>
            <p:nvPr/>
          </p:nvSpPr>
          <p:spPr>
            <a:xfrm>
              <a:off x="3439981" y="3661329"/>
              <a:ext cx="4069620" cy="3658650"/>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5470419" y="4677606"/>
              <a:ext cx="1468120" cy="1696720"/>
            </a:xfrm>
            <a:custGeom>
              <a:avLst/>
              <a:gdLst/>
              <a:ahLst/>
              <a:cxnLst/>
              <a:rect l="l" t="t" r="r" b="b"/>
              <a:pathLst>
                <a:path w="1468120" h="1696720">
                  <a:moveTo>
                    <a:pt x="1131180" y="0"/>
                  </a:moveTo>
                  <a:lnTo>
                    <a:pt x="338042" y="0"/>
                  </a:lnTo>
                  <a:lnTo>
                    <a:pt x="272926" y="257"/>
                  </a:lnTo>
                  <a:lnTo>
                    <a:pt x="221307" y="2061"/>
                  </a:lnTo>
                  <a:lnTo>
                    <a:pt x="178302" y="6957"/>
                  </a:lnTo>
                  <a:lnTo>
                    <a:pt x="139032" y="16491"/>
                  </a:lnTo>
                  <a:lnTo>
                    <a:pt x="98773" y="36376"/>
                  </a:lnTo>
                  <a:lnTo>
                    <a:pt x="64176" y="64179"/>
                  </a:lnTo>
                  <a:lnTo>
                    <a:pt x="36371" y="98774"/>
                  </a:lnTo>
                  <a:lnTo>
                    <a:pt x="16491" y="139032"/>
                  </a:lnTo>
                  <a:lnTo>
                    <a:pt x="6954" y="178304"/>
                  </a:lnTo>
                  <a:lnTo>
                    <a:pt x="2061" y="221125"/>
                  </a:lnTo>
                  <a:lnTo>
                    <a:pt x="257" y="272304"/>
                  </a:lnTo>
                  <a:lnTo>
                    <a:pt x="0" y="336555"/>
                  </a:lnTo>
                  <a:lnTo>
                    <a:pt x="5" y="1359707"/>
                  </a:lnTo>
                  <a:lnTo>
                    <a:pt x="257" y="1423326"/>
                  </a:lnTo>
                  <a:lnTo>
                    <a:pt x="2061" y="1474949"/>
                  </a:lnTo>
                  <a:lnTo>
                    <a:pt x="6963" y="1517981"/>
                  </a:lnTo>
                  <a:lnTo>
                    <a:pt x="16491" y="1557230"/>
                  </a:lnTo>
                  <a:lnTo>
                    <a:pt x="36371" y="1597487"/>
                  </a:lnTo>
                  <a:lnTo>
                    <a:pt x="64176" y="1632082"/>
                  </a:lnTo>
                  <a:lnTo>
                    <a:pt x="98773" y="1659886"/>
                  </a:lnTo>
                  <a:lnTo>
                    <a:pt x="139032" y="1679770"/>
                  </a:lnTo>
                  <a:lnTo>
                    <a:pt x="178279" y="1689305"/>
                  </a:lnTo>
                  <a:lnTo>
                    <a:pt x="221120" y="1694201"/>
                  </a:lnTo>
                  <a:lnTo>
                    <a:pt x="272295" y="1696004"/>
                  </a:lnTo>
                  <a:lnTo>
                    <a:pt x="336544" y="1696262"/>
                  </a:lnTo>
                  <a:lnTo>
                    <a:pt x="1129682" y="1696262"/>
                  </a:lnTo>
                  <a:lnTo>
                    <a:pt x="1194799" y="1696004"/>
                  </a:lnTo>
                  <a:lnTo>
                    <a:pt x="1246422" y="1694201"/>
                  </a:lnTo>
                  <a:lnTo>
                    <a:pt x="1289430" y="1689305"/>
                  </a:lnTo>
                  <a:lnTo>
                    <a:pt x="1328702" y="1679770"/>
                  </a:lnTo>
                  <a:lnTo>
                    <a:pt x="1368956" y="1659886"/>
                  </a:lnTo>
                  <a:lnTo>
                    <a:pt x="1403550" y="1632082"/>
                  </a:lnTo>
                  <a:lnTo>
                    <a:pt x="1431353" y="1597487"/>
                  </a:lnTo>
                  <a:lnTo>
                    <a:pt x="1451233" y="1557230"/>
                  </a:lnTo>
                  <a:lnTo>
                    <a:pt x="1460770" y="1517958"/>
                  </a:lnTo>
                  <a:lnTo>
                    <a:pt x="1465663" y="1475137"/>
                  </a:lnTo>
                  <a:lnTo>
                    <a:pt x="1467467" y="1423958"/>
                  </a:lnTo>
                  <a:lnTo>
                    <a:pt x="1467724" y="1359707"/>
                  </a:lnTo>
                  <a:lnTo>
                    <a:pt x="1467719" y="336555"/>
                  </a:lnTo>
                  <a:lnTo>
                    <a:pt x="1467467" y="272935"/>
                  </a:lnTo>
                  <a:lnTo>
                    <a:pt x="1465663" y="221312"/>
                  </a:lnTo>
                  <a:lnTo>
                    <a:pt x="1460761" y="178281"/>
                  </a:lnTo>
                  <a:lnTo>
                    <a:pt x="1451233" y="139032"/>
                  </a:lnTo>
                  <a:lnTo>
                    <a:pt x="1431353" y="98774"/>
                  </a:lnTo>
                  <a:lnTo>
                    <a:pt x="1403550" y="64179"/>
                  </a:lnTo>
                  <a:lnTo>
                    <a:pt x="1368956" y="36376"/>
                  </a:lnTo>
                  <a:lnTo>
                    <a:pt x="1328702" y="16491"/>
                  </a:lnTo>
                  <a:lnTo>
                    <a:pt x="1289454" y="6957"/>
                  </a:lnTo>
                  <a:lnTo>
                    <a:pt x="1246609" y="2061"/>
                  </a:lnTo>
                  <a:lnTo>
                    <a:pt x="1195431" y="257"/>
                  </a:lnTo>
                  <a:lnTo>
                    <a:pt x="1131180" y="0"/>
                  </a:lnTo>
                  <a:close/>
                </a:path>
              </a:pathLst>
            </a:custGeom>
            <a:solidFill>
              <a:srgbClr val="9F8DF7"/>
            </a:solidFill>
          </p:spPr>
          <p:txBody>
            <a:bodyPr wrap="square" lIns="0" tIns="0" rIns="0" bIns="0" rtlCol="0"/>
            <a:lstStyle/>
            <a:p>
              <a:endParaRPr/>
            </a:p>
          </p:txBody>
        </p:sp>
        <p:sp>
          <p:nvSpPr>
            <p:cNvPr id="18" name="object 18"/>
            <p:cNvSpPr/>
            <p:nvPr/>
          </p:nvSpPr>
          <p:spPr>
            <a:xfrm>
              <a:off x="3648422" y="5147120"/>
              <a:ext cx="1047115" cy="1047115"/>
            </a:xfrm>
            <a:custGeom>
              <a:avLst/>
              <a:gdLst/>
              <a:ahLst/>
              <a:cxnLst/>
              <a:rect l="l" t="t" r="r" b="b"/>
              <a:pathLst>
                <a:path w="1047114" h="1047114">
                  <a:moveTo>
                    <a:pt x="0" y="0"/>
                  </a:moveTo>
                  <a:lnTo>
                    <a:pt x="1047088" y="0"/>
                  </a:lnTo>
                  <a:lnTo>
                    <a:pt x="1047088" y="1047088"/>
                  </a:lnTo>
                  <a:lnTo>
                    <a:pt x="0" y="1047088"/>
                  </a:lnTo>
                  <a:lnTo>
                    <a:pt x="0" y="0"/>
                  </a:lnTo>
                  <a:close/>
                </a:path>
              </a:pathLst>
            </a:custGeom>
            <a:solidFill>
              <a:srgbClr val="6E9CF8"/>
            </a:solidFill>
          </p:spPr>
          <p:txBody>
            <a:bodyPr wrap="square" lIns="0" tIns="0" rIns="0" bIns="0" rtlCol="0"/>
            <a:lstStyle/>
            <a:p>
              <a:endParaRPr/>
            </a:p>
          </p:txBody>
        </p:sp>
        <p:sp>
          <p:nvSpPr>
            <p:cNvPr id="19" name="object 19"/>
            <p:cNvSpPr/>
            <p:nvPr/>
          </p:nvSpPr>
          <p:spPr>
            <a:xfrm>
              <a:off x="4288372" y="3527798"/>
              <a:ext cx="2403475" cy="401955"/>
            </a:xfrm>
            <a:custGeom>
              <a:avLst/>
              <a:gdLst/>
              <a:ahLst/>
              <a:cxnLst/>
              <a:rect l="l" t="t" r="r" b="b"/>
              <a:pathLst>
                <a:path w="2403475" h="401954">
                  <a:moveTo>
                    <a:pt x="0" y="0"/>
                  </a:moveTo>
                  <a:lnTo>
                    <a:pt x="2402911" y="0"/>
                  </a:lnTo>
                  <a:lnTo>
                    <a:pt x="2402911" y="401851"/>
                  </a:lnTo>
                  <a:lnTo>
                    <a:pt x="0" y="401851"/>
                  </a:lnTo>
                  <a:lnTo>
                    <a:pt x="0" y="0"/>
                  </a:lnTo>
                  <a:close/>
                </a:path>
              </a:pathLst>
            </a:custGeom>
            <a:solidFill>
              <a:srgbClr val="FFFFFF"/>
            </a:solidFill>
          </p:spPr>
          <p:txBody>
            <a:bodyPr wrap="square" lIns="0" tIns="0" rIns="0" bIns="0" rtlCol="0"/>
            <a:lstStyle/>
            <a:p>
              <a:endParaRPr/>
            </a:p>
          </p:txBody>
        </p:sp>
      </p:grpSp>
      <p:sp>
        <p:nvSpPr>
          <p:cNvPr id="20" name="object 20"/>
          <p:cNvSpPr txBox="1"/>
          <p:nvPr/>
        </p:nvSpPr>
        <p:spPr>
          <a:xfrm>
            <a:off x="1097213" y="7785492"/>
            <a:ext cx="241935" cy="544195"/>
          </a:xfrm>
          <a:prstGeom prst="rect">
            <a:avLst/>
          </a:prstGeom>
        </p:spPr>
        <p:txBody>
          <a:bodyPr vert="horz" wrap="square" lIns="0" tIns="12700" rIns="0" bIns="0" rtlCol="0">
            <a:spAutoFit/>
          </a:bodyPr>
          <a:lstStyle/>
          <a:p>
            <a:pPr marL="12700">
              <a:lnSpc>
                <a:spcPct val="100000"/>
              </a:lnSpc>
              <a:spcBef>
                <a:spcPts val="100"/>
              </a:spcBef>
            </a:pPr>
            <a:r>
              <a:rPr sz="3400" spc="505" dirty="0">
                <a:latin typeface="Arial"/>
                <a:cs typeface="Arial"/>
              </a:rPr>
              <a:t>•</a:t>
            </a:r>
            <a:endParaRPr sz="3400">
              <a:latin typeface="Arial"/>
              <a:cs typeface="Arial"/>
            </a:endParaRPr>
          </a:p>
        </p:txBody>
      </p:sp>
      <p:sp>
        <p:nvSpPr>
          <p:cNvPr id="21" name="object 21"/>
          <p:cNvSpPr txBox="1"/>
          <p:nvPr/>
        </p:nvSpPr>
        <p:spPr>
          <a:xfrm>
            <a:off x="1599816" y="7693871"/>
            <a:ext cx="7441565" cy="1407795"/>
          </a:xfrm>
          <a:prstGeom prst="rect">
            <a:avLst/>
          </a:prstGeom>
        </p:spPr>
        <p:txBody>
          <a:bodyPr vert="horz" wrap="square" lIns="0" tIns="11430" rIns="0" bIns="0" rtlCol="0">
            <a:spAutoFit/>
          </a:bodyPr>
          <a:lstStyle/>
          <a:p>
            <a:pPr marL="12700" marR="5080">
              <a:lnSpc>
                <a:spcPct val="100800"/>
              </a:lnSpc>
              <a:spcBef>
                <a:spcPts val="90"/>
              </a:spcBef>
            </a:pPr>
            <a:r>
              <a:rPr sz="4500" spc="-65" dirty="0">
                <a:latin typeface="Arial"/>
                <a:cs typeface="Arial"/>
              </a:rPr>
              <a:t>The </a:t>
            </a:r>
            <a:r>
              <a:rPr sz="4500" spc="55" dirty="0">
                <a:latin typeface="Arial"/>
                <a:cs typeface="Arial"/>
              </a:rPr>
              <a:t>subset </a:t>
            </a:r>
            <a:r>
              <a:rPr sz="4500" spc="10" dirty="0">
                <a:latin typeface="Arial"/>
                <a:cs typeface="Arial"/>
              </a:rPr>
              <a:t>of </a:t>
            </a:r>
            <a:r>
              <a:rPr sz="4500" spc="-5" dirty="0">
                <a:latin typeface="Arial"/>
                <a:cs typeface="Arial"/>
              </a:rPr>
              <a:t>Bob’s </a:t>
            </a:r>
            <a:r>
              <a:rPr sz="4500" spc="15" dirty="0">
                <a:latin typeface="Arial"/>
                <a:cs typeface="Arial"/>
              </a:rPr>
              <a:t>txns </a:t>
            </a:r>
            <a:r>
              <a:rPr sz="4500" spc="10" dirty="0">
                <a:latin typeface="Arial"/>
                <a:cs typeface="Arial"/>
              </a:rPr>
              <a:t>that  </a:t>
            </a:r>
            <a:r>
              <a:rPr sz="4500" spc="-15" dirty="0">
                <a:latin typeface="Arial"/>
                <a:cs typeface="Arial"/>
              </a:rPr>
              <a:t>are </a:t>
            </a:r>
            <a:r>
              <a:rPr sz="4500" spc="10" dirty="0">
                <a:latin typeface="Arial"/>
                <a:cs typeface="Arial"/>
              </a:rPr>
              <a:t>in </a:t>
            </a:r>
            <a:r>
              <a:rPr sz="4500" spc="15" dirty="0">
                <a:latin typeface="Arial"/>
                <a:cs typeface="Arial"/>
              </a:rPr>
              <a:t>the</a:t>
            </a:r>
            <a:r>
              <a:rPr sz="4500" spc="25" dirty="0">
                <a:latin typeface="Arial"/>
                <a:cs typeface="Arial"/>
              </a:rPr>
              <a:t> </a:t>
            </a:r>
            <a:r>
              <a:rPr sz="4500" spc="114" dirty="0">
                <a:latin typeface="Arial"/>
                <a:cs typeface="Arial"/>
              </a:rPr>
              <a:t>block</a:t>
            </a:r>
            <a:endParaRPr sz="4500" dirty="0">
              <a:latin typeface="Arial"/>
              <a:cs typeface="Arial"/>
            </a:endParaRPr>
          </a:p>
        </p:txBody>
      </p:sp>
      <p:pic>
        <p:nvPicPr>
          <p:cNvPr id="22" name="图片 21">
            <a:extLst>
              <a:ext uri="{FF2B5EF4-FFF2-40B4-BE49-F238E27FC236}">
                <a16:creationId xmlns:a16="http://schemas.microsoft.com/office/drawing/2014/main" id="{D7074E89-2804-D744-B869-CA3736060BE6}"/>
              </a:ext>
            </a:extLst>
          </p:cNvPr>
          <p:cNvPicPr>
            <a:picLocks noChangeAspect="1"/>
          </p:cNvPicPr>
          <p:nvPr/>
        </p:nvPicPr>
        <p:blipFill>
          <a:blip r:embed="rId5"/>
          <a:stretch>
            <a:fillRect/>
          </a:stretch>
        </p:blipFill>
        <p:spPr>
          <a:xfrm>
            <a:off x="18366414" y="73600"/>
            <a:ext cx="1390266" cy="1387949"/>
          </a:xfrm>
          <a:prstGeom prst="rect">
            <a:avLst/>
          </a:prstGeom>
        </p:spPr>
      </p:pic>
      <p:sp>
        <p:nvSpPr>
          <p:cNvPr id="23" name="object 20">
            <a:extLst>
              <a:ext uri="{FF2B5EF4-FFF2-40B4-BE49-F238E27FC236}">
                <a16:creationId xmlns:a16="http://schemas.microsoft.com/office/drawing/2014/main" id="{3A170296-7EF6-F744-883D-E18B557FF1FE}"/>
              </a:ext>
            </a:extLst>
          </p:cNvPr>
          <p:cNvSpPr txBox="1"/>
          <p:nvPr/>
        </p:nvSpPr>
        <p:spPr>
          <a:xfrm>
            <a:off x="14684662" y="10815939"/>
            <a:ext cx="5867400" cy="302903"/>
          </a:xfrm>
          <a:prstGeom prst="rect">
            <a:avLst/>
          </a:prstGeom>
        </p:spPr>
        <p:txBody>
          <a:bodyPr vert="horz" wrap="square" lIns="0" tIns="0" rIns="0" bIns="0" rtlCol="0">
            <a:spAutoFit/>
          </a:bodyPr>
          <a:lstStyle/>
          <a:p>
            <a:pPr marL="12700">
              <a:lnSpc>
                <a:spcPts val="2275"/>
              </a:lnSpc>
            </a:pPr>
            <a:r>
              <a:rPr lang="en-US" altLang="zh-CN" sz="2800" spc="-10" dirty="0">
                <a:solidFill>
                  <a:srgbClr val="A9A9A9"/>
                </a:solidFill>
                <a:latin typeface="Arial"/>
                <a:cs typeface="Arial"/>
              </a:rPr>
              <a:t>F</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D</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A</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U</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N</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V</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E</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R</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S</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I</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T</a:t>
            </a:r>
            <a:r>
              <a:rPr lang="zh-CN" altLang="en-US" sz="2800" spc="-10" dirty="0">
                <a:solidFill>
                  <a:srgbClr val="A9A9A9"/>
                </a:solidFill>
                <a:latin typeface="Arial"/>
                <a:cs typeface="Arial"/>
              </a:rPr>
              <a:t> </a:t>
            </a:r>
            <a:r>
              <a:rPr lang="en-US" altLang="zh-CN" sz="2800" spc="-10" dirty="0">
                <a:solidFill>
                  <a:srgbClr val="A9A9A9"/>
                </a:solidFill>
                <a:latin typeface="Arial"/>
                <a:cs typeface="Arial"/>
              </a:rPr>
              <a:t>Y</a:t>
            </a:r>
            <a:r>
              <a:rPr lang="zh-CN" altLang="en-US" sz="2800" spc="-10" dirty="0">
                <a:solidFill>
                  <a:srgbClr val="A9A9A9"/>
                </a:solidFill>
                <a:latin typeface="Arial"/>
                <a:cs typeface="Arial"/>
              </a:rPr>
              <a:t> </a:t>
            </a:r>
            <a:endParaRPr sz="2800" dirty="0">
              <a:latin typeface="Arial"/>
              <a:cs typeface="Arial"/>
            </a:endParaRPr>
          </a:p>
        </p:txBody>
      </p:sp>
      <p:sp>
        <p:nvSpPr>
          <p:cNvPr id="24" name="object 28">
            <a:extLst>
              <a:ext uri="{FF2B5EF4-FFF2-40B4-BE49-F238E27FC236}">
                <a16:creationId xmlns:a16="http://schemas.microsoft.com/office/drawing/2014/main" id="{14484A3C-3416-7345-BA62-7E393060BD8E}"/>
              </a:ext>
            </a:extLst>
          </p:cNvPr>
          <p:cNvSpPr txBox="1"/>
          <p:nvPr/>
        </p:nvSpPr>
        <p:spPr>
          <a:xfrm>
            <a:off x="328380" y="10934815"/>
            <a:ext cx="216535" cy="276860"/>
          </a:xfrm>
          <a:prstGeom prst="rect">
            <a:avLst/>
          </a:prstGeom>
        </p:spPr>
        <p:txBody>
          <a:bodyPr vert="horz" wrap="square" lIns="0" tIns="0" rIns="0" bIns="0" rtlCol="0">
            <a:spAutoFit/>
          </a:bodyPr>
          <a:lstStyle/>
          <a:p>
            <a:pPr marL="38100">
              <a:lnSpc>
                <a:spcPts val="2014"/>
              </a:lnSpc>
            </a:pPr>
            <a:fld id="{81D60167-4931-47E6-BA6A-407CBD079E47}" type="slidenum">
              <a:rPr sz="1950" b="1" spc="15" dirty="0">
                <a:latin typeface="Arial"/>
                <a:cs typeface="Arial"/>
              </a:rPr>
              <a:t>9</a:t>
            </a:fld>
            <a:endParaRPr sz="1950">
              <a:latin typeface="Arial"/>
              <a:cs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1252</TotalTime>
  <Words>9747</Words>
  <Application>Microsoft Macintosh PowerPoint</Application>
  <PresentationFormat>自定义</PresentationFormat>
  <Paragraphs>854</Paragraphs>
  <Slides>55</Slides>
  <Notes>55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55</vt:i4>
      </vt:variant>
    </vt:vector>
  </HeadingPairs>
  <TitlesOfParts>
    <vt:vector size="63" baseType="lpstr">
      <vt:lpstr>等线</vt:lpstr>
      <vt:lpstr>DejaVu Sans</vt:lpstr>
      <vt:lpstr>PingFang SC</vt:lpstr>
      <vt:lpstr>Arial</vt:lpstr>
      <vt:lpstr>Calibri</vt:lpstr>
      <vt:lpstr>Cambria Math</vt:lpstr>
      <vt:lpstr>Times New Roman</vt:lpstr>
      <vt:lpstr>Office Theme</vt:lpstr>
      <vt:lpstr>Graphene: Efficient Interactive Set Reconciliation  Applied to Blockchain Propagation</vt:lpstr>
      <vt:lpstr>Background</vt:lpstr>
      <vt:lpstr>Background: Txns</vt:lpstr>
      <vt:lpstr>Background: Blocks</vt:lpstr>
      <vt:lpstr>Background: Blocks</vt:lpstr>
      <vt:lpstr>Background: Mempool</vt:lpstr>
      <vt:lpstr>Motivation</vt:lpstr>
      <vt:lpstr>Setup</vt:lpstr>
      <vt:lpstr>Problem Definition</vt:lpstr>
      <vt:lpstr>Contributions</vt:lpstr>
      <vt:lpstr>Bloom Filters</vt:lpstr>
      <vt:lpstr>Bloom Filters</vt:lpstr>
      <vt:lpstr>Invertible Bloom Lookup Tables</vt:lpstr>
      <vt:lpstr>Invertible Bloom Lookup Tables</vt:lpstr>
      <vt:lpstr>Invertible Bloom Lookup Tables</vt:lpstr>
      <vt:lpstr>Invertible Bloom Lookup Tables</vt:lpstr>
      <vt:lpstr>Graphene</vt:lpstr>
      <vt:lpstr>Graphene</vt:lpstr>
      <vt:lpstr>Compact Blocks</vt:lpstr>
      <vt:lpstr>Graphene: Protocol 1</vt:lpstr>
      <vt:lpstr>Graphene: Protocol 1</vt:lpstr>
      <vt:lpstr>Graphene: Protocol 1</vt:lpstr>
      <vt:lpstr>Graphene: Protocol 1</vt:lpstr>
      <vt:lpstr>Graphene: Protocol 1</vt:lpstr>
      <vt:lpstr>Graphene: Protocol 1</vt:lpstr>
      <vt:lpstr>Graphene: Protocol 1</vt:lpstr>
      <vt:lpstr>Graphene: Protocol 1</vt:lpstr>
      <vt:lpstr>Graphene: Protocol 1</vt:lpstr>
      <vt:lpstr>Graphene: Protocol 1</vt:lpstr>
      <vt:lpstr>Graphene: Protocol 1</vt:lpstr>
      <vt:lpstr>Graphene: Protocol 2</vt:lpstr>
      <vt:lpstr>Graphene: Protocol 2</vt:lpstr>
      <vt:lpstr>Graphene: Protocol 2</vt:lpstr>
      <vt:lpstr>Graphene: Protocol 2</vt:lpstr>
      <vt:lpstr>Graphene: Protocol 2</vt:lpstr>
      <vt:lpstr>Graphene: Protocol 2</vt:lpstr>
      <vt:lpstr>Graphene: Protocol 2</vt:lpstr>
      <vt:lpstr>Graphene: Protocol 2</vt:lpstr>
      <vt:lpstr>Graphene: Protocol 2</vt:lpstr>
      <vt:lpstr>Graphene: Protocol 2</vt:lpstr>
      <vt:lpstr>Graphene: Protocol 2</vt:lpstr>
      <vt:lpstr>Graphene: Protocol 2</vt:lpstr>
      <vt:lpstr>Graphene: Protocol 2</vt:lpstr>
      <vt:lpstr>Graphene: Protocol 2</vt:lpstr>
      <vt:lpstr>Graphene: Protocol 2</vt:lpstr>
      <vt:lpstr>Graphene: Protocol 2</vt:lpstr>
      <vt:lpstr>ENHANCING IBLT PERFORMANCE</vt:lpstr>
      <vt:lpstr>ENHANCING IBLT PERFORMANCE</vt:lpstr>
      <vt:lpstr>ENHANCING IBLT PERFORMANCE</vt:lpstr>
      <vt:lpstr>ENHANCING IBLT PERFORMANCE</vt:lpstr>
      <vt:lpstr>ENHANCING IBLT PERFORMANCE</vt:lpstr>
      <vt:lpstr>ENHANCING IBLT PERFORMANCE</vt:lpstr>
      <vt:lpstr>Open-Source Deployment</vt:lpstr>
      <vt:lpstr>Evaluation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Graphene: Efficient Interactive Set Reconciliation  Applied to Blockchain Propagation</dc:title>
  <cp:lastModifiedBy>alchemyhx97@icloud.com</cp:lastModifiedBy>
  <cp:revision>76</cp:revision>
  <dcterms:created xsi:type="dcterms:W3CDTF">2019-12-08T07:27:57Z</dcterms:created>
  <dcterms:modified xsi:type="dcterms:W3CDTF">2021-04-20T10:20:34Z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2019-12-08T00:00:00Z</vt:filetime>
  </property>
</Properties>
</file>